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1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bysurf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6354764"/>
            <a:ext cx="145626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logo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3" y="5745164"/>
            <a:ext cx="293793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133" y="914401"/>
            <a:ext cx="9550400" cy="1470025"/>
          </a:xfrm>
        </p:spPr>
        <p:txBody>
          <a:bodyPr anchor="b">
            <a:normAutofit/>
          </a:bodyPr>
          <a:lstStyle>
            <a:lvl1pPr>
              <a:lnSpc>
                <a:spcPts val="44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133" y="2517776"/>
            <a:ext cx="8839200" cy="1139825"/>
          </a:xfrm>
        </p:spPr>
        <p:txBody>
          <a:bodyPr>
            <a:normAutofit/>
          </a:bodyPr>
          <a:lstStyle>
            <a:lvl1pPr marL="0" indent="0" algn="l">
              <a:lnSpc>
                <a:spcPts val="21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23521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ysurf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6354764"/>
            <a:ext cx="145626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logo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3" y="5745164"/>
            <a:ext cx="293793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00" y="274638"/>
            <a:ext cx="110736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200" y="1600201"/>
            <a:ext cx="11073600" cy="3733800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25793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bysurf1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6354763"/>
            <a:ext cx="1454149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logo1.tif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5745163"/>
            <a:ext cx="2935816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00" y="274638"/>
            <a:ext cx="11073600" cy="1143000"/>
          </a:xfrm>
        </p:spPr>
        <p:txBody>
          <a:bodyPr/>
          <a:lstStyle>
            <a:lvl1pPr>
              <a:defRPr>
                <a:solidFill>
                  <a:srgbClr val="00AFE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200" y="1600201"/>
            <a:ext cx="11073600" cy="3733800"/>
          </a:xfrm>
        </p:spPr>
        <p:txBody>
          <a:bodyPr/>
          <a:lstStyle>
            <a:lvl1pPr>
              <a:buClr>
                <a:srgbClr val="00AFEA"/>
              </a:buClr>
              <a:defRPr/>
            </a:lvl1pPr>
            <a:lvl2pPr>
              <a:buClr>
                <a:srgbClr val="00AFEA"/>
              </a:buClr>
              <a:defRPr/>
            </a:lvl2pPr>
            <a:lvl3pPr>
              <a:buClr>
                <a:srgbClr val="00AFEA"/>
              </a:buClr>
              <a:defRPr/>
            </a:lvl3pPr>
            <a:lvl4pPr>
              <a:buClr>
                <a:srgbClr val="00AFEA"/>
              </a:buClr>
              <a:defRPr/>
            </a:lvl4pPr>
            <a:lvl5pPr>
              <a:buClr>
                <a:srgbClr val="00AFEA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2384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00" y="274638"/>
            <a:ext cx="11073600" cy="1143000"/>
          </a:xfrm>
        </p:spPr>
        <p:txBody>
          <a:bodyPr/>
          <a:lstStyle>
            <a:lvl1pPr>
              <a:defRPr>
                <a:solidFill>
                  <a:srgbClr val="00AFE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200" y="1600201"/>
            <a:ext cx="11073600" cy="4800599"/>
          </a:xfrm>
        </p:spPr>
        <p:txBody>
          <a:bodyPr/>
          <a:lstStyle>
            <a:lvl1pPr>
              <a:buClr>
                <a:srgbClr val="00AFEA"/>
              </a:buClr>
              <a:defRPr/>
            </a:lvl1pPr>
            <a:lvl2pPr>
              <a:buClr>
                <a:srgbClr val="00AFEA"/>
              </a:buClr>
              <a:defRPr/>
            </a:lvl2pPr>
            <a:lvl3pPr>
              <a:buClr>
                <a:srgbClr val="00AFEA"/>
              </a:buClr>
              <a:defRPr/>
            </a:lvl3pPr>
            <a:lvl4pPr>
              <a:buClr>
                <a:srgbClr val="00AFEA"/>
              </a:buClr>
              <a:defRPr/>
            </a:lvl4pPr>
            <a:lvl5pPr>
              <a:buClr>
                <a:srgbClr val="00AFEA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26456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logo1.ti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200" y="25400"/>
            <a:ext cx="182033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00" y="274638"/>
            <a:ext cx="11073600" cy="1143000"/>
          </a:xfrm>
        </p:spPr>
        <p:txBody>
          <a:bodyPr/>
          <a:lstStyle>
            <a:lvl1pPr>
              <a:defRPr>
                <a:solidFill>
                  <a:srgbClr val="00AFE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200" y="1600201"/>
            <a:ext cx="11073600" cy="3733800"/>
          </a:xfrm>
        </p:spPr>
        <p:txBody>
          <a:bodyPr/>
          <a:lstStyle>
            <a:lvl1pPr>
              <a:buClr>
                <a:srgbClr val="00AFEA"/>
              </a:buClr>
              <a:defRPr/>
            </a:lvl1pPr>
            <a:lvl2pPr>
              <a:buClr>
                <a:srgbClr val="00AFEA"/>
              </a:buClr>
              <a:defRPr/>
            </a:lvl2pPr>
            <a:lvl3pPr>
              <a:buClr>
                <a:srgbClr val="00AFEA"/>
              </a:buClr>
              <a:defRPr/>
            </a:lvl3pPr>
            <a:lvl4pPr>
              <a:buClr>
                <a:srgbClr val="00AFEA"/>
              </a:buClr>
              <a:defRPr/>
            </a:lvl4pPr>
            <a:lvl5pPr>
              <a:buClr>
                <a:srgbClr val="00AFEA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33477"/>
      </p:ext>
    </p:extLst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00" y="274638"/>
            <a:ext cx="11073600" cy="1143000"/>
          </a:xfrm>
        </p:spPr>
        <p:txBody>
          <a:bodyPr/>
          <a:lstStyle>
            <a:lvl1pPr>
              <a:defRPr>
                <a:solidFill>
                  <a:srgbClr val="00AFE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200" y="1600201"/>
            <a:ext cx="11073600" cy="3733800"/>
          </a:xfrm>
        </p:spPr>
        <p:txBody>
          <a:bodyPr/>
          <a:lstStyle>
            <a:lvl1pPr>
              <a:buClr>
                <a:srgbClr val="00AFEA"/>
              </a:buClr>
              <a:defRPr/>
            </a:lvl1pPr>
            <a:lvl2pPr>
              <a:buClr>
                <a:srgbClr val="00AFEA"/>
              </a:buClr>
              <a:defRPr/>
            </a:lvl2pPr>
            <a:lvl3pPr>
              <a:buClr>
                <a:srgbClr val="00AFEA"/>
              </a:buClr>
              <a:defRPr/>
            </a:lvl3pPr>
            <a:lvl4pPr>
              <a:buClr>
                <a:srgbClr val="00AFEA"/>
              </a:buClr>
              <a:defRPr/>
            </a:lvl4pPr>
            <a:lvl5pPr>
              <a:buClr>
                <a:srgbClr val="00AFEA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52102"/>
      </p:ext>
    </p:extLst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logo1.ti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84" y="6494463"/>
            <a:ext cx="182033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00" y="274638"/>
            <a:ext cx="11073600" cy="1143000"/>
          </a:xfrm>
        </p:spPr>
        <p:txBody>
          <a:bodyPr/>
          <a:lstStyle>
            <a:lvl1pPr>
              <a:defRPr>
                <a:solidFill>
                  <a:srgbClr val="00AFE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200" y="1600201"/>
            <a:ext cx="11073600" cy="3733800"/>
          </a:xfrm>
        </p:spPr>
        <p:txBody>
          <a:bodyPr/>
          <a:lstStyle>
            <a:lvl1pPr>
              <a:buClr>
                <a:srgbClr val="00AFEA"/>
              </a:buClr>
              <a:defRPr/>
            </a:lvl1pPr>
            <a:lvl2pPr>
              <a:buClr>
                <a:srgbClr val="00AFEA"/>
              </a:buClr>
              <a:defRPr/>
            </a:lvl2pPr>
            <a:lvl3pPr>
              <a:buClr>
                <a:srgbClr val="00AFEA"/>
              </a:buClr>
              <a:defRPr/>
            </a:lvl3pPr>
            <a:lvl4pPr>
              <a:buClr>
                <a:srgbClr val="00AFEA"/>
              </a:buClr>
              <a:defRPr/>
            </a:lvl4pPr>
            <a:lvl5pPr>
              <a:buClr>
                <a:srgbClr val="00AFEA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1172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12800" y="274638"/>
            <a:ext cx="1076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Klik om de stijl te bewerken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12800" y="1600200"/>
            <a:ext cx="10769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Klik om de modelstijlen te bewerken</a:t>
            </a:r>
          </a:p>
          <a:p>
            <a:pPr lvl="1"/>
            <a:r>
              <a:rPr lang="nl-NL" altLang="en-US"/>
              <a:t>Tweede niveau</a:t>
            </a:r>
          </a:p>
          <a:p>
            <a:pPr lvl="2"/>
            <a:r>
              <a:rPr lang="nl-NL" altLang="en-US"/>
              <a:t>Derde niveau</a:t>
            </a:r>
          </a:p>
          <a:p>
            <a:pPr lvl="3"/>
            <a:r>
              <a:rPr lang="nl-NL" altLang="en-US"/>
              <a:t>Vierde niveau</a:t>
            </a:r>
          </a:p>
          <a:p>
            <a:pPr lvl="4"/>
            <a:r>
              <a:rPr lang="nl-NL" altLang="en-US"/>
              <a:t>Vijfde niveau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30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cut/>
  </p:transition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Arial Bold"/>
          <a:ea typeface="Arial Bold" pitchFamily="34" charset="0"/>
          <a:cs typeface="Arial 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old" pitchFamily="34" charset="0"/>
          <a:ea typeface="Arial Bold" pitchFamily="34" charset="0"/>
          <a:cs typeface="Arial Bold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92D2"/>
        </a:buClr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Arial Bold"/>
          <a:ea typeface="Arial Bold" pitchFamily="34" charset="0"/>
          <a:cs typeface="Arial Bold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92D2"/>
        </a:buClr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Arial Bold"/>
          <a:ea typeface="Arial Bold" pitchFamily="34" charset="0"/>
          <a:cs typeface="Arial Bold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92D2"/>
        </a:buClr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Arial Bold"/>
          <a:ea typeface="Arial Bold" pitchFamily="34" charset="0"/>
          <a:cs typeface="Arial Bold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92D2"/>
        </a:buClr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Arial Bold"/>
          <a:ea typeface="Arial Bold" pitchFamily="34" charset="0"/>
          <a:cs typeface="Arial Bold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92D2"/>
        </a:buClr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Arial Bold"/>
          <a:ea typeface="Arial Bold" pitchFamily="34" charset="0"/>
          <a:cs typeface="Arial Bol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Local Shape and Moment Invariant    Descriptor for Structured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75200" y="1518522"/>
            <a:ext cx="11073600" cy="51874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</a:t>
            </a:r>
            <a:r>
              <a:rPr lang="nl-NL" dirty="0"/>
              <a:t>lena Ranguelova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0D816F-E9BB-410F-B2F9-57099AE159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84" y="3544039"/>
            <a:ext cx="1456710" cy="833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B695CE-56FF-4E1A-A67C-FDBFCBF596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23" y="2894938"/>
            <a:ext cx="1571839" cy="8943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9302C9-8980-4DA4-9429-6BD9BF95AF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230" y="2133196"/>
            <a:ext cx="1467742" cy="8212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3FB029-B708-4721-8604-BCCD97B19EDE}"/>
              </a:ext>
            </a:extLst>
          </p:cNvPr>
          <p:cNvSpPr txBox="1"/>
          <p:nvPr/>
        </p:nvSpPr>
        <p:spPr>
          <a:xfrm>
            <a:off x="1842662" y="3809102"/>
            <a:ext cx="75410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sym typeface="Wingdings" panose="05000000000000000000" pitchFamily="2" charset="2"/>
              </a:rPr>
              <a:t>✗</a:t>
            </a:r>
            <a:endParaRPr lang="nl-NL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A53D75-EB42-42FE-AB04-CA3765E39CCA}"/>
              </a:ext>
            </a:extLst>
          </p:cNvPr>
          <p:cNvSpPr txBox="1"/>
          <p:nvPr/>
        </p:nvSpPr>
        <p:spPr>
          <a:xfrm>
            <a:off x="1651388" y="2404554"/>
            <a:ext cx="60169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sym typeface="Wingdings" panose="05000000000000000000" pitchFamily="2" charset="2"/>
              </a:rPr>
              <a:t>✗</a:t>
            </a:r>
            <a:endParaRPr lang="nl-NL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74FAA4-3106-4018-85FB-0E9C2720C182}"/>
              </a:ext>
            </a:extLst>
          </p:cNvPr>
          <p:cNvSpPr txBox="1"/>
          <p:nvPr/>
        </p:nvSpPr>
        <p:spPr>
          <a:xfrm>
            <a:off x="797272" y="2770627"/>
            <a:ext cx="74892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?</a:t>
            </a:r>
            <a:endParaRPr lang="nl-NL" sz="4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992200-A23D-4486-9250-DBC95EE146E4}"/>
              </a:ext>
            </a:extLst>
          </p:cNvPr>
          <p:cNvSpPr/>
          <p:nvPr/>
        </p:nvSpPr>
        <p:spPr>
          <a:xfrm>
            <a:off x="5512768" y="3654587"/>
            <a:ext cx="66792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800" b="1" dirty="0"/>
              <a:t>Shape and Moment Invariant (SMI) descriptor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800" dirty="0"/>
              <a:t>Shape Invariants (SI)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800" dirty="0"/>
              <a:t>Affine Moment Invariants (AMI)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nl-NL" sz="2800" dirty="0"/>
              <a:t>16 irreducable AMIs of 4th order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800" dirty="0"/>
              <a:t>4 SI + 16 MI = 20-dimensional SMI </a:t>
            </a:r>
          </a:p>
        </p:txBody>
      </p:sp>
      <p:pic>
        <p:nvPicPr>
          <p:cNvPr id="88" name="Picture 87" descr="A picture containing indoor, wall&#10;&#10;Description generated with high confidence">
            <a:extLst>
              <a:ext uri="{FF2B5EF4-FFF2-40B4-BE49-F238E27FC236}">
                <a16:creationId xmlns:a16="http://schemas.microsoft.com/office/drawing/2014/main" id="{ADA31252-2849-4393-AE72-E97F76E49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22" y="4791366"/>
            <a:ext cx="1076325" cy="10668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9" name="Picture 88" descr="Graffiti on a wall&#10;&#10;Description generated with high confidence">
            <a:extLst>
              <a:ext uri="{FF2B5EF4-FFF2-40B4-BE49-F238E27FC236}">
                <a16:creationId xmlns:a16="http://schemas.microsoft.com/office/drawing/2014/main" id="{FB29004D-0098-41EB-BDFD-9612DFA2A0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0" y="4490157"/>
            <a:ext cx="2427271" cy="1758093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ACEE2E9-F4E2-4B30-9807-D7D5E8BDCE8B}"/>
              </a:ext>
            </a:extLst>
          </p:cNvPr>
          <p:cNvCxnSpPr>
            <a:cxnSpLocks/>
            <a:endCxn id="91" idx="0"/>
          </p:cNvCxnSpPr>
          <p:nvPr/>
        </p:nvCxnSpPr>
        <p:spPr>
          <a:xfrm flipV="1">
            <a:off x="1918893" y="5067039"/>
            <a:ext cx="1920268" cy="150856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39520F90-0D57-40C3-A95A-6E198D6F595F}"/>
              </a:ext>
            </a:extLst>
          </p:cNvPr>
          <p:cNvSpPr/>
          <p:nvPr/>
        </p:nvSpPr>
        <p:spPr>
          <a:xfrm>
            <a:off x="3839161" y="5008409"/>
            <a:ext cx="614243" cy="792132"/>
          </a:xfrm>
          <a:custGeom>
            <a:avLst/>
            <a:gdLst>
              <a:gd name="connsiteX0" fmla="*/ 0 w 642874"/>
              <a:gd name="connsiteY0" fmla="*/ 54864 h 741247"/>
              <a:gd name="connsiteX1" fmla="*/ 0 w 642874"/>
              <a:gd name="connsiteY1" fmla="*/ 54864 h 741247"/>
              <a:gd name="connsiteX2" fmla="*/ 27432 w 642874"/>
              <a:gd name="connsiteY2" fmla="*/ 128016 h 741247"/>
              <a:gd name="connsiteX3" fmla="*/ 36576 w 642874"/>
              <a:gd name="connsiteY3" fmla="*/ 155448 h 741247"/>
              <a:gd name="connsiteX4" fmla="*/ 73152 w 642874"/>
              <a:gd name="connsiteY4" fmla="*/ 210312 h 741247"/>
              <a:gd name="connsiteX5" fmla="*/ 109728 w 642874"/>
              <a:gd name="connsiteY5" fmla="*/ 256032 h 741247"/>
              <a:gd name="connsiteX6" fmla="*/ 128016 w 642874"/>
              <a:gd name="connsiteY6" fmla="*/ 310896 h 741247"/>
              <a:gd name="connsiteX7" fmla="*/ 146304 w 642874"/>
              <a:gd name="connsiteY7" fmla="*/ 338328 h 741247"/>
              <a:gd name="connsiteX8" fmla="*/ 164592 w 642874"/>
              <a:gd name="connsiteY8" fmla="*/ 393192 h 741247"/>
              <a:gd name="connsiteX9" fmla="*/ 182880 w 642874"/>
              <a:gd name="connsiteY9" fmla="*/ 420624 h 741247"/>
              <a:gd name="connsiteX10" fmla="*/ 192024 w 642874"/>
              <a:gd name="connsiteY10" fmla="*/ 448056 h 741247"/>
              <a:gd name="connsiteX11" fmla="*/ 228600 w 642874"/>
              <a:gd name="connsiteY11" fmla="*/ 502920 h 741247"/>
              <a:gd name="connsiteX12" fmla="*/ 237744 w 642874"/>
              <a:gd name="connsiteY12" fmla="*/ 530352 h 741247"/>
              <a:gd name="connsiteX13" fmla="*/ 283464 w 642874"/>
              <a:gd name="connsiteY13" fmla="*/ 585216 h 741247"/>
              <a:gd name="connsiteX14" fmla="*/ 301752 w 642874"/>
              <a:gd name="connsiteY14" fmla="*/ 612648 h 741247"/>
              <a:gd name="connsiteX15" fmla="*/ 329184 w 642874"/>
              <a:gd name="connsiteY15" fmla="*/ 640080 h 741247"/>
              <a:gd name="connsiteX16" fmla="*/ 347472 w 642874"/>
              <a:gd name="connsiteY16" fmla="*/ 667512 h 741247"/>
              <a:gd name="connsiteX17" fmla="*/ 374904 w 642874"/>
              <a:gd name="connsiteY17" fmla="*/ 685800 h 741247"/>
              <a:gd name="connsiteX18" fmla="*/ 411480 w 642874"/>
              <a:gd name="connsiteY18" fmla="*/ 713232 h 741247"/>
              <a:gd name="connsiteX19" fmla="*/ 420624 w 642874"/>
              <a:gd name="connsiteY19" fmla="*/ 640080 h 741247"/>
              <a:gd name="connsiteX20" fmla="*/ 429768 w 642874"/>
              <a:gd name="connsiteY20" fmla="*/ 612648 h 741247"/>
              <a:gd name="connsiteX21" fmla="*/ 438912 w 642874"/>
              <a:gd name="connsiteY21" fmla="*/ 576072 h 741247"/>
              <a:gd name="connsiteX22" fmla="*/ 457200 w 642874"/>
              <a:gd name="connsiteY22" fmla="*/ 521208 h 741247"/>
              <a:gd name="connsiteX23" fmla="*/ 475488 w 642874"/>
              <a:gd name="connsiteY23" fmla="*/ 448056 h 741247"/>
              <a:gd name="connsiteX24" fmla="*/ 493776 w 642874"/>
              <a:gd name="connsiteY24" fmla="*/ 393192 h 741247"/>
              <a:gd name="connsiteX25" fmla="*/ 521208 w 642874"/>
              <a:gd name="connsiteY25" fmla="*/ 283464 h 741247"/>
              <a:gd name="connsiteX26" fmla="*/ 530352 w 642874"/>
              <a:gd name="connsiteY26" fmla="*/ 256032 h 741247"/>
              <a:gd name="connsiteX27" fmla="*/ 539496 w 642874"/>
              <a:gd name="connsiteY27" fmla="*/ 228600 h 741247"/>
              <a:gd name="connsiteX28" fmla="*/ 557784 w 642874"/>
              <a:gd name="connsiteY28" fmla="*/ 201168 h 741247"/>
              <a:gd name="connsiteX29" fmla="*/ 566928 w 642874"/>
              <a:gd name="connsiteY29" fmla="*/ 173736 h 741247"/>
              <a:gd name="connsiteX30" fmla="*/ 603504 w 642874"/>
              <a:gd name="connsiteY30" fmla="*/ 118872 h 741247"/>
              <a:gd name="connsiteX31" fmla="*/ 621792 w 642874"/>
              <a:gd name="connsiteY31" fmla="*/ 64008 h 741247"/>
              <a:gd name="connsiteX32" fmla="*/ 640080 w 642874"/>
              <a:gd name="connsiteY32" fmla="*/ 36576 h 741247"/>
              <a:gd name="connsiteX33" fmla="*/ 585216 w 642874"/>
              <a:gd name="connsiteY33" fmla="*/ 54864 h 741247"/>
              <a:gd name="connsiteX34" fmla="*/ 566928 w 642874"/>
              <a:gd name="connsiteY34" fmla="*/ 82296 h 741247"/>
              <a:gd name="connsiteX35" fmla="*/ 502920 w 642874"/>
              <a:gd name="connsiteY35" fmla="*/ 91440 h 741247"/>
              <a:gd name="connsiteX36" fmla="*/ 320040 w 642874"/>
              <a:gd name="connsiteY36" fmla="*/ 82296 h 741247"/>
              <a:gd name="connsiteX37" fmla="*/ 265176 w 642874"/>
              <a:gd name="connsiteY37" fmla="*/ 54864 h 741247"/>
              <a:gd name="connsiteX38" fmla="*/ 237744 w 642874"/>
              <a:gd name="connsiteY38" fmla="*/ 45720 h 741247"/>
              <a:gd name="connsiteX39" fmla="*/ 210312 w 642874"/>
              <a:gd name="connsiteY39" fmla="*/ 27432 h 741247"/>
              <a:gd name="connsiteX40" fmla="*/ 100584 w 642874"/>
              <a:gd name="connsiteY40" fmla="*/ 0 h 741247"/>
              <a:gd name="connsiteX41" fmla="*/ 0 w 642874"/>
              <a:gd name="connsiteY41" fmla="*/ 54864 h 74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42874" h="741247">
                <a:moveTo>
                  <a:pt x="0" y="54864"/>
                </a:moveTo>
                <a:lnTo>
                  <a:pt x="0" y="54864"/>
                </a:lnTo>
                <a:cubicBezTo>
                  <a:pt x="9144" y="79248"/>
                  <a:pt x="18532" y="103542"/>
                  <a:pt x="27432" y="128016"/>
                </a:cubicBezTo>
                <a:cubicBezTo>
                  <a:pt x="30726" y="137074"/>
                  <a:pt x="31895" y="147022"/>
                  <a:pt x="36576" y="155448"/>
                </a:cubicBezTo>
                <a:cubicBezTo>
                  <a:pt x="47250" y="174661"/>
                  <a:pt x="66201" y="189460"/>
                  <a:pt x="73152" y="210312"/>
                </a:cubicBezTo>
                <a:cubicBezTo>
                  <a:pt x="85771" y="248170"/>
                  <a:pt x="74276" y="232397"/>
                  <a:pt x="109728" y="256032"/>
                </a:cubicBezTo>
                <a:cubicBezTo>
                  <a:pt x="115824" y="274320"/>
                  <a:pt x="117323" y="294856"/>
                  <a:pt x="128016" y="310896"/>
                </a:cubicBezTo>
                <a:cubicBezTo>
                  <a:pt x="134112" y="320040"/>
                  <a:pt x="141841" y="328285"/>
                  <a:pt x="146304" y="338328"/>
                </a:cubicBezTo>
                <a:cubicBezTo>
                  <a:pt x="154133" y="355944"/>
                  <a:pt x="153899" y="377152"/>
                  <a:pt x="164592" y="393192"/>
                </a:cubicBezTo>
                <a:cubicBezTo>
                  <a:pt x="170688" y="402336"/>
                  <a:pt x="177965" y="410794"/>
                  <a:pt x="182880" y="420624"/>
                </a:cubicBezTo>
                <a:cubicBezTo>
                  <a:pt x="187191" y="429245"/>
                  <a:pt x="187343" y="439630"/>
                  <a:pt x="192024" y="448056"/>
                </a:cubicBezTo>
                <a:cubicBezTo>
                  <a:pt x="202698" y="467269"/>
                  <a:pt x="221649" y="482068"/>
                  <a:pt x="228600" y="502920"/>
                </a:cubicBezTo>
                <a:cubicBezTo>
                  <a:pt x="231648" y="512064"/>
                  <a:pt x="233433" y="521731"/>
                  <a:pt x="237744" y="530352"/>
                </a:cubicBezTo>
                <a:cubicBezTo>
                  <a:pt x="254771" y="564406"/>
                  <a:pt x="258185" y="554882"/>
                  <a:pt x="283464" y="585216"/>
                </a:cubicBezTo>
                <a:cubicBezTo>
                  <a:pt x="290499" y="593659"/>
                  <a:pt x="294717" y="604205"/>
                  <a:pt x="301752" y="612648"/>
                </a:cubicBezTo>
                <a:cubicBezTo>
                  <a:pt x="310031" y="622582"/>
                  <a:pt x="320905" y="630146"/>
                  <a:pt x="329184" y="640080"/>
                </a:cubicBezTo>
                <a:cubicBezTo>
                  <a:pt x="336219" y="648523"/>
                  <a:pt x="339701" y="659741"/>
                  <a:pt x="347472" y="667512"/>
                </a:cubicBezTo>
                <a:cubicBezTo>
                  <a:pt x="355243" y="675283"/>
                  <a:pt x="365760" y="679704"/>
                  <a:pt x="374904" y="685800"/>
                </a:cubicBezTo>
                <a:cubicBezTo>
                  <a:pt x="396667" y="751090"/>
                  <a:pt x="382499" y="756704"/>
                  <a:pt x="411480" y="713232"/>
                </a:cubicBezTo>
                <a:cubicBezTo>
                  <a:pt x="414528" y="688848"/>
                  <a:pt x="416228" y="664257"/>
                  <a:pt x="420624" y="640080"/>
                </a:cubicBezTo>
                <a:cubicBezTo>
                  <a:pt x="422348" y="630597"/>
                  <a:pt x="427120" y="621916"/>
                  <a:pt x="429768" y="612648"/>
                </a:cubicBezTo>
                <a:cubicBezTo>
                  <a:pt x="433220" y="600564"/>
                  <a:pt x="435301" y="588109"/>
                  <a:pt x="438912" y="576072"/>
                </a:cubicBezTo>
                <a:cubicBezTo>
                  <a:pt x="444451" y="557608"/>
                  <a:pt x="452525" y="539910"/>
                  <a:pt x="457200" y="521208"/>
                </a:cubicBezTo>
                <a:cubicBezTo>
                  <a:pt x="463296" y="496824"/>
                  <a:pt x="467540" y="471901"/>
                  <a:pt x="475488" y="448056"/>
                </a:cubicBezTo>
                <a:cubicBezTo>
                  <a:pt x="481584" y="429768"/>
                  <a:pt x="490607" y="412207"/>
                  <a:pt x="493776" y="393192"/>
                </a:cubicBezTo>
                <a:cubicBezTo>
                  <a:pt x="506089" y="319313"/>
                  <a:pt x="497057" y="355917"/>
                  <a:pt x="521208" y="283464"/>
                </a:cubicBezTo>
                <a:lnTo>
                  <a:pt x="530352" y="256032"/>
                </a:lnTo>
                <a:cubicBezTo>
                  <a:pt x="533400" y="246888"/>
                  <a:pt x="534149" y="236620"/>
                  <a:pt x="539496" y="228600"/>
                </a:cubicBezTo>
                <a:cubicBezTo>
                  <a:pt x="545592" y="219456"/>
                  <a:pt x="552869" y="210998"/>
                  <a:pt x="557784" y="201168"/>
                </a:cubicBezTo>
                <a:cubicBezTo>
                  <a:pt x="562095" y="192547"/>
                  <a:pt x="562247" y="182162"/>
                  <a:pt x="566928" y="173736"/>
                </a:cubicBezTo>
                <a:cubicBezTo>
                  <a:pt x="577602" y="154523"/>
                  <a:pt x="596553" y="139724"/>
                  <a:pt x="603504" y="118872"/>
                </a:cubicBezTo>
                <a:cubicBezTo>
                  <a:pt x="609600" y="100584"/>
                  <a:pt x="611099" y="80048"/>
                  <a:pt x="621792" y="64008"/>
                </a:cubicBezTo>
                <a:cubicBezTo>
                  <a:pt x="627888" y="54864"/>
                  <a:pt x="650742" y="39241"/>
                  <a:pt x="640080" y="36576"/>
                </a:cubicBezTo>
                <a:cubicBezTo>
                  <a:pt x="621378" y="31901"/>
                  <a:pt x="585216" y="54864"/>
                  <a:pt x="585216" y="54864"/>
                </a:cubicBezTo>
                <a:cubicBezTo>
                  <a:pt x="579120" y="64008"/>
                  <a:pt x="576971" y="77833"/>
                  <a:pt x="566928" y="82296"/>
                </a:cubicBezTo>
                <a:cubicBezTo>
                  <a:pt x="547233" y="91049"/>
                  <a:pt x="524473" y="91440"/>
                  <a:pt x="502920" y="91440"/>
                </a:cubicBezTo>
                <a:cubicBezTo>
                  <a:pt x="441884" y="91440"/>
                  <a:pt x="381000" y="85344"/>
                  <a:pt x="320040" y="82296"/>
                </a:cubicBezTo>
                <a:cubicBezTo>
                  <a:pt x="251089" y="59312"/>
                  <a:pt x="336080" y="90316"/>
                  <a:pt x="265176" y="54864"/>
                </a:cubicBezTo>
                <a:cubicBezTo>
                  <a:pt x="256555" y="50553"/>
                  <a:pt x="246365" y="50031"/>
                  <a:pt x="237744" y="45720"/>
                </a:cubicBezTo>
                <a:cubicBezTo>
                  <a:pt x="227914" y="40805"/>
                  <a:pt x="220355" y="31895"/>
                  <a:pt x="210312" y="27432"/>
                </a:cubicBezTo>
                <a:cubicBezTo>
                  <a:pt x="166840" y="8111"/>
                  <a:pt x="146590" y="7668"/>
                  <a:pt x="100584" y="0"/>
                </a:cubicBezTo>
                <a:cubicBezTo>
                  <a:pt x="9720" y="10096"/>
                  <a:pt x="16764" y="45720"/>
                  <a:pt x="0" y="54864"/>
                </a:cubicBez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0D7945E-257D-4D34-9F1E-6AE782767429}"/>
              </a:ext>
            </a:extLst>
          </p:cNvPr>
          <p:cNvCxnSpPr>
            <a:cxnSpLocks/>
            <a:endCxn id="91" idx="18"/>
          </p:cNvCxnSpPr>
          <p:nvPr/>
        </p:nvCxnSpPr>
        <p:spPr>
          <a:xfrm>
            <a:off x="2060348" y="5436588"/>
            <a:ext cx="2171967" cy="334015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06396383-0B5A-4B65-9BD2-591173C6A852}"/>
              </a:ext>
            </a:extLst>
          </p:cNvPr>
          <p:cNvSpPr/>
          <p:nvPr/>
        </p:nvSpPr>
        <p:spPr>
          <a:xfrm>
            <a:off x="1918893" y="5202182"/>
            <a:ext cx="220342" cy="232945"/>
          </a:xfrm>
          <a:custGeom>
            <a:avLst/>
            <a:gdLst>
              <a:gd name="connsiteX0" fmla="*/ 0 w 642874"/>
              <a:gd name="connsiteY0" fmla="*/ 54864 h 741247"/>
              <a:gd name="connsiteX1" fmla="*/ 0 w 642874"/>
              <a:gd name="connsiteY1" fmla="*/ 54864 h 741247"/>
              <a:gd name="connsiteX2" fmla="*/ 27432 w 642874"/>
              <a:gd name="connsiteY2" fmla="*/ 128016 h 741247"/>
              <a:gd name="connsiteX3" fmla="*/ 36576 w 642874"/>
              <a:gd name="connsiteY3" fmla="*/ 155448 h 741247"/>
              <a:gd name="connsiteX4" fmla="*/ 73152 w 642874"/>
              <a:gd name="connsiteY4" fmla="*/ 210312 h 741247"/>
              <a:gd name="connsiteX5" fmla="*/ 109728 w 642874"/>
              <a:gd name="connsiteY5" fmla="*/ 256032 h 741247"/>
              <a:gd name="connsiteX6" fmla="*/ 128016 w 642874"/>
              <a:gd name="connsiteY6" fmla="*/ 310896 h 741247"/>
              <a:gd name="connsiteX7" fmla="*/ 146304 w 642874"/>
              <a:gd name="connsiteY7" fmla="*/ 338328 h 741247"/>
              <a:gd name="connsiteX8" fmla="*/ 164592 w 642874"/>
              <a:gd name="connsiteY8" fmla="*/ 393192 h 741247"/>
              <a:gd name="connsiteX9" fmla="*/ 182880 w 642874"/>
              <a:gd name="connsiteY9" fmla="*/ 420624 h 741247"/>
              <a:gd name="connsiteX10" fmla="*/ 192024 w 642874"/>
              <a:gd name="connsiteY10" fmla="*/ 448056 h 741247"/>
              <a:gd name="connsiteX11" fmla="*/ 228600 w 642874"/>
              <a:gd name="connsiteY11" fmla="*/ 502920 h 741247"/>
              <a:gd name="connsiteX12" fmla="*/ 237744 w 642874"/>
              <a:gd name="connsiteY12" fmla="*/ 530352 h 741247"/>
              <a:gd name="connsiteX13" fmla="*/ 283464 w 642874"/>
              <a:gd name="connsiteY13" fmla="*/ 585216 h 741247"/>
              <a:gd name="connsiteX14" fmla="*/ 301752 w 642874"/>
              <a:gd name="connsiteY14" fmla="*/ 612648 h 741247"/>
              <a:gd name="connsiteX15" fmla="*/ 329184 w 642874"/>
              <a:gd name="connsiteY15" fmla="*/ 640080 h 741247"/>
              <a:gd name="connsiteX16" fmla="*/ 347472 w 642874"/>
              <a:gd name="connsiteY16" fmla="*/ 667512 h 741247"/>
              <a:gd name="connsiteX17" fmla="*/ 374904 w 642874"/>
              <a:gd name="connsiteY17" fmla="*/ 685800 h 741247"/>
              <a:gd name="connsiteX18" fmla="*/ 411480 w 642874"/>
              <a:gd name="connsiteY18" fmla="*/ 713232 h 741247"/>
              <a:gd name="connsiteX19" fmla="*/ 420624 w 642874"/>
              <a:gd name="connsiteY19" fmla="*/ 640080 h 741247"/>
              <a:gd name="connsiteX20" fmla="*/ 429768 w 642874"/>
              <a:gd name="connsiteY20" fmla="*/ 612648 h 741247"/>
              <a:gd name="connsiteX21" fmla="*/ 438912 w 642874"/>
              <a:gd name="connsiteY21" fmla="*/ 576072 h 741247"/>
              <a:gd name="connsiteX22" fmla="*/ 457200 w 642874"/>
              <a:gd name="connsiteY22" fmla="*/ 521208 h 741247"/>
              <a:gd name="connsiteX23" fmla="*/ 475488 w 642874"/>
              <a:gd name="connsiteY23" fmla="*/ 448056 h 741247"/>
              <a:gd name="connsiteX24" fmla="*/ 493776 w 642874"/>
              <a:gd name="connsiteY24" fmla="*/ 393192 h 741247"/>
              <a:gd name="connsiteX25" fmla="*/ 521208 w 642874"/>
              <a:gd name="connsiteY25" fmla="*/ 283464 h 741247"/>
              <a:gd name="connsiteX26" fmla="*/ 530352 w 642874"/>
              <a:gd name="connsiteY26" fmla="*/ 256032 h 741247"/>
              <a:gd name="connsiteX27" fmla="*/ 539496 w 642874"/>
              <a:gd name="connsiteY27" fmla="*/ 228600 h 741247"/>
              <a:gd name="connsiteX28" fmla="*/ 557784 w 642874"/>
              <a:gd name="connsiteY28" fmla="*/ 201168 h 741247"/>
              <a:gd name="connsiteX29" fmla="*/ 566928 w 642874"/>
              <a:gd name="connsiteY29" fmla="*/ 173736 h 741247"/>
              <a:gd name="connsiteX30" fmla="*/ 603504 w 642874"/>
              <a:gd name="connsiteY30" fmla="*/ 118872 h 741247"/>
              <a:gd name="connsiteX31" fmla="*/ 621792 w 642874"/>
              <a:gd name="connsiteY31" fmla="*/ 64008 h 741247"/>
              <a:gd name="connsiteX32" fmla="*/ 640080 w 642874"/>
              <a:gd name="connsiteY32" fmla="*/ 36576 h 741247"/>
              <a:gd name="connsiteX33" fmla="*/ 585216 w 642874"/>
              <a:gd name="connsiteY33" fmla="*/ 54864 h 741247"/>
              <a:gd name="connsiteX34" fmla="*/ 566928 w 642874"/>
              <a:gd name="connsiteY34" fmla="*/ 82296 h 741247"/>
              <a:gd name="connsiteX35" fmla="*/ 502920 w 642874"/>
              <a:gd name="connsiteY35" fmla="*/ 91440 h 741247"/>
              <a:gd name="connsiteX36" fmla="*/ 320040 w 642874"/>
              <a:gd name="connsiteY36" fmla="*/ 82296 h 741247"/>
              <a:gd name="connsiteX37" fmla="*/ 265176 w 642874"/>
              <a:gd name="connsiteY37" fmla="*/ 54864 h 741247"/>
              <a:gd name="connsiteX38" fmla="*/ 237744 w 642874"/>
              <a:gd name="connsiteY38" fmla="*/ 45720 h 741247"/>
              <a:gd name="connsiteX39" fmla="*/ 210312 w 642874"/>
              <a:gd name="connsiteY39" fmla="*/ 27432 h 741247"/>
              <a:gd name="connsiteX40" fmla="*/ 100584 w 642874"/>
              <a:gd name="connsiteY40" fmla="*/ 0 h 741247"/>
              <a:gd name="connsiteX41" fmla="*/ 0 w 642874"/>
              <a:gd name="connsiteY41" fmla="*/ 54864 h 74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42874" h="741247">
                <a:moveTo>
                  <a:pt x="0" y="54864"/>
                </a:moveTo>
                <a:lnTo>
                  <a:pt x="0" y="54864"/>
                </a:lnTo>
                <a:cubicBezTo>
                  <a:pt x="9144" y="79248"/>
                  <a:pt x="18532" y="103542"/>
                  <a:pt x="27432" y="128016"/>
                </a:cubicBezTo>
                <a:cubicBezTo>
                  <a:pt x="30726" y="137074"/>
                  <a:pt x="31895" y="147022"/>
                  <a:pt x="36576" y="155448"/>
                </a:cubicBezTo>
                <a:cubicBezTo>
                  <a:pt x="47250" y="174661"/>
                  <a:pt x="66201" y="189460"/>
                  <a:pt x="73152" y="210312"/>
                </a:cubicBezTo>
                <a:cubicBezTo>
                  <a:pt x="85771" y="248170"/>
                  <a:pt x="74276" y="232397"/>
                  <a:pt x="109728" y="256032"/>
                </a:cubicBezTo>
                <a:cubicBezTo>
                  <a:pt x="115824" y="274320"/>
                  <a:pt x="117323" y="294856"/>
                  <a:pt x="128016" y="310896"/>
                </a:cubicBezTo>
                <a:cubicBezTo>
                  <a:pt x="134112" y="320040"/>
                  <a:pt x="141841" y="328285"/>
                  <a:pt x="146304" y="338328"/>
                </a:cubicBezTo>
                <a:cubicBezTo>
                  <a:pt x="154133" y="355944"/>
                  <a:pt x="153899" y="377152"/>
                  <a:pt x="164592" y="393192"/>
                </a:cubicBezTo>
                <a:cubicBezTo>
                  <a:pt x="170688" y="402336"/>
                  <a:pt x="177965" y="410794"/>
                  <a:pt x="182880" y="420624"/>
                </a:cubicBezTo>
                <a:cubicBezTo>
                  <a:pt x="187191" y="429245"/>
                  <a:pt x="187343" y="439630"/>
                  <a:pt x="192024" y="448056"/>
                </a:cubicBezTo>
                <a:cubicBezTo>
                  <a:pt x="202698" y="467269"/>
                  <a:pt x="221649" y="482068"/>
                  <a:pt x="228600" y="502920"/>
                </a:cubicBezTo>
                <a:cubicBezTo>
                  <a:pt x="231648" y="512064"/>
                  <a:pt x="233433" y="521731"/>
                  <a:pt x="237744" y="530352"/>
                </a:cubicBezTo>
                <a:cubicBezTo>
                  <a:pt x="254771" y="564406"/>
                  <a:pt x="258185" y="554882"/>
                  <a:pt x="283464" y="585216"/>
                </a:cubicBezTo>
                <a:cubicBezTo>
                  <a:pt x="290499" y="593659"/>
                  <a:pt x="294717" y="604205"/>
                  <a:pt x="301752" y="612648"/>
                </a:cubicBezTo>
                <a:cubicBezTo>
                  <a:pt x="310031" y="622582"/>
                  <a:pt x="320905" y="630146"/>
                  <a:pt x="329184" y="640080"/>
                </a:cubicBezTo>
                <a:cubicBezTo>
                  <a:pt x="336219" y="648523"/>
                  <a:pt x="339701" y="659741"/>
                  <a:pt x="347472" y="667512"/>
                </a:cubicBezTo>
                <a:cubicBezTo>
                  <a:pt x="355243" y="675283"/>
                  <a:pt x="365760" y="679704"/>
                  <a:pt x="374904" y="685800"/>
                </a:cubicBezTo>
                <a:cubicBezTo>
                  <a:pt x="396667" y="751090"/>
                  <a:pt x="382499" y="756704"/>
                  <a:pt x="411480" y="713232"/>
                </a:cubicBezTo>
                <a:cubicBezTo>
                  <a:pt x="414528" y="688848"/>
                  <a:pt x="416228" y="664257"/>
                  <a:pt x="420624" y="640080"/>
                </a:cubicBezTo>
                <a:cubicBezTo>
                  <a:pt x="422348" y="630597"/>
                  <a:pt x="427120" y="621916"/>
                  <a:pt x="429768" y="612648"/>
                </a:cubicBezTo>
                <a:cubicBezTo>
                  <a:pt x="433220" y="600564"/>
                  <a:pt x="435301" y="588109"/>
                  <a:pt x="438912" y="576072"/>
                </a:cubicBezTo>
                <a:cubicBezTo>
                  <a:pt x="444451" y="557608"/>
                  <a:pt x="452525" y="539910"/>
                  <a:pt x="457200" y="521208"/>
                </a:cubicBezTo>
                <a:cubicBezTo>
                  <a:pt x="463296" y="496824"/>
                  <a:pt x="467540" y="471901"/>
                  <a:pt x="475488" y="448056"/>
                </a:cubicBezTo>
                <a:cubicBezTo>
                  <a:pt x="481584" y="429768"/>
                  <a:pt x="490607" y="412207"/>
                  <a:pt x="493776" y="393192"/>
                </a:cubicBezTo>
                <a:cubicBezTo>
                  <a:pt x="506089" y="319313"/>
                  <a:pt x="497057" y="355917"/>
                  <a:pt x="521208" y="283464"/>
                </a:cubicBezTo>
                <a:lnTo>
                  <a:pt x="530352" y="256032"/>
                </a:lnTo>
                <a:cubicBezTo>
                  <a:pt x="533400" y="246888"/>
                  <a:pt x="534149" y="236620"/>
                  <a:pt x="539496" y="228600"/>
                </a:cubicBezTo>
                <a:cubicBezTo>
                  <a:pt x="545592" y="219456"/>
                  <a:pt x="552869" y="210998"/>
                  <a:pt x="557784" y="201168"/>
                </a:cubicBezTo>
                <a:cubicBezTo>
                  <a:pt x="562095" y="192547"/>
                  <a:pt x="562247" y="182162"/>
                  <a:pt x="566928" y="173736"/>
                </a:cubicBezTo>
                <a:cubicBezTo>
                  <a:pt x="577602" y="154523"/>
                  <a:pt x="596553" y="139724"/>
                  <a:pt x="603504" y="118872"/>
                </a:cubicBezTo>
                <a:cubicBezTo>
                  <a:pt x="609600" y="100584"/>
                  <a:pt x="611099" y="80048"/>
                  <a:pt x="621792" y="64008"/>
                </a:cubicBezTo>
                <a:cubicBezTo>
                  <a:pt x="627888" y="54864"/>
                  <a:pt x="650742" y="39241"/>
                  <a:pt x="640080" y="36576"/>
                </a:cubicBezTo>
                <a:cubicBezTo>
                  <a:pt x="621378" y="31901"/>
                  <a:pt x="585216" y="54864"/>
                  <a:pt x="585216" y="54864"/>
                </a:cubicBezTo>
                <a:cubicBezTo>
                  <a:pt x="579120" y="64008"/>
                  <a:pt x="576971" y="77833"/>
                  <a:pt x="566928" y="82296"/>
                </a:cubicBezTo>
                <a:cubicBezTo>
                  <a:pt x="547233" y="91049"/>
                  <a:pt x="524473" y="91440"/>
                  <a:pt x="502920" y="91440"/>
                </a:cubicBezTo>
                <a:cubicBezTo>
                  <a:pt x="441884" y="91440"/>
                  <a:pt x="381000" y="85344"/>
                  <a:pt x="320040" y="82296"/>
                </a:cubicBezTo>
                <a:cubicBezTo>
                  <a:pt x="251089" y="59312"/>
                  <a:pt x="336080" y="90316"/>
                  <a:pt x="265176" y="54864"/>
                </a:cubicBezTo>
                <a:cubicBezTo>
                  <a:pt x="256555" y="50553"/>
                  <a:pt x="246365" y="50031"/>
                  <a:pt x="237744" y="45720"/>
                </a:cubicBezTo>
                <a:cubicBezTo>
                  <a:pt x="227914" y="40805"/>
                  <a:pt x="220355" y="31895"/>
                  <a:pt x="210312" y="27432"/>
                </a:cubicBezTo>
                <a:cubicBezTo>
                  <a:pt x="166840" y="8111"/>
                  <a:pt x="146590" y="7668"/>
                  <a:pt x="100584" y="0"/>
                </a:cubicBezTo>
                <a:cubicBezTo>
                  <a:pt x="9720" y="10096"/>
                  <a:pt x="16764" y="45720"/>
                  <a:pt x="0" y="54864"/>
                </a:cubicBezTo>
                <a:close/>
              </a:path>
            </a:pathLst>
          </a:custGeom>
          <a:noFill/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9" name="Picture 98" descr="A picture containing indoor, wall&#10;&#10;Description generated with high confidence">
            <a:extLst>
              <a:ext uri="{FF2B5EF4-FFF2-40B4-BE49-F238E27FC236}">
                <a16:creationId xmlns:a16="http://schemas.microsoft.com/office/drawing/2014/main" id="{329D779B-D1E5-4822-BA30-A56790934C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946" y="1924411"/>
            <a:ext cx="1076325" cy="1066800"/>
          </a:xfrm>
          <a:prstGeom prst="rect">
            <a:avLst/>
          </a:prstGeom>
        </p:spPr>
      </p:pic>
      <p:pic>
        <p:nvPicPr>
          <p:cNvPr id="100" name="Picture 99" descr="Graffiti on a wall&#10;&#10;Description generated with high confidence">
            <a:extLst>
              <a:ext uri="{FF2B5EF4-FFF2-40B4-BE49-F238E27FC236}">
                <a16:creationId xmlns:a16="http://schemas.microsoft.com/office/drawing/2014/main" id="{9244C0B4-9425-4D21-86A3-8EEA7F136D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676" y="1632575"/>
            <a:ext cx="2427271" cy="1758093"/>
          </a:xfrm>
          <a:prstGeom prst="rect">
            <a:avLst/>
          </a:prstGeom>
        </p:spPr>
      </p:pic>
      <p:sp>
        <p:nvSpPr>
          <p:cNvPr id="101" name="Oval 100">
            <a:extLst>
              <a:ext uri="{FF2B5EF4-FFF2-40B4-BE49-F238E27FC236}">
                <a16:creationId xmlns:a16="http://schemas.microsoft.com/office/drawing/2014/main" id="{113FB25A-3DE7-49A5-B9EC-7D6D474C2D95}"/>
              </a:ext>
            </a:extLst>
          </p:cNvPr>
          <p:cNvSpPr/>
          <p:nvPr/>
        </p:nvSpPr>
        <p:spPr>
          <a:xfrm flipH="1">
            <a:off x="6821786" y="2412351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543B6E1-E9F2-444D-B7C8-8926DD94A34B}"/>
              </a:ext>
            </a:extLst>
          </p:cNvPr>
          <p:cNvSpPr/>
          <p:nvPr/>
        </p:nvSpPr>
        <p:spPr>
          <a:xfrm>
            <a:off x="8732194" y="2393328"/>
            <a:ext cx="67828" cy="83937"/>
          </a:xfrm>
          <a:prstGeom prst="ellipse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4C4884F-E308-4268-A72A-A8CE6F1C1D3D}"/>
              </a:ext>
            </a:extLst>
          </p:cNvPr>
          <p:cNvSpPr/>
          <p:nvPr/>
        </p:nvSpPr>
        <p:spPr>
          <a:xfrm>
            <a:off x="6689524" y="2303014"/>
            <a:ext cx="295275" cy="29845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78CE9D4-9922-4F64-B882-6BB61E54FEEF}"/>
              </a:ext>
            </a:extLst>
          </p:cNvPr>
          <p:cNvSpPr/>
          <p:nvPr/>
        </p:nvSpPr>
        <p:spPr>
          <a:xfrm>
            <a:off x="8239558" y="1916299"/>
            <a:ext cx="1064713" cy="107491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3EAB24D-2CAE-41DA-A389-488C6956F9DE}"/>
              </a:ext>
            </a:extLst>
          </p:cNvPr>
          <p:cNvCxnSpPr/>
          <p:nvPr/>
        </p:nvCxnSpPr>
        <p:spPr>
          <a:xfrm flipV="1">
            <a:off x="6689524" y="1893439"/>
            <a:ext cx="1550034" cy="409575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0238020-705A-4664-80CF-C076E7896C80}"/>
              </a:ext>
            </a:extLst>
          </p:cNvPr>
          <p:cNvCxnSpPr>
            <a:cxnSpLocks/>
          </p:cNvCxnSpPr>
          <p:nvPr/>
        </p:nvCxnSpPr>
        <p:spPr>
          <a:xfrm>
            <a:off x="6693535" y="2607171"/>
            <a:ext cx="1526048" cy="384039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ADB8B568-AA86-47D2-9FD4-C8A8D87820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8269" y="1325169"/>
            <a:ext cx="2132793" cy="1396166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43C18793-4A51-4629-9E72-D765EEE67901}"/>
              </a:ext>
            </a:extLst>
          </p:cNvPr>
          <p:cNvSpPr txBox="1"/>
          <p:nvPr/>
        </p:nvSpPr>
        <p:spPr>
          <a:xfrm>
            <a:off x="9613442" y="2812406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64, 128- dimensional</a:t>
            </a:r>
          </a:p>
          <a:p>
            <a:r>
              <a:rPr lang="nl-NL" dirty="0"/>
              <a:t>SURF, SIFT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20E310-91F5-415B-95CD-23D367ED17E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690" y="2842292"/>
            <a:ext cx="1484929" cy="8460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1C79DA-71C9-4CAC-9846-A285F1A07547}"/>
              </a:ext>
            </a:extLst>
          </p:cNvPr>
          <p:cNvSpPr/>
          <p:nvPr/>
        </p:nvSpPr>
        <p:spPr>
          <a:xfrm>
            <a:off x="2625839" y="3066392"/>
            <a:ext cx="1151277" cy="861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5000" dirty="0">
              <a:solidFill>
                <a:srgbClr val="00B050"/>
              </a:solidFill>
            </a:endParaRP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375DA918-C863-4D71-8905-2A1A6CC2F16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533" y="213273"/>
            <a:ext cx="916046" cy="91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3296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5F54F58-D8A7-49DE-8055-FA6417768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452817"/>
              </p:ext>
            </p:extLst>
          </p:nvPr>
        </p:nvGraphicFramePr>
        <p:xfrm>
          <a:off x="182880" y="993985"/>
          <a:ext cx="11830050" cy="5477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3179">
                  <a:extLst>
                    <a:ext uri="{9D8B030D-6E8A-4147-A177-3AD203B41FA5}">
                      <a16:colId xmlns:a16="http://schemas.microsoft.com/office/drawing/2014/main" val="1095437179"/>
                    </a:ext>
                  </a:extLst>
                </a:gridCol>
                <a:gridCol w="4461084">
                  <a:extLst>
                    <a:ext uri="{9D8B030D-6E8A-4147-A177-3AD203B41FA5}">
                      <a16:colId xmlns:a16="http://schemas.microsoft.com/office/drawing/2014/main" val="2307461563"/>
                    </a:ext>
                  </a:extLst>
                </a:gridCol>
                <a:gridCol w="1218487">
                  <a:extLst>
                    <a:ext uri="{9D8B030D-6E8A-4147-A177-3AD203B41FA5}">
                      <a16:colId xmlns:a16="http://schemas.microsoft.com/office/drawing/2014/main" val="315848027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50405792"/>
                    </a:ext>
                  </a:extLst>
                </a:gridCol>
              </a:tblGrid>
              <a:tr h="613493">
                <a:tc>
                  <a:txBody>
                    <a:bodyPr/>
                    <a:lstStyle/>
                    <a:p>
                      <a:r>
                        <a:rPr lang="nl-NL" b="1" dirty="0"/>
                        <a:t>Image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Image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SURF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SMI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28180"/>
                  </a:ext>
                </a:extLst>
              </a:tr>
              <a:tr h="2432001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False</a:t>
                      </a:r>
                    </a:p>
                    <a:p>
                      <a:r>
                        <a:rPr lang="nl-NL" b="1" dirty="0"/>
                        <a:t>Negative</a:t>
                      </a:r>
                    </a:p>
                    <a:p>
                      <a:endParaRPr lang="nl-NL" b="1" dirty="0"/>
                    </a:p>
                    <a:p>
                      <a:r>
                        <a:rPr lang="nl-NL" b="1" dirty="0"/>
                        <a:t>Score 0,096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True Positive</a:t>
                      </a:r>
                    </a:p>
                    <a:p>
                      <a:endParaRPr lang="nl-NL" b="1" dirty="0"/>
                    </a:p>
                    <a:p>
                      <a:r>
                        <a:rPr lang="nl-NL" b="1" dirty="0"/>
                        <a:t>Score</a:t>
                      </a:r>
                    </a:p>
                    <a:p>
                      <a:r>
                        <a:rPr lang="nl-NL" b="1" dirty="0"/>
                        <a:t>0,89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32504"/>
                  </a:ext>
                </a:extLst>
              </a:tr>
              <a:tr h="2432001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False</a:t>
                      </a:r>
                    </a:p>
                    <a:p>
                      <a:r>
                        <a:rPr lang="nl-NL" b="1" dirty="0"/>
                        <a:t>Positive</a:t>
                      </a:r>
                    </a:p>
                    <a:p>
                      <a:endParaRPr lang="nl-NL" b="1" dirty="0"/>
                    </a:p>
                    <a:p>
                      <a:r>
                        <a:rPr lang="nl-NL" b="1" dirty="0"/>
                        <a:t>Score</a:t>
                      </a:r>
                    </a:p>
                    <a:p>
                      <a:r>
                        <a:rPr lang="nl-NL" b="1" dirty="0"/>
                        <a:t>0,27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True Negative</a:t>
                      </a:r>
                    </a:p>
                    <a:p>
                      <a:endParaRPr lang="nl-NL" b="1" dirty="0"/>
                    </a:p>
                    <a:p>
                      <a:r>
                        <a:rPr lang="nl-NL" b="1" dirty="0"/>
                        <a:t>Score</a:t>
                      </a:r>
                    </a:p>
                    <a:p>
                      <a:r>
                        <a:rPr lang="nl-NL" b="1" dirty="0"/>
                        <a:t>-0,11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4302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8CD4CD-B003-4C96-91E6-66574141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12246"/>
            <a:ext cx="12066270" cy="708342"/>
          </a:xfrm>
        </p:spPr>
        <p:txBody>
          <a:bodyPr/>
          <a:lstStyle/>
          <a:p>
            <a:r>
              <a:rPr lang="nl-NL" sz="4000" dirty="0"/>
              <a:t>SMI versus SURF descriptors on MSER regions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2D501-01A5-4CBF-8D87-F67685079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34" y="1694859"/>
            <a:ext cx="1870695" cy="2236303"/>
          </a:xfrm>
          <a:prstGeom prst="rect">
            <a:avLst/>
          </a:prstGeom>
        </p:spPr>
      </p:pic>
      <p:pic>
        <p:nvPicPr>
          <p:cNvPr id="7" name="Picture 6" descr="A picture containing headdress, helmet, clothing&#10;&#10;Description generated with high confidence">
            <a:extLst>
              <a:ext uri="{FF2B5EF4-FFF2-40B4-BE49-F238E27FC236}">
                <a16:creationId xmlns:a16="http://schemas.microsoft.com/office/drawing/2014/main" id="{653C49AD-3068-4AB8-B7A3-DD2B882F6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230" y="1719934"/>
            <a:ext cx="2619360" cy="2154078"/>
          </a:xfrm>
          <a:prstGeom prst="rect">
            <a:avLst/>
          </a:prstGeom>
        </p:spPr>
      </p:pic>
      <p:pic>
        <p:nvPicPr>
          <p:cNvPr id="9" name="Picture 8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3A4D38C7-268C-4317-B2CA-2B0652A66D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" y="4082132"/>
            <a:ext cx="3463290" cy="2310014"/>
          </a:xfrm>
          <a:prstGeom prst="rect">
            <a:avLst/>
          </a:prstGeom>
        </p:spPr>
      </p:pic>
      <p:pic>
        <p:nvPicPr>
          <p:cNvPr id="11" name="Picture 10" descr="A sign on the side of the street&#10;&#10;Description generated with very high confidence">
            <a:extLst>
              <a:ext uri="{FF2B5EF4-FFF2-40B4-BE49-F238E27FC236}">
                <a16:creationId xmlns:a16="http://schemas.microsoft.com/office/drawing/2014/main" id="{73FE6A6C-FAE7-4DA9-B1DB-B8E9294E39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230" y="4082132"/>
            <a:ext cx="3108959" cy="233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3654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LeSC Powerpoint Theme">
  <a:themeElements>
    <a:clrScheme name="eScience">
      <a:dk1>
        <a:sysClr val="windowText" lastClr="000000"/>
      </a:dk1>
      <a:lt1>
        <a:sysClr val="window" lastClr="FFFFFF"/>
      </a:lt1>
      <a:dk2>
        <a:srgbClr val="000100"/>
      </a:dk2>
      <a:lt2>
        <a:srgbClr val="0092D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LeSC Powerpoint Theme" id="{57373601-F269-4E14-B746-DCCFD07F4D00}" vid="{73EC0D34-9D48-439B-8BEF-D0F81C561B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NLeSC Powerpoint Theme</Template>
  <TotalTime>1950</TotalTime>
  <Words>86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Bold</vt:lpstr>
      <vt:lpstr>Wingdings</vt:lpstr>
      <vt:lpstr>NLeSC Powerpoint Theme</vt:lpstr>
      <vt:lpstr>Local Shape and Moment Invariant    Descriptor for Structured Images</vt:lpstr>
      <vt:lpstr>SMI versus SURF descriptors on MSER regions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salient regions</dc:title>
  <dc:creator>Elena Ranguelova</dc:creator>
  <cp:lastModifiedBy>Elena Ranguelova</cp:lastModifiedBy>
  <cp:revision>156</cp:revision>
  <dcterms:created xsi:type="dcterms:W3CDTF">2016-04-04T12:42:39Z</dcterms:created>
  <dcterms:modified xsi:type="dcterms:W3CDTF">2017-08-15T15:35:22Z</dcterms:modified>
</cp:coreProperties>
</file>