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6" r:id="rId4"/>
    <p:sldId id="262" r:id="rId5"/>
    <p:sldId id="275" r:id="rId6"/>
    <p:sldId id="272" r:id="rId7"/>
    <p:sldId id="278" r:id="rId8"/>
    <p:sldId id="279" r:id="rId9"/>
    <p:sldId id="277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ysur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4"/>
            <a:ext cx="14562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logo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5745164"/>
            <a:ext cx="293793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3" y="914401"/>
            <a:ext cx="9550400" cy="1470025"/>
          </a:xfrm>
        </p:spPr>
        <p:txBody>
          <a:bodyPr anchor="b">
            <a:normAutofit/>
          </a:bodyPr>
          <a:lstStyle>
            <a:lvl1pPr>
              <a:lnSpc>
                <a:spcPts val="44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133" y="2517776"/>
            <a:ext cx="8839200" cy="1139825"/>
          </a:xfrm>
        </p:spPr>
        <p:txBody>
          <a:bodyPr>
            <a:normAutofit/>
          </a:bodyPr>
          <a:lstStyle>
            <a:lvl1pPr marL="0" indent="0" algn="l">
              <a:lnSpc>
                <a:spcPts val="21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3521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sur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4"/>
            <a:ext cx="14562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logo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5745164"/>
            <a:ext cx="293793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5793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ysurf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3"/>
            <a:ext cx="1454149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logo1.tif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5745163"/>
            <a:ext cx="2935816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2384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4800599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26456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25400"/>
            <a:ext cx="182033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3347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2102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4" y="6494463"/>
            <a:ext cx="182033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117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274638"/>
            <a:ext cx="1076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2800" y="1600200"/>
            <a:ext cx="1076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modelstijlen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0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cut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Image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eStep research</a:t>
            </a:r>
          </a:p>
          <a:p>
            <a:endParaRPr lang="en-GB" dirty="0"/>
          </a:p>
          <a:p>
            <a:r>
              <a:rPr lang="en-GB" dirty="0"/>
              <a:t>E</a:t>
            </a:r>
            <a:r>
              <a:rPr lang="nl-NL" dirty="0"/>
              <a:t>lena Ranguelova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296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A6D-5E9F-498E-A5A5-53318292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160338"/>
            <a:ext cx="11073600" cy="456882"/>
          </a:xfrm>
        </p:spPr>
        <p:txBody>
          <a:bodyPr/>
          <a:lstStyle/>
          <a:p>
            <a:r>
              <a:rPr lang="nl-N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B516-85EE-4ACB-9EE7-B83528BA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754381"/>
            <a:ext cx="11875770" cy="628650"/>
          </a:xfrm>
        </p:spPr>
        <p:txBody>
          <a:bodyPr/>
          <a:lstStyle/>
          <a:p>
            <a:r>
              <a:rPr lang="nl-NL" sz="2400" dirty="0"/>
              <a:t>Matching all possible pairs of Oxford (24) and OxFrei (189) datasets</a:t>
            </a:r>
          </a:p>
          <a:p>
            <a:r>
              <a:rPr lang="nl-NL" sz="2400" dirty="0"/>
              <a:t>Results on OxFrei  - SURF vs SMI on MSER regions</a:t>
            </a:r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SMI – lower number of FP and correlation similarity varience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97BEC7FB-BED9-490A-B8DC-48ED1CDB4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5" y="1856199"/>
            <a:ext cx="2296895" cy="2301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3D877-4CCB-4548-A864-B05EDF94A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19" y="1844769"/>
            <a:ext cx="2278048" cy="2281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E31F4-44D2-460C-96BC-676820137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00" y="1405892"/>
            <a:ext cx="2282604" cy="2279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83079-C834-4990-919C-D69F5CED2522}"/>
              </a:ext>
            </a:extLst>
          </p:cNvPr>
          <p:cNvSpPr txBox="1"/>
          <p:nvPr/>
        </p:nvSpPr>
        <p:spPr>
          <a:xfrm>
            <a:off x="9061200" y="4029751"/>
            <a:ext cx="2873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21 images in 9 scenes =</a:t>
            </a:r>
          </a:p>
          <a:p>
            <a:r>
              <a:rPr lang="nl-NL" dirty="0"/>
              <a:t>189 image pairs</a:t>
            </a:r>
          </a:p>
          <a:p>
            <a:endParaRPr lang="nl-NL" dirty="0"/>
          </a:p>
          <a:p>
            <a:r>
              <a:rPr lang="nl-NL" dirty="0"/>
              <a:t>“Is the pair of images from the same scene?”</a:t>
            </a:r>
          </a:p>
          <a:p>
            <a:r>
              <a:rPr lang="nl-NL" dirty="0"/>
              <a:t>True = white</a:t>
            </a:r>
          </a:p>
          <a:p>
            <a:r>
              <a:rPr lang="nl-NL" dirty="0"/>
              <a:t>False = 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65426-13D6-417E-A5C3-C6DB3D3EB9B3}"/>
              </a:ext>
            </a:extLst>
          </p:cNvPr>
          <p:cNvSpPr txBox="1"/>
          <p:nvPr/>
        </p:nvSpPr>
        <p:spPr>
          <a:xfrm>
            <a:off x="248113" y="294930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SURF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BBFE7-6E1E-4D37-8E5A-126244A9A0E3}"/>
              </a:ext>
            </a:extLst>
          </p:cNvPr>
          <p:cNvSpPr txBox="1"/>
          <p:nvPr/>
        </p:nvSpPr>
        <p:spPr>
          <a:xfrm>
            <a:off x="357116" y="51416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SMI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0FB88-0FE9-42BF-BC26-494A55F4FCC8}"/>
              </a:ext>
            </a:extLst>
          </p:cNvPr>
          <p:cNvSpPr txBox="1"/>
          <p:nvPr/>
        </p:nvSpPr>
        <p:spPr>
          <a:xfrm>
            <a:off x="1419611" y="1540735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Correlation similarity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4DC26-E266-4DFF-A972-DE9885DC69DF}"/>
              </a:ext>
            </a:extLst>
          </p:cNvPr>
          <p:cNvSpPr txBox="1"/>
          <p:nvPr/>
        </p:nvSpPr>
        <p:spPr>
          <a:xfrm>
            <a:off x="4975952" y="154287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Final outcome</a:t>
            </a:r>
          </a:p>
        </p:txBody>
      </p:sp>
      <p:pic>
        <p:nvPicPr>
          <p:cNvPr id="17" name="Picture 16" descr="A close up of a fire&#10;&#10;Description generated with high confidence">
            <a:extLst>
              <a:ext uri="{FF2B5EF4-FFF2-40B4-BE49-F238E27FC236}">
                <a16:creationId xmlns:a16="http://schemas.microsoft.com/office/drawing/2014/main" id="{4A6480A2-CDA5-47F3-A13E-42DADBBD0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4" y="4177881"/>
            <a:ext cx="2296895" cy="2296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D677B3-6F67-414F-B5F6-9DA23E920B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19" y="4188586"/>
            <a:ext cx="2278048" cy="22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8038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EB7E-327E-4ED3-8040-A6403158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674052"/>
          </a:xfrm>
        </p:spPr>
        <p:txBody>
          <a:bodyPr/>
          <a:lstStyle/>
          <a:p>
            <a:r>
              <a:rPr lang="nl-NL" dirty="0"/>
              <a:t>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1064-E22D-4D8F-BBFD-E95C1D3B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00" y="5177789"/>
            <a:ext cx="11073600" cy="156211"/>
          </a:xfrm>
        </p:spPr>
        <p:txBody>
          <a:bodyPr/>
          <a:lstStyle/>
          <a:p>
            <a:r>
              <a:rPr lang="nl-NL" dirty="0"/>
              <a:t>SMI is a good choice when FP should be minimal; good in combination with MSER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C3B326-AF09-4A1E-9121-8D40C680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" y="1600200"/>
            <a:ext cx="12049844" cy="30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178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-23393"/>
            <a:ext cx="11073600" cy="771032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nl-NL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877985"/>
            <a:ext cx="11935968" cy="5497923"/>
          </a:xfrm>
        </p:spPr>
        <p:txBody>
          <a:bodyPr/>
          <a:lstStyle/>
          <a:p>
            <a:r>
              <a:rPr lang="en-US" dirty="0"/>
              <a:t>Are 2 images of the same scene/object?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feature correspondences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A5B6A-FFCD-422C-9D23-55B3CAD73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23" y="106953"/>
            <a:ext cx="2710293" cy="154206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FBF75DE-5B31-4265-ADA7-B543AA78A165}"/>
              </a:ext>
            </a:extLst>
          </p:cNvPr>
          <p:cNvGrpSpPr/>
          <p:nvPr/>
        </p:nvGrpSpPr>
        <p:grpSpPr>
          <a:xfrm>
            <a:off x="7133128" y="3734613"/>
            <a:ext cx="4897309" cy="2584597"/>
            <a:chOff x="6797310" y="3804065"/>
            <a:chExt cx="5188622" cy="2584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AA6FBE-CD3F-49C2-8B3C-CBE5E8696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984" y="3804065"/>
              <a:ext cx="5049948" cy="25475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7271BE-9BE5-415B-A64E-B24F42B223E1}"/>
                </a:ext>
              </a:extLst>
            </p:cNvPr>
            <p:cNvSpPr/>
            <p:nvPr/>
          </p:nvSpPr>
          <p:spPr>
            <a:xfrm>
              <a:off x="6797310" y="5466170"/>
              <a:ext cx="2492347" cy="922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F88853F-0D87-444B-9D67-748DFC93F5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902" y="1779363"/>
            <a:ext cx="2858318" cy="1628609"/>
          </a:xfrm>
          <a:prstGeom prst="rect">
            <a:avLst/>
          </a:prstGeom>
        </p:spPr>
      </p:pic>
      <p:pic>
        <p:nvPicPr>
          <p:cNvPr id="14" name="Picture 13" descr="Graffiti on a wall&#10;&#10;Description generated with high confidence">
            <a:extLst>
              <a:ext uri="{FF2B5EF4-FFF2-40B4-BE49-F238E27FC236}">
                <a16:creationId xmlns:a16="http://schemas.microsoft.com/office/drawing/2014/main" id="{3EE2FF98-3A85-4BB3-BB75-7A353FFA35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84" y="1614654"/>
            <a:ext cx="2521389" cy="2017111"/>
          </a:xfrm>
          <a:prstGeom prst="rect">
            <a:avLst/>
          </a:prstGeom>
        </p:spPr>
      </p:pic>
      <p:pic>
        <p:nvPicPr>
          <p:cNvPr id="16" name="Picture 15" descr="A graffiti covered wall&#10;&#10;Description generated with very high confidence">
            <a:extLst>
              <a:ext uri="{FF2B5EF4-FFF2-40B4-BE49-F238E27FC236}">
                <a16:creationId xmlns:a16="http://schemas.microsoft.com/office/drawing/2014/main" id="{25D14FE9-F56E-422C-ACCD-1D246A6F7E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45" y="1619244"/>
            <a:ext cx="2524715" cy="2019773"/>
          </a:xfrm>
          <a:prstGeom prst="rect">
            <a:avLst/>
          </a:prstGeom>
        </p:spPr>
      </p:pic>
      <p:pic>
        <p:nvPicPr>
          <p:cNvPr id="18" name="Picture 17" descr="A car parked on the side of a building&#10;&#10;Description generated with very high confidence">
            <a:extLst>
              <a:ext uri="{FF2B5EF4-FFF2-40B4-BE49-F238E27FC236}">
                <a16:creationId xmlns:a16="http://schemas.microsoft.com/office/drawing/2014/main" id="{7AD38723-40C3-4EC3-B316-7C6221EFA6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84" y="3876085"/>
            <a:ext cx="2555060" cy="1703373"/>
          </a:xfrm>
          <a:prstGeom prst="rect">
            <a:avLst/>
          </a:prstGeom>
        </p:spPr>
      </p:pic>
      <p:pic>
        <p:nvPicPr>
          <p:cNvPr id="20" name="Picture 19" descr="A car parked on the side of a building&#10;&#10;Description generated with very high confidence">
            <a:extLst>
              <a:ext uri="{FF2B5EF4-FFF2-40B4-BE49-F238E27FC236}">
                <a16:creationId xmlns:a16="http://schemas.microsoft.com/office/drawing/2014/main" id="{2B7D53E4-E1E5-4CBD-9811-66E8CF7D76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45" y="3842369"/>
            <a:ext cx="2605636" cy="17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29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8FAB64F-B23C-4C7A-9C1F-0D244D31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10" y="1788276"/>
            <a:ext cx="4191190" cy="265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67C9F-1F4E-4597-AF27-33EF3740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971232"/>
          </a:xfrm>
        </p:spPr>
        <p:txBody>
          <a:bodyPr/>
          <a:lstStyle/>
          <a:p>
            <a:r>
              <a:rPr lang="nl-NL" dirty="0"/>
              <a:t>Local feature correspondence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6FD3-4FD0-4572-85F8-AEBC7730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00" y="1143001"/>
            <a:ext cx="11073600" cy="3733800"/>
          </a:xfrm>
        </p:spPr>
        <p:txBody>
          <a:bodyPr/>
          <a:lstStyle/>
          <a:p>
            <a:r>
              <a:rPr lang="nl-NL" dirty="0"/>
              <a:t>Feature detection </a:t>
            </a:r>
            <a:r>
              <a:rPr lang="nl-NL" dirty="0">
                <a:sym typeface="Wingdings" panose="05000000000000000000" pitchFamily="2" charset="2"/>
              </a:rPr>
              <a:t> Detectors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Interest Points, Corners: e.g. Harris, FAST, LoG, DoG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Edges: e.g. Canny, Sobel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Regions, Blobs: e.g. MSER, PCBR</a:t>
            </a: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r>
              <a:rPr lang="nl-NL" dirty="0"/>
              <a:t>Feature description </a:t>
            </a:r>
            <a:r>
              <a:rPr lang="nl-NL" dirty="0">
                <a:sym typeface="Wingdings" panose="05000000000000000000" pitchFamily="2" charset="2"/>
              </a:rPr>
              <a:t> Descriptors</a:t>
            </a:r>
          </a:p>
          <a:p>
            <a:pPr lvl="1"/>
            <a:r>
              <a:rPr lang="en-GB" dirty="0" err="1"/>
              <a:t>HoG</a:t>
            </a:r>
            <a:r>
              <a:rPr lang="en-GB" dirty="0"/>
              <a:t>, SIFT, SURF, LBP, etc.</a:t>
            </a:r>
            <a:endParaRPr lang="nl-NL" dirty="0"/>
          </a:p>
          <a:p>
            <a:r>
              <a:rPr lang="en-GB" dirty="0"/>
              <a:t>Matching</a:t>
            </a:r>
          </a:p>
          <a:p>
            <a:r>
              <a:rPr lang="en-GB" dirty="0"/>
              <a:t>Baseline: MSER – SURF</a:t>
            </a:r>
          </a:p>
          <a:p>
            <a:endParaRPr lang="nl-NL" dirty="0"/>
          </a:p>
        </p:txBody>
      </p:sp>
      <p:pic>
        <p:nvPicPr>
          <p:cNvPr id="7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81046F07-DFEF-48F6-AFDB-6D7B0687D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00" y="4434840"/>
            <a:ext cx="60579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505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08" y="1135750"/>
            <a:ext cx="6429586" cy="337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122238"/>
            <a:ext cx="11073600" cy="599657"/>
          </a:xfrm>
        </p:spPr>
        <p:txBody>
          <a:bodyPr/>
          <a:lstStyle/>
          <a:p>
            <a:r>
              <a:rPr lang="en-US" dirty="0"/>
              <a:t>Salient region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79" y="714854"/>
            <a:ext cx="11288754" cy="5398168"/>
          </a:xfrm>
        </p:spPr>
        <p:txBody>
          <a:bodyPr/>
          <a:lstStyle/>
          <a:p>
            <a:r>
              <a:rPr lang="en-US" dirty="0"/>
              <a:t>MSER = Maximally Stable Extremal Regions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42" y="1352476"/>
            <a:ext cx="3520544" cy="28164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89905" y="4275946"/>
            <a:ext cx="11082280" cy="1928070"/>
            <a:chOff x="2985700" y="4628257"/>
            <a:chExt cx="9221373" cy="14631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700" y="4650243"/>
              <a:ext cx="1775263" cy="14202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778" y="4628257"/>
              <a:ext cx="1802747" cy="14421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387" y="4689660"/>
              <a:ext cx="1725993" cy="13807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242" y="4711835"/>
              <a:ext cx="1698274" cy="13586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6378" y="4690866"/>
              <a:ext cx="1750695" cy="140055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75200" y="6162980"/>
            <a:ext cx="111051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                   50 </a:t>
            </a:r>
            <a:r>
              <a:rPr lang="nl-NL" dirty="0">
                <a:solidFill>
                  <a:srgbClr val="FF0000"/>
                </a:solidFill>
              </a:rPr>
              <a:t>                            81                              112                              143                            174</a:t>
            </a:r>
            <a:r>
              <a:rPr lang="nl-NL" dirty="0"/>
              <a:t> 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153693" y="4705570"/>
            <a:ext cx="6936442" cy="299059"/>
            <a:chOff x="6031045" y="4940922"/>
            <a:chExt cx="5814450" cy="299059"/>
          </a:xfrm>
        </p:grpSpPr>
        <p:sp>
          <p:nvSpPr>
            <p:cNvPr id="14" name="Oval 13"/>
            <p:cNvSpPr/>
            <p:nvPr/>
          </p:nvSpPr>
          <p:spPr>
            <a:xfrm>
              <a:off x="6031045" y="4940922"/>
              <a:ext cx="265176" cy="24073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900886" y="4977498"/>
              <a:ext cx="265176" cy="24073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1580319" y="4999246"/>
              <a:ext cx="265176" cy="24073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9717661" y="4988253"/>
              <a:ext cx="265176" cy="24073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36503" y="5311435"/>
            <a:ext cx="2545609" cy="247390"/>
            <a:chOff x="10080191" y="5407827"/>
            <a:chExt cx="2136603" cy="247390"/>
          </a:xfrm>
        </p:grpSpPr>
        <p:sp>
          <p:nvSpPr>
            <p:cNvPr id="18" name="Oval 17"/>
            <p:cNvSpPr/>
            <p:nvPr/>
          </p:nvSpPr>
          <p:spPr>
            <a:xfrm>
              <a:off x="10080191" y="5407827"/>
              <a:ext cx="265176" cy="24073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1956506" y="5414482"/>
              <a:ext cx="260288" cy="24073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0333" y="5800067"/>
            <a:ext cx="8992841" cy="424126"/>
            <a:chOff x="3072384" y="5701420"/>
            <a:chExt cx="7306454" cy="424126"/>
          </a:xfrm>
        </p:grpSpPr>
        <p:sp>
          <p:nvSpPr>
            <p:cNvPr id="20" name="Oval 19"/>
            <p:cNvSpPr/>
            <p:nvPr/>
          </p:nvSpPr>
          <p:spPr>
            <a:xfrm>
              <a:off x="3072384" y="5733288"/>
              <a:ext cx="1783424" cy="375195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90962" y="5701420"/>
              <a:ext cx="1783424" cy="375195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724713" y="5716543"/>
              <a:ext cx="1783424" cy="375195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595414" y="5750351"/>
              <a:ext cx="1783424" cy="375195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0424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B76-888B-4D6F-A484-D6334D7F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628332"/>
          </a:xfrm>
        </p:spPr>
        <p:txBody>
          <a:bodyPr/>
          <a:lstStyle/>
          <a:p>
            <a:r>
              <a:rPr lang="nl-NL" dirty="0"/>
              <a:t>Salient region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147A-8308-4C47-9A15-DC183C98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00" y="902970"/>
            <a:ext cx="11073600" cy="5337810"/>
          </a:xfrm>
        </p:spPr>
        <p:txBody>
          <a:bodyPr/>
          <a:lstStyle/>
          <a:p>
            <a:r>
              <a:rPr lang="en-GB" dirty="0"/>
              <a:t>Scale Invariant Feature Transform (SIFT)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Speeded-Up Robust Features (SURF)</a:t>
            </a:r>
          </a:p>
          <a:p>
            <a:pPr lvl="1"/>
            <a:r>
              <a:rPr lang="en-GB" dirty="0"/>
              <a:t>Approximation of SIFT with binary filters, faster and non-patented, usually 64 dimensional</a:t>
            </a:r>
          </a:p>
          <a:p>
            <a:endParaRPr lang="nl-NL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54A485B-D476-45F9-BAC8-ACFF9E5C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5" y="1645920"/>
            <a:ext cx="9325860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8296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" y="274638"/>
            <a:ext cx="12001500" cy="813498"/>
          </a:xfrm>
        </p:spPr>
        <p:txBody>
          <a:bodyPr/>
          <a:lstStyle/>
          <a:p>
            <a:r>
              <a:rPr lang="nl-NL" dirty="0"/>
              <a:t>Data-driven </a:t>
            </a:r>
            <a:r>
              <a:rPr lang="en-US" dirty="0"/>
              <a:t>binarization for region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1250950"/>
            <a:ext cx="10058400" cy="4348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1390" y="572900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Otsu </a:t>
            </a:r>
            <a:r>
              <a:rPr lang="en-US" dirty="0"/>
              <a:t>thresholding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8481" y="572900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Data-driven</a:t>
            </a:r>
            <a:r>
              <a:rPr lang="nl-NL" dirty="0"/>
              <a:t> thresholding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070" y="5729005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Leuven </a:t>
            </a:r>
            <a:r>
              <a:rPr lang="en-US" dirty="0"/>
              <a:t>sequence</a:t>
            </a:r>
            <a:r>
              <a:rPr lang="nl-NL" dirty="0"/>
              <a:t> images </a:t>
            </a:r>
          </a:p>
          <a:p>
            <a:r>
              <a:rPr lang="nl-NL" dirty="0"/>
              <a:t>1 and 4 (</a:t>
            </a:r>
            <a:r>
              <a:rPr lang="en-US" dirty="0"/>
              <a:t>color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/>
              <a:t>gray)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862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38DB-5271-4F49-8BAA-EB788946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845502"/>
          </a:xfrm>
        </p:spPr>
        <p:txBody>
          <a:bodyPr/>
          <a:lstStyle/>
          <a:p>
            <a:r>
              <a:rPr lang="nl-NL" dirty="0"/>
              <a:t>Shape and Moment Invariant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3BF3-EEB9-4BA0-82F9-82DB1367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30"/>
            <a:ext cx="12192000" cy="5040629"/>
          </a:xfrm>
        </p:spPr>
        <p:txBody>
          <a:bodyPr/>
          <a:lstStyle/>
          <a:p>
            <a:r>
              <a:rPr lang="nl-NL" dirty="0"/>
              <a:t>Descriptors on salient regions do not use the shape; computaion is from a window around the region’s centroid</a:t>
            </a:r>
          </a:p>
          <a:p>
            <a:r>
              <a:rPr lang="nl-NL" dirty="0"/>
              <a:t>Proposal- binarize and use shape properties</a:t>
            </a:r>
          </a:p>
          <a:p>
            <a:r>
              <a:rPr lang="nl-NL" dirty="0"/>
              <a:t>SMI descriptor</a:t>
            </a:r>
          </a:p>
          <a:p>
            <a:pPr lvl="1"/>
            <a:r>
              <a:rPr lang="nl-NL" dirty="0"/>
              <a:t>Shape invariants: relative area, ration axis lengths, eccentricity and solidity – 4 values</a:t>
            </a:r>
          </a:p>
          <a:p>
            <a:pPr lvl="1"/>
            <a:r>
              <a:rPr lang="nl-NL" dirty="0"/>
              <a:t>Affine moment invariants – 16 irreducable AMIs of 4th order</a:t>
            </a:r>
          </a:p>
          <a:p>
            <a:pPr lvl="1"/>
            <a:r>
              <a:rPr lang="nl-NL" dirty="0"/>
              <a:t>20-dimensional</a:t>
            </a:r>
          </a:p>
        </p:txBody>
      </p:sp>
    </p:spTree>
    <p:extLst>
      <p:ext uri="{BB962C8B-B14F-4D97-AF65-F5344CB8AC3E}">
        <p14:creationId xmlns:p14="http://schemas.microsoft.com/office/powerpoint/2010/main" val="418435828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AB70-A689-439C-AEB5-1C57CB8E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765492"/>
          </a:xfrm>
        </p:spPr>
        <p:txBody>
          <a:bodyPr/>
          <a:lstStyle/>
          <a:p>
            <a:r>
              <a:rPr lang="nl-NL" dirty="0"/>
              <a:t>Detection + description + matching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506701F-D7FD-4DC0-B2C2-C88419E8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9" y="1223010"/>
            <a:ext cx="11812123" cy="4029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66867-DB82-423A-92AE-7BB8BAEFDEDB}"/>
              </a:ext>
            </a:extLst>
          </p:cNvPr>
          <p:cNvSpPr txBox="1"/>
          <p:nvPr/>
        </p:nvSpPr>
        <p:spPr>
          <a:xfrm>
            <a:off x="273439" y="5435675"/>
            <a:ext cx="1208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column: original images; Second column: binarization; Third column: SMI descriptor-matched BIN regions used </a:t>
            </a:r>
          </a:p>
          <a:p>
            <a:r>
              <a:rPr lang="nl-NL" dirty="0"/>
              <a:t>for transformaiton estimaiton; Fourth column: overlay original and transformed images. </a:t>
            </a:r>
          </a:p>
          <a:p>
            <a:r>
              <a:rPr lang="nl-NL" dirty="0"/>
              <a:t>Final score: average correlation between  original and transformed images.</a:t>
            </a:r>
          </a:p>
        </p:txBody>
      </p:sp>
    </p:spTree>
    <p:extLst>
      <p:ext uri="{BB962C8B-B14F-4D97-AF65-F5344CB8AC3E}">
        <p14:creationId xmlns:p14="http://schemas.microsoft.com/office/powerpoint/2010/main" val="172118009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F54F58-D8A7-49DE-8055-FA641776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52817"/>
              </p:ext>
            </p:extLst>
          </p:nvPr>
        </p:nvGraphicFramePr>
        <p:xfrm>
          <a:off x="182880" y="993985"/>
          <a:ext cx="11830050" cy="5477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3179">
                  <a:extLst>
                    <a:ext uri="{9D8B030D-6E8A-4147-A177-3AD203B41FA5}">
                      <a16:colId xmlns:a16="http://schemas.microsoft.com/office/drawing/2014/main" val="1095437179"/>
                    </a:ext>
                  </a:extLst>
                </a:gridCol>
                <a:gridCol w="4461084">
                  <a:extLst>
                    <a:ext uri="{9D8B030D-6E8A-4147-A177-3AD203B41FA5}">
                      <a16:colId xmlns:a16="http://schemas.microsoft.com/office/drawing/2014/main" val="2307461563"/>
                    </a:ext>
                  </a:extLst>
                </a:gridCol>
                <a:gridCol w="1218487">
                  <a:extLst>
                    <a:ext uri="{9D8B030D-6E8A-4147-A177-3AD203B41FA5}">
                      <a16:colId xmlns:a16="http://schemas.microsoft.com/office/drawing/2014/main" val="315848027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50405792"/>
                    </a:ext>
                  </a:extLst>
                </a:gridCol>
              </a:tblGrid>
              <a:tr h="613493">
                <a:tc>
                  <a:txBody>
                    <a:bodyPr/>
                    <a:lstStyle/>
                    <a:p>
                      <a:r>
                        <a:rPr lang="nl-NL" b="1" dirty="0"/>
                        <a:t>Image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Image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SURF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SMI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28180"/>
                  </a:ext>
                </a:extLst>
              </a:tr>
              <a:tr h="2432001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False</a:t>
                      </a:r>
                    </a:p>
                    <a:p>
                      <a:r>
                        <a:rPr lang="nl-NL" b="1" dirty="0"/>
                        <a:t>Negative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 0,096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True Positive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0,89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32504"/>
                  </a:ext>
                </a:extLst>
              </a:tr>
              <a:tr h="2432001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False</a:t>
                      </a:r>
                    </a:p>
                    <a:p>
                      <a:r>
                        <a:rPr lang="nl-NL" b="1" dirty="0"/>
                        <a:t>Positive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0,27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True Negative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-0,11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4302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8CD4CD-B003-4C96-91E6-66574141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12246"/>
            <a:ext cx="12066270" cy="708342"/>
          </a:xfrm>
        </p:spPr>
        <p:txBody>
          <a:bodyPr/>
          <a:lstStyle/>
          <a:p>
            <a:r>
              <a:rPr lang="nl-NL" sz="4000" dirty="0"/>
              <a:t>SMI versus SURF descriptors on MSER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2D501-01A5-4CBF-8D87-F6768507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34" y="1694859"/>
            <a:ext cx="1870695" cy="2236303"/>
          </a:xfrm>
          <a:prstGeom prst="rect">
            <a:avLst/>
          </a:prstGeom>
        </p:spPr>
      </p:pic>
      <p:pic>
        <p:nvPicPr>
          <p:cNvPr id="7" name="Picture 6" descr="A picture containing headdress, helmet, clothing&#10;&#10;Description generated with high confidence">
            <a:extLst>
              <a:ext uri="{FF2B5EF4-FFF2-40B4-BE49-F238E27FC236}">
                <a16:creationId xmlns:a16="http://schemas.microsoft.com/office/drawing/2014/main" id="{653C49AD-3068-4AB8-B7A3-DD2B882F6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30" y="1719934"/>
            <a:ext cx="2619360" cy="2154078"/>
          </a:xfrm>
          <a:prstGeom prst="rect">
            <a:avLst/>
          </a:prstGeom>
        </p:spPr>
      </p:pic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A4D38C7-268C-4317-B2CA-2B0652A66D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4082132"/>
            <a:ext cx="3463290" cy="2310014"/>
          </a:xfrm>
          <a:prstGeom prst="rect">
            <a:avLst/>
          </a:prstGeom>
        </p:spPr>
      </p:pic>
      <p:pic>
        <p:nvPicPr>
          <p:cNvPr id="11" name="Picture 10" descr="A sign on the side of the street&#10;&#10;Description generated with very high confidence">
            <a:extLst>
              <a:ext uri="{FF2B5EF4-FFF2-40B4-BE49-F238E27FC236}">
                <a16:creationId xmlns:a16="http://schemas.microsoft.com/office/drawing/2014/main" id="{73FE6A6C-FAE7-4DA9-B1DB-B8E9294E39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30" y="4082132"/>
            <a:ext cx="3108959" cy="23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65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eSC Powerpoint Theme">
  <a:themeElements>
    <a:clrScheme name="eScience">
      <a:dk1>
        <a:sysClr val="windowText" lastClr="000000"/>
      </a:dk1>
      <a:lt1>
        <a:sysClr val="window" lastClr="FFFFFF"/>
      </a:lt1>
      <a:dk2>
        <a:srgbClr val="000100"/>
      </a:dk2>
      <a:lt2>
        <a:srgbClr val="0092D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LeSC Powerpoint Theme" id="{57373601-F269-4E14-B746-DCCFD07F4D00}" vid="{73EC0D34-9D48-439B-8BEF-D0F81C561B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NLeSC Powerpoint Theme</Template>
  <TotalTime>1777</TotalTime>
  <Words>373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Bold</vt:lpstr>
      <vt:lpstr>Wingdings</vt:lpstr>
      <vt:lpstr>NLeSC Powerpoint Theme</vt:lpstr>
      <vt:lpstr>Image Matching</vt:lpstr>
      <vt:lpstr>Problem </vt:lpstr>
      <vt:lpstr>Local feature correspondence</vt:lpstr>
      <vt:lpstr>Salient region detection</vt:lpstr>
      <vt:lpstr>Salient region description</vt:lpstr>
      <vt:lpstr>Data-driven binarization for region detection</vt:lpstr>
      <vt:lpstr>Shape and Moment Invariant descriptor</vt:lpstr>
      <vt:lpstr>Detection + description + matching</vt:lpstr>
      <vt:lpstr>SMI versus SURF descriptors on MSER regions</vt:lpstr>
      <vt:lpstr>Results</vt:lpstr>
      <vt:lpstr>Results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salient regions</dc:title>
  <dc:creator>Elena Ranguelova</dc:creator>
  <cp:lastModifiedBy>Elena Ranguelova</cp:lastModifiedBy>
  <cp:revision>134</cp:revision>
  <dcterms:created xsi:type="dcterms:W3CDTF">2016-04-04T12:42:39Z</dcterms:created>
  <dcterms:modified xsi:type="dcterms:W3CDTF">2017-07-17T15:46:45Z</dcterms:modified>
</cp:coreProperties>
</file>