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6" r:id="rId4"/>
    <p:sldId id="272" r:id="rId5"/>
    <p:sldId id="278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ysur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4"/>
            <a:ext cx="14562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logo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5745164"/>
            <a:ext cx="293793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3" y="914401"/>
            <a:ext cx="9550400" cy="1470025"/>
          </a:xfrm>
        </p:spPr>
        <p:txBody>
          <a:bodyPr anchor="b">
            <a:normAutofit/>
          </a:bodyPr>
          <a:lstStyle>
            <a:lvl1pPr>
              <a:lnSpc>
                <a:spcPts val="44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133" y="2517776"/>
            <a:ext cx="8839200" cy="1139825"/>
          </a:xfrm>
        </p:spPr>
        <p:txBody>
          <a:bodyPr>
            <a:normAutofit/>
          </a:bodyPr>
          <a:lstStyle>
            <a:lvl1pPr marL="0" indent="0" algn="l">
              <a:lnSpc>
                <a:spcPts val="21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3521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sur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4"/>
            <a:ext cx="14562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logo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5745164"/>
            <a:ext cx="293793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5793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ysurf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3"/>
            <a:ext cx="1454149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logo1.tif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5745163"/>
            <a:ext cx="2935816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238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4800599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26456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25400"/>
            <a:ext cx="182033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3347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2102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4" y="6494463"/>
            <a:ext cx="182033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117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274638"/>
            <a:ext cx="1076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2800" y="1600200"/>
            <a:ext cx="1076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cut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Local Shape and Moment Invariant Descriptor for Structured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</a:t>
            </a:r>
            <a:r>
              <a:rPr lang="nl-NL" dirty="0"/>
              <a:t>lena Ranguelova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296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-23393"/>
            <a:ext cx="11073600" cy="771032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nl-NL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877985"/>
            <a:ext cx="11935968" cy="5497923"/>
          </a:xfrm>
        </p:spPr>
        <p:txBody>
          <a:bodyPr/>
          <a:lstStyle/>
          <a:p>
            <a:r>
              <a:rPr lang="en-US" dirty="0"/>
              <a:t>Are 2 images of the same scene/object?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A5B6A-FFCD-422C-9D23-55B3CAD73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82" y="1391121"/>
            <a:ext cx="2710293" cy="1542064"/>
          </a:xfrm>
          <a:prstGeom prst="rect">
            <a:avLst/>
          </a:prstGeom>
        </p:spPr>
      </p:pic>
      <p:pic>
        <p:nvPicPr>
          <p:cNvPr id="14" name="Picture 13" descr="Graffiti on a wall&#10;&#10;Description generated with high confidence">
            <a:extLst>
              <a:ext uri="{FF2B5EF4-FFF2-40B4-BE49-F238E27FC236}">
                <a16:creationId xmlns:a16="http://schemas.microsoft.com/office/drawing/2014/main" id="{3EE2FF98-3A85-4BB3-BB75-7A353FFA3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75" y="1609835"/>
            <a:ext cx="2521389" cy="2017111"/>
          </a:xfrm>
          <a:prstGeom prst="rect">
            <a:avLst/>
          </a:prstGeom>
        </p:spPr>
      </p:pic>
      <p:pic>
        <p:nvPicPr>
          <p:cNvPr id="16" name="Picture 15" descr="A graffiti covered wall&#10;&#10;Description generated with very high confidence">
            <a:extLst>
              <a:ext uri="{FF2B5EF4-FFF2-40B4-BE49-F238E27FC236}">
                <a16:creationId xmlns:a16="http://schemas.microsoft.com/office/drawing/2014/main" id="{25D14FE9-F56E-422C-ACCD-1D246A6F7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74" y="1609835"/>
            <a:ext cx="2524715" cy="2019773"/>
          </a:xfrm>
          <a:prstGeom prst="rect">
            <a:avLst/>
          </a:prstGeom>
        </p:spPr>
      </p:pic>
      <p:pic>
        <p:nvPicPr>
          <p:cNvPr id="18" name="Picture 17" descr="A car parked on the side of a building&#10;&#10;Description generated with very high confidence">
            <a:extLst>
              <a:ext uri="{FF2B5EF4-FFF2-40B4-BE49-F238E27FC236}">
                <a16:creationId xmlns:a16="http://schemas.microsoft.com/office/drawing/2014/main" id="{7AD38723-40C3-4EC3-B316-7C6221EFA6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75" y="3889846"/>
            <a:ext cx="2555060" cy="1703373"/>
          </a:xfrm>
          <a:prstGeom prst="rect">
            <a:avLst/>
          </a:prstGeom>
        </p:spPr>
      </p:pic>
      <p:pic>
        <p:nvPicPr>
          <p:cNvPr id="20" name="Picture 19" descr="A car parked on the side of a building&#10;&#10;Description generated with very high confidence">
            <a:extLst>
              <a:ext uri="{FF2B5EF4-FFF2-40B4-BE49-F238E27FC236}">
                <a16:creationId xmlns:a16="http://schemas.microsoft.com/office/drawing/2014/main" id="{2B7D53E4-E1E5-4CBD-9811-66E8CF7D76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13" y="3872987"/>
            <a:ext cx="2605636" cy="1737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3A16C4-8F55-4E01-B051-33340A0BB4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35002"/>
            <a:ext cx="2578151" cy="14425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30EAA8-4D0E-48C5-B213-AF58DB5A81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31" y="3285627"/>
            <a:ext cx="2555212" cy="1455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1F5C24-4B45-4328-A997-A075C82B38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94" y="4897798"/>
            <a:ext cx="2516479" cy="1439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908643-D30B-4341-AA84-2ED0EF22C077}"/>
              </a:ext>
            </a:extLst>
          </p:cNvPr>
          <p:cNvSpPr txBox="1"/>
          <p:nvPr/>
        </p:nvSpPr>
        <p:spPr>
          <a:xfrm>
            <a:off x="1173901" y="4777611"/>
            <a:ext cx="742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0" dirty="0">
                <a:solidFill>
                  <a:srgbClr val="FFFF00"/>
                </a:solidFill>
              </a:rPr>
              <a:t>?</a:t>
            </a:r>
            <a:endParaRPr lang="en-US" sz="10000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4E4B9D-82CC-464A-B315-63597880DC50}"/>
              </a:ext>
            </a:extLst>
          </p:cNvPr>
          <p:cNvSpPr txBox="1"/>
          <p:nvPr/>
        </p:nvSpPr>
        <p:spPr>
          <a:xfrm>
            <a:off x="3311839" y="3224359"/>
            <a:ext cx="742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0" dirty="0">
                <a:solidFill>
                  <a:srgbClr val="FFFF00"/>
                </a:solidFill>
              </a:rPr>
              <a:t>?</a:t>
            </a:r>
            <a:endParaRPr lang="en-US" sz="10000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24067-BCBB-4763-BD8C-A216A47038A7}"/>
              </a:ext>
            </a:extLst>
          </p:cNvPr>
          <p:cNvSpPr txBox="1"/>
          <p:nvPr/>
        </p:nvSpPr>
        <p:spPr>
          <a:xfrm>
            <a:off x="4899420" y="4911390"/>
            <a:ext cx="742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0" dirty="0">
                <a:solidFill>
                  <a:srgbClr val="FFFF00"/>
                </a:solidFill>
              </a:rPr>
              <a:t>?</a:t>
            </a:r>
            <a:endParaRPr lang="en-US" sz="100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1A8C5-93D9-4278-ADB3-EA652524E0F7}"/>
              </a:ext>
            </a:extLst>
          </p:cNvPr>
          <p:cNvSpPr txBox="1"/>
          <p:nvPr/>
        </p:nvSpPr>
        <p:spPr>
          <a:xfrm>
            <a:off x="3329941" y="3242807"/>
            <a:ext cx="11929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00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716C4-4725-449A-8A30-17B4B573BEC3}"/>
              </a:ext>
            </a:extLst>
          </p:cNvPr>
          <p:cNvSpPr txBox="1"/>
          <p:nvPr/>
        </p:nvSpPr>
        <p:spPr>
          <a:xfrm>
            <a:off x="1033588" y="4897798"/>
            <a:ext cx="1023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sym typeface="Wingdings" panose="05000000000000000000" pitchFamily="2" charset="2"/>
              </a:rPr>
              <a:t>✗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B41E9-BF63-4D6E-9954-D3ADFD7E7D7C}"/>
              </a:ext>
            </a:extLst>
          </p:cNvPr>
          <p:cNvSpPr txBox="1"/>
          <p:nvPr/>
        </p:nvSpPr>
        <p:spPr>
          <a:xfrm>
            <a:off x="4769795" y="4968275"/>
            <a:ext cx="1023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sym typeface="Wingdings" panose="05000000000000000000" pitchFamily="2" charset="2"/>
              </a:rPr>
              <a:t>✗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129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7C9F-1F4E-4597-AF27-33EF3740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40" y="-1514"/>
            <a:ext cx="11073600" cy="971232"/>
          </a:xfrm>
        </p:spPr>
        <p:txBody>
          <a:bodyPr/>
          <a:lstStyle/>
          <a:p>
            <a:r>
              <a:rPr lang="nl-NL" dirty="0"/>
              <a:t>Local features correspondences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6FD3-4FD0-4572-85F8-AEBC7730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" y="5956990"/>
            <a:ext cx="11073600" cy="1379545"/>
          </a:xfrm>
        </p:spPr>
        <p:txBody>
          <a:bodyPr/>
          <a:lstStyle/>
          <a:p>
            <a:r>
              <a:rPr lang="en-GB" dirty="0"/>
              <a:t>Detector – Descriptor baseline: MSER – SURF</a:t>
            </a:r>
          </a:p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9DFA8-3BBF-4624-AD4B-D5C7BCF46943}"/>
              </a:ext>
            </a:extLst>
          </p:cNvPr>
          <p:cNvSpPr/>
          <p:nvPr/>
        </p:nvSpPr>
        <p:spPr>
          <a:xfrm>
            <a:off x="2837947" y="1242267"/>
            <a:ext cx="1691640" cy="138547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400" b="1" dirty="0"/>
              <a:t>  Feature</a:t>
            </a:r>
          </a:p>
          <a:p>
            <a:r>
              <a:rPr lang="nl-NL" sz="2400" b="1" dirty="0"/>
              <a:t> </a:t>
            </a:r>
            <a:r>
              <a:rPr lang="nl-NL" sz="2400" b="1" dirty="0">
                <a:sym typeface="Wingdings" panose="05000000000000000000" pitchFamily="2" charset="2"/>
              </a:rPr>
              <a:t>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C247D-5A6C-4264-A5F1-1F923724E1F3}"/>
              </a:ext>
            </a:extLst>
          </p:cNvPr>
          <p:cNvSpPr/>
          <p:nvPr/>
        </p:nvSpPr>
        <p:spPr>
          <a:xfrm>
            <a:off x="5120500" y="1242266"/>
            <a:ext cx="2042160" cy="138547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Feature </a:t>
            </a:r>
          </a:p>
          <a:p>
            <a:pPr algn="ctr"/>
            <a:r>
              <a:rPr lang="nl-NL" sz="2400" b="1" dirty="0"/>
              <a:t>Description</a:t>
            </a:r>
            <a:endParaRPr lang="nl-NL" sz="2400" b="1" dirty="0">
              <a:sym typeface="Wingdings" panose="05000000000000000000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B2FEE-67D8-47BA-B841-6EC4562BFDD0}"/>
              </a:ext>
            </a:extLst>
          </p:cNvPr>
          <p:cNvSpPr/>
          <p:nvPr/>
        </p:nvSpPr>
        <p:spPr>
          <a:xfrm>
            <a:off x="7749826" y="1242265"/>
            <a:ext cx="2263079" cy="138547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Matching</a:t>
            </a:r>
            <a:endParaRPr lang="nl-NL" sz="2400" b="1" dirty="0">
              <a:sym typeface="Wingdings" panose="05000000000000000000" pitchFamily="2" charset="2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1B1E33-5AC3-4DEA-B427-B0F71DCF11E2}"/>
              </a:ext>
            </a:extLst>
          </p:cNvPr>
          <p:cNvSpPr/>
          <p:nvPr/>
        </p:nvSpPr>
        <p:spPr>
          <a:xfrm>
            <a:off x="4565599" y="1736008"/>
            <a:ext cx="518160" cy="43088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689572D-7AB9-415A-BFF8-8873A96CB0B7}"/>
              </a:ext>
            </a:extLst>
          </p:cNvPr>
          <p:cNvSpPr/>
          <p:nvPr/>
        </p:nvSpPr>
        <p:spPr>
          <a:xfrm>
            <a:off x="7207948" y="1736005"/>
            <a:ext cx="518160" cy="43088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3939BF-AE12-4F15-82A4-6E9938460F41}"/>
              </a:ext>
            </a:extLst>
          </p:cNvPr>
          <p:cNvSpPr/>
          <p:nvPr/>
        </p:nvSpPr>
        <p:spPr>
          <a:xfrm>
            <a:off x="10058981" y="1736005"/>
            <a:ext cx="518160" cy="43088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B73FF-FAE6-44E4-A178-2D89855FA21E}"/>
              </a:ext>
            </a:extLst>
          </p:cNvPr>
          <p:cNvGrpSpPr/>
          <p:nvPr/>
        </p:nvGrpSpPr>
        <p:grpSpPr>
          <a:xfrm>
            <a:off x="10771559" y="907519"/>
            <a:ext cx="910827" cy="1200329"/>
            <a:chOff x="11030352" y="672565"/>
            <a:chExt cx="910827" cy="1200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DBE8F8-B7A5-48F0-915F-593BF134FE27}"/>
                </a:ext>
              </a:extLst>
            </p:cNvPr>
            <p:cNvSpPr txBox="1"/>
            <p:nvPr/>
          </p:nvSpPr>
          <p:spPr>
            <a:xfrm>
              <a:off x="11030352" y="672565"/>
              <a:ext cx="910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DE2065-DBC4-459B-9806-BF83A80D54BB}"/>
                </a:ext>
              </a:extLst>
            </p:cNvPr>
            <p:cNvSpPr/>
            <p:nvPr/>
          </p:nvSpPr>
          <p:spPr>
            <a:xfrm>
              <a:off x="11039568" y="1503520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Same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494D53-902B-4616-A15A-A5956400A7BF}"/>
              </a:ext>
            </a:extLst>
          </p:cNvPr>
          <p:cNvGrpSpPr/>
          <p:nvPr/>
        </p:nvGrpSpPr>
        <p:grpSpPr>
          <a:xfrm>
            <a:off x="10357582" y="1868369"/>
            <a:ext cx="1210588" cy="1202591"/>
            <a:chOff x="10880471" y="1785768"/>
            <a:chExt cx="1210588" cy="12025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406A8-91CE-4814-AE05-3C9D16F94905}"/>
                </a:ext>
              </a:extLst>
            </p:cNvPr>
            <p:cNvSpPr txBox="1"/>
            <p:nvPr/>
          </p:nvSpPr>
          <p:spPr>
            <a:xfrm>
              <a:off x="11101390" y="1785768"/>
              <a:ext cx="695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✗</a:t>
              </a:r>
              <a:endParaRPr 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3DE3A7-913D-43CF-B6D9-19206E3145D0}"/>
                </a:ext>
              </a:extLst>
            </p:cNvPr>
            <p:cNvSpPr/>
            <p:nvPr/>
          </p:nvSpPr>
          <p:spPr>
            <a:xfrm>
              <a:off x="10880471" y="2619027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Not Same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A6014F7-071F-4BBA-99CB-9DC7CA97EE1F}"/>
              </a:ext>
            </a:extLst>
          </p:cNvPr>
          <p:cNvSpPr/>
          <p:nvPr/>
        </p:nvSpPr>
        <p:spPr>
          <a:xfrm>
            <a:off x="2283776" y="1736007"/>
            <a:ext cx="518160" cy="43088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6AB206-06AE-4239-9312-7FD878B49C48}"/>
              </a:ext>
            </a:extLst>
          </p:cNvPr>
          <p:cNvGrpSpPr/>
          <p:nvPr/>
        </p:nvGrpSpPr>
        <p:grpSpPr>
          <a:xfrm>
            <a:off x="361156" y="2758156"/>
            <a:ext cx="1778539" cy="2943191"/>
            <a:chOff x="571468" y="2818740"/>
            <a:chExt cx="1778539" cy="2943191"/>
          </a:xfrm>
        </p:grpSpPr>
        <p:pic>
          <p:nvPicPr>
            <p:cNvPr id="24" name="Picture 23" descr="Graffiti on a wall&#10;&#10;Description generated with high confidence">
              <a:extLst>
                <a:ext uri="{FF2B5EF4-FFF2-40B4-BE49-F238E27FC236}">
                  <a16:creationId xmlns:a16="http://schemas.microsoft.com/office/drawing/2014/main" id="{1CBEE302-110D-442B-8AC7-5DA1F89F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68" y="2818740"/>
              <a:ext cx="1778539" cy="1422831"/>
            </a:xfrm>
            <a:prstGeom prst="rect">
              <a:avLst/>
            </a:prstGeom>
          </p:spPr>
        </p:pic>
        <p:pic>
          <p:nvPicPr>
            <p:cNvPr id="26" name="Picture 25" descr="A group of colorful graffiti&#10;&#10;Description generated with very high confidence">
              <a:extLst>
                <a:ext uri="{FF2B5EF4-FFF2-40B4-BE49-F238E27FC236}">
                  <a16:creationId xmlns:a16="http://schemas.microsoft.com/office/drawing/2014/main" id="{AD6FAC73-18F5-4A4D-BA33-E8F9CD2F0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69" y="4339101"/>
              <a:ext cx="1778538" cy="142283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4B66F-7DCD-43DB-BBF6-CC0CF60C3949}"/>
              </a:ext>
            </a:extLst>
          </p:cNvPr>
          <p:cNvSpPr/>
          <p:nvPr/>
        </p:nvSpPr>
        <p:spPr>
          <a:xfrm>
            <a:off x="873355" y="1541106"/>
            <a:ext cx="1159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b="1" dirty="0"/>
              <a:t>Image </a:t>
            </a:r>
          </a:p>
          <a:p>
            <a:pPr algn="ctr"/>
            <a:r>
              <a:rPr lang="nl-NL" sz="2400" b="1" dirty="0"/>
              <a:t>Pair</a:t>
            </a:r>
            <a:endParaRPr lang="nl-NL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B9EA30-C584-4F61-A0A0-9A4D29104AA9}"/>
              </a:ext>
            </a:extLst>
          </p:cNvPr>
          <p:cNvGrpSpPr/>
          <p:nvPr/>
        </p:nvGrpSpPr>
        <p:grpSpPr>
          <a:xfrm>
            <a:off x="2837947" y="2789958"/>
            <a:ext cx="1823782" cy="2977115"/>
            <a:chOff x="2741817" y="2758156"/>
            <a:chExt cx="1823782" cy="2977115"/>
          </a:xfrm>
        </p:grpSpPr>
        <p:pic>
          <p:nvPicPr>
            <p:cNvPr id="30" name="Picture 29" descr="A picture containing table&#10;&#10;Description generated with high confidence">
              <a:extLst>
                <a:ext uri="{FF2B5EF4-FFF2-40B4-BE49-F238E27FC236}">
                  <a16:creationId xmlns:a16="http://schemas.microsoft.com/office/drawing/2014/main" id="{97007122-9E49-411B-9A88-876F6A30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817" y="2758156"/>
              <a:ext cx="1823782" cy="14617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E75D96-9317-4EA7-AA07-97058D00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817" y="4298963"/>
              <a:ext cx="1787770" cy="1436308"/>
            </a:xfrm>
            <a:prstGeom prst="rect">
              <a:avLst/>
            </a:prstGeom>
          </p:spPr>
        </p:pic>
      </p:grpSp>
      <p:pic>
        <p:nvPicPr>
          <p:cNvPr id="35" name="Picture 34" descr="A picture containing object, thing, engine&#10;&#10;Description generated with very high confidence">
            <a:extLst>
              <a:ext uri="{FF2B5EF4-FFF2-40B4-BE49-F238E27FC236}">
                <a16:creationId xmlns:a16="http://schemas.microsoft.com/office/drawing/2014/main" id="{1EFCF93E-6EBE-4B6E-8205-8B1CB14EAD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1" y="3178765"/>
            <a:ext cx="4526505" cy="1811167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B1B9FD3E-49F0-4242-88F7-2D7ACF6B81E2}"/>
              </a:ext>
            </a:extLst>
          </p:cNvPr>
          <p:cNvSpPr/>
          <p:nvPr/>
        </p:nvSpPr>
        <p:spPr>
          <a:xfrm>
            <a:off x="4734032" y="3942898"/>
            <a:ext cx="518160" cy="43088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26A2D5A-14C2-45F8-B2BF-00E0931282AD}"/>
              </a:ext>
            </a:extLst>
          </p:cNvPr>
          <p:cNvSpPr/>
          <p:nvPr/>
        </p:nvSpPr>
        <p:spPr>
          <a:xfrm>
            <a:off x="9994275" y="3928767"/>
            <a:ext cx="518160" cy="43088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3FC6E6D-B082-4D3D-BE76-ACD544EF53E8}"/>
              </a:ext>
            </a:extLst>
          </p:cNvPr>
          <p:cNvSpPr/>
          <p:nvPr/>
        </p:nvSpPr>
        <p:spPr>
          <a:xfrm>
            <a:off x="2231089" y="3931430"/>
            <a:ext cx="518160" cy="43088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3258ED-B3B0-4B4D-9A2E-9E14FE86F705}"/>
              </a:ext>
            </a:extLst>
          </p:cNvPr>
          <p:cNvGrpSpPr/>
          <p:nvPr/>
        </p:nvGrpSpPr>
        <p:grpSpPr>
          <a:xfrm>
            <a:off x="10620224" y="3439389"/>
            <a:ext cx="910827" cy="1200329"/>
            <a:chOff x="10620224" y="3439389"/>
            <a:chExt cx="910827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AD29E5-0C03-4F5C-8053-6D663FDB3C4A}"/>
                </a:ext>
              </a:extLst>
            </p:cNvPr>
            <p:cNvSpPr txBox="1"/>
            <p:nvPr/>
          </p:nvSpPr>
          <p:spPr>
            <a:xfrm>
              <a:off x="10620224" y="3439389"/>
              <a:ext cx="910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>
                <a:solidFill>
                  <a:srgbClr val="00B05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9F0B30-2017-488F-9B55-19CA05AD6631}"/>
                </a:ext>
              </a:extLst>
            </p:cNvPr>
            <p:cNvSpPr/>
            <p:nvPr/>
          </p:nvSpPr>
          <p:spPr>
            <a:xfrm>
              <a:off x="10620224" y="4215060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Same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0505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386222"/>
            <a:ext cx="11905488" cy="813498"/>
          </a:xfrm>
        </p:spPr>
        <p:txBody>
          <a:bodyPr/>
          <a:lstStyle/>
          <a:p>
            <a:r>
              <a:rPr lang="nl-NL" sz="4000" dirty="0"/>
              <a:t>Data-driven BINarization</a:t>
            </a: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 simple detector?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1260094"/>
            <a:ext cx="10058400" cy="4348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1390" y="572900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Otsu </a:t>
            </a:r>
            <a:r>
              <a:rPr lang="en-US" dirty="0"/>
              <a:t>thresholding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8481" y="572900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Data-driven</a:t>
            </a:r>
            <a:r>
              <a:rPr lang="nl-NL" dirty="0"/>
              <a:t> thresholding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070" y="5729005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Leuven </a:t>
            </a:r>
            <a:r>
              <a:rPr lang="en-US" dirty="0"/>
              <a:t>sequence</a:t>
            </a:r>
            <a:r>
              <a:rPr lang="nl-NL" dirty="0"/>
              <a:t> images </a:t>
            </a:r>
          </a:p>
          <a:p>
            <a:r>
              <a:rPr lang="nl-NL" dirty="0"/>
              <a:t>1 and 4 (</a:t>
            </a:r>
            <a:r>
              <a:rPr lang="en-US" dirty="0"/>
              <a:t>color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gray)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862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38DB-5271-4F49-8BAA-EB788946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0801"/>
            <a:ext cx="11612880" cy="845502"/>
          </a:xfrm>
        </p:spPr>
        <p:txBody>
          <a:bodyPr/>
          <a:lstStyle/>
          <a:p>
            <a:r>
              <a:rPr lang="nl-NL" sz="4000" dirty="0"/>
              <a:t>Shape and Moment Invariants (SMI)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3BF3-EEB9-4BA0-82F9-82DB1367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81278"/>
            <a:ext cx="8114026" cy="4906950"/>
          </a:xfrm>
        </p:spPr>
        <p:txBody>
          <a:bodyPr/>
          <a:lstStyle/>
          <a:p>
            <a:r>
              <a:rPr lang="nl-NL" dirty="0"/>
              <a:t>Region descriptors = Point descriptors</a:t>
            </a:r>
          </a:p>
          <a:p>
            <a:r>
              <a:rPr lang="nl-NL" dirty="0"/>
              <a:t>SMI descriptor</a:t>
            </a:r>
          </a:p>
          <a:p>
            <a:pPr lvl="1"/>
            <a:r>
              <a:rPr lang="nl-NL" dirty="0"/>
              <a:t>Shape Invariants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Affine moment invariants </a:t>
            </a:r>
          </a:p>
          <a:p>
            <a:pPr lvl="2"/>
            <a:r>
              <a:rPr lang="nl-NL" dirty="0"/>
              <a:t>16 irreducable AMIs of 4th order</a:t>
            </a:r>
          </a:p>
          <a:p>
            <a:pPr lvl="1"/>
            <a:r>
              <a:rPr lang="nl-NL" dirty="0"/>
              <a:t>4 SI + 16 MI = 20 SMI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847626-3AF4-46FE-8343-BAD797B9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69724"/>
            <a:ext cx="10735056" cy="1806717"/>
          </a:xfrm>
          <a:prstGeom prst="rect">
            <a:avLst/>
          </a:prstGeom>
        </p:spPr>
      </p:pic>
      <p:pic>
        <p:nvPicPr>
          <p:cNvPr id="11" name="Picture 10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34DC70F5-094D-49D4-A73C-B12ACA584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77" y="1083654"/>
            <a:ext cx="1076325" cy="10668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DCB62C-50C7-48AE-BEF6-C25F734F8897}"/>
              </a:ext>
            </a:extLst>
          </p:cNvPr>
          <p:cNvSpPr/>
          <p:nvPr/>
        </p:nvSpPr>
        <p:spPr>
          <a:xfrm>
            <a:off x="8967302" y="1323394"/>
            <a:ext cx="642874" cy="741247"/>
          </a:xfrm>
          <a:custGeom>
            <a:avLst/>
            <a:gdLst>
              <a:gd name="connsiteX0" fmla="*/ 0 w 642874"/>
              <a:gd name="connsiteY0" fmla="*/ 54864 h 741247"/>
              <a:gd name="connsiteX1" fmla="*/ 0 w 642874"/>
              <a:gd name="connsiteY1" fmla="*/ 54864 h 741247"/>
              <a:gd name="connsiteX2" fmla="*/ 27432 w 642874"/>
              <a:gd name="connsiteY2" fmla="*/ 128016 h 741247"/>
              <a:gd name="connsiteX3" fmla="*/ 36576 w 642874"/>
              <a:gd name="connsiteY3" fmla="*/ 155448 h 741247"/>
              <a:gd name="connsiteX4" fmla="*/ 73152 w 642874"/>
              <a:gd name="connsiteY4" fmla="*/ 210312 h 741247"/>
              <a:gd name="connsiteX5" fmla="*/ 109728 w 642874"/>
              <a:gd name="connsiteY5" fmla="*/ 256032 h 741247"/>
              <a:gd name="connsiteX6" fmla="*/ 128016 w 642874"/>
              <a:gd name="connsiteY6" fmla="*/ 310896 h 741247"/>
              <a:gd name="connsiteX7" fmla="*/ 146304 w 642874"/>
              <a:gd name="connsiteY7" fmla="*/ 338328 h 741247"/>
              <a:gd name="connsiteX8" fmla="*/ 164592 w 642874"/>
              <a:gd name="connsiteY8" fmla="*/ 393192 h 741247"/>
              <a:gd name="connsiteX9" fmla="*/ 182880 w 642874"/>
              <a:gd name="connsiteY9" fmla="*/ 420624 h 741247"/>
              <a:gd name="connsiteX10" fmla="*/ 192024 w 642874"/>
              <a:gd name="connsiteY10" fmla="*/ 448056 h 741247"/>
              <a:gd name="connsiteX11" fmla="*/ 228600 w 642874"/>
              <a:gd name="connsiteY11" fmla="*/ 502920 h 741247"/>
              <a:gd name="connsiteX12" fmla="*/ 237744 w 642874"/>
              <a:gd name="connsiteY12" fmla="*/ 530352 h 741247"/>
              <a:gd name="connsiteX13" fmla="*/ 283464 w 642874"/>
              <a:gd name="connsiteY13" fmla="*/ 585216 h 741247"/>
              <a:gd name="connsiteX14" fmla="*/ 301752 w 642874"/>
              <a:gd name="connsiteY14" fmla="*/ 612648 h 741247"/>
              <a:gd name="connsiteX15" fmla="*/ 329184 w 642874"/>
              <a:gd name="connsiteY15" fmla="*/ 640080 h 741247"/>
              <a:gd name="connsiteX16" fmla="*/ 347472 w 642874"/>
              <a:gd name="connsiteY16" fmla="*/ 667512 h 741247"/>
              <a:gd name="connsiteX17" fmla="*/ 374904 w 642874"/>
              <a:gd name="connsiteY17" fmla="*/ 685800 h 741247"/>
              <a:gd name="connsiteX18" fmla="*/ 411480 w 642874"/>
              <a:gd name="connsiteY18" fmla="*/ 713232 h 741247"/>
              <a:gd name="connsiteX19" fmla="*/ 420624 w 642874"/>
              <a:gd name="connsiteY19" fmla="*/ 640080 h 741247"/>
              <a:gd name="connsiteX20" fmla="*/ 429768 w 642874"/>
              <a:gd name="connsiteY20" fmla="*/ 612648 h 741247"/>
              <a:gd name="connsiteX21" fmla="*/ 438912 w 642874"/>
              <a:gd name="connsiteY21" fmla="*/ 576072 h 741247"/>
              <a:gd name="connsiteX22" fmla="*/ 457200 w 642874"/>
              <a:gd name="connsiteY22" fmla="*/ 521208 h 741247"/>
              <a:gd name="connsiteX23" fmla="*/ 475488 w 642874"/>
              <a:gd name="connsiteY23" fmla="*/ 448056 h 741247"/>
              <a:gd name="connsiteX24" fmla="*/ 493776 w 642874"/>
              <a:gd name="connsiteY24" fmla="*/ 393192 h 741247"/>
              <a:gd name="connsiteX25" fmla="*/ 521208 w 642874"/>
              <a:gd name="connsiteY25" fmla="*/ 283464 h 741247"/>
              <a:gd name="connsiteX26" fmla="*/ 530352 w 642874"/>
              <a:gd name="connsiteY26" fmla="*/ 256032 h 741247"/>
              <a:gd name="connsiteX27" fmla="*/ 539496 w 642874"/>
              <a:gd name="connsiteY27" fmla="*/ 228600 h 741247"/>
              <a:gd name="connsiteX28" fmla="*/ 557784 w 642874"/>
              <a:gd name="connsiteY28" fmla="*/ 201168 h 741247"/>
              <a:gd name="connsiteX29" fmla="*/ 566928 w 642874"/>
              <a:gd name="connsiteY29" fmla="*/ 173736 h 741247"/>
              <a:gd name="connsiteX30" fmla="*/ 603504 w 642874"/>
              <a:gd name="connsiteY30" fmla="*/ 118872 h 741247"/>
              <a:gd name="connsiteX31" fmla="*/ 621792 w 642874"/>
              <a:gd name="connsiteY31" fmla="*/ 64008 h 741247"/>
              <a:gd name="connsiteX32" fmla="*/ 640080 w 642874"/>
              <a:gd name="connsiteY32" fmla="*/ 36576 h 741247"/>
              <a:gd name="connsiteX33" fmla="*/ 585216 w 642874"/>
              <a:gd name="connsiteY33" fmla="*/ 54864 h 741247"/>
              <a:gd name="connsiteX34" fmla="*/ 566928 w 642874"/>
              <a:gd name="connsiteY34" fmla="*/ 82296 h 741247"/>
              <a:gd name="connsiteX35" fmla="*/ 502920 w 642874"/>
              <a:gd name="connsiteY35" fmla="*/ 91440 h 741247"/>
              <a:gd name="connsiteX36" fmla="*/ 320040 w 642874"/>
              <a:gd name="connsiteY36" fmla="*/ 82296 h 741247"/>
              <a:gd name="connsiteX37" fmla="*/ 265176 w 642874"/>
              <a:gd name="connsiteY37" fmla="*/ 54864 h 741247"/>
              <a:gd name="connsiteX38" fmla="*/ 237744 w 642874"/>
              <a:gd name="connsiteY38" fmla="*/ 45720 h 741247"/>
              <a:gd name="connsiteX39" fmla="*/ 210312 w 642874"/>
              <a:gd name="connsiteY39" fmla="*/ 27432 h 741247"/>
              <a:gd name="connsiteX40" fmla="*/ 100584 w 642874"/>
              <a:gd name="connsiteY40" fmla="*/ 0 h 741247"/>
              <a:gd name="connsiteX41" fmla="*/ 0 w 642874"/>
              <a:gd name="connsiteY41" fmla="*/ 54864 h 7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2874" h="741247">
                <a:moveTo>
                  <a:pt x="0" y="54864"/>
                </a:moveTo>
                <a:lnTo>
                  <a:pt x="0" y="54864"/>
                </a:lnTo>
                <a:cubicBezTo>
                  <a:pt x="9144" y="79248"/>
                  <a:pt x="18532" y="103542"/>
                  <a:pt x="27432" y="128016"/>
                </a:cubicBezTo>
                <a:cubicBezTo>
                  <a:pt x="30726" y="137074"/>
                  <a:pt x="31895" y="147022"/>
                  <a:pt x="36576" y="155448"/>
                </a:cubicBezTo>
                <a:cubicBezTo>
                  <a:pt x="47250" y="174661"/>
                  <a:pt x="66201" y="189460"/>
                  <a:pt x="73152" y="210312"/>
                </a:cubicBezTo>
                <a:cubicBezTo>
                  <a:pt x="85771" y="248170"/>
                  <a:pt x="74276" y="232397"/>
                  <a:pt x="109728" y="256032"/>
                </a:cubicBezTo>
                <a:cubicBezTo>
                  <a:pt x="115824" y="274320"/>
                  <a:pt x="117323" y="294856"/>
                  <a:pt x="128016" y="310896"/>
                </a:cubicBezTo>
                <a:cubicBezTo>
                  <a:pt x="134112" y="320040"/>
                  <a:pt x="141841" y="328285"/>
                  <a:pt x="146304" y="338328"/>
                </a:cubicBezTo>
                <a:cubicBezTo>
                  <a:pt x="154133" y="355944"/>
                  <a:pt x="153899" y="377152"/>
                  <a:pt x="164592" y="393192"/>
                </a:cubicBezTo>
                <a:cubicBezTo>
                  <a:pt x="170688" y="402336"/>
                  <a:pt x="177965" y="410794"/>
                  <a:pt x="182880" y="420624"/>
                </a:cubicBezTo>
                <a:cubicBezTo>
                  <a:pt x="187191" y="429245"/>
                  <a:pt x="187343" y="439630"/>
                  <a:pt x="192024" y="448056"/>
                </a:cubicBezTo>
                <a:cubicBezTo>
                  <a:pt x="202698" y="467269"/>
                  <a:pt x="221649" y="482068"/>
                  <a:pt x="228600" y="502920"/>
                </a:cubicBezTo>
                <a:cubicBezTo>
                  <a:pt x="231648" y="512064"/>
                  <a:pt x="233433" y="521731"/>
                  <a:pt x="237744" y="530352"/>
                </a:cubicBezTo>
                <a:cubicBezTo>
                  <a:pt x="254771" y="564406"/>
                  <a:pt x="258185" y="554882"/>
                  <a:pt x="283464" y="585216"/>
                </a:cubicBezTo>
                <a:cubicBezTo>
                  <a:pt x="290499" y="593659"/>
                  <a:pt x="294717" y="604205"/>
                  <a:pt x="301752" y="612648"/>
                </a:cubicBezTo>
                <a:cubicBezTo>
                  <a:pt x="310031" y="622582"/>
                  <a:pt x="320905" y="630146"/>
                  <a:pt x="329184" y="640080"/>
                </a:cubicBezTo>
                <a:cubicBezTo>
                  <a:pt x="336219" y="648523"/>
                  <a:pt x="339701" y="659741"/>
                  <a:pt x="347472" y="667512"/>
                </a:cubicBezTo>
                <a:cubicBezTo>
                  <a:pt x="355243" y="675283"/>
                  <a:pt x="365760" y="679704"/>
                  <a:pt x="374904" y="685800"/>
                </a:cubicBezTo>
                <a:cubicBezTo>
                  <a:pt x="396667" y="751090"/>
                  <a:pt x="382499" y="756704"/>
                  <a:pt x="411480" y="713232"/>
                </a:cubicBezTo>
                <a:cubicBezTo>
                  <a:pt x="414528" y="688848"/>
                  <a:pt x="416228" y="664257"/>
                  <a:pt x="420624" y="640080"/>
                </a:cubicBezTo>
                <a:cubicBezTo>
                  <a:pt x="422348" y="630597"/>
                  <a:pt x="427120" y="621916"/>
                  <a:pt x="429768" y="612648"/>
                </a:cubicBezTo>
                <a:cubicBezTo>
                  <a:pt x="433220" y="600564"/>
                  <a:pt x="435301" y="588109"/>
                  <a:pt x="438912" y="576072"/>
                </a:cubicBezTo>
                <a:cubicBezTo>
                  <a:pt x="444451" y="557608"/>
                  <a:pt x="452525" y="539910"/>
                  <a:pt x="457200" y="521208"/>
                </a:cubicBezTo>
                <a:cubicBezTo>
                  <a:pt x="463296" y="496824"/>
                  <a:pt x="467540" y="471901"/>
                  <a:pt x="475488" y="448056"/>
                </a:cubicBezTo>
                <a:cubicBezTo>
                  <a:pt x="481584" y="429768"/>
                  <a:pt x="490607" y="412207"/>
                  <a:pt x="493776" y="393192"/>
                </a:cubicBezTo>
                <a:cubicBezTo>
                  <a:pt x="506089" y="319313"/>
                  <a:pt x="497057" y="355917"/>
                  <a:pt x="521208" y="283464"/>
                </a:cubicBezTo>
                <a:lnTo>
                  <a:pt x="530352" y="256032"/>
                </a:lnTo>
                <a:cubicBezTo>
                  <a:pt x="533400" y="246888"/>
                  <a:pt x="534149" y="236620"/>
                  <a:pt x="539496" y="228600"/>
                </a:cubicBezTo>
                <a:cubicBezTo>
                  <a:pt x="545592" y="219456"/>
                  <a:pt x="552869" y="210998"/>
                  <a:pt x="557784" y="201168"/>
                </a:cubicBezTo>
                <a:cubicBezTo>
                  <a:pt x="562095" y="192547"/>
                  <a:pt x="562247" y="182162"/>
                  <a:pt x="566928" y="173736"/>
                </a:cubicBezTo>
                <a:cubicBezTo>
                  <a:pt x="577602" y="154523"/>
                  <a:pt x="596553" y="139724"/>
                  <a:pt x="603504" y="118872"/>
                </a:cubicBezTo>
                <a:cubicBezTo>
                  <a:pt x="609600" y="100584"/>
                  <a:pt x="611099" y="80048"/>
                  <a:pt x="621792" y="64008"/>
                </a:cubicBezTo>
                <a:cubicBezTo>
                  <a:pt x="627888" y="54864"/>
                  <a:pt x="650742" y="39241"/>
                  <a:pt x="640080" y="36576"/>
                </a:cubicBezTo>
                <a:cubicBezTo>
                  <a:pt x="621378" y="31901"/>
                  <a:pt x="585216" y="54864"/>
                  <a:pt x="585216" y="54864"/>
                </a:cubicBezTo>
                <a:cubicBezTo>
                  <a:pt x="579120" y="64008"/>
                  <a:pt x="576971" y="77833"/>
                  <a:pt x="566928" y="82296"/>
                </a:cubicBezTo>
                <a:cubicBezTo>
                  <a:pt x="547233" y="91049"/>
                  <a:pt x="524473" y="91440"/>
                  <a:pt x="502920" y="91440"/>
                </a:cubicBezTo>
                <a:cubicBezTo>
                  <a:pt x="441884" y="91440"/>
                  <a:pt x="381000" y="85344"/>
                  <a:pt x="320040" y="82296"/>
                </a:cubicBezTo>
                <a:cubicBezTo>
                  <a:pt x="251089" y="59312"/>
                  <a:pt x="336080" y="90316"/>
                  <a:pt x="265176" y="54864"/>
                </a:cubicBezTo>
                <a:cubicBezTo>
                  <a:pt x="256555" y="50553"/>
                  <a:pt x="246365" y="50031"/>
                  <a:pt x="237744" y="45720"/>
                </a:cubicBezTo>
                <a:cubicBezTo>
                  <a:pt x="227914" y="40805"/>
                  <a:pt x="220355" y="31895"/>
                  <a:pt x="210312" y="27432"/>
                </a:cubicBezTo>
                <a:cubicBezTo>
                  <a:pt x="166840" y="8111"/>
                  <a:pt x="146590" y="7668"/>
                  <a:pt x="100584" y="0"/>
                </a:cubicBezTo>
                <a:cubicBezTo>
                  <a:pt x="9720" y="10096"/>
                  <a:pt x="16764" y="45720"/>
                  <a:pt x="0" y="54864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CEFB5-1569-4776-9D87-0F2B22D81AFC}"/>
              </a:ext>
            </a:extLst>
          </p:cNvPr>
          <p:cNvSpPr/>
          <p:nvPr/>
        </p:nvSpPr>
        <p:spPr>
          <a:xfrm>
            <a:off x="8705410" y="1046303"/>
            <a:ext cx="1121492" cy="11041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FE3D786-C173-4806-9496-B481BC9182AE}"/>
              </a:ext>
            </a:extLst>
          </p:cNvPr>
          <p:cNvSpPr/>
          <p:nvPr/>
        </p:nvSpPr>
        <p:spPr>
          <a:xfrm>
            <a:off x="9248144" y="1521039"/>
            <a:ext cx="109728" cy="118872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4E8F541-2160-45F1-8FDF-9EC91C20534D}"/>
              </a:ext>
            </a:extLst>
          </p:cNvPr>
          <p:cNvSpPr/>
          <p:nvPr/>
        </p:nvSpPr>
        <p:spPr>
          <a:xfrm>
            <a:off x="6123582" y="2010410"/>
            <a:ext cx="594850" cy="721588"/>
          </a:xfrm>
          <a:custGeom>
            <a:avLst/>
            <a:gdLst>
              <a:gd name="connsiteX0" fmla="*/ 0 w 642874"/>
              <a:gd name="connsiteY0" fmla="*/ 54864 h 741247"/>
              <a:gd name="connsiteX1" fmla="*/ 0 w 642874"/>
              <a:gd name="connsiteY1" fmla="*/ 54864 h 741247"/>
              <a:gd name="connsiteX2" fmla="*/ 27432 w 642874"/>
              <a:gd name="connsiteY2" fmla="*/ 128016 h 741247"/>
              <a:gd name="connsiteX3" fmla="*/ 36576 w 642874"/>
              <a:gd name="connsiteY3" fmla="*/ 155448 h 741247"/>
              <a:gd name="connsiteX4" fmla="*/ 73152 w 642874"/>
              <a:gd name="connsiteY4" fmla="*/ 210312 h 741247"/>
              <a:gd name="connsiteX5" fmla="*/ 109728 w 642874"/>
              <a:gd name="connsiteY5" fmla="*/ 256032 h 741247"/>
              <a:gd name="connsiteX6" fmla="*/ 128016 w 642874"/>
              <a:gd name="connsiteY6" fmla="*/ 310896 h 741247"/>
              <a:gd name="connsiteX7" fmla="*/ 146304 w 642874"/>
              <a:gd name="connsiteY7" fmla="*/ 338328 h 741247"/>
              <a:gd name="connsiteX8" fmla="*/ 164592 w 642874"/>
              <a:gd name="connsiteY8" fmla="*/ 393192 h 741247"/>
              <a:gd name="connsiteX9" fmla="*/ 182880 w 642874"/>
              <a:gd name="connsiteY9" fmla="*/ 420624 h 741247"/>
              <a:gd name="connsiteX10" fmla="*/ 192024 w 642874"/>
              <a:gd name="connsiteY10" fmla="*/ 448056 h 741247"/>
              <a:gd name="connsiteX11" fmla="*/ 228600 w 642874"/>
              <a:gd name="connsiteY11" fmla="*/ 502920 h 741247"/>
              <a:gd name="connsiteX12" fmla="*/ 237744 w 642874"/>
              <a:gd name="connsiteY12" fmla="*/ 530352 h 741247"/>
              <a:gd name="connsiteX13" fmla="*/ 283464 w 642874"/>
              <a:gd name="connsiteY13" fmla="*/ 585216 h 741247"/>
              <a:gd name="connsiteX14" fmla="*/ 301752 w 642874"/>
              <a:gd name="connsiteY14" fmla="*/ 612648 h 741247"/>
              <a:gd name="connsiteX15" fmla="*/ 329184 w 642874"/>
              <a:gd name="connsiteY15" fmla="*/ 640080 h 741247"/>
              <a:gd name="connsiteX16" fmla="*/ 347472 w 642874"/>
              <a:gd name="connsiteY16" fmla="*/ 667512 h 741247"/>
              <a:gd name="connsiteX17" fmla="*/ 374904 w 642874"/>
              <a:gd name="connsiteY17" fmla="*/ 685800 h 741247"/>
              <a:gd name="connsiteX18" fmla="*/ 411480 w 642874"/>
              <a:gd name="connsiteY18" fmla="*/ 713232 h 741247"/>
              <a:gd name="connsiteX19" fmla="*/ 420624 w 642874"/>
              <a:gd name="connsiteY19" fmla="*/ 640080 h 741247"/>
              <a:gd name="connsiteX20" fmla="*/ 429768 w 642874"/>
              <a:gd name="connsiteY20" fmla="*/ 612648 h 741247"/>
              <a:gd name="connsiteX21" fmla="*/ 438912 w 642874"/>
              <a:gd name="connsiteY21" fmla="*/ 576072 h 741247"/>
              <a:gd name="connsiteX22" fmla="*/ 457200 w 642874"/>
              <a:gd name="connsiteY22" fmla="*/ 521208 h 741247"/>
              <a:gd name="connsiteX23" fmla="*/ 475488 w 642874"/>
              <a:gd name="connsiteY23" fmla="*/ 448056 h 741247"/>
              <a:gd name="connsiteX24" fmla="*/ 493776 w 642874"/>
              <a:gd name="connsiteY24" fmla="*/ 393192 h 741247"/>
              <a:gd name="connsiteX25" fmla="*/ 521208 w 642874"/>
              <a:gd name="connsiteY25" fmla="*/ 283464 h 741247"/>
              <a:gd name="connsiteX26" fmla="*/ 530352 w 642874"/>
              <a:gd name="connsiteY26" fmla="*/ 256032 h 741247"/>
              <a:gd name="connsiteX27" fmla="*/ 539496 w 642874"/>
              <a:gd name="connsiteY27" fmla="*/ 228600 h 741247"/>
              <a:gd name="connsiteX28" fmla="*/ 557784 w 642874"/>
              <a:gd name="connsiteY28" fmla="*/ 201168 h 741247"/>
              <a:gd name="connsiteX29" fmla="*/ 566928 w 642874"/>
              <a:gd name="connsiteY29" fmla="*/ 173736 h 741247"/>
              <a:gd name="connsiteX30" fmla="*/ 603504 w 642874"/>
              <a:gd name="connsiteY30" fmla="*/ 118872 h 741247"/>
              <a:gd name="connsiteX31" fmla="*/ 621792 w 642874"/>
              <a:gd name="connsiteY31" fmla="*/ 64008 h 741247"/>
              <a:gd name="connsiteX32" fmla="*/ 640080 w 642874"/>
              <a:gd name="connsiteY32" fmla="*/ 36576 h 741247"/>
              <a:gd name="connsiteX33" fmla="*/ 585216 w 642874"/>
              <a:gd name="connsiteY33" fmla="*/ 54864 h 741247"/>
              <a:gd name="connsiteX34" fmla="*/ 566928 w 642874"/>
              <a:gd name="connsiteY34" fmla="*/ 82296 h 741247"/>
              <a:gd name="connsiteX35" fmla="*/ 502920 w 642874"/>
              <a:gd name="connsiteY35" fmla="*/ 91440 h 741247"/>
              <a:gd name="connsiteX36" fmla="*/ 320040 w 642874"/>
              <a:gd name="connsiteY36" fmla="*/ 82296 h 741247"/>
              <a:gd name="connsiteX37" fmla="*/ 265176 w 642874"/>
              <a:gd name="connsiteY37" fmla="*/ 54864 h 741247"/>
              <a:gd name="connsiteX38" fmla="*/ 237744 w 642874"/>
              <a:gd name="connsiteY38" fmla="*/ 45720 h 741247"/>
              <a:gd name="connsiteX39" fmla="*/ 210312 w 642874"/>
              <a:gd name="connsiteY39" fmla="*/ 27432 h 741247"/>
              <a:gd name="connsiteX40" fmla="*/ 100584 w 642874"/>
              <a:gd name="connsiteY40" fmla="*/ 0 h 741247"/>
              <a:gd name="connsiteX41" fmla="*/ 0 w 642874"/>
              <a:gd name="connsiteY41" fmla="*/ 54864 h 7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2874" h="741247">
                <a:moveTo>
                  <a:pt x="0" y="54864"/>
                </a:moveTo>
                <a:lnTo>
                  <a:pt x="0" y="54864"/>
                </a:lnTo>
                <a:cubicBezTo>
                  <a:pt x="9144" y="79248"/>
                  <a:pt x="18532" y="103542"/>
                  <a:pt x="27432" y="128016"/>
                </a:cubicBezTo>
                <a:cubicBezTo>
                  <a:pt x="30726" y="137074"/>
                  <a:pt x="31895" y="147022"/>
                  <a:pt x="36576" y="155448"/>
                </a:cubicBezTo>
                <a:cubicBezTo>
                  <a:pt x="47250" y="174661"/>
                  <a:pt x="66201" y="189460"/>
                  <a:pt x="73152" y="210312"/>
                </a:cubicBezTo>
                <a:cubicBezTo>
                  <a:pt x="85771" y="248170"/>
                  <a:pt x="74276" y="232397"/>
                  <a:pt x="109728" y="256032"/>
                </a:cubicBezTo>
                <a:cubicBezTo>
                  <a:pt x="115824" y="274320"/>
                  <a:pt x="117323" y="294856"/>
                  <a:pt x="128016" y="310896"/>
                </a:cubicBezTo>
                <a:cubicBezTo>
                  <a:pt x="134112" y="320040"/>
                  <a:pt x="141841" y="328285"/>
                  <a:pt x="146304" y="338328"/>
                </a:cubicBezTo>
                <a:cubicBezTo>
                  <a:pt x="154133" y="355944"/>
                  <a:pt x="153899" y="377152"/>
                  <a:pt x="164592" y="393192"/>
                </a:cubicBezTo>
                <a:cubicBezTo>
                  <a:pt x="170688" y="402336"/>
                  <a:pt x="177965" y="410794"/>
                  <a:pt x="182880" y="420624"/>
                </a:cubicBezTo>
                <a:cubicBezTo>
                  <a:pt x="187191" y="429245"/>
                  <a:pt x="187343" y="439630"/>
                  <a:pt x="192024" y="448056"/>
                </a:cubicBezTo>
                <a:cubicBezTo>
                  <a:pt x="202698" y="467269"/>
                  <a:pt x="221649" y="482068"/>
                  <a:pt x="228600" y="502920"/>
                </a:cubicBezTo>
                <a:cubicBezTo>
                  <a:pt x="231648" y="512064"/>
                  <a:pt x="233433" y="521731"/>
                  <a:pt x="237744" y="530352"/>
                </a:cubicBezTo>
                <a:cubicBezTo>
                  <a:pt x="254771" y="564406"/>
                  <a:pt x="258185" y="554882"/>
                  <a:pt x="283464" y="585216"/>
                </a:cubicBezTo>
                <a:cubicBezTo>
                  <a:pt x="290499" y="593659"/>
                  <a:pt x="294717" y="604205"/>
                  <a:pt x="301752" y="612648"/>
                </a:cubicBezTo>
                <a:cubicBezTo>
                  <a:pt x="310031" y="622582"/>
                  <a:pt x="320905" y="630146"/>
                  <a:pt x="329184" y="640080"/>
                </a:cubicBezTo>
                <a:cubicBezTo>
                  <a:pt x="336219" y="648523"/>
                  <a:pt x="339701" y="659741"/>
                  <a:pt x="347472" y="667512"/>
                </a:cubicBezTo>
                <a:cubicBezTo>
                  <a:pt x="355243" y="675283"/>
                  <a:pt x="365760" y="679704"/>
                  <a:pt x="374904" y="685800"/>
                </a:cubicBezTo>
                <a:cubicBezTo>
                  <a:pt x="396667" y="751090"/>
                  <a:pt x="382499" y="756704"/>
                  <a:pt x="411480" y="713232"/>
                </a:cubicBezTo>
                <a:cubicBezTo>
                  <a:pt x="414528" y="688848"/>
                  <a:pt x="416228" y="664257"/>
                  <a:pt x="420624" y="640080"/>
                </a:cubicBezTo>
                <a:cubicBezTo>
                  <a:pt x="422348" y="630597"/>
                  <a:pt x="427120" y="621916"/>
                  <a:pt x="429768" y="612648"/>
                </a:cubicBezTo>
                <a:cubicBezTo>
                  <a:pt x="433220" y="600564"/>
                  <a:pt x="435301" y="588109"/>
                  <a:pt x="438912" y="576072"/>
                </a:cubicBezTo>
                <a:cubicBezTo>
                  <a:pt x="444451" y="557608"/>
                  <a:pt x="452525" y="539910"/>
                  <a:pt x="457200" y="521208"/>
                </a:cubicBezTo>
                <a:cubicBezTo>
                  <a:pt x="463296" y="496824"/>
                  <a:pt x="467540" y="471901"/>
                  <a:pt x="475488" y="448056"/>
                </a:cubicBezTo>
                <a:cubicBezTo>
                  <a:pt x="481584" y="429768"/>
                  <a:pt x="490607" y="412207"/>
                  <a:pt x="493776" y="393192"/>
                </a:cubicBezTo>
                <a:cubicBezTo>
                  <a:pt x="506089" y="319313"/>
                  <a:pt x="497057" y="355917"/>
                  <a:pt x="521208" y="283464"/>
                </a:cubicBezTo>
                <a:lnTo>
                  <a:pt x="530352" y="256032"/>
                </a:lnTo>
                <a:cubicBezTo>
                  <a:pt x="533400" y="246888"/>
                  <a:pt x="534149" y="236620"/>
                  <a:pt x="539496" y="228600"/>
                </a:cubicBezTo>
                <a:cubicBezTo>
                  <a:pt x="545592" y="219456"/>
                  <a:pt x="552869" y="210998"/>
                  <a:pt x="557784" y="201168"/>
                </a:cubicBezTo>
                <a:cubicBezTo>
                  <a:pt x="562095" y="192547"/>
                  <a:pt x="562247" y="182162"/>
                  <a:pt x="566928" y="173736"/>
                </a:cubicBezTo>
                <a:cubicBezTo>
                  <a:pt x="577602" y="154523"/>
                  <a:pt x="596553" y="139724"/>
                  <a:pt x="603504" y="118872"/>
                </a:cubicBezTo>
                <a:cubicBezTo>
                  <a:pt x="609600" y="100584"/>
                  <a:pt x="611099" y="80048"/>
                  <a:pt x="621792" y="64008"/>
                </a:cubicBezTo>
                <a:cubicBezTo>
                  <a:pt x="627888" y="54864"/>
                  <a:pt x="650742" y="39241"/>
                  <a:pt x="640080" y="36576"/>
                </a:cubicBezTo>
                <a:cubicBezTo>
                  <a:pt x="621378" y="31901"/>
                  <a:pt x="585216" y="54864"/>
                  <a:pt x="585216" y="54864"/>
                </a:cubicBezTo>
                <a:cubicBezTo>
                  <a:pt x="579120" y="64008"/>
                  <a:pt x="576971" y="77833"/>
                  <a:pt x="566928" y="82296"/>
                </a:cubicBezTo>
                <a:cubicBezTo>
                  <a:pt x="547233" y="91049"/>
                  <a:pt x="524473" y="91440"/>
                  <a:pt x="502920" y="91440"/>
                </a:cubicBezTo>
                <a:cubicBezTo>
                  <a:pt x="441884" y="91440"/>
                  <a:pt x="381000" y="85344"/>
                  <a:pt x="320040" y="82296"/>
                </a:cubicBezTo>
                <a:cubicBezTo>
                  <a:pt x="251089" y="59312"/>
                  <a:pt x="336080" y="90316"/>
                  <a:pt x="265176" y="54864"/>
                </a:cubicBezTo>
                <a:cubicBezTo>
                  <a:pt x="256555" y="50553"/>
                  <a:pt x="246365" y="50031"/>
                  <a:pt x="237744" y="45720"/>
                </a:cubicBezTo>
                <a:cubicBezTo>
                  <a:pt x="227914" y="40805"/>
                  <a:pt x="220355" y="31895"/>
                  <a:pt x="210312" y="27432"/>
                </a:cubicBezTo>
                <a:cubicBezTo>
                  <a:pt x="166840" y="8111"/>
                  <a:pt x="146590" y="7668"/>
                  <a:pt x="100584" y="0"/>
                </a:cubicBezTo>
                <a:cubicBezTo>
                  <a:pt x="9720" y="10096"/>
                  <a:pt x="16764" y="45720"/>
                  <a:pt x="0" y="54864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1004C1-37A9-4255-8A37-4B427523404F}"/>
              </a:ext>
            </a:extLst>
          </p:cNvPr>
          <p:cNvSpPr/>
          <p:nvPr/>
        </p:nvSpPr>
        <p:spPr>
          <a:xfrm>
            <a:off x="6123582" y="1772109"/>
            <a:ext cx="594850" cy="9598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2B5FB6-06AC-4E2D-BC11-4274ECF88217}"/>
              </a:ext>
            </a:extLst>
          </p:cNvPr>
          <p:cNvSpPr/>
          <p:nvPr/>
        </p:nvSpPr>
        <p:spPr>
          <a:xfrm>
            <a:off x="6366143" y="2261481"/>
            <a:ext cx="109728" cy="118872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903799-24EC-4779-BF44-31852F6E171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123582" y="2320917"/>
            <a:ext cx="242561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69AD2D-86A7-46C2-AC08-9B3719F512BA}"/>
              </a:ext>
            </a:extLst>
          </p:cNvPr>
          <p:cNvCxnSpPr>
            <a:cxnSpLocks/>
            <a:stCxn id="20" idx="0"/>
            <a:endCxn id="19" idx="0"/>
          </p:cNvCxnSpPr>
          <p:nvPr/>
        </p:nvCxnSpPr>
        <p:spPr>
          <a:xfrm flipV="1">
            <a:off x="6421007" y="1772109"/>
            <a:ext cx="0" cy="489372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5828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F54F58-D8A7-49DE-8055-FA641776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52817"/>
              </p:ext>
            </p:extLst>
          </p:nvPr>
        </p:nvGraphicFramePr>
        <p:xfrm>
          <a:off x="182880" y="993985"/>
          <a:ext cx="11830050" cy="5477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3179">
                  <a:extLst>
                    <a:ext uri="{9D8B030D-6E8A-4147-A177-3AD203B41FA5}">
                      <a16:colId xmlns:a16="http://schemas.microsoft.com/office/drawing/2014/main" val="1095437179"/>
                    </a:ext>
                  </a:extLst>
                </a:gridCol>
                <a:gridCol w="4461084">
                  <a:extLst>
                    <a:ext uri="{9D8B030D-6E8A-4147-A177-3AD203B41FA5}">
                      <a16:colId xmlns:a16="http://schemas.microsoft.com/office/drawing/2014/main" val="2307461563"/>
                    </a:ext>
                  </a:extLst>
                </a:gridCol>
                <a:gridCol w="1218487">
                  <a:extLst>
                    <a:ext uri="{9D8B030D-6E8A-4147-A177-3AD203B41FA5}">
                      <a16:colId xmlns:a16="http://schemas.microsoft.com/office/drawing/2014/main" val="315848027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50405792"/>
                    </a:ext>
                  </a:extLst>
                </a:gridCol>
              </a:tblGrid>
              <a:tr h="613493">
                <a:tc>
                  <a:txBody>
                    <a:bodyPr/>
                    <a:lstStyle/>
                    <a:p>
                      <a:r>
                        <a:rPr lang="nl-NL" b="1" dirty="0"/>
                        <a:t>Image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Image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SURF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SMI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28180"/>
                  </a:ext>
                </a:extLst>
              </a:tr>
              <a:tr h="2432001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False</a:t>
                      </a:r>
                    </a:p>
                    <a:p>
                      <a:r>
                        <a:rPr lang="nl-NL" b="1" dirty="0"/>
                        <a:t>Negative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 0,096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True Positive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32504"/>
                  </a:ext>
                </a:extLst>
              </a:tr>
              <a:tr h="2432001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False</a:t>
                      </a:r>
                    </a:p>
                    <a:p>
                      <a:r>
                        <a:rPr lang="nl-NL" b="1" dirty="0"/>
                        <a:t>Positive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True Negative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-0,11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4302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8CD4CD-B003-4C96-91E6-66574141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12246"/>
            <a:ext cx="12066270" cy="708342"/>
          </a:xfrm>
        </p:spPr>
        <p:txBody>
          <a:bodyPr/>
          <a:lstStyle/>
          <a:p>
            <a:r>
              <a:rPr lang="nl-NL" sz="4000" dirty="0"/>
              <a:t>SMI versus SURF descriptors on MSER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2D501-01A5-4CBF-8D87-F6768507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34" y="1694859"/>
            <a:ext cx="1870695" cy="2236303"/>
          </a:xfrm>
          <a:prstGeom prst="rect">
            <a:avLst/>
          </a:prstGeom>
        </p:spPr>
      </p:pic>
      <p:pic>
        <p:nvPicPr>
          <p:cNvPr id="7" name="Picture 6" descr="A picture containing headdress, helmet, clothing&#10;&#10;Description generated with high confidence">
            <a:extLst>
              <a:ext uri="{FF2B5EF4-FFF2-40B4-BE49-F238E27FC236}">
                <a16:creationId xmlns:a16="http://schemas.microsoft.com/office/drawing/2014/main" id="{653C49AD-3068-4AB8-B7A3-DD2B882F6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30" y="1719934"/>
            <a:ext cx="2619360" cy="2154078"/>
          </a:xfrm>
          <a:prstGeom prst="rect">
            <a:avLst/>
          </a:prstGeom>
        </p:spPr>
      </p:pic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A4D38C7-268C-4317-B2CA-2B0652A66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4082132"/>
            <a:ext cx="3463290" cy="2310014"/>
          </a:xfrm>
          <a:prstGeom prst="rect">
            <a:avLst/>
          </a:prstGeom>
        </p:spPr>
      </p:pic>
      <p:pic>
        <p:nvPicPr>
          <p:cNvPr id="11" name="Picture 10" descr="A sign on the side of the street&#10;&#10;Description generated with very high confidence">
            <a:extLst>
              <a:ext uri="{FF2B5EF4-FFF2-40B4-BE49-F238E27FC236}">
                <a16:creationId xmlns:a16="http://schemas.microsoft.com/office/drawing/2014/main" id="{73FE6A6C-FAE7-4DA9-B1DB-B8E9294E39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30" y="4082132"/>
            <a:ext cx="3108959" cy="23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65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eSC Powerpoint Theme">
  <a:themeElements>
    <a:clrScheme name="eScience">
      <a:dk1>
        <a:sysClr val="windowText" lastClr="000000"/>
      </a:dk1>
      <a:lt1>
        <a:sysClr val="window" lastClr="FFFFFF"/>
      </a:lt1>
      <a:dk2>
        <a:srgbClr val="000100"/>
      </a:dk2>
      <a:lt2>
        <a:srgbClr val="0092D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LeSC Powerpoint Theme" id="{57373601-F269-4E14-B746-DCCFD07F4D00}" vid="{73EC0D34-9D48-439B-8BEF-D0F81C561B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NLeSC Powerpoint Theme</Template>
  <TotalTime>1910</TotalTime>
  <Words>141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Bold</vt:lpstr>
      <vt:lpstr>Wingdings</vt:lpstr>
      <vt:lpstr>NLeSC Powerpoint Theme</vt:lpstr>
      <vt:lpstr>Local Shape and Moment Invariant Descriptor for Structured Images</vt:lpstr>
      <vt:lpstr>Problem </vt:lpstr>
      <vt:lpstr>Local features correspondences</vt:lpstr>
      <vt:lpstr>Data-driven BINarization  simple detector?</vt:lpstr>
      <vt:lpstr>Shape and Moment Invariants (SMI) descriptor</vt:lpstr>
      <vt:lpstr>SMI versus SURF descriptors on MSER regions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salient regions</dc:title>
  <dc:creator>Elena Ranguelova</dc:creator>
  <cp:lastModifiedBy>Elena Ranguelova</cp:lastModifiedBy>
  <cp:revision>148</cp:revision>
  <dcterms:created xsi:type="dcterms:W3CDTF">2016-04-04T12:42:39Z</dcterms:created>
  <dcterms:modified xsi:type="dcterms:W3CDTF">2017-07-27T15:33:53Z</dcterms:modified>
</cp:coreProperties>
</file>