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2" r:id="rId5"/>
    <p:sldId id="268" r:id="rId6"/>
    <p:sldId id="267" r:id="rId7"/>
    <p:sldId id="261" r:id="rId8"/>
    <p:sldId id="263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B93F-5644-4641-BBFC-D5097637F88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273C-A598-418F-A857-CAFDC158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1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B93F-5644-4641-BBFC-D5097637F88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273C-A598-418F-A857-CAFDC158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B93F-5644-4641-BBFC-D5097637F88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273C-A598-418F-A857-CAFDC158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B93F-5644-4641-BBFC-D5097637F88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273C-A598-418F-A857-CAFDC158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B93F-5644-4641-BBFC-D5097637F88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273C-A598-418F-A857-CAFDC158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B93F-5644-4641-BBFC-D5097637F88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273C-A598-418F-A857-CAFDC158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B93F-5644-4641-BBFC-D5097637F88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273C-A598-418F-A857-CAFDC158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B93F-5644-4641-BBFC-D5097637F88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273C-A598-418F-A857-CAFDC158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B93F-5644-4641-BBFC-D5097637F88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273C-A598-418F-A857-CAFDC158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B93F-5644-4641-BBFC-D5097637F88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273C-A598-418F-A857-CAFDC158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6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B93F-5644-4641-BBFC-D5097637F88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273C-A598-418F-A857-CAFDC158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B93F-5644-4641-BBFC-D5097637F88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273C-A598-418F-A857-CAFDC158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TFu6E7sRs" TargetMode="External"/><Relationship Id="rId2" Type="http://schemas.openxmlformats.org/officeDocument/2006/relationships/hyperlink" Target="https://3d.bk.tudelft.nl/pdfs/3dgeoinfo2018presentations/60%20Combined%20Visual%20Exploration%20of%202D%20Ground%20Radar%20and%203D%20Point%20Cloud%20Data%20for%20Road%20Environmen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3d.bk.tudelft.nl/pdfs/3dgeoinfo2018presentations/51%20Challenges%20with%20Obstacle%20Data%20for%20Manned%20and%20Unmanned%20Aviation.pdf" TargetMode="External"/><Relationship Id="rId4" Type="http://schemas.openxmlformats.org/officeDocument/2006/relationships/hyperlink" Target="https://3d.bk.tudelft.nl/pdfs/3dgeoinfo2018presentations/81%20Visualisation%20of%20BIM%20through%20Hololens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cityview.com/" TargetMode="External"/><Relationship Id="rId2" Type="http://schemas.openxmlformats.org/officeDocument/2006/relationships/hyperlink" Target="https://3d.bk.tudelft.nl/pdfs/3dgeoinfo2018presentations/52%20New%20Approaches%20to%20Data%20Visualisation,%20Automated%20Object%20Recognition%20and%20Urban%20Management%20Based%20on%20Laser%20Scanning%20and%20Photo%20Panorama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3d.bk.tudelft.nl/pdfs/3dgeoinfo2018presentations/61%20Asbestos%20Roof%20Detection%20in%20RGB%20Aerial%20Imagery.pdf" TargetMode="External"/><Relationship Id="rId4" Type="http://schemas.openxmlformats.org/officeDocument/2006/relationships/hyperlink" Target="https://3d.bk.tudelft.nl/pdfs/3dgeoinfo2018presentations/45%20Integration%20of%20Semantic%203D%20City%20Models%20and%203D%20Mesh%20Models%20for%20Accuracy%20Improvements%20of%20Solar%20Potential%20Analyse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3dgeoinfo2018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t-arch-photogramm-remote-sens-spatial-inf-sci.net/XLII-4-W10/55/2018/isprs-archives-XLII-4-W10-55-2018.pdf" TargetMode="External"/><Relationship Id="rId3" Type="http://schemas.openxmlformats.org/officeDocument/2006/relationships/hyperlink" Target="https://3drotterdam.nl/poc_bro/#/" TargetMode="External"/><Relationship Id="rId7" Type="http://schemas.openxmlformats.org/officeDocument/2006/relationships/hyperlink" Target="https://www.nparks.gov.sg/trees" TargetMode="External"/><Relationship Id="rId2" Type="http://schemas.openxmlformats.org/officeDocument/2006/relationships/hyperlink" Target="https://www.3drotterdam.nl/#/lege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rtta.hel.fi/3d/" TargetMode="External"/><Relationship Id="rId11" Type="http://schemas.openxmlformats.org/officeDocument/2006/relationships/hyperlink" Target="https://www.youtube.com/watch?v=3oGYXJhiBuU" TargetMode="External"/><Relationship Id="rId5" Type="http://schemas.openxmlformats.org/officeDocument/2006/relationships/hyperlink" Target="https://3d.bk.tudelft.nl/pdfs/3dgeoinfo2018presentations/0%20The%20Rotterdam%203D%20City%20Model,%20from%20Innovation%20to%20Implementation.pdf" TargetMode="External"/><Relationship Id="rId10" Type="http://schemas.openxmlformats.org/officeDocument/2006/relationships/hyperlink" Target="https://grafing.virtualcitymap.de/#/" TargetMode="External"/><Relationship Id="rId4" Type="http://schemas.openxmlformats.org/officeDocument/2006/relationships/hyperlink" Target="https://3drotterdam.nl/poc2_digital_city/#/legend" TargetMode="External"/><Relationship Id="rId9" Type="http://schemas.openxmlformats.org/officeDocument/2006/relationships/hyperlink" Target="https://www.smarter-together.eu/cities/lyon#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dan.com/geodan-launches-the-digital-twin-of-amsterdam-southeast/" TargetMode="External"/><Relationship Id="rId2" Type="http://schemas.openxmlformats.org/officeDocument/2006/relationships/hyperlink" Target="https://neocityview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GeoInfo</a:t>
            </a:r>
            <a:r>
              <a:rPr lang="en-US" dirty="0" smtClean="0"/>
              <a:t> 2018</a:t>
            </a:r>
            <a:br>
              <a:rPr lang="en-US" dirty="0" smtClean="0"/>
            </a:br>
            <a:r>
              <a:rPr lang="en-US" dirty="0" smtClean="0"/>
              <a:t>1-2/10/18 - TU </a:t>
            </a:r>
            <a:r>
              <a:rPr lang="en-US" dirty="0" smtClean="0"/>
              <a:t>Delft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Highlighting some random papers (slides)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Combined Visual Exploration of 2D Ground Radar and 3D Point Cloud Data for Road Environments  (Univ. Potsdam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https://www.youtube.com/watch?v=AFTFu6E7sRs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Visualization of BIM through HoloLens (TU Delft geomatics)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Challenges with Obstacle Data for Manned and Unmanned Aviation – EUROCONTROL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papers (slides)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4685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New Approaches to Data </a:t>
            </a:r>
            <a:r>
              <a:rPr lang="en-US" dirty="0" err="1" smtClean="0">
                <a:hlinkClick r:id="rId2"/>
              </a:rPr>
              <a:t>Visualisation</a:t>
            </a:r>
            <a:r>
              <a:rPr lang="en-US" dirty="0" smtClean="0">
                <a:hlinkClick r:id="rId2"/>
              </a:rPr>
              <a:t>, Automated Object Recognition and Urban Management Based on Laser Scanning and Photo Panoramas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https://neocityview.com/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Integration of Semantic 3D City Models and 3D Mesh Models for Accuracy Improvements of Solar Potential Analyses, Bruno </a:t>
            </a:r>
            <a:r>
              <a:rPr lang="en-US" dirty="0" err="1" smtClean="0">
                <a:hlinkClick r:id="rId4"/>
              </a:rPr>
              <a:t>Willenborg</a:t>
            </a:r>
            <a:r>
              <a:rPr lang="en-US" dirty="0" smtClean="0">
                <a:hlinkClick r:id="rId4"/>
              </a:rPr>
              <a:t>, TU Munich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Asbestos Roof Detection in RGB Aerial Imagery, Sven </a:t>
            </a:r>
            <a:r>
              <a:rPr lang="en-US" dirty="0" err="1" smtClean="0">
                <a:hlinkClick r:id="rId5"/>
              </a:rPr>
              <a:t>Briels</a:t>
            </a:r>
            <a:r>
              <a:rPr lang="en-US" dirty="0" smtClean="0">
                <a:hlinkClick r:id="rId5"/>
              </a:rPr>
              <a:t>, </a:t>
            </a:r>
            <a:r>
              <a:rPr lang="en-US" dirty="0" err="1" smtClean="0">
                <a:hlinkClick r:id="rId5"/>
              </a:rPr>
              <a:t>Readaar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i="1" dirty="0"/>
              <a:t>B</a:t>
            </a:r>
            <a:r>
              <a:rPr lang="en-US" i="1" dirty="0" smtClean="0"/>
              <a:t>ring </a:t>
            </a:r>
            <a:r>
              <a:rPr lang="en-US" i="1" dirty="0"/>
              <a:t>together international researchers from academia, industry and government in the field of 3D </a:t>
            </a:r>
            <a:r>
              <a:rPr lang="en-US" i="1" dirty="0" err="1" smtClean="0"/>
              <a:t>geoinformation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Interesting mix of researchers and government agency-types</a:t>
            </a:r>
          </a:p>
          <a:p>
            <a:pPr lvl="1"/>
            <a:r>
              <a:rPr lang="en-US" dirty="0" smtClean="0"/>
              <a:t>Large “Asian” </a:t>
            </a:r>
            <a:r>
              <a:rPr lang="en-US" dirty="0" smtClean="0"/>
              <a:t>demographic</a:t>
            </a:r>
          </a:p>
          <a:p>
            <a:r>
              <a:rPr lang="en-US" dirty="0" smtClean="0"/>
              <a:t>Whole spectrum of applied &lt;-&gt; fundamental research + </a:t>
            </a:r>
            <a:r>
              <a:rPr lang="en-US" dirty="0" err="1" smtClean="0"/>
              <a:t>geoinfo</a:t>
            </a:r>
            <a:r>
              <a:rPr lang="en-US" dirty="0" smtClean="0"/>
              <a:t> applications</a:t>
            </a:r>
            <a:endParaRPr lang="en-US" dirty="0"/>
          </a:p>
          <a:p>
            <a:r>
              <a:rPr lang="en-US" dirty="0" smtClean="0"/>
              <a:t>(Proportionally) lots of talks from Singapore, NTU </a:t>
            </a:r>
            <a:r>
              <a:rPr lang="en-US" dirty="0" smtClean="0"/>
              <a:t>Athens, </a:t>
            </a:r>
            <a:r>
              <a:rPr lang="en-US" dirty="0" smtClean="0"/>
              <a:t>TU </a:t>
            </a:r>
            <a:r>
              <a:rPr lang="en-US" dirty="0" smtClean="0"/>
              <a:t>Delft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Disclaimer: first time I dipped my toe in the 3D </a:t>
            </a:r>
            <a:r>
              <a:rPr lang="en-US" i="1" dirty="0" err="1" smtClean="0"/>
              <a:t>geoinformation</a:t>
            </a:r>
            <a:r>
              <a:rPr lang="en-US" i="1" dirty="0" smtClean="0"/>
              <a:t> domain</a:t>
            </a:r>
            <a:endParaRPr lang="en-US" i="1" dirty="0" smtClean="0"/>
          </a:p>
          <a:p>
            <a:pPr lvl="1"/>
            <a:endParaRPr lang="en-US" dirty="0"/>
          </a:p>
          <a:p>
            <a:r>
              <a:rPr lang="en-US" dirty="0" smtClean="0">
                <a:hlinkClick r:id="rId2"/>
              </a:rPr>
              <a:t>https://3dgeoinfo2018.nl/</a:t>
            </a:r>
            <a:endParaRPr lang="en-US" dirty="0" smtClean="0"/>
          </a:p>
          <a:p>
            <a:pPr lvl="1"/>
            <a:r>
              <a:rPr lang="en-US" strike="sngStrike" dirty="0" smtClean="0"/>
              <a:t>Includes links to all papers and most </a:t>
            </a:r>
            <a:r>
              <a:rPr lang="en-US" strike="sngStrike" dirty="0" err="1" smtClean="0"/>
              <a:t>slidesets</a:t>
            </a:r>
            <a:endParaRPr lang="en-US" strike="sngStrike" dirty="0" smtClean="0"/>
          </a:p>
          <a:p>
            <a:pPr lvl="1"/>
            <a:r>
              <a:rPr lang="en-US" dirty="0" smtClean="0"/>
              <a:t>No DNS record anymore…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61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Unconventional conference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99192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 parallel tracks</a:t>
            </a:r>
          </a:p>
          <a:p>
            <a:pPr lvl="1"/>
            <a:r>
              <a:rPr lang="en-US" dirty="0" smtClean="0"/>
              <a:t>I.e. just </a:t>
            </a:r>
            <a:r>
              <a:rPr lang="en-US" b="1" dirty="0" smtClean="0"/>
              <a:t>one</a:t>
            </a:r>
            <a:r>
              <a:rPr lang="en-US" dirty="0" smtClean="0"/>
              <a:t> track</a:t>
            </a:r>
          </a:p>
          <a:p>
            <a:r>
              <a:rPr lang="en-US" dirty="0" smtClean="0"/>
              <a:t>All presentations 10 minutes</a:t>
            </a:r>
          </a:p>
          <a:p>
            <a:pPr lvl="1"/>
            <a:r>
              <a:rPr lang="en-US" dirty="0" smtClean="0"/>
              <a:t>(Except keynotes)</a:t>
            </a:r>
          </a:p>
          <a:p>
            <a:r>
              <a:rPr lang="en-US" dirty="0" smtClean="0"/>
              <a:t>No possibility to ask questions or discuss</a:t>
            </a:r>
          </a:p>
          <a:p>
            <a:pPr lvl="1"/>
            <a:r>
              <a:rPr lang="en-US" dirty="0" smtClean="0"/>
              <a:t>“Ask during coffee break”</a:t>
            </a:r>
          </a:p>
          <a:p>
            <a:r>
              <a:rPr lang="en-US" dirty="0" smtClean="0"/>
              <a:t>Frequent coffee breaks ;-)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4718" y="1825625"/>
            <a:ext cx="5979082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Get exposed to much more material than otherwise</a:t>
            </a:r>
          </a:p>
          <a:p>
            <a:pPr lvl="1"/>
            <a:r>
              <a:rPr lang="en-US" dirty="0" smtClean="0"/>
              <a:t>Boring talks/speakers are quickly over</a:t>
            </a:r>
          </a:p>
          <a:p>
            <a:pPr lvl="1"/>
            <a:r>
              <a:rPr lang="en-US" dirty="0" smtClean="0"/>
              <a:t>No questions that interrupt the pace and/or are not interesting</a:t>
            </a:r>
          </a:p>
          <a:p>
            <a:pPr lvl="1"/>
            <a:r>
              <a:rPr lang="en-US" dirty="0" smtClean="0"/>
              <a:t>No changing of audience, stays nice and quiet</a:t>
            </a:r>
          </a:p>
          <a:p>
            <a:pPr lvl="1"/>
            <a:r>
              <a:rPr lang="en-US" dirty="0" smtClean="0"/>
              <a:t>Stimulates to approach speakers during break</a:t>
            </a:r>
          </a:p>
          <a:p>
            <a:pPr lvl="1"/>
            <a:r>
              <a:rPr lang="en-US" dirty="0" smtClean="0"/>
              <a:t>Don’t need to spend time checking schedule on where to go next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Almost no depth in presented material</a:t>
            </a:r>
          </a:p>
          <a:p>
            <a:pPr lvl="1"/>
            <a:r>
              <a:rPr lang="en-US" dirty="0" smtClean="0"/>
              <a:t>Almost no demos/videos</a:t>
            </a:r>
          </a:p>
          <a:p>
            <a:pPr lvl="1"/>
            <a:r>
              <a:rPr lang="en-US" dirty="0" smtClean="0"/>
              <a:t>Fast pace means no time to reflect on the material</a:t>
            </a:r>
          </a:p>
          <a:p>
            <a:pPr lvl="2"/>
            <a:r>
              <a:rPr lang="en-US" dirty="0" smtClean="0"/>
              <a:t>You’re also not that focused on coming up with questions</a:t>
            </a:r>
          </a:p>
          <a:p>
            <a:pPr lvl="1"/>
            <a:r>
              <a:rPr lang="en-US" dirty="0" smtClean="0"/>
              <a:t>Completely fills up your head after a day because of all the different subjects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General impressions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26082"/>
            <a:ext cx="10515600" cy="5570161"/>
          </a:xfrm>
        </p:spPr>
        <p:txBody>
          <a:bodyPr>
            <a:normAutofit/>
          </a:bodyPr>
          <a:lstStyle/>
          <a:p>
            <a:r>
              <a:rPr lang="en-US" dirty="0" smtClean="0"/>
              <a:t>Lots of interesting stuff going on in the geo-info world!</a:t>
            </a:r>
          </a:p>
          <a:p>
            <a:r>
              <a:rPr lang="en-US" dirty="0" smtClean="0"/>
              <a:t>Some cities quite far ahead in producing, maintaining and publishing a 3D version of </a:t>
            </a:r>
            <a:r>
              <a:rPr lang="en-US" dirty="0" smtClean="0"/>
              <a:t>themselves</a:t>
            </a:r>
          </a:p>
          <a:p>
            <a:pPr lvl="1"/>
            <a:r>
              <a:rPr lang="en-US" dirty="0" smtClean="0"/>
              <a:t>But there’s not that many at that level</a:t>
            </a:r>
            <a:endParaRPr lang="en-US" dirty="0" smtClean="0"/>
          </a:p>
          <a:p>
            <a:r>
              <a:rPr lang="en-US" dirty="0" smtClean="0"/>
              <a:t>Cadasters are looking into adding 3D to their current 2D mode of operation</a:t>
            </a:r>
          </a:p>
          <a:p>
            <a:pPr lvl="1"/>
            <a:r>
              <a:rPr lang="en-US" dirty="0" smtClean="0"/>
              <a:t>Quite a few things will need to be tackled, mostly w.r.t. policy, legal and use aspects.</a:t>
            </a:r>
          </a:p>
          <a:p>
            <a:pPr lvl="1"/>
            <a:r>
              <a:rPr lang="en-US" dirty="0" smtClean="0"/>
              <a:t>The technology will get figured out in the coming years.</a:t>
            </a:r>
          </a:p>
          <a:p>
            <a:pPr lvl="1"/>
            <a:r>
              <a:rPr lang="en-US" dirty="0" smtClean="0"/>
              <a:t>Fun fact: the UK does not have a cadaster (nor a written constitution, apparently)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impressions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Level-Of-Detail data model </a:t>
            </a:r>
            <a:r>
              <a:rPr lang="en-US" dirty="0" smtClean="0"/>
              <a:t>for 3D city modeling</a:t>
            </a:r>
            <a:endParaRPr lang="en-US" dirty="0"/>
          </a:p>
          <a:p>
            <a:r>
              <a:rPr lang="en-US" dirty="0"/>
              <a:t>De facto standard for data exchange is </a:t>
            </a:r>
            <a:r>
              <a:rPr lang="en-US" dirty="0" err="1"/>
              <a:t>CityGML</a:t>
            </a:r>
            <a:endParaRPr lang="en-US" dirty="0"/>
          </a:p>
          <a:p>
            <a:pPr lvl="1"/>
            <a:r>
              <a:rPr lang="en-US" dirty="0"/>
              <a:t>“ An open </a:t>
            </a:r>
            <a:r>
              <a:rPr lang="en-US" dirty="0" err="1"/>
              <a:t>standardised</a:t>
            </a:r>
            <a:r>
              <a:rPr lang="en-US" dirty="0"/>
              <a:t> data model and exchange format to store digital 3D models of cities and landscapes”</a:t>
            </a:r>
          </a:p>
          <a:p>
            <a:pPr lvl="1"/>
            <a:r>
              <a:rPr lang="en-US" dirty="0"/>
              <a:t>Rich semantics compared to 3D graphics and 3D map formats </a:t>
            </a:r>
          </a:p>
          <a:p>
            <a:pPr lvl="1"/>
            <a:r>
              <a:rPr lang="en-US" dirty="0"/>
              <a:t>Semantics &lt;-&gt; geometry</a:t>
            </a:r>
          </a:p>
          <a:p>
            <a:r>
              <a:rPr lang="en-US" dirty="0"/>
              <a:t>TUD introduced </a:t>
            </a:r>
            <a:r>
              <a:rPr lang="en-US" dirty="0" err="1"/>
              <a:t>CityJSON</a:t>
            </a:r>
            <a:r>
              <a:rPr lang="en-US" dirty="0"/>
              <a:t>, which is a much </a:t>
            </a:r>
            <a:br>
              <a:rPr lang="en-US" dirty="0"/>
            </a:br>
            <a:r>
              <a:rPr lang="en-US" dirty="0"/>
              <a:t>more compact (6x) </a:t>
            </a:r>
            <a:r>
              <a:rPr lang="en-US" dirty="0" smtClean="0"/>
              <a:t>representation of </a:t>
            </a:r>
            <a:r>
              <a:rPr lang="en-US" dirty="0" err="1" smtClean="0"/>
              <a:t>CityGML</a:t>
            </a:r>
            <a:endParaRPr lang="en-US" dirty="0"/>
          </a:p>
          <a:p>
            <a:pPr lvl="1"/>
            <a:r>
              <a:rPr lang="en-US" dirty="0"/>
              <a:t>Isn't used a lot yet, but that might change</a:t>
            </a:r>
          </a:p>
          <a:p>
            <a:endParaRPr lang="en-US" dirty="0"/>
          </a:p>
        </p:txBody>
      </p:sp>
      <p:pic>
        <p:nvPicPr>
          <p:cNvPr id="4" name="Picture 2" descr="Image result for citygml l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87" y="5126947"/>
            <a:ext cx="4610788" cy="13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96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impressions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Lots of research is being done on low-level geometric topics</a:t>
            </a:r>
          </a:p>
          <a:p>
            <a:pPr lvl="1"/>
            <a:r>
              <a:rPr lang="en-US" dirty="0"/>
              <a:t>Matching different level-of-details, extracting models from point clouds, etc.</a:t>
            </a:r>
          </a:p>
          <a:p>
            <a:pPr lvl="1"/>
            <a:r>
              <a:rPr lang="en-US" dirty="0"/>
              <a:t>Some applications of machine learning</a:t>
            </a:r>
          </a:p>
          <a:p>
            <a:r>
              <a:rPr lang="en-US" dirty="0"/>
              <a:t>In general, folks like open-source tools, but are forced to use commercial packages 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commercial stuff from </a:t>
            </a:r>
            <a:r>
              <a:rPr lang="en-US" dirty="0"/>
              <a:t>Autodesk and ESRI </a:t>
            </a:r>
          </a:p>
          <a:p>
            <a:pPr lvl="1"/>
            <a:r>
              <a:rPr lang="en-US" dirty="0"/>
              <a:t>Lots of data is stored in </a:t>
            </a:r>
            <a:r>
              <a:rPr lang="en-US" dirty="0" err="1"/>
              <a:t>Postgres</a:t>
            </a:r>
            <a:r>
              <a:rPr lang="en-US" dirty="0"/>
              <a:t> (</a:t>
            </a:r>
            <a:r>
              <a:rPr lang="en-US" dirty="0" err="1"/>
              <a:t>PostGIS</a:t>
            </a:r>
            <a:r>
              <a:rPr lang="en-US" dirty="0"/>
              <a:t>) databases, mostly for easy querying</a:t>
            </a:r>
          </a:p>
          <a:p>
            <a:pPr lvl="1"/>
            <a:r>
              <a:rPr lang="en-US" dirty="0"/>
              <a:t>Saw no use of alternative “big data” tooling, e.g. NoSQL DBs, Apache Spark, </a:t>
            </a:r>
            <a:br>
              <a:rPr lang="en-US" dirty="0"/>
            </a:br>
            <a:r>
              <a:rPr lang="en-US" dirty="0"/>
              <a:t>Hadoop</a:t>
            </a:r>
          </a:p>
          <a:p>
            <a:r>
              <a:rPr lang="en-US" dirty="0"/>
              <a:t>Lots of conventional (in-browser) visualizations</a:t>
            </a:r>
          </a:p>
          <a:p>
            <a:pPr lvl="1"/>
            <a:r>
              <a:rPr lang="en-US" dirty="0"/>
              <a:t>Quite a few uses of Cesium for visualization and rendering</a:t>
            </a:r>
          </a:p>
          <a:p>
            <a:pPr lvl="1"/>
            <a:r>
              <a:rPr lang="en-US" dirty="0"/>
              <a:t>Not many uses of VR and AR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0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“digital twins”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Digital version (3D model + ...) of a city</a:t>
            </a:r>
          </a:p>
          <a:p>
            <a:r>
              <a:rPr lang="en-US" dirty="0" smtClean="0"/>
              <a:t>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Asset management for city government</a:t>
            </a:r>
          </a:p>
          <a:p>
            <a:pPr lvl="1"/>
            <a:r>
              <a:rPr lang="en-US" dirty="0" smtClean="0"/>
              <a:t>Simulations (emergency, traffic, floods, ..)</a:t>
            </a:r>
          </a:p>
          <a:p>
            <a:pPr lvl="1"/>
            <a:r>
              <a:rPr lang="en-US" dirty="0" smtClean="0"/>
              <a:t>Economic incentives, appearing to be innovative, PR,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Link to citizens: inform, get input, PR, influence, inspire, …</a:t>
            </a:r>
          </a:p>
          <a:p>
            <a:r>
              <a:rPr lang="en-US" dirty="0" smtClean="0"/>
              <a:t>Frontrunners</a:t>
            </a:r>
          </a:p>
          <a:p>
            <a:pPr lvl="1"/>
            <a:r>
              <a:rPr lang="en-US" dirty="0" smtClean="0"/>
              <a:t>Rotterdam</a:t>
            </a:r>
          </a:p>
          <a:p>
            <a:pPr lvl="2"/>
            <a:r>
              <a:rPr lang="en-US" dirty="0" smtClean="0"/>
              <a:t>80 </a:t>
            </a:r>
            <a:r>
              <a:rPr lang="en-US" dirty="0" err="1" smtClean="0"/>
              <a:t>geoinfo</a:t>
            </a:r>
            <a:r>
              <a:rPr lang="en-US" dirty="0" smtClean="0"/>
              <a:t> specialists working for the city (not just on digital city, btw)</a:t>
            </a:r>
          </a:p>
          <a:p>
            <a:pPr lvl="1"/>
            <a:r>
              <a:rPr lang="en-US" dirty="0" smtClean="0"/>
              <a:t>Berlin</a:t>
            </a:r>
          </a:p>
          <a:p>
            <a:pPr lvl="1"/>
            <a:r>
              <a:rPr lang="en-US" dirty="0" smtClean="0"/>
              <a:t>Singapore</a:t>
            </a:r>
          </a:p>
          <a:p>
            <a:pPr lvl="1"/>
            <a:r>
              <a:rPr lang="en-US" dirty="0" smtClean="0"/>
              <a:t>Helsinki</a:t>
            </a:r>
          </a:p>
          <a:p>
            <a:r>
              <a:rPr lang="en-US" dirty="0" smtClean="0"/>
              <a:t>Quite </a:t>
            </a:r>
            <a:r>
              <a:rPr lang="en-US" dirty="0" smtClean="0"/>
              <a:t>a bit of open data available</a:t>
            </a:r>
          </a:p>
        </p:txBody>
      </p:sp>
    </p:spTree>
    <p:extLst>
      <p:ext uri="{BB962C8B-B14F-4D97-AF65-F5344CB8AC3E}">
        <p14:creationId xmlns:p14="http://schemas.microsoft.com/office/powerpoint/2010/main" val="20764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“digital twins”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Rotterdam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https://www.3drotterdam.nl/#/legend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https://3drotterdam.nl/poc_bro/#/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https://3drotterdam.nl/poc2_digital_city/#/legend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The Rotterdam 3D City Model, from Innovation to </a:t>
            </a:r>
            <a:r>
              <a:rPr lang="en-US" dirty="0" smtClean="0">
                <a:hlinkClick r:id="rId5"/>
              </a:rPr>
              <a:t>Implementation</a:t>
            </a:r>
            <a:endParaRPr lang="en-US" dirty="0" smtClean="0"/>
          </a:p>
          <a:p>
            <a:r>
              <a:rPr lang="en-US" dirty="0"/>
              <a:t>Helsinki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https://kartta.hel.fi/3d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Singapore – National Parks Board</a:t>
            </a:r>
          </a:p>
          <a:p>
            <a:pPr lvl="1"/>
            <a:r>
              <a:rPr lang="en-US" dirty="0" smtClean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www.nparks.gov.sg/trees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https://www.int-arch-photogramm-remote-sens-spatial-inf-sci.net/XLII-4-W10/55/2018/isprs-archives-XLII-4-W10-55-2018.pdf</a:t>
            </a:r>
            <a:endParaRPr lang="en-US" dirty="0"/>
          </a:p>
          <a:p>
            <a:pPr lvl="2"/>
            <a:r>
              <a:rPr lang="en-US" dirty="0" smtClean="0"/>
              <a:t>3D trees for Virtual Singapore</a:t>
            </a:r>
          </a:p>
          <a:p>
            <a:pPr lvl="2"/>
            <a:r>
              <a:rPr lang="en-US" i="1" dirty="0" smtClean="0"/>
              <a:t>“We </a:t>
            </a:r>
            <a:r>
              <a:rPr lang="en-US" i="1" dirty="0"/>
              <a:t>intend to locate every single tree in Singapore, then generate its Virtual Singapore </a:t>
            </a:r>
            <a:r>
              <a:rPr lang="en-US" i="1" dirty="0" err="1"/>
              <a:t>CityGML</a:t>
            </a:r>
            <a:r>
              <a:rPr lang="en-US" i="1" dirty="0"/>
              <a:t> representation in the form of a 3D model and its semantic </a:t>
            </a:r>
            <a:r>
              <a:rPr lang="en-US" i="1" dirty="0" smtClean="0"/>
              <a:t>information” (i.e. around 6 million trees)</a:t>
            </a:r>
          </a:p>
          <a:p>
            <a:pPr lvl="2"/>
            <a:r>
              <a:rPr lang="en-US" i="1" dirty="0" smtClean="0"/>
              <a:t>“The </a:t>
            </a:r>
            <a:r>
              <a:rPr lang="en-US" i="1" dirty="0"/>
              <a:t>ALS and MLS data acquisition above cost around SGD$4 </a:t>
            </a:r>
            <a:r>
              <a:rPr lang="en-US" i="1" dirty="0" smtClean="0"/>
              <a:t>million” </a:t>
            </a:r>
            <a:r>
              <a:rPr lang="en-US" dirty="0" smtClean="0"/>
              <a:t>(E2.6M)</a:t>
            </a:r>
            <a:endParaRPr lang="en-US" i="1" dirty="0" smtClean="0"/>
          </a:p>
          <a:p>
            <a:r>
              <a:rPr lang="en-US" dirty="0" smtClean="0"/>
              <a:t>Lyon </a:t>
            </a:r>
            <a:r>
              <a:rPr lang="en-US" dirty="0" smtClean="0"/>
              <a:t>- </a:t>
            </a:r>
            <a:r>
              <a:rPr lang="en-US" dirty="0" smtClean="0"/>
              <a:t>storytelling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https://www.smarter-together.eu/cities/lyon#/</a:t>
            </a:r>
            <a:endParaRPr lang="en-US" dirty="0" smtClean="0"/>
          </a:p>
          <a:p>
            <a:r>
              <a:rPr lang="en-US" dirty="0" err="1" smtClean="0"/>
              <a:t>Grafing</a:t>
            </a:r>
            <a:r>
              <a:rPr lang="en-US" dirty="0" smtClean="0"/>
              <a:t> – Citizen input and information</a:t>
            </a:r>
          </a:p>
          <a:p>
            <a:pPr lvl="1"/>
            <a:r>
              <a:rPr lang="en-US" dirty="0" smtClean="0">
                <a:hlinkClick r:id="rId10"/>
              </a:rPr>
              <a:t>https://grafing.virtualcitymap.de/#/</a:t>
            </a:r>
            <a:endParaRPr lang="en-US" dirty="0" smtClean="0"/>
          </a:p>
          <a:p>
            <a:pPr lvl="1"/>
            <a:r>
              <a:rPr lang="en-US" dirty="0" smtClean="0">
                <a:hlinkClick r:id="rId11"/>
              </a:rPr>
              <a:t>https://www.youtube.com/watch?v=3oGYXJhiBuU</a:t>
            </a:r>
            <a:r>
              <a:rPr lang="en-US" dirty="0" smtClean="0"/>
              <a:t> (</a:t>
            </a:r>
            <a:r>
              <a:rPr lang="de-DE" dirty="0"/>
              <a:t>Ein 3D-Stadtmodell für die Zukunftsstadt Grafing - Zukunftsstadt </a:t>
            </a:r>
            <a:r>
              <a:rPr lang="de-DE" dirty="0" smtClean="0"/>
              <a:t>2030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670800" y="365125"/>
            <a:ext cx="432435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“Lessons Learned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Open and easy accessible is necessary!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Listen to the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Ownership data (especially with sensor data)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‘Think big, act small’ (think and ACT!)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25% technique, 75% culture and organization”</a:t>
            </a:r>
            <a:endParaRPr lang="en-US" i="1" dirty="0"/>
          </a:p>
        </p:txBody>
      </p:sp>
      <p:sp>
        <p:nvSpPr>
          <p:cNvPr id="5" name="Right Arrow 4"/>
          <p:cNvSpPr/>
          <p:nvPr/>
        </p:nvSpPr>
        <p:spPr>
          <a:xfrm rot="20923105">
            <a:off x="6485107" y="2474017"/>
            <a:ext cx="929157" cy="293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“digital twins”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about other cities in NL?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neocityview.com/</a:t>
            </a:r>
            <a:endParaRPr lang="en-US" dirty="0"/>
          </a:p>
          <a:p>
            <a:pPr lvl="2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www.youtube.com/watch?v=ajYmKwTF8Zs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https://www.geodan.com/geodan-launches-the-digital-twin-of-amsterdam-southeast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?</a:t>
            </a:r>
            <a:endParaRPr lang="en-US" dirty="0" smtClean="0"/>
          </a:p>
          <a:p>
            <a:r>
              <a:rPr lang="en-US" dirty="0" smtClean="0"/>
              <a:t>How about digital Netherlands twin?</a:t>
            </a:r>
          </a:p>
          <a:p>
            <a:pPr lvl="1"/>
            <a:r>
              <a:rPr lang="en-US" dirty="0" smtClean="0"/>
              <a:t>Dutch </a:t>
            </a:r>
            <a:r>
              <a:rPr lang="en-US" dirty="0" err="1" smtClean="0"/>
              <a:t>Kadaster</a:t>
            </a:r>
            <a:r>
              <a:rPr lang="en-US" dirty="0" smtClean="0"/>
              <a:t> is working on publishing new version of Nederland in 3D</a:t>
            </a:r>
          </a:p>
          <a:p>
            <a:pPr lvl="2"/>
            <a:r>
              <a:rPr lang="en-US" dirty="0"/>
              <a:t>“AHN not up-to-date </a:t>
            </a:r>
            <a:r>
              <a:rPr lang="en-US" dirty="0" smtClean="0"/>
              <a:t>enough”</a:t>
            </a:r>
            <a:endParaRPr lang="en-US" dirty="0"/>
          </a:p>
          <a:p>
            <a:pPr lvl="2"/>
            <a:r>
              <a:rPr lang="en-US" dirty="0" smtClean="0"/>
              <a:t>Model </a:t>
            </a:r>
            <a:r>
              <a:rPr lang="en-US" dirty="0"/>
              <a:t>based on BGT, AHN2 and aerial </a:t>
            </a:r>
            <a:r>
              <a:rPr lang="en-US" dirty="0" smtClean="0"/>
              <a:t>photos (dense-matching on </a:t>
            </a:r>
            <a:r>
              <a:rPr lang="en-US" smtClean="0"/>
              <a:t>the latter)</a:t>
            </a:r>
            <a:endParaRPr lang="en-US" dirty="0" smtClean="0"/>
          </a:p>
          <a:p>
            <a:pPr lvl="2"/>
            <a:r>
              <a:rPr lang="en-US" dirty="0" smtClean="0"/>
              <a:t>Takes roughly 6 days computing on a local server</a:t>
            </a:r>
            <a:endParaRPr lang="en-US" dirty="0"/>
          </a:p>
          <a:p>
            <a:pPr lvl="2"/>
            <a:r>
              <a:rPr lang="en-US" dirty="0"/>
              <a:t>Will get published on </a:t>
            </a:r>
            <a:r>
              <a:rPr lang="en-US" dirty="0" smtClean="0"/>
              <a:t>PDOK</a:t>
            </a:r>
            <a:endParaRPr lang="en-US" dirty="0" smtClean="0"/>
          </a:p>
          <a:p>
            <a:pPr lvl="1"/>
            <a:r>
              <a:rPr lang="en-US" dirty="0" smtClean="0"/>
              <a:t>Site-note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Aerial </a:t>
            </a:r>
            <a:r>
              <a:rPr lang="en-US" dirty="0"/>
              <a:t>photos are made of the whole of The Netherlands twice a year, </a:t>
            </a:r>
            <a:r>
              <a:rPr lang="en-US" dirty="0" smtClean="0"/>
              <a:t>once in </a:t>
            </a:r>
            <a:r>
              <a:rPr lang="en-US" dirty="0"/>
              <a:t>summer, once is winter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winter sets are provided as stereo </a:t>
            </a:r>
            <a:r>
              <a:rPr lang="en-US" dirty="0" smtClean="0"/>
              <a:t>pairs to </a:t>
            </a:r>
            <a:r>
              <a:rPr lang="en-US" dirty="0"/>
              <a:t>the </a:t>
            </a:r>
            <a:r>
              <a:rPr lang="en-US" dirty="0" err="1" smtClean="0"/>
              <a:t>Kadaster</a:t>
            </a:r>
            <a:r>
              <a:rPr lang="en-US" dirty="0" smtClean="0"/>
              <a:t>, the </a:t>
            </a:r>
            <a:r>
              <a:rPr lang="en-US" dirty="0"/>
              <a:t>summer ones are not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even though stereo pairs </a:t>
            </a:r>
            <a:r>
              <a:rPr lang="en-US" dirty="0" smtClean="0"/>
              <a:t>are captured </a:t>
            </a:r>
            <a:r>
              <a:rPr lang="en-US" dirty="0"/>
              <a:t>during flight by the commercial company performing </a:t>
            </a:r>
            <a:r>
              <a:rPr lang="en-US" dirty="0" smtClean="0"/>
              <a:t>them)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such, </a:t>
            </a:r>
            <a:r>
              <a:rPr lang="en-US" dirty="0" err="1" smtClean="0"/>
              <a:t>Kadaster</a:t>
            </a:r>
            <a:r>
              <a:rPr lang="en-US" dirty="0" smtClean="0"/>
              <a:t> has a hard </a:t>
            </a:r>
            <a:r>
              <a:rPr lang="en-US" dirty="0"/>
              <a:t>time to get decent 3D models of forests and </a:t>
            </a:r>
            <a:r>
              <a:rPr lang="en-US" dirty="0" smtClean="0"/>
              <a:t>such</a:t>
            </a:r>
          </a:p>
          <a:p>
            <a:r>
              <a:rPr lang="en-US" dirty="0" smtClean="0"/>
              <a:t>(</a:t>
            </a:r>
            <a:r>
              <a:rPr lang="en-US" dirty="0" smtClean="0"/>
              <a:t>https://www.geofort.nl/minecraft/)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931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3D GeoInfo 2018 1-2/10/18 - TU Delft</vt:lpstr>
      <vt:lpstr>Conference</vt:lpstr>
      <vt:lpstr>Unconventional conference setup</vt:lpstr>
      <vt:lpstr>General impressions</vt:lpstr>
      <vt:lpstr>General impressions (2)</vt:lpstr>
      <vt:lpstr>General impressions (3)</vt:lpstr>
      <vt:lpstr>City “digital twins”</vt:lpstr>
      <vt:lpstr>City “digital twins” (2)</vt:lpstr>
      <vt:lpstr>City “digital twins” (3)</vt:lpstr>
      <vt:lpstr>Highlighting some random papers (slides)</vt:lpstr>
      <vt:lpstr>More papers (slides)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GeoInfo 2018 1-2/10/18, TU Delft</dc:title>
  <dc:creator>Tijs de Kler</dc:creator>
  <cp:lastModifiedBy>Paul Melis</cp:lastModifiedBy>
  <cp:revision>81</cp:revision>
  <dcterms:created xsi:type="dcterms:W3CDTF">2018-10-11T10:55:35Z</dcterms:created>
  <dcterms:modified xsi:type="dcterms:W3CDTF">2019-01-21T09:47:11Z</dcterms:modified>
</cp:coreProperties>
</file>