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78" r:id="rId2"/>
    <p:sldId id="280" r:id="rId3"/>
    <p:sldId id="260" r:id="rId4"/>
    <p:sldId id="261" r:id="rId5"/>
    <p:sldId id="258" r:id="rId6"/>
    <p:sldId id="263" r:id="rId7"/>
    <p:sldId id="282" r:id="rId8"/>
    <p:sldId id="281" r:id="rId9"/>
    <p:sldId id="268" r:id="rId10"/>
    <p:sldId id="284" r:id="rId11"/>
    <p:sldId id="269" r:id="rId12"/>
    <p:sldId id="266" r:id="rId13"/>
    <p:sldId id="27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81C8-AF11-154E-97FF-96B63AA32213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66534-0294-574F-A6A3-7D67522E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 data objects and metadata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66534-0294-574F-A6A3-7D67522E9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data from data carpentry – pandas module which is located on </a:t>
            </a:r>
            <a:r>
              <a:rPr lang="en-US" dirty="0" err="1" smtClean="0"/>
              <a:t>figshare</a:t>
            </a:r>
            <a:endParaRPr lang="en-US" dirty="0" smtClean="0"/>
          </a:p>
          <a:p>
            <a:r>
              <a:rPr lang="en-US" dirty="0" smtClean="0"/>
              <a:t>Without extra information: context – Pandas module</a:t>
            </a:r>
          </a:p>
          <a:p>
            <a:r>
              <a:rPr lang="en-US" dirty="0" smtClean="0"/>
              <a:t>Show how to create PID and link it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figshare</a:t>
            </a:r>
            <a:r>
              <a:rPr lang="en-US" baseline="0" dirty="0" smtClean="0"/>
              <a:t> data,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66534-0294-574F-A6A3-7D67522E9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dirty="0" err="1" smtClean="0"/>
              <a:t>hello_world.py</a:t>
            </a:r>
            <a:endParaRPr lang="en-US" dirty="0" smtClean="0"/>
          </a:p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66534-0294-574F-A6A3-7D67522E9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42875" y="144001"/>
            <a:ext cx="8858250" cy="5272549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2" name="Rounded Rectangle 11"/>
          <p:cNvSpPr/>
          <p:nvPr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, f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, f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 smtClean="0">
                <a:latin typeface="Verdana"/>
              </a:rPr>
              <a:t>W</a:t>
            </a:r>
            <a:endParaRPr lang="nl-NL" sz="3200" b="1" noProof="0">
              <a:latin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[@twiternaam]</a:t>
            </a:r>
            <a:endParaRPr lang="nl-NL" noProof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[Skype adres]</a:t>
            </a:r>
            <a:endParaRPr lang="nl-NL" noProof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[LinkedIn adres]</a:t>
            </a:r>
            <a:endParaRPr lang="nl-NL" noProof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www.surfsara.nl</a:t>
            </a:r>
            <a:endParaRPr lang="nl-NL" noProof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[Telefoon]</a:t>
            </a:r>
            <a:endParaRPr lang="nl-NL" noProof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Creative Commons “Attribution” license:</a:t>
            </a:r>
          </a:p>
          <a:p>
            <a:pPr lvl="0"/>
            <a:r>
              <a:rPr lang="nl-NL" noProof="0" smtClean="0"/>
              <a:t>http://creativecommons.org/licenses/by/3.0/</a:t>
            </a:r>
            <a:endParaRPr lang="nl-NL" noProof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, fo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6" name="Footer Placeholder 3"/>
          <p:cNvSpPr txBox="1">
            <a:spLocks/>
          </p:cNvSpPr>
          <p:nvPr/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0ABCA-A7B0-314D-AC33-2962D95A3622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C8F707-CDCF-294A-8F36-0C816AC0F9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B5D4A3-EC48-4948-B56B-369ED226E95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56107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SURFacademy workshop  data infrastructure on data management  28-29th of April, Utrecht, The Netherlands</a:t>
            </a:r>
            <a:endParaRPr lang="nl-NL" dirty="0" smtClean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  <p:sldLayoutId id="2147483743" r:id="rId59"/>
    <p:sldLayoutId id="2147483744" r:id="rId60"/>
    <p:sldLayoutId id="2147483746" r:id="rId61"/>
    <p:sldLayoutId id="2147483747" r:id="rId62"/>
    <p:sldLayoutId id="2147483748" r:id="rId63"/>
    <p:sldLayoutId id="2147483749" r:id="rId64"/>
    <p:sldLayoutId id="2147483750" r:id="rId65"/>
    <p:sldLayoutId id="2147483751" r:id="rId66"/>
    <p:sldLayoutId id="2147483752" r:id="rId67"/>
    <p:sldLayoutId id="2147483757" r:id="rId68"/>
    <p:sldLayoutId id="2147483651" r:id="rId69"/>
    <p:sldLayoutId id="2147483652" r:id="rId70"/>
    <p:sldLayoutId id="2147483653" r:id="rId7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hyperlink" Target="https://nbn-resolvin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hyperlink" Target="http://hdl.handle.net/11304/3265434c-4b34-11e4-81ac-dcbd1b51435e" TargetMode="External"/><Relationship Id="rId3" Type="http://schemas.openxmlformats.org/officeDocument/2006/relationships/hyperlink" Target="https://b2share.eudat.eu/record/1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 28</a:t>
            </a:r>
            <a:r>
              <a:rPr lang="en-US" baseline="30000" dirty="0" smtClean="0"/>
              <a:t>th</a:t>
            </a:r>
            <a:r>
              <a:rPr lang="en-US" dirty="0" smtClean="0"/>
              <a:t>/29</a:t>
            </a:r>
            <a:r>
              <a:rPr lang="en-US" baseline="30000" dirty="0" smtClean="0"/>
              <a:t>th</a:t>
            </a:r>
            <a:r>
              <a:rPr lang="en-US" dirty="0" smtClean="0"/>
              <a:t>	April 2015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Persistent</a:t>
            </a:r>
            <a:r>
              <a:rPr lang="it-IT" dirty="0" smtClean="0"/>
              <a:t> </a:t>
            </a:r>
            <a:r>
              <a:rPr lang="it-IT" dirty="0" err="1" smtClean="0"/>
              <a:t>Identifiers</a:t>
            </a:r>
            <a:r>
              <a:rPr lang="it-IT" dirty="0" smtClean="0"/>
              <a:t> (</a:t>
            </a:r>
            <a:r>
              <a:rPr lang="it-IT" dirty="0" err="1" smtClean="0"/>
              <a:t>PIDs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Christine </a:t>
            </a:r>
            <a:r>
              <a:rPr lang="en-US" b="1" dirty="0" err="1" smtClean="0"/>
              <a:t>Staiger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vert="horz" lIns="108000" tIns="0" rIns="14400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Workshop 28</a:t>
            </a:r>
            <a:r>
              <a:rPr lang="en-US" baseline="30000" smtClean="0"/>
              <a:t>th</a:t>
            </a:r>
            <a:r>
              <a:rPr lang="en-US" smtClean="0"/>
              <a:t>/29</a:t>
            </a:r>
            <a:r>
              <a:rPr lang="en-US" baseline="30000" smtClean="0"/>
              <a:t>th</a:t>
            </a:r>
            <a:r>
              <a:rPr lang="en-US" smtClean="0"/>
              <a:t>	April 2015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  <a:ln>
            <a:noFill/>
          </a:ln>
        </p:spPr>
        <p:txBody>
          <a:bodyPr vert="horz" lIns="108000" tIns="0" rIns="14400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smtClean="0"/>
              <a:t>Persistent Identifiers (PIDs)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7350" y="22191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Placeholder 7" descr="WordItOut-word-cloud-800809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r="7995"/>
          <a:stretch>
            <a:fillRect/>
          </a:stretch>
        </p:blipFill>
        <p:spPr/>
      </p:pic>
      <p:sp>
        <p:nvSpPr>
          <p:cNvPr id="13" name="Subtitle 2"/>
          <p:cNvSpPr txBox="1">
            <a:spLocks/>
          </p:cNvSpPr>
          <p:nvPr/>
        </p:nvSpPr>
        <p:spPr>
          <a:xfrm>
            <a:off x="440400" y="17004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vert="horz" lIns="108000" tIns="0" rIns="14400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Workshop 28</a:t>
            </a:r>
            <a:r>
              <a:rPr lang="en-US" baseline="30000" smtClean="0"/>
              <a:t>th</a:t>
            </a:r>
            <a:r>
              <a:rPr lang="en-US" smtClean="0"/>
              <a:t>/29</a:t>
            </a:r>
            <a:r>
              <a:rPr lang="en-US" baseline="30000" smtClean="0"/>
              <a:t>th</a:t>
            </a:r>
            <a:r>
              <a:rPr lang="en-US" smtClean="0"/>
              <a:t>	April 2015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440400" y="4404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  <a:ln>
            <a:noFill/>
          </a:ln>
        </p:spPr>
        <p:txBody>
          <a:bodyPr vert="horz" lIns="108000" tIns="0" rIns="14400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smtClean="0"/>
              <a:t>Persistent Identifiers (PIDs)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40400" y="17004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vert="horz" lIns="108000" tIns="0" rIns="14400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40400" y="4404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  <a:ln>
            <a:noFill/>
          </a:ln>
        </p:spPr>
        <p:txBody>
          <a:bodyPr vert="horz" lIns="108000" tIns="0" rIns="14400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smtClean="0"/>
              <a:t>Persistent Identifiers (PIDs)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Use Case 1: Digital repositories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97" y="1211791"/>
            <a:ext cx="8119503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Create PIDs for submitted data, papers </a:t>
            </a:r>
            <a:r>
              <a:rPr lang="is-IS" sz="2200" dirty="0" smtClean="0">
                <a:solidFill>
                  <a:srgbClr val="0B6D3E"/>
                </a:solidFill>
              </a:rPr>
              <a:t>…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rgbClr val="0B6D3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Ask or extract some metadata to generate PID</a:t>
            </a:r>
            <a:endParaRPr lang="en-US" sz="2200" dirty="0">
              <a:solidFill>
                <a:srgbClr val="0B6D3E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Usually metadata is public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Author information is needed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smtClean="0">
                <a:solidFill>
                  <a:srgbClr val="0B6D3E"/>
                </a:solidFill>
              </a:rPr>
              <a:t>Publishing </a:t>
            </a:r>
            <a:r>
              <a:rPr lang="en-US" sz="2200" smtClean="0">
                <a:solidFill>
                  <a:srgbClr val="0B6D3E"/>
                </a:solidFill>
              </a:rPr>
              <a:t/>
            </a:r>
            <a:endParaRPr lang="en-US" sz="2200" dirty="0">
              <a:solidFill>
                <a:srgbClr val="0B6D3E"/>
              </a:solidFill>
            </a:endParaRPr>
          </a:p>
          <a:p>
            <a:r>
              <a:rPr lang="en-US" sz="2200" dirty="0" smtClean="0">
                <a:solidFill>
                  <a:srgbClr val="0B6D3E"/>
                </a:solidFill>
                <a:sym typeface="Wingdings"/>
              </a:rPr>
              <a:t>		 (nearly) final data</a:t>
            </a: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0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 Case 2: Keeping track of own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4400"/>
            <a:ext cx="8229600" cy="68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Share data with your working group, many people</a:t>
            </a:r>
          </a:p>
          <a:p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Share data over generations of group members, PhD/master students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Allow for data relocation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r>
              <a:rPr lang="en-US" sz="2200" dirty="0" smtClean="0">
                <a:solidFill>
                  <a:srgbClr val="0B6D3E"/>
                </a:solidFill>
                <a:sym typeface="Wingdings"/>
              </a:rPr>
              <a:t>	 Create an own data registry</a:t>
            </a:r>
          </a:p>
          <a:p>
            <a:r>
              <a:rPr lang="en-US" sz="2200" dirty="0">
                <a:solidFill>
                  <a:srgbClr val="0B6D3E"/>
                </a:solidFill>
                <a:sym typeface="Wingdings"/>
              </a:rPr>
              <a:t>	</a:t>
            </a:r>
            <a:r>
              <a:rPr lang="en-US" sz="2200" dirty="0" smtClean="0">
                <a:solidFill>
                  <a:srgbClr val="0B6D3E"/>
                </a:solidFill>
                <a:sym typeface="Wingdings"/>
              </a:rPr>
              <a:t> Clear separation between data users and data admins</a:t>
            </a:r>
          </a:p>
          <a:p>
            <a:endParaRPr lang="en-US" sz="2200" dirty="0">
              <a:solidFill>
                <a:srgbClr val="0B6D3E"/>
              </a:solidFill>
              <a:sym typeface="Wingdings"/>
            </a:endParaRPr>
          </a:p>
          <a:p>
            <a:endParaRPr lang="en-US" sz="2200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572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9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Example: Modeling Relationships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300378" y="2526123"/>
            <a:ext cx="1923048" cy="2237543"/>
            <a:chOff x="952525" y="2189645"/>
            <a:chExt cx="1923048" cy="2237543"/>
          </a:xfrm>
        </p:grpSpPr>
        <p:sp>
          <p:nvSpPr>
            <p:cNvPr id="19" name="Rectangle 18"/>
            <p:cNvSpPr/>
            <p:nvPr/>
          </p:nvSpPr>
          <p:spPr>
            <a:xfrm>
              <a:off x="952525" y="2189645"/>
              <a:ext cx="1923048" cy="22375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52526" y="2211944"/>
              <a:ext cx="1778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PID: prefix1/suffix1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52526" y="3237795"/>
              <a:ext cx="19230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Metadata: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key1: …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key2: prefix2/suffix2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key3: prefix3/suffix3</a:t>
              </a:r>
              <a:endParaRPr lang="en-US" sz="1200" dirty="0"/>
            </a:p>
          </p:txBody>
        </p:sp>
        <p:sp>
          <p:nvSpPr>
            <p:cNvPr id="120" name="Snip Single Corner Rectangle 119"/>
            <p:cNvSpPr/>
            <p:nvPr/>
          </p:nvSpPr>
          <p:spPr>
            <a:xfrm>
              <a:off x="1062772" y="2672833"/>
              <a:ext cx="349113" cy="520358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743873" y="1022478"/>
            <a:ext cx="1967206" cy="2237543"/>
            <a:chOff x="952525" y="2189645"/>
            <a:chExt cx="1967206" cy="2237543"/>
          </a:xfrm>
        </p:grpSpPr>
        <p:sp>
          <p:nvSpPr>
            <p:cNvPr id="145" name="Rectangle 144"/>
            <p:cNvSpPr/>
            <p:nvPr/>
          </p:nvSpPr>
          <p:spPr>
            <a:xfrm>
              <a:off x="952525" y="2189645"/>
              <a:ext cx="1923048" cy="22375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52526" y="2211944"/>
              <a:ext cx="1778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PID: prefix2/suffix2</a:t>
              </a:r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52526" y="3237795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Metadata: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key1: …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key2: </a:t>
              </a:r>
              <a:r>
                <a:rPr lang="en-US" sz="1200" dirty="0"/>
                <a:t>prefix1/suffix1</a:t>
              </a:r>
            </a:p>
          </p:txBody>
        </p:sp>
        <p:sp>
          <p:nvSpPr>
            <p:cNvPr id="148" name="Snip Single Corner Rectangle 147"/>
            <p:cNvSpPr/>
            <p:nvPr/>
          </p:nvSpPr>
          <p:spPr>
            <a:xfrm>
              <a:off x="1062772" y="2672833"/>
              <a:ext cx="349113" cy="520358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743874" y="3548532"/>
            <a:ext cx="1999016" cy="2237543"/>
            <a:chOff x="952525" y="2189645"/>
            <a:chExt cx="1999016" cy="2237543"/>
          </a:xfrm>
        </p:grpSpPr>
        <p:sp>
          <p:nvSpPr>
            <p:cNvPr id="150" name="Rectangle 149"/>
            <p:cNvSpPr/>
            <p:nvPr/>
          </p:nvSpPr>
          <p:spPr>
            <a:xfrm>
              <a:off x="952525" y="2189645"/>
              <a:ext cx="1923048" cy="22375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2526" y="2211944"/>
              <a:ext cx="1778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PID: prefix3/suffix3</a:t>
              </a:r>
              <a:endParaRPr lang="en-US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52526" y="3237795"/>
              <a:ext cx="1999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Metadata:</a:t>
              </a:r>
            </a:p>
            <a:p>
              <a:r>
                <a:rPr lang="en-US" sz="1200" dirty="0"/>
                <a:t>	</a:t>
              </a:r>
              <a:r>
                <a:rPr lang="en-US" sz="1200" dirty="0" smtClean="0"/>
                <a:t>key1: …</a:t>
              </a:r>
              <a:br>
                <a:rPr lang="en-US" sz="1200" dirty="0" smtClean="0"/>
              </a:br>
              <a:r>
                <a:rPr lang="en-US" sz="1200" dirty="0" smtClean="0"/>
                <a:t>	key2: prefix1</a:t>
              </a:r>
              <a:r>
                <a:rPr lang="en-US" sz="1200" dirty="0"/>
                <a:t>/suffix1</a:t>
              </a:r>
            </a:p>
          </p:txBody>
        </p:sp>
        <p:sp>
          <p:nvSpPr>
            <p:cNvPr id="153" name="Snip Single Corner Rectangle 152"/>
            <p:cNvSpPr/>
            <p:nvPr/>
          </p:nvSpPr>
          <p:spPr>
            <a:xfrm>
              <a:off x="1062772" y="2672833"/>
              <a:ext cx="349113" cy="520358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98142" y="1117600"/>
            <a:ext cx="39480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tightly coupled metadata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B6D3E"/>
                </a:solidFill>
              </a:rPr>
              <a:t>Part of/has part relationships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B6D3E"/>
                </a:solidFill>
              </a:rPr>
              <a:t>Model cohort-patient </a:t>
            </a:r>
            <a:r>
              <a:rPr lang="en-US" sz="2000" dirty="0" smtClean="0">
                <a:solidFill>
                  <a:srgbClr val="0B6D3E"/>
                </a:solidFill>
              </a:rPr>
              <a:t>relationship</a:t>
            </a:r>
            <a:endParaRPr lang="en-US" sz="2000" dirty="0">
              <a:solidFill>
                <a:srgbClr val="0B6D3E"/>
              </a:solidFill>
            </a:endParaRPr>
          </a:p>
          <a:p>
            <a:endParaRPr lang="en-US" sz="20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B6D3E"/>
                </a:solidFill>
              </a:rPr>
              <a:t>Model patient-samples relationship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B6D3E"/>
              </a:solidFill>
            </a:endParaRPr>
          </a:p>
          <a:p>
            <a:endParaRPr lang="en-US" sz="2000" dirty="0"/>
          </a:p>
        </p:txBody>
      </p:sp>
      <p:cxnSp>
        <p:nvCxnSpPr>
          <p:cNvPr id="3073" name="Straight Arrow Connector 3072"/>
          <p:cNvCxnSpPr>
            <a:stCxn id="146" idx="1"/>
          </p:cNvCxnSpPr>
          <p:nvPr/>
        </p:nvCxnSpPr>
        <p:spPr>
          <a:xfrm flipH="1">
            <a:off x="2079031" y="1214054"/>
            <a:ext cx="664843" cy="2817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Arrow Connector 3075"/>
          <p:cNvCxnSpPr>
            <a:endCxn id="151" idx="1"/>
          </p:cNvCxnSpPr>
          <p:nvPr/>
        </p:nvCxnSpPr>
        <p:spPr>
          <a:xfrm flipV="1">
            <a:off x="2223426" y="3740108"/>
            <a:ext cx="520449" cy="551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1780" y="5913561"/>
            <a:ext cx="526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B6D3E"/>
                </a:solidFill>
              </a:rPr>
              <a:t>Which metadata to store with the PID </a:t>
            </a:r>
          </a:p>
          <a:p>
            <a:r>
              <a:rPr lang="en-US" sz="2400" dirty="0">
                <a:solidFill>
                  <a:srgbClr val="0B6D3E"/>
                </a:solidFill>
              </a:rPr>
              <a:t>	</a:t>
            </a:r>
            <a:r>
              <a:rPr lang="en-US" sz="2400" dirty="0" smtClean="0">
                <a:solidFill>
                  <a:srgbClr val="0B6D3E"/>
                </a:solidFill>
              </a:rPr>
              <a:t>and which in en extra catalogue ?</a:t>
            </a:r>
            <a:endParaRPr lang="en-US" sz="2400" dirty="0">
              <a:solidFill>
                <a:srgbClr val="0B6D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 Case 2c: Enabling workflows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4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B6D3E"/>
                </a:solidFill>
              </a:rPr>
              <a:t>Execute program hidden behind a PID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B6D3E"/>
                </a:solidFill>
              </a:rPr>
              <a:t>Way to refer to workflows </a:t>
            </a:r>
            <a:r>
              <a:rPr lang="en-US" dirty="0" smtClean="0">
                <a:solidFill>
                  <a:srgbClr val="0B6D3E"/>
                </a:solidFill>
                <a:sym typeface="Wingdings"/>
              </a:rPr>
              <a:t> reproducibility</a:t>
            </a:r>
            <a:endParaRPr lang="en-US" dirty="0" smtClean="0">
              <a:solidFill>
                <a:srgbClr val="0B6D3E"/>
              </a:solidFill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 descr="Screen Shot 2015-04-24 at 10.0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119"/>
            <a:ext cx="9144000" cy="29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4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149" y="2722082"/>
            <a:ext cx="2726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B6D3E"/>
                </a:solidFill>
              </a:rPr>
              <a:t>Thank you!</a:t>
            </a:r>
            <a:endParaRPr lang="en-US" sz="4000" dirty="0">
              <a:solidFill>
                <a:srgbClr val="0B6D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429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What do we want from data?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5800" y="900855"/>
            <a:ext cx="777240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>
                <a:solidFill>
                  <a:srgbClr val="0B6D3E"/>
                </a:solidFill>
                <a:latin typeface="Calibri"/>
                <a:cs typeface="Calibri"/>
              </a:rPr>
              <a:t>Findable</a:t>
            </a:r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 – Easy to find by both humans and computer 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</a:rPr>
              <a:t>systems</a:t>
            </a:r>
          </a:p>
          <a:p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  <a:sym typeface="Wingdings"/>
              </a:rPr>
              <a:t> Metadata</a:t>
            </a:r>
          </a:p>
          <a:p>
            <a:endParaRPr lang="en-US" sz="2200" dirty="0">
              <a:solidFill>
                <a:srgbClr val="0B6D3E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solidFill>
                  <a:srgbClr val="0B6D3E"/>
                </a:solidFill>
                <a:latin typeface="Calibri"/>
                <a:cs typeface="Calibri"/>
              </a:rPr>
              <a:t>Accessible</a:t>
            </a:r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 – Stored for long 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</a:rPr>
              <a:t>term, accessed </a:t>
            </a:r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and/or downloaded with well-defined license and 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</a:rPr>
              <a:t>access</a:t>
            </a:r>
            <a:endParaRPr lang="en-US" sz="2200" dirty="0">
              <a:solidFill>
                <a:srgbClr val="0B6D3E"/>
              </a:solidFill>
              <a:latin typeface="Calibri"/>
              <a:cs typeface="Calibri"/>
            </a:endParaRPr>
          </a:p>
          <a:p>
            <a:endParaRPr lang="en-US" sz="2200" dirty="0">
              <a:solidFill>
                <a:srgbClr val="0B6D3E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solidFill>
                  <a:srgbClr val="0B6D3E"/>
                </a:solidFill>
                <a:latin typeface="Calibri"/>
                <a:cs typeface="Calibri"/>
              </a:rPr>
              <a:t>Interoperable</a:t>
            </a:r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 – Ready to be combined with other datasets by humans as well as computer systems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B6D3E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solidFill>
                  <a:srgbClr val="0B6D3E"/>
                </a:solidFill>
                <a:latin typeface="Calibri"/>
                <a:cs typeface="Calibri"/>
              </a:rPr>
              <a:t>Reusable</a:t>
            </a:r>
            <a:r>
              <a:rPr lang="en-US" sz="2200" dirty="0">
                <a:solidFill>
                  <a:srgbClr val="0B6D3E"/>
                </a:solidFill>
                <a:latin typeface="Calibri"/>
                <a:cs typeface="Calibri"/>
              </a:rPr>
              <a:t> – Ready to be used for future research and to be processed further using computational methods</a:t>
            </a: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B6D3E"/>
              </a:solidFill>
              <a:latin typeface="Calibri"/>
              <a:cs typeface="Calibri"/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  <a:sym typeface="Wingdings"/>
              </a:rPr>
              <a:t>Reference data and identify data</a:t>
            </a:r>
          </a:p>
          <a:p>
            <a:pPr marL="342900" indent="-342900">
              <a:buFont typeface="Wingdings" charset="0"/>
              <a:buChar char="à"/>
            </a:pPr>
            <a:r>
              <a:rPr lang="en-US" sz="2200" dirty="0" smtClean="0">
                <a:solidFill>
                  <a:srgbClr val="0B6D3E"/>
                </a:solidFill>
                <a:latin typeface="Calibri"/>
                <a:cs typeface="Calibri"/>
                <a:sym typeface="Wingdings"/>
              </a:rPr>
              <a:t>Infrastructure should take care of some aspects</a:t>
            </a:r>
            <a:endParaRPr lang="en-US" sz="2200" dirty="0" smtClean="0">
              <a:solidFill>
                <a:srgbClr val="0B6D3E"/>
              </a:solidFill>
              <a:latin typeface="Calibri"/>
              <a:cs typeface="Calibri"/>
            </a:endParaRPr>
          </a:p>
          <a:p>
            <a:endParaRPr lang="en-US" sz="2200" dirty="0" smtClean="0">
              <a:solidFill>
                <a:srgbClr val="0B6D3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58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Digital Object (DO)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8" name="Snip Single Corner Rectangle 127"/>
          <p:cNvSpPr/>
          <p:nvPr/>
        </p:nvSpPr>
        <p:spPr>
          <a:xfrm>
            <a:off x="2313215" y="2029089"/>
            <a:ext cx="765329" cy="992481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979339" y="1087117"/>
            <a:ext cx="68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PID</a:t>
            </a:r>
            <a:endParaRPr lang="en-US" sz="2800" dirty="0"/>
          </a:p>
        </p:txBody>
      </p:sp>
      <p:cxnSp>
        <p:nvCxnSpPr>
          <p:cNvPr id="138" name="Curved Connector 137"/>
          <p:cNvCxnSpPr>
            <a:stCxn id="129" idx="1"/>
            <a:endCxn id="128" idx="3"/>
          </p:cNvCxnSpPr>
          <p:nvPr/>
        </p:nvCxnSpPr>
        <p:spPr>
          <a:xfrm rot="10800000" flipV="1">
            <a:off x="2695881" y="1348727"/>
            <a:ext cx="1283459" cy="68036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Screen Shot 2014-10-16 at 9.06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04" y="2139708"/>
            <a:ext cx="3524708" cy="888213"/>
          </a:xfrm>
          <a:prstGeom prst="rect">
            <a:avLst/>
          </a:prstGeom>
        </p:spPr>
      </p:pic>
      <p:cxnSp>
        <p:nvCxnSpPr>
          <p:cNvPr id="162" name="Curved Connector 161"/>
          <p:cNvCxnSpPr>
            <a:stCxn id="129" idx="3"/>
            <a:endCxn id="160" idx="0"/>
          </p:cNvCxnSpPr>
          <p:nvPr/>
        </p:nvCxnSpPr>
        <p:spPr>
          <a:xfrm>
            <a:off x="4660886" y="1348727"/>
            <a:ext cx="1659372" cy="79098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28" idx="1"/>
            <a:endCxn id="160" idx="2"/>
          </p:cNvCxnSpPr>
          <p:nvPr/>
        </p:nvCxnSpPr>
        <p:spPr>
          <a:xfrm rot="16200000" flipH="1">
            <a:off x="4504894" y="1212556"/>
            <a:ext cx="6351" cy="3624378"/>
          </a:xfrm>
          <a:prstGeom prst="curvedConnector3">
            <a:avLst>
              <a:gd name="adj1" fmla="val 1071842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225996" y="2312867"/>
            <a:ext cx="110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71704" y="4319617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B6D3E"/>
                </a:solidFill>
              </a:rPr>
              <a:t>Persistent Identifier: reference and identify object, either metadata or data object</a:t>
            </a:r>
          </a:p>
          <a:p>
            <a:endParaRPr lang="en-US" sz="20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0B6D3E"/>
                </a:solidFill>
              </a:rPr>
              <a:t>Synchronise</a:t>
            </a:r>
            <a:r>
              <a:rPr lang="en-US" sz="2000" dirty="0" smtClean="0">
                <a:solidFill>
                  <a:srgbClr val="0B6D3E"/>
                </a:solidFill>
              </a:rPr>
              <a:t> PID, Data and Metadata during creation, maintenance, update and deletion of a digital object!</a:t>
            </a:r>
          </a:p>
        </p:txBody>
      </p:sp>
    </p:spTree>
    <p:extLst>
      <p:ext uri="{BB962C8B-B14F-4D97-AF65-F5344CB8AC3E}">
        <p14:creationId xmlns:p14="http://schemas.microsoft.com/office/powerpoint/2010/main" val="261386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429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Persistent Identifiers (PIDs)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5800" y="1116755"/>
            <a:ext cx="777240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Pointers to data resources</a:t>
            </a:r>
          </a:p>
          <a:p>
            <a:endParaRPr lang="en-US" sz="2200" dirty="0" smtClean="0">
              <a:solidFill>
                <a:srgbClr val="0B6D3E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Digital Resources:</a:t>
            </a:r>
          </a:p>
          <a:p>
            <a:r>
              <a:rPr lang="en-US" sz="2200" dirty="0">
                <a:solidFill>
                  <a:srgbClr val="0B6D3E"/>
                </a:solidFill>
              </a:rPr>
              <a:t>	</a:t>
            </a:r>
            <a:r>
              <a:rPr lang="en-US" sz="2200" dirty="0" smtClean="0">
                <a:solidFill>
                  <a:srgbClr val="0B6D3E"/>
                </a:solidFill>
              </a:rPr>
              <a:t>	Data, metadata, documents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Real world objects:</a:t>
            </a:r>
          </a:p>
          <a:p>
            <a:r>
              <a:rPr lang="en-US" sz="2200" dirty="0" smtClean="0">
                <a:solidFill>
                  <a:srgbClr val="0B6D3E"/>
                </a:solidFill>
              </a:rPr>
              <a:t> 		Species, patient, cell line</a:t>
            </a:r>
          </a:p>
          <a:p>
            <a:r>
              <a:rPr lang="en-US" sz="2200" dirty="0" smtClean="0">
                <a:solidFill>
                  <a:srgbClr val="0B6D3E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Globally unique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Exist infinitely long</a:t>
            </a:r>
          </a:p>
          <a:p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Used to identify and retrieve resources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Resolvable 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Examples: ISBNs, DOIs, Handles, URIs</a:t>
            </a:r>
          </a:p>
        </p:txBody>
      </p:sp>
    </p:spTree>
    <p:extLst>
      <p:ext uri="{BB962C8B-B14F-4D97-AF65-F5344CB8AC3E}">
        <p14:creationId xmlns:p14="http://schemas.microsoft.com/office/powerpoint/2010/main" val="341276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33051" y="820136"/>
            <a:ext cx="7772399" cy="1386754"/>
          </a:xfrm>
          <a:prstGeom prst="rect">
            <a:avLst/>
          </a:prstGeom>
          <a:gradFill flip="none" rotWithShape="1">
            <a:gsLst>
              <a:gs pos="0">
                <a:srgbClr val="FFE934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rgbClr val="FFE93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6836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Pro: PIDs are static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5800" y="836076"/>
            <a:ext cx="7772399" cy="5259829"/>
            <a:chOff x="685800" y="1182432"/>
            <a:chExt cx="7772399" cy="5259829"/>
          </a:xfrm>
        </p:grpSpPr>
        <p:sp>
          <p:nvSpPr>
            <p:cNvPr id="18" name="Rectangle 17"/>
            <p:cNvSpPr/>
            <p:nvPr/>
          </p:nvSpPr>
          <p:spPr>
            <a:xfrm>
              <a:off x="685800" y="3469965"/>
              <a:ext cx="7772399" cy="2972296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>
              <a:stCxn id="26" idx="2"/>
              <a:endCxn id="21" idx="3"/>
            </p:cNvCxnSpPr>
            <p:nvPr/>
          </p:nvCxnSpPr>
          <p:spPr>
            <a:xfrm rot="5400000">
              <a:off x="3863855" y="2422035"/>
              <a:ext cx="2307588" cy="35035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5485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nip Single Corner Rectangle 18"/>
            <p:cNvSpPr/>
            <p:nvPr/>
          </p:nvSpPr>
          <p:spPr>
            <a:xfrm>
              <a:off x="4800413" y="3808850"/>
              <a:ext cx="749246" cy="833090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Data2</a:t>
              </a:r>
              <a:endParaRPr lang="en-US" dirty="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1598587" y="4225394"/>
              <a:ext cx="749246" cy="833090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Data1</a:t>
              </a:r>
              <a:endParaRPr lang="en-US" dirty="0"/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2891242" y="5327611"/>
              <a:ext cx="749246" cy="833090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Data4</a:t>
              </a:r>
              <a:endParaRPr lang="en-US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6497503" y="5228770"/>
              <a:ext cx="749246" cy="833090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5554" y="2710006"/>
              <a:ext cx="659121" cy="310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PID 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2644" y="2710006"/>
              <a:ext cx="659121" cy="310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PID 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464" y="2710006"/>
              <a:ext cx="659121" cy="310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PID 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39870" y="2710006"/>
              <a:ext cx="659121" cy="310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PID 4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3" idx="2"/>
              <a:endCxn id="20" idx="3"/>
            </p:cNvCxnSpPr>
            <p:nvPr/>
          </p:nvCxnSpPr>
          <p:spPr>
            <a:xfrm flipH="1">
              <a:off x="1973210" y="3020023"/>
              <a:ext cx="161905" cy="1205371"/>
            </a:xfrm>
            <a:prstGeom prst="straightConnector1">
              <a:avLst/>
            </a:prstGeom>
            <a:ln>
              <a:solidFill>
                <a:srgbClr val="5485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9" idx="3"/>
            </p:cNvCxnSpPr>
            <p:nvPr/>
          </p:nvCxnSpPr>
          <p:spPr>
            <a:xfrm rot="16200000" flipH="1">
              <a:off x="4109207" y="2743021"/>
              <a:ext cx="788826" cy="134283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2"/>
              <a:endCxn id="22" idx="3"/>
            </p:cNvCxnSpPr>
            <p:nvPr/>
          </p:nvCxnSpPr>
          <p:spPr>
            <a:xfrm rot="16200000" flipH="1">
              <a:off x="5077702" y="3434345"/>
              <a:ext cx="2208746" cy="13801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5485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User-Computer-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569" y="1182432"/>
              <a:ext cx="1847125" cy="1279291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462560" y="4558114"/>
            <a:ext cx="29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 of data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1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Downside: Change storage environment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12915" y="2823040"/>
            <a:ext cx="2211886" cy="2352730"/>
            <a:chOff x="2203475" y="2193248"/>
            <a:chExt cx="914400" cy="1168710"/>
          </a:xfrm>
        </p:grpSpPr>
        <p:sp>
          <p:nvSpPr>
            <p:cNvPr id="29" name="Rectangle 28"/>
            <p:cNvSpPr/>
            <p:nvPr/>
          </p:nvSpPr>
          <p:spPr>
            <a:xfrm>
              <a:off x="2203475" y="2447558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3475" y="2193248"/>
              <a:ext cx="914400" cy="50861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22833" y="2823040"/>
            <a:ext cx="2211886" cy="2352730"/>
            <a:chOff x="2203475" y="2193248"/>
            <a:chExt cx="914400" cy="1168710"/>
          </a:xfrm>
        </p:grpSpPr>
        <p:sp>
          <p:nvSpPr>
            <p:cNvPr id="34" name="Rectangle 33"/>
            <p:cNvSpPr/>
            <p:nvPr/>
          </p:nvSpPr>
          <p:spPr>
            <a:xfrm>
              <a:off x="2203475" y="2447558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03475" y="2193248"/>
              <a:ext cx="914400" cy="50861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nip Single Corner Rectangle 37"/>
          <p:cNvSpPr/>
          <p:nvPr/>
        </p:nvSpPr>
        <p:spPr>
          <a:xfrm>
            <a:off x="1564300" y="4054032"/>
            <a:ext cx="765329" cy="992481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nip Single Corner Rectangle 41"/>
          <p:cNvSpPr/>
          <p:nvPr/>
        </p:nvSpPr>
        <p:spPr>
          <a:xfrm>
            <a:off x="5254210" y="4054032"/>
            <a:ext cx="765329" cy="992481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62347" y="1783473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PID1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1916" y="1850760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PID2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2"/>
            <a:endCxn id="38" idx="3"/>
          </p:cNvCxnSpPr>
          <p:nvPr/>
        </p:nvCxnSpPr>
        <p:spPr>
          <a:xfrm flipH="1">
            <a:off x="1946965" y="2152805"/>
            <a:ext cx="625924" cy="1901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42" idx="3"/>
          </p:cNvCxnSpPr>
          <p:nvPr/>
        </p:nvCxnSpPr>
        <p:spPr>
          <a:xfrm flipH="1">
            <a:off x="5636875" y="2220092"/>
            <a:ext cx="535583" cy="1833940"/>
          </a:xfrm>
          <a:prstGeom prst="straightConnector1">
            <a:avLst/>
          </a:prstGeom>
          <a:ln>
            <a:solidFill>
              <a:srgbClr val="54855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Snip Single Corner Rectangle 46"/>
          <p:cNvSpPr/>
          <p:nvPr/>
        </p:nvSpPr>
        <p:spPr>
          <a:xfrm>
            <a:off x="6249803" y="4054032"/>
            <a:ext cx="765329" cy="992481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>
          <a:xfrm>
            <a:off x="2572889" y="2152805"/>
            <a:ext cx="4059579" cy="1901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4045" y="5298831"/>
            <a:ext cx="1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site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10959" y="5298831"/>
            <a:ext cx="146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site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429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Advantages and Disadvantages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1" y="16891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531"/>
                </a:solidFill>
              </a:rPr>
              <a:t>Pro:</a:t>
            </a:r>
          </a:p>
          <a:p>
            <a:endParaRPr lang="en-US" sz="2200" dirty="0" smtClean="0">
              <a:solidFill>
                <a:srgbClr val="00653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06531"/>
                </a:solidFill>
              </a:rPr>
              <a:t>Static reference, </a:t>
            </a:r>
          </a:p>
          <a:p>
            <a:r>
              <a:rPr lang="en-US" sz="2200" dirty="0">
                <a:solidFill>
                  <a:srgbClr val="006531"/>
                </a:solidFill>
              </a:rPr>
              <a:t>	</a:t>
            </a:r>
            <a:r>
              <a:rPr lang="en-US" sz="2200" dirty="0" smtClean="0">
                <a:solidFill>
                  <a:srgbClr val="006531"/>
                </a:solidFill>
              </a:rPr>
              <a:t>even if data moves or </a:t>
            </a:r>
          </a:p>
          <a:p>
            <a:r>
              <a:rPr lang="en-US" sz="2200" dirty="0" smtClean="0">
                <a:solidFill>
                  <a:srgbClr val="006531"/>
                </a:solidFill>
              </a:rPr>
              <a:t>	changes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0653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531"/>
                </a:solidFill>
              </a:rPr>
              <a:t>Network of persistent links</a:t>
            </a:r>
          </a:p>
          <a:p>
            <a:r>
              <a:rPr lang="en-US" sz="2200" dirty="0" smtClean="0">
                <a:solidFill>
                  <a:srgbClr val="006531"/>
                </a:solidFill>
              </a:rPr>
              <a:t>	Data – metadata relations</a:t>
            </a:r>
          </a:p>
          <a:p>
            <a:r>
              <a:rPr lang="en-US" sz="2200" dirty="0">
                <a:solidFill>
                  <a:srgbClr val="006531"/>
                </a:solidFill>
              </a:rPr>
              <a:t>	</a:t>
            </a:r>
            <a:r>
              <a:rPr lang="en-US" sz="2200" dirty="0" smtClean="0">
                <a:solidFill>
                  <a:srgbClr val="006531"/>
                </a:solidFill>
              </a:rPr>
              <a:t>Provenance chains</a:t>
            </a:r>
            <a:endParaRPr lang="en-US" sz="2200" dirty="0">
              <a:solidFill>
                <a:srgbClr val="00653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1" y="16891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531"/>
                </a:solidFill>
              </a:rPr>
              <a:t>Con:</a:t>
            </a:r>
          </a:p>
          <a:p>
            <a:endParaRPr lang="en-US" sz="2200" dirty="0" smtClean="0">
              <a:solidFill>
                <a:srgbClr val="00653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531"/>
                </a:solidFill>
              </a:rPr>
              <a:t>Extra effort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6531"/>
                </a:solidFill>
              </a:rPr>
              <a:t>What to identify?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6531"/>
                </a:solidFill>
              </a:rPr>
              <a:t>Coordination across </a:t>
            </a:r>
            <a:r>
              <a:rPr lang="en-US" sz="2200" dirty="0" err="1" smtClean="0">
                <a:solidFill>
                  <a:srgbClr val="006531"/>
                </a:solidFill>
              </a:rPr>
              <a:t>organisations</a:t>
            </a:r>
            <a:r>
              <a:rPr lang="en-US" sz="2200" dirty="0">
                <a:solidFill>
                  <a:srgbClr val="006531"/>
                </a:solidFill>
              </a:rPr>
              <a:t> </a:t>
            </a:r>
            <a:r>
              <a:rPr lang="en-US" sz="2200" dirty="0" smtClean="0">
                <a:solidFill>
                  <a:srgbClr val="006531"/>
                </a:solidFill>
              </a:rPr>
              <a:t>and people</a:t>
            </a:r>
          </a:p>
          <a:p>
            <a:pPr lvl="1"/>
            <a:endParaRPr lang="en-US" sz="2200" dirty="0">
              <a:solidFill>
                <a:srgbClr val="00653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olidFill>
                  <a:srgbClr val="006531"/>
                </a:solidFill>
              </a:rPr>
              <a:t>Organisational</a:t>
            </a:r>
            <a:r>
              <a:rPr lang="en-US" sz="2200" dirty="0" smtClean="0">
                <a:solidFill>
                  <a:srgbClr val="006531"/>
                </a:solidFill>
              </a:rPr>
              <a:t> discipline to ensure persistence</a:t>
            </a:r>
            <a:endParaRPr lang="en-US" sz="2200" dirty="0">
              <a:solidFill>
                <a:srgbClr val="006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429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Persistent Identifier Systems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5800" y="1116755"/>
            <a:ext cx="77724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0B6D3E"/>
                </a:solidFill>
              </a:rPr>
              <a:t>Handle </a:t>
            </a:r>
          </a:p>
          <a:p>
            <a:r>
              <a:rPr lang="en-US" sz="2200" b="1" dirty="0" smtClean="0">
                <a:solidFill>
                  <a:srgbClr val="0B6D3E"/>
                </a:solidFill>
              </a:rPr>
              <a:t>	</a:t>
            </a:r>
            <a:r>
              <a:rPr lang="en-US" sz="2200" dirty="0" smtClean="0">
                <a:solidFill>
                  <a:srgbClr val="0B6D3E"/>
                </a:solidFill>
              </a:rPr>
              <a:t>PID: </a:t>
            </a:r>
            <a:r>
              <a:rPr lang="it-IT" sz="2200" dirty="0" smtClean="0">
                <a:solidFill>
                  <a:srgbClr val="0B6D3E"/>
                </a:solidFill>
              </a:rPr>
              <a:t>11304/cf8956a2-39d3-11e5-8a18-f31aa6f4d448</a:t>
            </a:r>
          </a:p>
          <a:p>
            <a:r>
              <a:rPr lang="it-IT" sz="2200" b="1" dirty="0" smtClean="0">
                <a:solidFill>
                  <a:srgbClr val="0B6D3E"/>
                </a:solidFill>
              </a:rPr>
              <a:t>	</a:t>
            </a:r>
            <a:r>
              <a:rPr lang="it-IT" sz="2200" dirty="0" err="1" smtClean="0">
                <a:solidFill>
                  <a:srgbClr val="0B6D3E"/>
                </a:solidFill>
              </a:rPr>
              <a:t>Resolver</a:t>
            </a:r>
            <a:r>
              <a:rPr lang="it-IT" sz="2200" dirty="0" smtClean="0">
                <a:solidFill>
                  <a:srgbClr val="0B6D3E"/>
                </a:solidFill>
              </a:rPr>
              <a:t>: http://</a:t>
            </a:r>
            <a:r>
              <a:rPr lang="it-IT" sz="2200" dirty="0" err="1" smtClean="0">
                <a:solidFill>
                  <a:srgbClr val="0B6D3E"/>
                </a:solidFill>
              </a:rPr>
              <a:t>hdl.handle.net</a:t>
            </a:r>
            <a:r>
              <a:rPr lang="it-IT" sz="2200" dirty="0" smtClean="0">
                <a:solidFill>
                  <a:srgbClr val="0B6D3E"/>
                </a:solidFill>
              </a:rPr>
              <a:t>/</a:t>
            </a: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err="1" smtClean="0">
                <a:solidFill>
                  <a:srgbClr val="0B6D3E"/>
                </a:solidFill>
              </a:rPr>
              <a:t>Doi</a:t>
            </a:r>
            <a:endParaRPr lang="en-US" sz="2200" b="1" dirty="0" smtClean="0">
              <a:solidFill>
                <a:srgbClr val="0B6D3E"/>
              </a:solidFill>
            </a:endParaRPr>
          </a:p>
          <a:p>
            <a:r>
              <a:rPr lang="en-US" sz="2200" b="1" dirty="0" smtClean="0">
                <a:solidFill>
                  <a:srgbClr val="0B6D3E"/>
                </a:solidFill>
              </a:rPr>
              <a:t>	</a:t>
            </a:r>
            <a:r>
              <a:rPr lang="en-US" sz="2200" dirty="0" smtClean="0">
                <a:solidFill>
                  <a:srgbClr val="0B6D3E"/>
                </a:solidFill>
              </a:rPr>
              <a:t>PID: </a:t>
            </a:r>
            <a:r>
              <a:rPr lang="de-DE" sz="2200" dirty="0" smtClean="0">
                <a:solidFill>
                  <a:srgbClr val="0B6D3E"/>
                </a:solidFill>
              </a:rPr>
              <a:t>10.3389/fgene.2013.00289</a:t>
            </a:r>
            <a:endParaRPr lang="it-IT" sz="2200" dirty="0">
              <a:solidFill>
                <a:srgbClr val="0B6D3E"/>
              </a:solidFill>
            </a:endParaRPr>
          </a:p>
          <a:p>
            <a:r>
              <a:rPr lang="it-IT" sz="2200" b="1" dirty="0">
                <a:solidFill>
                  <a:srgbClr val="0B6D3E"/>
                </a:solidFill>
              </a:rPr>
              <a:t>	</a:t>
            </a:r>
            <a:r>
              <a:rPr lang="it-IT" sz="2200" dirty="0" err="1">
                <a:solidFill>
                  <a:srgbClr val="0B6D3E"/>
                </a:solidFill>
              </a:rPr>
              <a:t>Resolver</a:t>
            </a:r>
            <a:r>
              <a:rPr lang="it-IT" sz="2200" dirty="0">
                <a:solidFill>
                  <a:srgbClr val="0B6D3E"/>
                </a:solidFill>
              </a:rPr>
              <a:t>: </a:t>
            </a:r>
            <a:r>
              <a:rPr lang="de-DE" sz="2200" dirty="0" smtClean="0">
                <a:solidFill>
                  <a:srgbClr val="0B6D3E"/>
                </a:solidFill>
              </a:rPr>
              <a:t>http</a:t>
            </a:r>
            <a:r>
              <a:rPr lang="de-DE" sz="2200" dirty="0">
                <a:solidFill>
                  <a:srgbClr val="0B6D3E"/>
                </a:solidFill>
              </a:rPr>
              <a:t>://</a:t>
            </a:r>
            <a:r>
              <a:rPr lang="de-DE" sz="2200" dirty="0" err="1">
                <a:solidFill>
                  <a:srgbClr val="0B6D3E"/>
                </a:solidFill>
              </a:rPr>
              <a:t>dx.doi.org</a:t>
            </a:r>
            <a:r>
              <a:rPr lang="de-DE" sz="2200" dirty="0">
                <a:solidFill>
                  <a:srgbClr val="0B6D3E"/>
                </a:solidFill>
              </a:rPr>
              <a:t>/</a:t>
            </a:r>
            <a:endParaRPr lang="de-DE" sz="2200" dirty="0" smtClean="0">
              <a:solidFill>
                <a:srgbClr val="0B6D3E"/>
              </a:solidFill>
            </a:endParaRPr>
          </a:p>
          <a:p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0B6D3E"/>
                </a:solidFill>
              </a:rPr>
              <a:t>Ark </a:t>
            </a:r>
          </a:p>
          <a:p>
            <a:pPr lvl="1"/>
            <a:r>
              <a:rPr lang="en-US" sz="2200" dirty="0" smtClean="0">
                <a:solidFill>
                  <a:srgbClr val="0B6D3E"/>
                </a:solidFill>
              </a:rPr>
              <a:t>PID: ark:/13030/tf5p30086k</a:t>
            </a:r>
          </a:p>
          <a:p>
            <a:pPr lvl="1"/>
            <a:r>
              <a:rPr lang="en-US" sz="2200" dirty="0" smtClean="0">
                <a:solidFill>
                  <a:srgbClr val="0B6D3E"/>
                </a:solidFill>
              </a:rPr>
              <a:t>Resolver</a:t>
            </a:r>
            <a:r>
              <a:rPr lang="en-US" sz="2200" dirty="0">
                <a:solidFill>
                  <a:srgbClr val="0B6D3E"/>
                </a:solidFill>
              </a:rPr>
              <a:t>: https://</a:t>
            </a:r>
            <a:r>
              <a:rPr lang="en-US" sz="2200" dirty="0" err="1">
                <a:solidFill>
                  <a:srgbClr val="0B6D3E"/>
                </a:solidFill>
              </a:rPr>
              <a:t>nbn-resolving.org</a:t>
            </a:r>
            <a:r>
              <a:rPr lang="en-US" sz="2200" dirty="0" smtClean="0">
                <a:solidFill>
                  <a:srgbClr val="0B6D3E"/>
                </a:solidFill>
              </a:rPr>
              <a:t>/</a:t>
            </a:r>
            <a:endParaRPr lang="en-US" sz="2200" dirty="0" smtClean="0">
              <a:solidFill>
                <a:srgbClr val="0B6D3E"/>
              </a:solidFill>
              <a:hlinkClick r:id="rId2"/>
            </a:endParaRPr>
          </a:p>
          <a:p>
            <a:pPr lvl="1"/>
            <a:endParaRPr lang="en-US" sz="2200" dirty="0" smtClean="0">
              <a:solidFill>
                <a:srgbClr val="0B6D3E"/>
              </a:solidFill>
            </a:endParaRPr>
          </a:p>
          <a:p>
            <a:pPr lvl="1"/>
            <a:r>
              <a:rPr lang="en-US" sz="2200" dirty="0" smtClean="0">
                <a:solidFill>
                  <a:srgbClr val="0B6D3E"/>
                </a:solidFill>
                <a:sym typeface="Wingdings"/>
              </a:rPr>
              <a:t> Opaque string pointing to resource + resolver</a:t>
            </a:r>
            <a:endParaRPr lang="en-US" sz="2200" dirty="0">
              <a:solidFill>
                <a:srgbClr val="0B6D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B6D3E"/>
                </a:solidFill>
                <a:latin typeface="+mj-lt"/>
                <a:ea typeface="+mj-ea"/>
                <a:cs typeface="+mj-cs"/>
              </a:rPr>
              <a:t>Use Case 1: Digital repositories</a:t>
            </a:r>
            <a:endParaRPr lang="en-US" sz="3200" b="1" dirty="0">
              <a:solidFill>
                <a:srgbClr val="0B6D3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297" y="1211791"/>
            <a:ext cx="8119503" cy="584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PIDs point to landing page of the digital repository </a:t>
            </a:r>
          </a:p>
          <a:p>
            <a:r>
              <a:rPr lang="en-US" sz="2200" dirty="0">
                <a:solidFill>
                  <a:srgbClr val="0B6D3E"/>
                </a:solidFill>
              </a:rPr>
              <a:t>	</a:t>
            </a:r>
            <a:r>
              <a:rPr lang="en-US" sz="2200" dirty="0" smtClean="0">
                <a:solidFill>
                  <a:srgbClr val="0B6D3E"/>
                </a:solidFill>
              </a:rPr>
              <a:t>showing metadata</a:t>
            </a:r>
          </a:p>
          <a:p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“Real” data can be downloaded from this page with another link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E.g. B2SHARE, 3.TU </a:t>
            </a:r>
            <a:r>
              <a:rPr lang="en-US" sz="2200" dirty="0" err="1" smtClean="0">
                <a:solidFill>
                  <a:srgbClr val="0B6D3E"/>
                </a:solidFill>
              </a:rPr>
              <a:t>Datacentrum</a:t>
            </a: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 smtClean="0">
              <a:solidFill>
                <a:srgbClr val="0B6D3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B6D3E"/>
                </a:solidFill>
              </a:rPr>
              <a:t>PID </a:t>
            </a:r>
            <a:endParaRPr lang="en-US" sz="2200" dirty="0">
              <a:solidFill>
                <a:srgbClr val="0B6D3E"/>
              </a:solidFill>
            </a:endParaRPr>
          </a:p>
          <a:p>
            <a:r>
              <a:rPr lang="fi-FI" sz="2200" dirty="0" smtClean="0">
                <a:solidFill>
                  <a:srgbClr val="0B6D3E"/>
                </a:solidFill>
                <a:hlinkClick r:id="rId2"/>
              </a:rPr>
              <a:t>http</a:t>
            </a:r>
            <a:r>
              <a:rPr lang="fi-FI" sz="2200" dirty="0">
                <a:solidFill>
                  <a:srgbClr val="0B6D3E"/>
                </a:solidFill>
                <a:hlinkClick r:id="rId2"/>
              </a:rPr>
              <a:t>://hdl.handle.net/11304/3265434c-4b34-11e4-81ac-</a:t>
            </a:r>
            <a:r>
              <a:rPr lang="fi-FI" sz="2200" dirty="0" smtClean="0">
                <a:solidFill>
                  <a:srgbClr val="0B6D3E"/>
                </a:solidFill>
                <a:hlinkClick r:id="rId2"/>
              </a:rPr>
              <a:t>dcbd1b51435e</a:t>
            </a:r>
            <a:endParaRPr lang="fi-FI" sz="2200" dirty="0" smtClean="0">
              <a:solidFill>
                <a:srgbClr val="0B6D3E"/>
              </a:solidFill>
            </a:endParaRPr>
          </a:p>
          <a:p>
            <a:r>
              <a:rPr lang="fi-FI" sz="2200" dirty="0">
                <a:solidFill>
                  <a:srgbClr val="0B6D3E"/>
                </a:solidFill>
              </a:rPr>
              <a:t>	</a:t>
            </a:r>
            <a:endParaRPr lang="fi-FI" sz="2200" dirty="0" smtClean="0">
              <a:solidFill>
                <a:srgbClr val="0B6D3E"/>
              </a:solidFill>
            </a:endParaRPr>
          </a:p>
          <a:p>
            <a:r>
              <a:rPr lang="fi-FI" sz="2200" dirty="0" err="1" smtClean="0">
                <a:solidFill>
                  <a:srgbClr val="0B6D3E"/>
                </a:solidFill>
              </a:rPr>
              <a:t>resolves</a:t>
            </a:r>
            <a:r>
              <a:rPr lang="fi-FI" sz="2200" dirty="0" smtClean="0">
                <a:solidFill>
                  <a:srgbClr val="0B6D3E"/>
                </a:solidFill>
              </a:rPr>
              <a:t> to </a:t>
            </a:r>
            <a:r>
              <a:rPr lang="fi-FI" sz="2200" dirty="0" err="1" smtClean="0">
                <a:solidFill>
                  <a:srgbClr val="0B6D3E"/>
                </a:solidFill>
              </a:rPr>
              <a:t>landing</a:t>
            </a:r>
            <a:r>
              <a:rPr lang="fi-FI" sz="2200" dirty="0" smtClean="0">
                <a:solidFill>
                  <a:srgbClr val="0B6D3E"/>
                </a:solidFill>
              </a:rPr>
              <a:t> </a:t>
            </a:r>
            <a:r>
              <a:rPr lang="fi-FI" sz="2200" dirty="0" err="1" smtClean="0">
                <a:solidFill>
                  <a:srgbClr val="0B6D3E"/>
                </a:solidFill>
              </a:rPr>
              <a:t>page</a:t>
            </a:r>
            <a:r>
              <a:rPr lang="fi-FI" sz="2200" dirty="0" smtClean="0">
                <a:solidFill>
                  <a:srgbClr val="0B6D3E"/>
                </a:solidFill>
              </a:rPr>
              <a:t> </a:t>
            </a:r>
            <a:r>
              <a:rPr lang="fi-FI" sz="2200" u="sng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fi-FI" sz="2200" u="sng" dirty="0" smtClean="0">
                <a:solidFill>
                  <a:srgbClr val="0000FF"/>
                </a:solidFill>
                <a:hlinkClick r:id="rId3"/>
              </a:rPr>
              <a:t>b2share.eudat.eu</a:t>
            </a:r>
            <a:r>
              <a:rPr lang="fi-FI" sz="2200" u="sng" dirty="0">
                <a:solidFill>
                  <a:srgbClr val="0000FF"/>
                </a:solidFill>
                <a:hlinkClick r:id="rId3"/>
              </a:rPr>
              <a:t>/record/</a:t>
            </a:r>
            <a:r>
              <a:rPr lang="fi-FI" sz="2200" u="sng" dirty="0" smtClean="0">
                <a:solidFill>
                  <a:srgbClr val="0000FF"/>
                </a:solidFill>
                <a:hlinkClick r:id="rId3"/>
              </a:rPr>
              <a:t>139</a:t>
            </a:r>
            <a:endParaRPr lang="fi-FI" sz="2200" u="sng" dirty="0" smtClean="0">
              <a:solidFill>
                <a:srgbClr val="0000FF"/>
              </a:solidFill>
            </a:endParaRPr>
          </a:p>
          <a:p>
            <a:endParaRPr lang="en-US" sz="2200" u="sng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553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RFsaraEUDAT_ppt_master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Sur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SURFsaraEUDAT_ppt_master.thmx</Template>
  <TotalTime>14733</TotalTime>
  <Words>368</Words>
  <Application>Microsoft Macintosh PowerPoint</Application>
  <PresentationFormat>On-screen Show (4:3)</PresentationFormat>
  <Paragraphs>174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SURFsaraEUDAT_ppt_master</vt:lpstr>
      <vt:lpstr>Persistent Identifiers (PIDs)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Christine</dc:creator>
  <cp:lastModifiedBy>Christine</cp:lastModifiedBy>
  <cp:revision>209</cp:revision>
  <dcterms:created xsi:type="dcterms:W3CDTF">2014-10-14T13:19:17Z</dcterms:created>
  <dcterms:modified xsi:type="dcterms:W3CDTF">2016-01-28T12:34:15Z</dcterms:modified>
</cp:coreProperties>
</file>