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7.xml"/><Relationship Id="rId22" Type="http://schemas.openxmlformats.org/officeDocument/2006/relationships/font" Target="fonts/OldStandardTT-italic.fntdata"/><Relationship Id="rId10" Type="http://schemas.openxmlformats.org/officeDocument/2006/relationships/slide" Target="slides/slide6.xml"/><Relationship Id="rId21" Type="http://schemas.openxmlformats.org/officeDocument/2006/relationships/font" Target="fonts/OldStandardTT-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1c2098d159_0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c2098d159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17464f87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17464f87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17464f87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17464f87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17464f87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17464f87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17464f87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17464f87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17464f87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17464f87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17464f87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17464f87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5bfdadd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5bfdadd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5bfdadd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5bfdadd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5bfdadd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5bfdadd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17464f87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17464f87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17464f8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17464f8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17464f8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17464f8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17464f87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17464f87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17464f8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17464f87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nlepianka@tam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ENGL203.514 Character Creation Guide</a:t>
            </a:r>
            <a:endParaRPr/>
          </a:p>
        </p:txBody>
      </p:sp>
      <p:sp>
        <p:nvSpPr>
          <p:cNvPr id="60" name="Google Shape;60;p13"/>
          <p:cNvSpPr txBox="1"/>
          <p:nvPr>
            <p:ph idx="1" type="subTitle"/>
          </p:nvPr>
        </p:nvSpPr>
        <p:spPr>
          <a:xfrm>
            <a:off x="512700" y="3540724"/>
            <a:ext cx="8118600" cy="15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Nigel Lepianka</a:t>
            </a:r>
            <a:endParaRPr/>
          </a:p>
          <a:p>
            <a:pPr indent="0" lvl="0" marL="0" rtl="0" algn="l">
              <a:spcBef>
                <a:spcPts val="0"/>
              </a:spcBef>
              <a:spcAft>
                <a:spcPts val="0"/>
              </a:spcAft>
              <a:buNone/>
            </a:pPr>
            <a:r>
              <a:rPr lang="en" u="sng">
                <a:solidFill>
                  <a:schemeClr val="hlink"/>
                </a:solidFill>
                <a:hlinkClick r:id="rId3"/>
              </a:rPr>
              <a:t>nlepianka@tamu.edu</a:t>
            </a:r>
            <a:endParaRPr/>
          </a:p>
          <a:p>
            <a:pPr indent="0" lvl="0" marL="0" rtl="0" algn="l">
              <a:spcBef>
                <a:spcPts val="0"/>
              </a:spcBef>
              <a:spcAft>
                <a:spcPts val="0"/>
              </a:spcAft>
              <a:buNone/>
            </a:pPr>
            <a:r>
              <a:rPr lang="en"/>
              <a:t>519 LAAH</a:t>
            </a:r>
            <a:endParaRPr/>
          </a:p>
          <a:p>
            <a:pPr indent="0" lvl="0" marL="0" rtl="0" algn="l">
              <a:spcBef>
                <a:spcPts val="0"/>
              </a:spcBef>
              <a:spcAft>
                <a:spcPts val="0"/>
              </a:spcAft>
              <a:buNone/>
            </a:pPr>
            <a:r>
              <a:rPr lang="en"/>
              <a:t>Office hours: MW 12:00-1:30PM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Skills</a:t>
            </a:r>
            <a:endParaRPr/>
          </a:p>
        </p:txBody>
      </p:sp>
      <p:sp>
        <p:nvSpPr>
          <p:cNvPr id="125" name="Google Shape;125;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Consult page 4 in the </a:t>
            </a:r>
            <a:r>
              <a:rPr i="1" lang="en"/>
              <a:t>Savage Worlds </a:t>
            </a:r>
            <a:r>
              <a:rPr lang="en"/>
              <a:t>pdf for a list of possible skills.</a:t>
            </a:r>
            <a:endParaRPr/>
          </a:p>
          <a:p>
            <a:pPr indent="-317500" lvl="1" marL="914400" rtl="0" algn="l">
              <a:spcBef>
                <a:spcPts val="0"/>
              </a:spcBef>
              <a:spcAft>
                <a:spcPts val="0"/>
              </a:spcAft>
              <a:buSzPts val="1400"/>
              <a:buAutoNum type="alphaLcPeriod"/>
            </a:pPr>
            <a:r>
              <a:rPr lang="en"/>
              <a:t>You may discuss with your GM new skills that may be appropriate for the game you will be playing or for the character, e.g. an artist will likely want to have drawing, painting, or just art as a skill. </a:t>
            </a:r>
            <a:endParaRPr/>
          </a:p>
          <a:p>
            <a:pPr indent="-342900" lvl="0" marL="457200" rtl="0" algn="l">
              <a:spcBef>
                <a:spcPts val="0"/>
              </a:spcBef>
              <a:spcAft>
                <a:spcPts val="0"/>
              </a:spcAft>
              <a:buSzPts val="1800"/>
              <a:buAutoNum type="arabicPeriod"/>
            </a:pPr>
            <a:r>
              <a:rPr lang="en"/>
              <a:t>Each skill as a linked attribute that enhances the character’s proficiency with that skill, e.g. the Climbing skill is linked to Strength. This will be important when it comes to using that skill during play. </a:t>
            </a:r>
            <a:endParaRPr/>
          </a:p>
          <a:p>
            <a:pPr indent="-317500" lvl="1" marL="914400" rtl="0" algn="l">
              <a:spcBef>
                <a:spcPts val="0"/>
              </a:spcBef>
              <a:spcAft>
                <a:spcPts val="0"/>
              </a:spcAft>
              <a:buSzPts val="1400"/>
              <a:buAutoNum type="alphaLcPeriod"/>
            </a:pPr>
            <a:r>
              <a:rPr lang="en"/>
              <a:t>If you create your own skill, you must also decide what attribute that skill is linked to.</a:t>
            </a:r>
            <a:endParaRPr/>
          </a:p>
          <a:p>
            <a:pPr indent="-342900" lvl="0" marL="457200" rtl="0" algn="l">
              <a:spcBef>
                <a:spcPts val="0"/>
              </a:spcBef>
              <a:spcAft>
                <a:spcPts val="0"/>
              </a:spcAft>
              <a:buSzPts val="1800"/>
              <a:buAutoNum type="arabicPeriod"/>
            </a:pPr>
            <a:r>
              <a:rPr lang="en"/>
              <a:t>You have 15 points.</a:t>
            </a:r>
            <a:endParaRPr/>
          </a:p>
          <a:p>
            <a:pPr indent="-342900" lvl="0" marL="457200" rtl="0" algn="l">
              <a:spcBef>
                <a:spcPts val="0"/>
              </a:spcBef>
              <a:spcAft>
                <a:spcPts val="0"/>
              </a:spcAft>
              <a:buSzPts val="1800"/>
              <a:buAutoNum type="arabicPeriod"/>
            </a:pPr>
            <a:r>
              <a:rPr lang="en"/>
              <a:t>You </a:t>
            </a:r>
            <a:r>
              <a:rPr i="1" lang="en"/>
              <a:t>do not</a:t>
            </a:r>
            <a:r>
              <a:rPr lang="en"/>
              <a:t> begin with a d4 base in all skills.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Skills (cont.)</a:t>
            </a:r>
            <a:endParaRPr/>
          </a:p>
        </p:txBody>
      </p:sp>
      <p:sp>
        <p:nvSpPr>
          <p:cNvPr id="131" name="Google Shape;131;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5"/>
            </a:pPr>
            <a:r>
              <a:rPr lang="en"/>
              <a:t>You may spend 1 point to raise a skill by one stage up to the level of its linked skill</a:t>
            </a:r>
            <a:endParaRPr/>
          </a:p>
          <a:p>
            <a:pPr indent="-317500" lvl="1" marL="914400" rtl="0" algn="l">
              <a:spcBef>
                <a:spcPts val="0"/>
              </a:spcBef>
              <a:spcAft>
                <a:spcPts val="0"/>
              </a:spcAft>
              <a:buSzPts val="1400"/>
              <a:buAutoNum type="alphaLcPeriod"/>
            </a:pPr>
            <a:r>
              <a:rPr lang="en"/>
              <a:t>E.g. If you have a d8 strength, it will cost 1 point to raise your Climbing skill to a d4, d6, and d8, or 3 points total. </a:t>
            </a:r>
            <a:endParaRPr/>
          </a:p>
          <a:p>
            <a:pPr indent="-342900" lvl="0" marL="457200" rtl="0" algn="l">
              <a:spcBef>
                <a:spcPts val="0"/>
              </a:spcBef>
              <a:spcAft>
                <a:spcPts val="0"/>
              </a:spcAft>
              <a:buSzPts val="1800"/>
              <a:buAutoNum type="arabicPeriod" startAt="5"/>
            </a:pPr>
            <a:r>
              <a:rPr lang="en"/>
              <a:t>You may spend 2 points to raise a skill by one stage beyond the level of its linked skill.</a:t>
            </a:r>
            <a:endParaRPr/>
          </a:p>
          <a:p>
            <a:pPr indent="-317500" lvl="1" marL="914400" rtl="0" algn="l">
              <a:spcBef>
                <a:spcPts val="0"/>
              </a:spcBef>
              <a:spcAft>
                <a:spcPts val="0"/>
              </a:spcAft>
              <a:buSzPts val="1400"/>
              <a:buAutoNum type="alphaLcPeriod"/>
            </a:pPr>
            <a:r>
              <a:rPr lang="en"/>
              <a:t>E.g. </a:t>
            </a:r>
            <a:r>
              <a:rPr lang="en"/>
              <a:t>If you have a d8 strength, it will cost 2 points to raise your Climbing skill from a d8 to a d10.</a:t>
            </a:r>
            <a:endParaRPr/>
          </a:p>
          <a:p>
            <a:pPr indent="-342900" lvl="0" marL="457200" rtl="0" algn="l">
              <a:spcBef>
                <a:spcPts val="0"/>
              </a:spcBef>
              <a:spcAft>
                <a:spcPts val="0"/>
              </a:spcAft>
              <a:buSzPts val="1800"/>
              <a:buAutoNum type="arabicPeriod" startAt="5"/>
            </a:pPr>
            <a:r>
              <a:rPr lang="en"/>
              <a:t>Spend all of your skill points and think about how your character learned all of these skills. Ask yourself why they are so good at climbing and what can that mean for them in the course of the game.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Armor, Equipment, and Powers</a:t>
            </a:r>
            <a:endParaRPr/>
          </a:p>
        </p:txBody>
      </p:sp>
      <p:sp>
        <p:nvSpPr>
          <p:cNvPr id="137" name="Google Shape;137;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Your GM will give you the information relevant to this section. You are free to brainstorm particular items you may want such as a lucky trinket, security blanket, or the clothing your character wears, but this is subject to GM approval. </a:t>
            </a:r>
            <a:endParaRPr/>
          </a:p>
          <a:p>
            <a:pPr indent="-342900" lvl="0" marL="457200" rtl="0" algn="l">
              <a:spcBef>
                <a:spcPts val="0"/>
              </a:spcBef>
              <a:spcAft>
                <a:spcPts val="0"/>
              </a:spcAft>
              <a:buSzPts val="1800"/>
              <a:buChar char="●"/>
            </a:pPr>
            <a:r>
              <a:rPr lang="en"/>
              <a:t>Consult page 9 of the </a:t>
            </a:r>
            <a:r>
              <a:rPr i="1" lang="en"/>
              <a:t>Savage Worlds</a:t>
            </a:r>
            <a:r>
              <a:rPr lang="en"/>
              <a:t> pdf on eCampus for a list of possible items and work with your GM to establish of items your character possesses.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Hindrances and Edges</a:t>
            </a:r>
            <a:endParaRPr/>
          </a:p>
        </p:txBody>
      </p:sp>
      <p:sp>
        <p:nvSpPr>
          <p:cNvPr id="143" name="Google Shape;143;p25"/>
          <p:cNvSpPr txBox="1"/>
          <p:nvPr>
            <p:ph idx="1" type="body"/>
          </p:nvPr>
        </p:nvSpPr>
        <p:spPr>
          <a:xfrm>
            <a:off x="311700" y="10192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Hindrances are negative effects your character has that inhibit them in some capacity. They may be physical (i.e. a broken leg) or mental (i.e. easily angered).</a:t>
            </a:r>
            <a:endParaRPr/>
          </a:p>
          <a:p>
            <a:pPr indent="-342900" lvl="0" marL="457200" rtl="0" algn="l">
              <a:spcBef>
                <a:spcPts val="0"/>
              </a:spcBef>
              <a:spcAft>
                <a:spcPts val="0"/>
              </a:spcAft>
              <a:buSzPts val="1800"/>
              <a:buAutoNum type="arabicPeriod"/>
            </a:pPr>
            <a:r>
              <a:rPr lang="en"/>
              <a:t>Edges are positive effects your character has and are the complement to hindrances. </a:t>
            </a:r>
            <a:endParaRPr/>
          </a:p>
          <a:p>
            <a:pPr indent="-342900" lvl="0" marL="457200" rtl="0" algn="l">
              <a:spcBef>
                <a:spcPts val="0"/>
              </a:spcBef>
              <a:spcAft>
                <a:spcPts val="0"/>
              </a:spcAft>
              <a:buSzPts val="1800"/>
              <a:buAutoNum type="arabicPeriod"/>
            </a:pPr>
            <a:r>
              <a:rPr lang="en"/>
              <a:t>Consult pages 10-12 for a complete list of hindrances and edges. </a:t>
            </a:r>
            <a:endParaRPr/>
          </a:p>
          <a:p>
            <a:pPr indent="-342900" lvl="0" marL="457200" rtl="0" algn="l">
              <a:spcBef>
                <a:spcPts val="0"/>
              </a:spcBef>
              <a:spcAft>
                <a:spcPts val="0"/>
              </a:spcAft>
              <a:buSzPts val="1800"/>
              <a:buAutoNum type="arabicPeriod"/>
            </a:pPr>
            <a:r>
              <a:rPr lang="en"/>
              <a:t>The Charisma, Parry, Toughness, Pace, and Permanent Injuries fields will be filled in according to the Edges and Hindrances you have selected. </a:t>
            </a:r>
            <a:endParaRPr/>
          </a:p>
          <a:p>
            <a:pPr indent="-317500" lvl="1" marL="914400" rtl="0" algn="l">
              <a:spcBef>
                <a:spcPts val="0"/>
              </a:spcBef>
              <a:spcAft>
                <a:spcPts val="0"/>
              </a:spcAft>
              <a:buSzPts val="1400"/>
              <a:buAutoNum type="alphaLcPeriod"/>
            </a:pPr>
            <a:r>
              <a:rPr lang="en"/>
              <a:t>If you have no Edge or Hindrance that modifies your Pace, the base Pace for your character is 6 feet.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Hindrances and Edges (cont.)</a:t>
            </a:r>
            <a:endParaRPr/>
          </a:p>
        </p:txBody>
      </p:sp>
      <p:sp>
        <p:nvSpPr>
          <p:cNvPr id="149" name="Google Shape;149;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5"/>
            </a:pPr>
            <a:r>
              <a:rPr lang="en"/>
              <a:t>There is no limit to the number of Edges and Hindrances you can assume but you must have a proportional number of each.</a:t>
            </a:r>
            <a:endParaRPr/>
          </a:p>
          <a:p>
            <a:pPr indent="-317500" lvl="1" marL="914400" rtl="0" algn="l">
              <a:spcBef>
                <a:spcPts val="0"/>
              </a:spcBef>
              <a:spcAft>
                <a:spcPts val="0"/>
              </a:spcAft>
              <a:buSzPts val="1400"/>
              <a:buAutoNum type="alphaLcPeriod"/>
            </a:pPr>
            <a:r>
              <a:rPr lang="en"/>
              <a:t>You may take 1 Minor Edge for each Hindrance your character has, or you may take 1 Major Edge for every 2 Hindrances your character has. </a:t>
            </a:r>
            <a:endParaRPr/>
          </a:p>
          <a:p>
            <a:pPr indent="-342900" lvl="0" marL="457200" rtl="0" algn="l">
              <a:spcBef>
                <a:spcPts val="0"/>
              </a:spcBef>
              <a:spcAft>
                <a:spcPts val="0"/>
              </a:spcAft>
              <a:buSzPts val="1800"/>
              <a:buAutoNum type="arabicPeriod" startAt="5"/>
            </a:pPr>
            <a:r>
              <a:rPr lang="en"/>
              <a:t>As with the Attributes and Skills, also think about the effect these Hindrances and Edges have your character and what that means for how you will play them.</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311700" y="1400200"/>
            <a:ext cx="8520600" cy="3397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t>You have now successfully created a PC! Continue to customize their personality, background, and other narrative aspects as you like and enjoy your game.</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35500" y="1402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Project Timeline:</a:t>
            </a:r>
            <a:endParaRPr/>
          </a:p>
        </p:txBody>
      </p:sp>
      <p:sp>
        <p:nvSpPr>
          <p:cNvPr id="66" name="Google Shape;66;p14"/>
          <p:cNvSpPr txBox="1"/>
          <p:nvPr>
            <p:ph idx="1" type="body"/>
          </p:nvPr>
        </p:nvSpPr>
        <p:spPr>
          <a:xfrm>
            <a:off x="311700" y="866800"/>
            <a:ext cx="8520600" cy="3539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u="sng">
                <a:solidFill>
                  <a:srgbClr val="000000"/>
                </a:solidFill>
              </a:rPr>
              <a:t>Week 12</a:t>
            </a:r>
            <a:endParaRPr b="1" u="sng">
              <a:solidFill>
                <a:srgbClr val="000000"/>
              </a:solidFill>
            </a:endParaRPr>
          </a:p>
          <a:p>
            <a:pPr indent="457200" lvl="0" marL="0" rtl="0" algn="l">
              <a:lnSpc>
                <a:spcPct val="150000"/>
              </a:lnSpc>
              <a:spcBef>
                <a:spcPts val="0"/>
              </a:spcBef>
              <a:spcAft>
                <a:spcPts val="0"/>
              </a:spcAft>
              <a:buNone/>
            </a:pPr>
            <a:r>
              <a:rPr b="1" lang="en">
                <a:solidFill>
                  <a:srgbClr val="000000"/>
                </a:solidFill>
              </a:rPr>
              <a:t>M </a:t>
            </a:r>
            <a:r>
              <a:rPr b="1" lang="en">
                <a:solidFill>
                  <a:srgbClr val="000000"/>
                </a:solidFill>
              </a:rPr>
              <a:t>11/12: Game Master Meeting (Players do not need to come to class)</a:t>
            </a:r>
            <a:endParaRPr b="1">
              <a:solidFill>
                <a:srgbClr val="000000"/>
              </a:solidFill>
            </a:endParaRPr>
          </a:p>
          <a:p>
            <a:pPr indent="457200" lvl="0" marL="0" rtl="0" algn="l">
              <a:lnSpc>
                <a:spcPct val="150000"/>
              </a:lnSpc>
              <a:spcBef>
                <a:spcPts val="0"/>
              </a:spcBef>
              <a:spcAft>
                <a:spcPts val="0"/>
              </a:spcAft>
              <a:buNone/>
            </a:pPr>
            <a:r>
              <a:rPr b="1" lang="en">
                <a:solidFill>
                  <a:srgbClr val="000000"/>
                </a:solidFill>
              </a:rPr>
              <a:t>W 11/14: Character Creation</a:t>
            </a:r>
            <a:endParaRPr b="1">
              <a:solidFill>
                <a:srgbClr val="000000"/>
              </a:solidFill>
            </a:endParaRPr>
          </a:p>
          <a:p>
            <a:pPr indent="457200" lvl="0" marL="0" rtl="0" algn="l">
              <a:lnSpc>
                <a:spcPct val="150000"/>
              </a:lnSpc>
              <a:spcBef>
                <a:spcPts val="0"/>
              </a:spcBef>
              <a:spcAft>
                <a:spcPts val="0"/>
              </a:spcAft>
              <a:buNone/>
            </a:pPr>
            <a:r>
              <a:rPr b="1" lang="en">
                <a:solidFill>
                  <a:srgbClr val="000000"/>
                </a:solidFill>
              </a:rPr>
              <a:t>F 11/16: GM Game (Everyone attends class)</a:t>
            </a:r>
            <a:endParaRPr b="1">
              <a:solidFill>
                <a:srgbClr val="000000"/>
              </a:solidFill>
            </a:endParaRPr>
          </a:p>
          <a:p>
            <a:pPr indent="0" lvl="0" marL="0" rtl="0" algn="l">
              <a:lnSpc>
                <a:spcPct val="150000"/>
              </a:lnSpc>
              <a:spcBef>
                <a:spcPts val="0"/>
              </a:spcBef>
              <a:spcAft>
                <a:spcPts val="0"/>
              </a:spcAft>
              <a:buNone/>
            </a:pPr>
            <a:r>
              <a:rPr b="1" lang="en" u="sng">
                <a:solidFill>
                  <a:srgbClr val="000000"/>
                </a:solidFill>
              </a:rPr>
              <a:t>Week 13</a:t>
            </a:r>
            <a:endParaRPr b="1" u="sng">
              <a:solidFill>
                <a:srgbClr val="000000"/>
              </a:solidFill>
            </a:endParaRPr>
          </a:p>
          <a:p>
            <a:pPr indent="457200" lvl="0" marL="0" rtl="0" algn="l">
              <a:lnSpc>
                <a:spcPct val="150000"/>
              </a:lnSpc>
              <a:spcBef>
                <a:spcPts val="0"/>
              </a:spcBef>
              <a:spcAft>
                <a:spcPts val="0"/>
              </a:spcAft>
              <a:buNone/>
            </a:pPr>
            <a:r>
              <a:rPr b="1" lang="en">
                <a:solidFill>
                  <a:srgbClr val="000000"/>
                </a:solidFill>
              </a:rPr>
              <a:t>M 11/19: GM Game (cont.)</a:t>
            </a:r>
            <a:endParaRPr b="1">
              <a:solidFill>
                <a:srgbClr val="000000"/>
              </a:solidFill>
            </a:endParaRPr>
          </a:p>
          <a:p>
            <a:pPr indent="0" lvl="0" marL="0" rtl="0" algn="l">
              <a:lnSpc>
                <a:spcPct val="150000"/>
              </a:lnSpc>
              <a:spcBef>
                <a:spcPts val="0"/>
              </a:spcBef>
              <a:spcAft>
                <a:spcPts val="0"/>
              </a:spcAft>
              <a:buNone/>
            </a:pPr>
            <a:r>
              <a:rPr b="1" lang="en" u="sng">
                <a:solidFill>
                  <a:srgbClr val="000000"/>
                </a:solidFill>
              </a:rPr>
              <a:t>Week 14</a:t>
            </a:r>
            <a:endParaRPr b="1" u="sng">
              <a:solidFill>
                <a:srgbClr val="000000"/>
              </a:solidFill>
            </a:endParaRPr>
          </a:p>
          <a:p>
            <a:pPr indent="457200" lvl="0" marL="0" rtl="0" algn="l">
              <a:lnSpc>
                <a:spcPct val="150000"/>
              </a:lnSpc>
              <a:spcBef>
                <a:spcPts val="0"/>
              </a:spcBef>
              <a:spcAft>
                <a:spcPts val="0"/>
              </a:spcAft>
              <a:buNone/>
            </a:pPr>
            <a:r>
              <a:rPr b="1" lang="en">
                <a:solidFill>
                  <a:srgbClr val="000000"/>
                </a:solidFill>
              </a:rPr>
              <a:t>M-F 11/26-30: Groups</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Project:</a:t>
            </a:r>
            <a:endParaRPr/>
          </a:p>
        </p:txBody>
      </p:sp>
      <p:sp>
        <p:nvSpPr>
          <p:cNvPr id="72" name="Google Shape;72;p15"/>
          <p:cNvSpPr txBox="1"/>
          <p:nvPr>
            <p:ph idx="1" type="body"/>
          </p:nvPr>
        </p:nvSpPr>
        <p:spPr>
          <a:xfrm>
            <a:off x="616500" y="1019200"/>
            <a:ext cx="8520600" cy="37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compose, with your group, a 10-page document that compiles your collective analyses of your time playing a role-playing game. </a:t>
            </a:r>
            <a:endParaRPr/>
          </a:p>
          <a:p>
            <a:pPr indent="0" lvl="0" marL="0" rtl="0" algn="l">
              <a:spcBef>
                <a:spcPts val="1600"/>
              </a:spcBef>
              <a:spcAft>
                <a:spcPts val="0"/>
              </a:spcAft>
              <a:buNone/>
            </a:pPr>
            <a:r>
              <a:rPr lang="en"/>
              <a:t>As a part of the group, you will either be the game master or the player.</a:t>
            </a:r>
            <a:endParaRPr/>
          </a:p>
          <a:p>
            <a:pPr indent="0" lvl="0" marL="0" rtl="0" algn="l">
              <a:spcBef>
                <a:spcPts val="1600"/>
              </a:spcBef>
              <a:spcAft>
                <a:spcPts val="0"/>
              </a:spcAft>
              <a:buNone/>
            </a:pPr>
            <a:r>
              <a:rPr lang="en"/>
              <a:t>The game master will be responsible for creating the narrative that the other players adventure through. They will be the arbiters of the rules, and guide the players through the tasks, encounters, and settings they have devised. </a:t>
            </a:r>
            <a:endParaRPr/>
          </a:p>
          <a:p>
            <a:pPr indent="0" lvl="0" marL="0" rtl="0" algn="l">
              <a:spcBef>
                <a:spcPts val="1600"/>
              </a:spcBef>
              <a:spcAft>
                <a:spcPts val="1600"/>
              </a:spcAft>
              <a:buNone/>
            </a:pPr>
            <a:r>
              <a:rPr lang="en"/>
              <a:t>The players will be the ones going through the narrative; they will work together to complete whatever goal is placed in front of them and perform the role of the character they have created.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Project (cont.)</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document should be critical and analytical in nature. It will primarily consist of 3 sections.</a:t>
            </a:r>
            <a:endParaRPr/>
          </a:p>
          <a:p>
            <a:pPr indent="-342900" lvl="0" marL="457200" rtl="0" algn="l">
              <a:spcBef>
                <a:spcPts val="1600"/>
              </a:spcBef>
              <a:spcAft>
                <a:spcPts val="0"/>
              </a:spcAft>
              <a:buSzPts val="1800"/>
              <a:buAutoNum type="arabicPeriod"/>
            </a:pPr>
            <a:r>
              <a:rPr lang="en"/>
              <a:t>You will need to incorporate some of the critical essays we have read in class as a way of framing your analysis.</a:t>
            </a:r>
            <a:endParaRPr/>
          </a:p>
          <a:p>
            <a:pPr indent="-342900" lvl="0" marL="457200" rtl="0" algn="l">
              <a:spcBef>
                <a:spcPts val="0"/>
              </a:spcBef>
              <a:spcAft>
                <a:spcPts val="0"/>
              </a:spcAft>
              <a:buSzPts val="1800"/>
              <a:buAutoNum type="arabicPeriod"/>
            </a:pPr>
            <a:r>
              <a:rPr lang="en"/>
              <a:t>You will want to do a comparison between the Game Master’s intended narrative and what the players eventually decided to do.</a:t>
            </a:r>
            <a:endParaRPr/>
          </a:p>
          <a:p>
            <a:pPr indent="-342900" lvl="0" marL="457200" rtl="0" algn="l">
              <a:spcBef>
                <a:spcPts val="0"/>
              </a:spcBef>
              <a:spcAft>
                <a:spcPts val="0"/>
              </a:spcAft>
              <a:buSzPts val="1800"/>
              <a:buAutoNum type="arabicPeriod"/>
            </a:pPr>
            <a:r>
              <a:rPr lang="en"/>
              <a:t>You will also think about the development of characters in the game. How did the character the player made turn out in the context of the story. What developments occurred? What was the reason or was the effect on the narrative and the way you played?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 Creation</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class period we will focus on creating a character for the game you will be playing with your GM. This is a step-by-step process and some steps will build on previous steps, so do not skip ahead. </a:t>
            </a:r>
            <a:endParaRPr/>
          </a:p>
          <a:p>
            <a:pPr indent="0" lvl="0" marL="0" rtl="0" algn="l">
              <a:spcBef>
                <a:spcPts val="1600"/>
              </a:spcBef>
              <a:spcAft>
                <a:spcPts val="1600"/>
              </a:spcAft>
              <a:buNone/>
            </a:pPr>
            <a:r>
              <a:rPr lang="en"/>
              <a:t>Some parts of this process will require you to reference sections of the </a:t>
            </a:r>
            <a:r>
              <a:rPr i="1" lang="en"/>
              <a:t>Savage Worlds </a:t>
            </a:r>
            <a:r>
              <a:rPr lang="en"/>
              <a:t>rulebook supplied on eCampus.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Vocabulary for today:</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Character Sheet</a:t>
            </a:r>
            <a:r>
              <a:rPr lang="en"/>
              <a:t>: The form handed out in class that you will be filling out that documents your character’s abilities and other game-relevant information. </a:t>
            </a:r>
            <a:endParaRPr/>
          </a:p>
          <a:p>
            <a:pPr indent="0" lvl="0" marL="0" rtl="0" algn="l">
              <a:spcBef>
                <a:spcPts val="1600"/>
              </a:spcBef>
              <a:spcAft>
                <a:spcPts val="0"/>
              </a:spcAft>
              <a:buNone/>
            </a:pPr>
            <a:r>
              <a:rPr lang="en" u="sng"/>
              <a:t>D</a:t>
            </a:r>
            <a:r>
              <a:rPr i="1" lang="en" u="sng"/>
              <a:t>X</a:t>
            </a:r>
            <a:r>
              <a:rPr lang="en"/>
              <a:t>: A die with </a:t>
            </a:r>
            <a:r>
              <a:rPr i="1" lang="en"/>
              <a:t>X</a:t>
            </a:r>
            <a:r>
              <a:rPr lang="en"/>
              <a:t> number of sides, e.g. d4. The die can have 4, 6, 8, 10, 12, or 20 sides.</a:t>
            </a:r>
            <a:endParaRPr/>
          </a:p>
          <a:p>
            <a:pPr indent="0" lvl="0" marL="0" rtl="0" algn="l">
              <a:spcBef>
                <a:spcPts val="1600"/>
              </a:spcBef>
              <a:spcAft>
                <a:spcPts val="0"/>
              </a:spcAft>
              <a:buNone/>
            </a:pPr>
            <a:r>
              <a:rPr lang="en" u="sng"/>
              <a:t>Game Master (GM)</a:t>
            </a:r>
            <a:r>
              <a:rPr lang="en"/>
              <a:t>: The arbiter of the rules and guide for the narrative.</a:t>
            </a:r>
            <a:endParaRPr/>
          </a:p>
          <a:p>
            <a:pPr indent="0" lvl="0" marL="0" rtl="0" algn="l">
              <a:spcBef>
                <a:spcPts val="1600"/>
              </a:spcBef>
              <a:spcAft>
                <a:spcPts val="0"/>
              </a:spcAft>
              <a:buClr>
                <a:schemeClr val="dk1"/>
              </a:buClr>
              <a:buSzPts val="1100"/>
              <a:buFont typeface="Arial"/>
              <a:buNone/>
            </a:pPr>
            <a:r>
              <a:rPr lang="en" u="sng"/>
              <a:t>Non-Player Character (NPC)</a:t>
            </a:r>
            <a:r>
              <a:rPr lang="en"/>
              <a:t>: Any character controlled by the GM. </a:t>
            </a:r>
            <a:endParaRPr/>
          </a:p>
          <a:p>
            <a:pPr indent="0" lvl="0" marL="0" rtl="0" algn="l">
              <a:spcBef>
                <a:spcPts val="1600"/>
              </a:spcBef>
              <a:spcAft>
                <a:spcPts val="0"/>
              </a:spcAft>
              <a:buNone/>
            </a:pPr>
            <a:r>
              <a:rPr lang="en" u="sng"/>
              <a:t>Player Character (PC)</a:t>
            </a:r>
            <a:r>
              <a:rPr lang="en"/>
              <a:t>: The character you have created as well as those of your classmates.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533400" y="152400"/>
            <a:ext cx="3407973" cy="4838699"/>
          </a:xfrm>
          <a:prstGeom prst="rect">
            <a:avLst/>
          </a:prstGeom>
          <a:noFill/>
          <a:ln>
            <a:noFill/>
          </a:ln>
        </p:spPr>
      </p:pic>
      <p:sp>
        <p:nvSpPr>
          <p:cNvPr id="96" name="Google Shape;96;p19"/>
          <p:cNvSpPr/>
          <p:nvPr/>
        </p:nvSpPr>
        <p:spPr>
          <a:xfrm>
            <a:off x="1608675" y="214600"/>
            <a:ext cx="2268900" cy="51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593425" y="740550"/>
            <a:ext cx="1266000" cy="9474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593425" y="1687950"/>
            <a:ext cx="2201700" cy="9969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587325" y="2691000"/>
            <a:ext cx="2201700" cy="16695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1877775" y="727800"/>
            <a:ext cx="30600" cy="1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1859425" y="727800"/>
            <a:ext cx="2048850" cy="2978522"/>
          </a:xfrm>
          <a:custGeom>
            <a:rect b="b" l="l" r="r" t="t"/>
            <a:pathLst>
              <a:path extrusionOk="0" h="117670" w="81954">
                <a:moveTo>
                  <a:pt x="0" y="0"/>
                </a:moveTo>
                <a:lnTo>
                  <a:pt x="81954" y="489"/>
                </a:lnTo>
                <a:lnTo>
                  <a:pt x="80975" y="117670"/>
                </a:lnTo>
                <a:lnTo>
                  <a:pt x="37919" y="117670"/>
                </a:lnTo>
                <a:lnTo>
                  <a:pt x="37919" y="36695"/>
                </a:lnTo>
                <a:lnTo>
                  <a:pt x="979" y="36940"/>
                </a:lnTo>
                <a:close/>
              </a:path>
            </a:pathLst>
          </a:custGeom>
          <a:noFill/>
          <a:ln cap="flat" cmpd="sng" w="9525">
            <a:solidFill>
              <a:srgbClr val="FF00FF"/>
            </a:solidFill>
            <a:prstDash val="solid"/>
            <a:round/>
            <a:headEnd len="med" w="med" type="none"/>
            <a:tailEnd len="med" w="med" type="none"/>
          </a:ln>
        </p:spPr>
      </p:sp>
      <p:sp>
        <p:nvSpPr>
          <p:cNvPr id="102" name="Google Shape;102;p19"/>
          <p:cNvSpPr txBox="1"/>
          <p:nvPr/>
        </p:nvSpPr>
        <p:spPr>
          <a:xfrm>
            <a:off x="3535200" y="214600"/>
            <a:ext cx="3120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Old Standard TT"/>
                <a:ea typeface="Old Standard TT"/>
                <a:cs typeface="Old Standard TT"/>
                <a:sym typeface="Old Standard TT"/>
              </a:rPr>
              <a:t>1</a:t>
            </a:r>
            <a:endParaRPr>
              <a:solidFill>
                <a:srgbClr val="FF0000"/>
              </a:solidFill>
              <a:latin typeface="Old Standard TT"/>
              <a:ea typeface="Old Standard TT"/>
              <a:cs typeface="Old Standard TT"/>
              <a:sym typeface="Old Standard TT"/>
            </a:endParaRPr>
          </a:p>
        </p:txBody>
      </p:sp>
      <p:sp>
        <p:nvSpPr>
          <p:cNvPr id="103" name="Google Shape;103;p19"/>
          <p:cNvSpPr txBox="1"/>
          <p:nvPr/>
        </p:nvSpPr>
        <p:spPr>
          <a:xfrm>
            <a:off x="1641975" y="685000"/>
            <a:ext cx="3915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latin typeface="Old Standard TT"/>
                <a:ea typeface="Old Standard TT"/>
                <a:cs typeface="Old Standard TT"/>
                <a:sym typeface="Old Standard TT"/>
              </a:rPr>
              <a:t>2</a:t>
            </a:r>
            <a:endParaRPr>
              <a:solidFill>
                <a:srgbClr val="FF9900"/>
              </a:solidFill>
              <a:latin typeface="Old Standard TT"/>
              <a:ea typeface="Old Standard TT"/>
              <a:cs typeface="Old Standard TT"/>
              <a:sym typeface="Old Standard TT"/>
            </a:endParaRPr>
          </a:p>
        </p:txBody>
      </p:sp>
      <p:sp>
        <p:nvSpPr>
          <p:cNvPr id="104" name="Google Shape;104;p19"/>
          <p:cNvSpPr txBox="1"/>
          <p:nvPr/>
        </p:nvSpPr>
        <p:spPr>
          <a:xfrm>
            <a:off x="2549175" y="1615100"/>
            <a:ext cx="3120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latin typeface="Old Standard TT"/>
                <a:ea typeface="Old Standard TT"/>
                <a:cs typeface="Old Standard TT"/>
                <a:sym typeface="Old Standard TT"/>
              </a:rPr>
              <a:t>3</a:t>
            </a:r>
            <a:endParaRPr>
              <a:solidFill>
                <a:srgbClr val="38761D"/>
              </a:solidFill>
              <a:latin typeface="Old Standard TT"/>
              <a:ea typeface="Old Standard TT"/>
              <a:cs typeface="Old Standard TT"/>
              <a:sym typeface="Old Standard TT"/>
            </a:endParaRPr>
          </a:p>
        </p:txBody>
      </p:sp>
      <p:sp>
        <p:nvSpPr>
          <p:cNvPr id="105" name="Google Shape;105;p19"/>
          <p:cNvSpPr txBox="1"/>
          <p:nvPr/>
        </p:nvSpPr>
        <p:spPr>
          <a:xfrm>
            <a:off x="2565075" y="2560275"/>
            <a:ext cx="342600" cy="2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latin typeface="Old Standard TT"/>
                <a:ea typeface="Old Standard TT"/>
                <a:cs typeface="Old Standard TT"/>
                <a:sym typeface="Old Standard TT"/>
              </a:rPr>
              <a:t>4</a:t>
            </a:r>
            <a:endParaRPr>
              <a:solidFill>
                <a:srgbClr val="4A86E8"/>
              </a:solidFill>
              <a:latin typeface="Old Standard TT"/>
              <a:ea typeface="Old Standard TT"/>
              <a:cs typeface="Old Standard TT"/>
              <a:sym typeface="Old Standard TT"/>
            </a:endParaRPr>
          </a:p>
        </p:txBody>
      </p:sp>
      <p:sp>
        <p:nvSpPr>
          <p:cNvPr id="106" name="Google Shape;106;p19"/>
          <p:cNvSpPr txBox="1"/>
          <p:nvPr/>
        </p:nvSpPr>
        <p:spPr>
          <a:xfrm>
            <a:off x="3672475" y="683500"/>
            <a:ext cx="3120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Old Standard TT"/>
                <a:ea typeface="Old Standard TT"/>
                <a:cs typeface="Old Standard TT"/>
                <a:sym typeface="Old Standard TT"/>
              </a:rPr>
              <a:t>5</a:t>
            </a:r>
            <a:endParaRPr>
              <a:solidFill>
                <a:srgbClr val="FF00FF"/>
              </a:solidFill>
              <a:latin typeface="Old Standard TT"/>
              <a:ea typeface="Old Standard TT"/>
              <a:cs typeface="Old Standard TT"/>
              <a:sym typeface="Old Standard TT"/>
            </a:endParaRPr>
          </a:p>
        </p:txBody>
      </p:sp>
      <p:sp>
        <p:nvSpPr>
          <p:cNvPr id="107" name="Google Shape;107;p19"/>
          <p:cNvSpPr txBox="1"/>
          <p:nvPr/>
        </p:nvSpPr>
        <p:spPr>
          <a:xfrm>
            <a:off x="5094750" y="397525"/>
            <a:ext cx="2672700" cy="2464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0000"/>
              </a:buClr>
              <a:buSzPts val="1400"/>
              <a:buFont typeface="Old Standard TT"/>
              <a:buAutoNum type="arabicPeriod"/>
            </a:pPr>
            <a:r>
              <a:rPr lang="en">
                <a:solidFill>
                  <a:srgbClr val="FF0000"/>
                </a:solidFill>
                <a:latin typeface="Old Standard TT"/>
                <a:ea typeface="Old Standard TT"/>
                <a:cs typeface="Old Standard TT"/>
                <a:sym typeface="Old Standard TT"/>
              </a:rPr>
              <a:t>Biographical Information</a:t>
            </a:r>
            <a:endParaRPr>
              <a:solidFill>
                <a:srgbClr val="FF0000"/>
              </a:solidFill>
              <a:latin typeface="Old Standard TT"/>
              <a:ea typeface="Old Standard TT"/>
              <a:cs typeface="Old Standard TT"/>
              <a:sym typeface="Old Standard TT"/>
            </a:endParaRPr>
          </a:p>
          <a:p>
            <a:pPr indent="-317500" lvl="0" marL="457200" rtl="0" algn="l">
              <a:lnSpc>
                <a:spcPct val="150000"/>
              </a:lnSpc>
              <a:spcBef>
                <a:spcPts val="0"/>
              </a:spcBef>
              <a:spcAft>
                <a:spcPts val="0"/>
              </a:spcAft>
              <a:buClr>
                <a:srgbClr val="FF9900"/>
              </a:buClr>
              <a:buSzPts val="1400"/>
              <a:buFont typeface="Old Standard TT"/>
              <a:buAutoNum type="arabicPeriod"/>
            </a:pPr>
            <a:r>
              <a:rPr lang="en">
                <a:solidFill>
                  <a:srgbClr val="FF9900"/>
                </a:solidFill>
                <a:latin typeface="Old Standard TT"/>
                <a:ea typeface="Old Standard TT"/>
                <a:cs typeface="Old Standard TT"/>
                <a:sym typeface="Old Standard TT"/>
              </a:rPr>
              <a:t>Attributes</a:t>
            </a:r>
            <a:endParaRPr>
              <a:solidFill>
                <a:srgbClr val="FF9900"/>
              </a:solidFill>
              <a:latin typeface="Old Standard TT"/>
              <a:ea typeface="Old Standard TT"/>
              <a:cs typeface="Old Standard TT"/>
              <a:sym typeface="Old Standard TT"/>
            </a:endParaRPr>
          </a:p>
          <a:p>
            <a:pPr indent="-317500" lvl="0" marL="457200" rtl="0" algn="l">
              <a:lnSpc>
                <a:spcPct val="150000"/>
              </a:lnSpc>
              <a:spcBef>
                <a:spcPts val="0"/>
              </a:spcBef>
              <a:spcAft>
                <a:spcPts val="0"/>
              </a:spcAft>
              <a:buClr>
                <a:srgbClr val="38761D"/>
              </a:buClr>
              <a:buSzPts val="1400"/>
              <a:buFont typeface="Old Standard TT"/>
              <a:buAutoNum type="arabicPeriod"/>
            </a:pPr>
            <a:r>
              <a:rPr lang="en">
                <a:solidFill>
                  <a:srgbClr val="38761D"/>
                </a:solidFill>
                <a:latin typeface="Old Standard TT"/>
                <a:ea typeface="Old Standard TT"/>
                <a:cs typeface="Old Standard TT"/>
                <a:sym typeface="Old Standard TT"/>
              </a:rPr>
              <a:t>Skills</a:t>
            </a:r>
            <a:endParaRPr>
              <a:solidFill>
                <a:srgbClr val="38761D"/>
              </a:solidFill>
              <a:latin typeface="Old Standard TT"/>
              <a:ea typeface="Old Standard TT"/>
              <a:cs typeface="Old Standard TT"/>
              <a:sym typeface="Old Standard TT"/>
            </a:endParaRPr>
          </a:p>
          <a:p>
            <a:pPr indent="-317500" lvl="0" marL="457200" rtl="0" algn="l">
              <a:lnSpc>
                <a:spcPct val="150000"/>
              </a:lnSpc>
              <a:spcBef>
                <a:spcPts val="0"/>
              </a:spcBef>
              <a:spcAft>
                <a:spcPts val="0"/>
              </a:spcAft>
              <a:buClr>
                <a:srgbClr val="4A86E8"/>
              </a:buClr>
              <a:buSzPts val="1400"/>
              <a:buFont typeface="Old Standard TT"/>
              <a:buAutoNum type="arabicPeriod"/>
            </a:pPr>
            <a:r>
              <a:rPr lang="en">
                <a:solidFill>
                  <a:srgbClr val="4A86E8"/>
                </a:solidFill>
                <a:latin typeface="Old Standard TT"/>
                <a:ea typeface="Old Standard TT"/>
                <a:cs typeface="Old Standard TT"/>
                <a:sym typeface="Old Standard TT"/>
              </a:rPr>
              <a:t>Armor, Equipment, and Powers</a:t>
            </a:r>
            <a:endParaRPr>
              <a:solidFill>
                <a:srgbClr val="4A86E8"/>
              </a:solidFill>
              <a:latin typeface="Old Standard TT"/>
              <a:ea typeface="Old Standard TT"/>
              <a:cs typeface="Old Standard TT"/>
              <a:sym typeface="Old Standard TT"/>
            </a:endParaRPr>
          </a:p>
          <a:p>
            <a:pPr indent="-317500" lvl="0" marL="457200" rtl="0" algn="l">
              <a:lnSpc>
                <a:spcPct val="150000"/>
              </a:lnSpc>
              <a:spcBef>
                <a:spcPts val="0"/>
              </a:spcBef>
              <a:spcAft>
                <a:spcPts val="0"/>
              </a:spcAft>
              <a:buClr>
                <a:srgbClr val="FF00FF"/>
              </a:buClr>
              <a:buSzPts val="1400"/>
              <a:buFont typeface="Old Standard TT"/>
              <a:buAutoNum type="arabicPeriod"/>
            </a:pPr>
            <a:r>
              <a:rPr lang="en">
                <a:solidFill>
                  <a:srgbClr val="FF00FF"/>
                </a:solidFill>
                <a:latin typeface="Old Standard TT"/>
                <a:ea typeface="Old Standard TT"/>
                <a:cs typeface="Old Standard TT"/>
                <a:sym typeface="Old Standard TT"/>
              </a:rPr>
              <a:t>Hindrances and Edges.</a:t>
            </a:r>
            <a:endParaRPr>
              <a:solidFill>
                <a:srgbClr val="FF00FF"/>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Biographical Information</a:t>
            </a:r>
            <a:endParaRPr/>
          </a:p>
        </p:txBody>
      </p:sp>
      <p:sp>
        <p:nvSpPr>
          <p:cNvPr id="113" name="Google Shape;113;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Name: What should someone call your character? It does not have to be their real name.</a:t>
            </a:r>
            <a:endParaRPr/>
          </a:p>
          <a:p>
            <a:pPr indent="-342900" lvl="0" marL="457200" rtl="0" algn="l">
              <a:spcBef>
                <a:spcPts val="1000"/>
              </a:spcBef>
              <a:spcAft>
                <a:spcPts val="0"/>
              </a:spcAft>
              <a:buSzPts val="1800"/>
              <a:buChar char="●"/>
            </a:pPr>
            <a:r>
              <a:rPr lang="en"/>
              <a:t>Profession: What does the character do on a day-to-day basis?</a:t>
            </a:r>
            <a:endParaRPr/>
          </a:p>
          <a:p>
            <a:pPr indent="-342900" lvl="0" marL="457200" rtl="0" algn="l">
              <a:spcBef>
                <a:spcPts val="1000"/>
              </a:spcBef>
              <a:spcAft>
                <a:spcPts val="0"/>
              </a:spcAft>
              <a:buSzPts val="1800"/>
              <a:buChar char="●"/>
            </a:pPr>
            <a:r>
              <a:rPr lang="en"/>
              <a:t>Setting Rules: What setting has your GM prescribed (e.g. Fantasy, Mystery, etc.)</a:t>
            </a:r>
            <a:endParaRPr/>
          </a:p>
          <a:p>
            <a:pPr indent="-342900" lvl="0" marL="457200" rtl="0" algn="l">
              <a:spcBef>
                <a:spcPts val="1000"/>
              </a:spcBef>
              <a:spcAft>
                <a:spcPts val="1000"/>
              </a:spcAft>
              <a:buSzPts val="1800"/>
              <a:buChar char="●"/>
            </a:pPr>
            <a:r>
              <a:rPr lang="en"/>
              <a:t>Quote: Think of a quote that helps embody that character. It could be from a film, TV show, or book they like. It may also be an original quote they say or keep in mind at times to help guide them. Be creative.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Attributes</a:t>
            </a:r>
            <a:endParaRPr/>
          </a:p>
        </p:txBody>
      </p:sp>
      <p:sp>
        <p:nvSpPr>
          <p:cNvPr id="119" name="Google Shape;119;p21"/>
          <p:cNvSpPr txBox="1"/>
          <p:nvPr>
            <p:ph idx="1" type="body"/>
          </p:nvPr>
        </p:nvSpPr>
        <p:spPr>
          <a:xfrm>
            <a:off x="311700" y="1171600"/>
            <a:ext cx="8520600" cy="373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You have 5 Attributes: Agility, Smarts, Strength, Spirit, and Vigor.</a:t>
            </a:r>
            <a:endParaRPr/>
          </a:p>
          <a:p>
            <a:pPr indent="-317500" lvl="1" marL="914400" rtl="0" algn="l">
              <a:spcBef>
                <a:spcPts val="0"/>
              </a:spcBef>
              <a:spcAft>
                <a:spcPts val="0"/>
              </a:spcAft>
              <a:buSzPts val="1400"/>
              <a:buAutoNum type="alphaLcPeriod"/>
            </a:pPr>
            <a:r>
              <a:rPr lang="en"/>
              <a:t>Agility: speed, dexterity, balance, or finesse</a:t>
            </a:r>
            <a:endParaRPr/>
          </a:p>
          <a:p>
            <a:pPr indent="-317500" lvl="1" marL="914400" rtl="0" algn="l">
              <a:spcBef>
                <a:spcPts val="0"/>
              </a:spcBef>
              <a:spcAft>
                <a:spcPts val="0"/>
              </a:spcAft>
              <a:buSzPts val="1400"/>
              <a:buAutoNum type="alphaLcPeriod"/>
            </a:pPr>
            <a:r>
              <a:rPr lang="en"/>
              <a:t>Smarts: intelligence, learned knowledge, and critical thinking ability</a:t>
            </a:r>
            <a:endParaRPr/>
          </a:p>
          <a:p>
            <a:pPr indent="-317500" lvl="1" marL="914400" rtl="0" algn="l">
              <a:spcBef>
                <a:spcPts val="0"/>
              </a:spcBef>
              <a:spcAft>
                <a:spcPts val="0"/>
              </a:spcAft>
              <a:buSzPts val="1400"/>
              <a:buAutoNum type="alphaLcPeriod"/>
            </a:pPr>
            <a:r>
              <a:rPr lang="en"/>
              <a:t>Strength: physical prowess and muscle power</a:t>
            </a:r>
            <a:endParaRPr/>
          </a:p>
          <a:p>
            <a:pPr indent="-317500" lvl="1" marL="914400" rtl="0" algn="l">
              <a:spcBef>
                <a:spcPts val="0"/>
              </a:spcBef>
              <a:spcAft>
                <a:spcPts val="0"/>
              </a:spcAft>
              <a:buSzPts val="1400"/>
              <a:buAutoNum type="alphaLcPeriod"/>
            </a:pPr>
            <a:r>
              <a:rPr lang="en"/>
              <a:t>Spirit: personality, faith, and willpower</a:t>
            </a:r>
            <a:endParaRPr/>
          </a:p>
          <a:p>
            <a:pPr indent="-317500" lvl="1" marL="914400" rtl="0" algn="l">
              <a:spcBef>
                <a:spcPts val="0"/>
              </a:spcBef>
              <a:spcAft>
                <a:spcPts val="0"/>
              </a:spcAft>
              <a:buSzPts val="1400"/>
              <a:buAutoNum type="alphaLcPeriod"/>
            </a:pPr>
            <a:r>
              <a:rPr lang="en"/>
              <a:t>Vigor: health and constitution</a:t>
            </a:r>
            <a:endParaRPr/>
          </a:p>
          <a:p>
            <a:pPr indent="-342900" lvl="0" marL="457200" rtl="0" algn="l">
              <a:spcBef>
                <a:spcPts val="0"/>
              </a:spcBef>
              <a:spcAft>
                <a:spcPts val="0"/>
              </a:spcAft>
              <a:buSzPts val="1800"/>
              <a:buAutoNum type="arabicPeriod"/>
            </a:pPr>
            <a:r>
              <a:rPr lang="en"/>
              <a:t>Every character begins with a d4 in each attribute. </a:t>
            </a:r>
            <a:endParaRPr/>
          </a:p>
          <a:p>
            <a:pPr indent="-342900" lvl="0" marL="457200" rtl="0" algn="l">
              <a:spcBef>
                <a:spcPts val="0"/>
              </a:spcBef>
              <a:spcAft>
                <a:spcPts val="0"/>
              </a:spcAft>
              <a:buSzPts val="1800"/>
              <a:buAutoNum type="arabicPeriod"/>
            </a:pPr>
            <a:r>
              <a:rPr lang="en"/>
              <a:t>You have a total of 5 points you can spend to raise an attribute by one step (e.g. from d4 to d6).</a:t>
            </a:r>
            <a:endParaRPr/>
          </a:p>
          <a:p>
            <a:pPr indent="-342900" lvl="0" marL="457200" rtl="0" algn="l">
              <a:spcBef>
                <a:spcPts val="0"/>
              </a:spcBef>
              <a:spcAft>
                <a:spcPts val="0"/>
              </a:spcAft>
              <a:buSzPts val="1800"/>
              <a:buAutoNum type="arabicPeriod"/>
            </a:pPr>
            <a:r>
              <a:rPr lang="en"/>
              <a:t>Spend all 5 points raising your character’s attributes, and think about how their personality changes in accordance to those attributes. I.e. how is a character with a d10 in Smarts different from a character with a d4?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