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2FDF-6485-BE43-BA35-6F6DA21B0E62}" type="datetimeFigureOut">
              <a:rPr lang="en-US" smtClean="0"/>
              <a:t>6/26/15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1C0BC-C01F-D84C-A3EE-3CD03EFA6E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-so first looking at the original control community I tested earlier and one of my experimental communities, these communities are rich in </a:t>
            </a:r>
            <a:r>
              <a:rPr lang="en-US" baseline="0" dirty="0" err="1" smtClean="0"/>
              <a:t>proteobacteria</a:t>
            </a:r>
            <a:endParaRPr lang="en-US" baseline="0" dirty="0" smtClean="0"/>
          </a:p>
          <a:p>
            <a:r>
              <a:rPr lang="en-US" baseline="0" dirty="0" smtClean="0"/>
              <a:t>-the first is that control community you’ve already seen where the mice die by two days post infection</a:t>
            </a:r>
          </a:p>
          <a:p>
            <a:r>
              <a:rPr lang="en-US" baseline="0" dirty="0" smtClean="0"/>
              <a:t>-the second bar graph is one of my experimental communities, and when challenged with </a:t>
            </a:r>
            <a:r>
              <a:rPr lang="en-US" baseline="0" dirty="0" err="1" smtClean="0"/>
              <a:t>cdiff</a:t>
            </a:r>
            <a:r>
              <a:rPr lang="en-US" baseline="0" dirty="0" smtClean="0"/>
              <a:t> strain 431, you can see that these mice also die by 2dpc</a:t>
            </a:r>
          </a:p>
          <a:p>
            <a:r>
              <a:rPr lang="en-US" baseline="0" dirty="0" smtClean="0"/>
              <a:t>-and we can see this furthermore in the weight loss graph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---we know from a number of other studies looking at community data that </a:t>
            </a:r>
            <a:r>
              <a:rPr lang="en-US" baseline="0" dirty="0" err="1" smtClean="0"/>
              <a:t>proteobacteria</a:t>
            </a:r>
            <a:r>
              <a:rPr lang="en-US" baseline="0" dirty="0" smtClean="0"/>
              <a:t> are often found in disease states, including in IBD or CRC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220D-1EF3-774D-858D-362C124BC5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220D-1EF3-774D-858D-362C124BC5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</a:t>
            </a:r>
            <a:r>
              <a:rPr lang="en-US" baseline="0" dirty="0" smtClean="0"/>
              <a:t> looking at these three communities, in all of these there are high </a:t>
            </a:r>
            <a:r>
              <a:rPr lang="en-US" baseline="0" dirty="0" err="1" smtClean="0"/>
              <a:t>firmicute</a:t>
            </a:r>
            <a:r>
              <a:rPr lang="en-US" baseline="0" dirty="0" smtClean="0"/>
              <a:t> levels, although to a less degree in the second case.</a:t>
            </a:r>
          </a:p>
          <a:p>
            <a:r>
              <a:rPr lang="en-US" baseline="0" dirty="0" smtClean="0"/>
              <a:t>-however each of these three had rapidly increasing levels of </a:t>
            </a:r>
            <a:r>
              <a:rPr lang="en-US" baseline="0" dirty="0" err="1" smtClean="0"/>
              <a:t>cdiff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-while showing minimal signs of severe </a:t>
            </a:r>
            <a:r>
              <a:rPr lang="en-US" baseline="0" dirty="0" err="1" smtClean="0"/>
              <a:t>cdi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220D-1EF3-774D-858D-362C124BC5A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220D-1EF3-774D-858D-362C124BC5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Lastly looking at these two communities which are dominated by </a:t>
            </a:r>
            <a:r>
              <a:rPr lang="en-US" dirty="0" err="1" smtClean="0"/>
              <a:t>bacteroidetes</a:t>
            </a:r>
            <a:r>
              <a:rPr lang="en-US" dirty="0" smtClean="0"/>
              <a:t>, </a:t>
            </a:r>
            <a:r>
              <a:rPr lang="en-US" baseline="0" dirty="0" smtClean="0"/>
              <a:t>these communities also had higher levels of resistance against </a:t>
            </a:r>
            <a:r>
              <a:rPr lang="en-US" baseline="0" dirty="0" err="1" smtClean="0"/>
              <a:t>cdifficile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-in the first case </a:t>
            </a:r>
            <a:r>
              <a:rPr lang="en-US" baseline="0" dirty="0" err="1" smtClean="0"/>
              <a:t>cdifficile</a:t>
            </a:r>
            <a:r>
              <a:rPr lang="en-US" baseline="0" dirty="0" smtClean="0"/>
              <a:t> colonization is low and there is a delay in its bloom, occurring as early as day 2 post challenge, but as late as day 7 in one mouse.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0-in the second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B220D-1EF3-774D-858D-362C124BC5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3248-6CAD-5F4B-A74C-99CCD98142A5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8729-2FB1-D545-829D-11F68DA1B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3248-6CAD-5F4B-A74C-99CCD98142A5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8729-2FB1-D545-829D-11F68DA1B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3248-6CAD-5F4B-A74C-99CCD98142A5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8729-2FB1-D545-829D-11F68DA1B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3248-6CAD-5F4B-A74C-99CCD98142A5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8729-2FB1-D545-829D-11F68DA1B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3248-6CAD-5F4B-A74C-99CCD98142A5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8729-2FB1-D545-829D-11F68DA1B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3248-6CAD-5F4B-A74C-99CCD98142A5}" type="datetimeFigureOut">
              <a:rPr lang="en-US" smtClean="0"/>
              <a:t>6/26/15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8729-2FB1-D545-829D-11F68DA1B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3248-6CAD-5F4B-A74C-99CCD98142A5}" type="datetimeFigureOut">
              <a:rPr lang="en-US" smtClean="0"/>
              <a:t>6/26/15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8729-2FB1-D545-829D-11F68DA1B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3248-6CAD-5F4B-A74C-99CCD98142A5}" type="datetimeFigureOut">
              <a:rPr lang="en-US" smtClean="0"/>
              <a:t>6/26/15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8729-2FB1-D545-829D-11F68DA1B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3248-6CAD-5F4B-A74C-99CCD98142A5}" type="datetimeFigureOut">
              <a:rPr lang="en-US" smtClean="0"/>
              <a:t>6/26/15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8729-2FB1-D545-829D-11F68DA1B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3248-6CAD-5F4B-A74C-99CCD98142A5}" type="datetimeFigureOut">
              <a:rPr lang="en-US" smtClean="0"/>
              <a:t>6/26/15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8729-2FB1-D545-829D-11F68DA1B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3248-6CAD-5F4B-A74C-99CCD98142A5}" type="datetimeFigureOut">
              <a:rPr lang="en-US" smtClean="0"/>
              <a:t>6/26/15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8729-2FB1-D545-829D-11F68DA1BE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43248-6CAD-5F4B-A74C-99CCD98142A5}" type="datetimeFigureOut">
              <a:rPr lang="en-US" smtClean="0"/>
              <a:t>6/26/15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8729-2FB1-D545-829D-11F68DA1BE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4" Type="http://schemas.openxmlformats.org/officeDocument/2006/relationships/image" Target="../media/image4.png"/><Relationship Id="rId5" Type="http://schemas.openxmlformats.org/officeDocument/2006/relationships/image" Target="../media/image5.pdf"/><Relationship Id="rId6" Type="http://schemas.openxmlformats.org/officeDocument/2006/relationships/image" Target="../media/image6.png"/><Relationship Id="rId7" Type="http://schemas.openxmlformats.org/officeDocument/2006/relationships/image" Target="../media/image7.pdf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4" Type="http://schemas.openxmlformats.org/officeDocument/2006/relationships/image" Target="../media/image10.png"/><Relationship Id="rId5" Type="http://schemas.openxmlformats.org/officeDocument/2006/relationships/image" Target="../media/image11.pdf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4" Type="http://schemas.openxmlformats.org/officeDocument/2006/relationships/image" Target="../media/image14.png"/><Relationship Id="rId5" Type="http://schemas.openxmlformats.org/officeDocument/2006/relationships/image" Target="../media/image15.pdf"/><Relationship Id="rId6" Type="http://schemas.openxmlformats.org/officeDocument/2006/relationships/image" Target="../media/image16.png"/><Relationship Id="rId7" Type="http://schemas.openxmlformats.org/officeDocument/2006/relationships/image" Target="../media/image17.pdf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5" Type="http://schemas.openxmlformats.org/officeDocument/2006/relationships/image" Target="../media/image23.pdf"/><Relationship Id="rId6" Type="http://schemas.openxmlformats.org/officeDocument/2006/relationships/image" Target="../media/image24.png"/><Relationship Id="rId7" Type="http://schemas.openxmlformats.org/officeDocument/2006/relationships/image" Target="../media/image25.pdf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63"/>
            <a:ext cx="8229600" cy="1258551"/>
          </a:xfrm>
        </p:spPr>
        <p:txBody>
          <a:bodyPr/>
          <a:lstStyle/>
          <a:p>
            <a:r>
              <a:rPr lang="en-US" dirty="0" smtClean="0"/>
              <a:t>Paper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8188"/>
            <a:ext cx="8229600" cy="473646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Show experimental set-up/timeline</a:t>
            </a:r>
          </a:p>
          <a:p>
            <a:r>
              <a:rPr lang="en-US" dirty="0" smtClean="0"/>
              <a:t>Show microbiome profile of human source communities</a:t>
            </a:r>
          </a:p>
          <a:p>
            <a:pPr lvl="1"/>
            <a:r>
              <a:rPr lang="en-US" dirty="0" smtClean="0"/>
              <a:t>Chose communities with varying levels of Proteobacteria, Bacteroidetes, Firmicutes</a:t>
            </a:r>
          </a:p>
          <a:p>
            <a:r>
              <a:rPr lang="en-US" dirty="0" smtClean="0"/>
              <a:t>Different source communities resulted in varying levels of colonization resistance</a:t>
            </a:r>
          </a:p>
          <a:p>
            <a:pPr lvl="1"/>
            <a:r>
              <a:rPr lang="en-US" dirty="0" smtClean="0"/>
              <a:t>Profiles range from little to no colonization to persistent colonization to death</a:t>
            </a:r>
          </a:p>
          <a:p>
            <a:r>
              <a:rPr lang="en-US" dirty="0" smtClean="0"/>
              <a:t>What are the structures of the communities across Day 0</a:t>
            </a:r>
          </a:p>
          <a:p>
            <a:pPr lvl="1"/>
            <a:r>
              <a:rPr lang="en-US" dirty="0" smtClean="0"/>
              <a:t>How do they correlate with subsequent levels of </a:t>
            </a:r>
            <a:r>
              <a:rPr lang="en-US" i="1" dirty="0" smtClean="0"/>
              <a:t>C. difficile?</a:t>
            </a:r>
          </a:p>
          <a:p>
            <a:r>
              <a:rPr lang="en-US" dirty="0" smtClean="0"/>
              <a:t>Over the entire time course how does the structure of the microbiome correlate with </a:t>
            </a:r>
            <a:r>
              <a:rPr lang="en-US" i="1" dirty="0" smtClean="0"/>
              <a:t>C. difficile </a:t>
            </a:r>
            <a:r>
              <a:rPr lang="en-US" dirty="0" smtClean="0"/>
              <a:t>levels</a:t>
            </a:r>
          </a:p>
          <a:p>
            <a:r>
              <a:rPr lang="en-US" dirty="0" smtClean="0"/>
              <a:t>Is microbiome structure different between mice that died and mice highly colonized?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Microbiome ~ CDI severity?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018" y="5490561"/>
            <a:ext cx="8949963" cy="923330"/>
          </a:xfrm>
          <a:prstGeom prst="rect">
            <a:avLst/>
          </a:prstGeom>
          <a:noFill/>
          <a:ln w="50800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Overall, this project will show what bacteria on Day 0 are present that allow or prevent </a:t>
            </a:r>
            <a:r>
              <a:rPr lang="en-US" i="1" dirty="0" smtClean="0"/>
              <a:t>C. difficile</a:t>
            </a:r>
            <a:r>
              <a:rPr lang="en-US" dirty="0" smtClean="0"/>
              <a:t> colonization.  Moreover I can look at the relationship between the microbiome and CDI severity.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6" descr="top phyla1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7354" r="-7354"/>
              <a:stretch>
                <a:fillRect/>
              </a:stretch>
            </p:blipFill>
          </mc:Choice>
          <mc:Fallback>
            <p:blipFill>
              <a:blip r:embed="rId3"/>
              <a:srcRect l="-7354" r="-7354"/>
              <a:stretch>
                <a:fillRect/>
              </a:stretch>
            </p:blipFill>
          </mc:Fallback>
        </mc:AlternateContent>
        <p:spPr>
          <a:xfrm>
            <a:off x="2012808" y="3248041"/>
            <a:ext cx="5541745" cy="326076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310"/>
            <a:ext cx="9144000" cy="1066800"/>
          </a:xfrm>
        </p:spPr>
        <p:txBody>
          <a:bodyPr>
            <a:noAutofit/>
          </a:bodyPr>
          <a:lstStyle/>
          <a:p>
            <a:pPr algn="ctr"/>
            <a:r>
              <a:rPr lang="en-US" sz="3400" dirty="0" smtClean="0"/>
              <a:t>Experimental Design</a:t>
            </a:r>
            <a:endParaRPr lang="en-US" sz="3400" dirty="0"/>
          </a:p>
        </p:txBody>
      </p:sp>
      <p:grpSp>
        <p:nvGrpSpPr>
          <p:cNvPr id="3" name="Group 17"/>
          <p:cNvGrpSpPr/>
          <p:nvPr/>
        </p:nvGrpSpPr>
        <p:grpSpPr>
          <a:xfrm>
            <a:off x="205510" y="1859524"/>
            <a:ext cx="8152663" cy="1010028"/>
            <a:chOff x="258901" y="4314854"/>
            <a:chExt cx="8152663" cy="101002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97951" y="4461481"/>
              <a:ext cx="7313613" cy="1588"/>
            </a:xfrm>
            <a:prstGeom prst="line">
              <a:avLst/>
            </a:prstGeom>
            <a:ln w="50800" cap="flat" cmpd="sng" algn="ctr">
              <a:solidFill>
                <a:srgbClr val="4EA5D1"/>
              </a:solidFill>
              <a:prstDash val="solid"/>
              <a:round/>
              <a:headEnd type="none" w="med" len="med"/>
              <a:tailEnd type="non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944114" y="4468691"/>
              <a:ext cx="307675" cy="1"/>
            </a:xfrm>
            <a:prstGeom prst="line">
              <a:avLst/>
            </a:prstGeom>
            <a:ln>
              <a:solidFill>
                <a:srgbClr val="4EA5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8257725" y="4486229"/>
              <a:ext cx="307675" cy="1"/>
            </a:xfrm>
            <a:prstGeom prst="line">
              <a:avLst/>
            </a:prstGeom>
            <a:ln>
              <a:solidFill>
                <a:srgbClr val="4EA5D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58901" y="4678551"/>
              <a:ext cx="16547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Gavage</a:t>
              </a:r>
              <a:r>
                <a:rPr lang="en-US" dirty="0" smtClean="0"/>
                <a:t> Human</a:t>
              </a:r>
            </a:p>
            <a:p>
              <a:pPr algn="ctr"/>
              <a:r>
                <a:rPr lang="en-US" dirty="0" smtClean="0"/>
                <a:t>Stool Slurry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rot="16200000" flipH="1">
            <a:off x="4977834" y="2017252"/>
            <a:ext cx="307675" cy="1"/>
          </a:xfrm>
          <a:prstGeom prst="line">
            <a:avLst/>
          </a:prstGeom>
          <a:ln>
            <a:solidFill>
              <a:srgbClr val="4EA5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96228" y="2167199"/>
            <a:ext cx="1604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Challenge with</a:t>
            </a:r>
          </a:p>
          <a:p>
            <a:pPr algn="ctr"/>
            <a:r>
              <a:rPr lang="en-US" dirty="0" smtClean="0"/>
              <a:t>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i="1" dirty="0" smtClean="0"/>
              <a:t>C. difficile</a:t>
            </a:r>
          </a:p>
          <a:p>
            <a:pPr algn="ctr"/>
            <a:r>
              <a:rPr lang="en-US" dirty="0" smtClean="0"/>
              <a:t>431 spores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69385" y="1486563"/>
            <a:ext cx="316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143899" y="1507730"/>
            <a:ext cx="43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40869" y="1477364"/>
            <a:ext cx="517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-14</a:t>
            </a:r>
            <a:endParaRPr lang="en-US" sz="2000" dirty="0"/>
          </a:p>
        </p:txBody>
      </p:sp>
      <p:grpSp>
        <p:nvGrpSpPr>
          <p:cNvPr id="4" name="Group 14"/>
          <p:cNvGrpSpPr/>
          <p:nvPr/>
        </p:nvGrpSpPr>
        <p:grpSpPr>
          <a:xfrm>
            <a:off x="5648783" y="1359820"/>
            <a:ext cx="3304309" cy="1510098"/>
            <a:chOff x="5648785" y="1778733"/>
            <a:chExt cx="3304309" cy="1510098"/>
          </a:xfrm>
        </p:grpSpPr>
        <p:sp>
          <p:nvSpPr>
            <p:cNvPr id="16" name="TextBox 15"/>
            <p:cNvSpPr txBox="1"/>
            <p:nvPr/>
          </p:nvSpPr>
          <p:spPr>
            <a:xfrm>
              <a:off x="5648785" y="1778733"/>
              <a:ext cx="2169735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Monitor colonization </a:t>
              </a:r>
            </a:p>
            <a:p>
              <a:pPr algn="ctr"/>
              <a:r>
                <a:rPr lang="en-US" dirty="0" smtClean="0"/>
                <a:t>and CR levels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12976" y="2642500"/>
              <a:ext cx="11401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Euthanize</a:t>
              </a:r>
            </a:p>
            <a:p>
              <a:pPr algn="ctr"/>
              <a:r>
                <a:rPr lang="en-US" dirty="0" smtClean="0"/>
                <a:t>Mice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9830" y="1443750"/>
            <a:ext cx="60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Day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79891" y="2795962"/>
            <a:ext cx="52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dirty="0" smtClean="0"/>
              <a:t>=3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FU seve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021665" y="1625463"/>
            <a:ext cx="4572000" cy="2654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0066" y="141251"/>
            <a:ext cx="8863867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lvl="0" algn="ctr" defTabSz="914400">
              <a:lnSpc>
                <a:spcPts val="5600"/>
              </a:lnSpc>
              <a:spcBef>
                <a:spcPct val="0"/>
              </a:spcBef>
              <a:defRPr/>
            </a:pPr>
            <a:r>
              <a:rPr lang="en-US" sz="360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Severe CDI in Humanized Germ-free Mice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4021665" y="3925806"/>
            <a:ext cx="4572000" cy="2609850"/>
            <a:chOff x="4169834" y="4025619"/>
            <a:chExt cx="4572000" cy="2609850"/>
          </a:xfrm>
        </p:grpSpPr>
        <p:pic>
          <p:nvPicPr>
            <p:cNvPr id="8" name="Picture 7" descr="weights sever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4169834" y="4025619"/>
              <a:ext cx="4572000" cy="26098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563055" y="4150541"/>
              <a:ext cx="1137145" cy="58299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top phyla-first group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13831" y="1893812"/>
            <a:ext cx="3101196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0066" y="294473"/>
            <a:ext cx="8863867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lvl="0" algn="ctr" defTabSz="914400">
              <a:lnSpc>
                <a:spcPts val="5600"/>
              </a:lnSpc>
              <a:spcBef>
                <a:spcPct val="0"/>
              </a:spcBef>
              <a:defRPr/>
            </a:pPr>
            <a:r>
              <a:rPr lang="en-US" sz="3200" i="1" noProof="0" dirty="0" err="1" smtClean="0">
                <a:latin typeface="+mj-lt"/>
                <a:ea typeface="+mj-ea"/>
                <a:cs typeface="+mj-cs"/>
              </a:rPr>
              <a:t>Enteroccocus</a:t>
            </a:r>
            <a:r>
              <a:rPr lang="en-US" sz="3200" i="1" noProof="0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3200" noProof="0" dirty="0" smtClean="0">
                <a:latin typeface="+mj-lt"/>
                <a:ea typeface="+mj-ea"/>
                <a:cs typeface="+mj-cs"/>
              </a:rPr>
              <a:t>Clostridium </a:t>
            </a:r>
            <a:r>
              <a:rPr lang="en-US" sz="3200" noProof="0" dirty="0" err="1" smtClean="0">
                <a:latin typeface="+mj-lt"/>
                <a:ea typeface="+mj-ea"/>
                <a:cs typeface="+mj-cs"/>
              </a:rPr>
              <a:t>sensu</a:t>
            </a:r>
            <a:r>
              <a:rPr lang="en-US" sz="3200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200" noProof="0" dirty="0" err="1" smtClean="0">
                <a:latin typeface="+mj-lt"/>
                <a:ea typeface="+mj-ea"/>
                <a:cs typeface="+mj-cs"/>
              </a:rPr>
              <a:t>stricto</a:t>
            </a:r>
            <a:r>
              <a:rPr lang="en-US" sz="3200" noProof="0" dirty="0" smtClean="0">
                <a:latin typeface="+mj-lt"/>
                <a:ea typeface="+mj-ea"/>
                <a:cs typeface="+mj-cs"/>
              </a:rPr>
              <a:t>, and </a:t>
            </a:r>
            <a:r>
              <a:rPr lang="en-US" sz="3200" noProof="0" dirty="0" err="1" smtClean="0">
                <a:latin typeface="+mj-lt"/>
                <a:ea typeface="+mj-ea"/>
                <a:cs typeface="+mj-cs"/>
              </a:rPr>
              <a:t>Erysipelotrichaeceae</a:t>
            </a:r>
            <a:r>
              <a:rPr lang="en-US" sz="3200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F</a:t>
            </a:r>
            <a:r>
              <a:rPr lang="en-US" sz="3200" noProof="0" dirty="0" err="1" smtClean="0">
                <a:latin typeface="+mj-lt"/>
                <a:ea typeface="+mj-ea"/>
                <a:cs typeface="+mj-cs"/>
              </a:rPr>
              <a:t>ound</a:t>
            </a:r>
            <a:r>
              <a:rPr lang="en-US" sz="3200" noProof="0" dirty="0" smtClean="0">
                <a:latin typeface="+mj-lt"/>
                <a:ea typeface="+mj-ea"/>
                <a:cs typeface="+mj-cs"/>
              </a:rPr>
              <a:t> in Moribund Mice </a:t>
            </a:r>
            <a:endParaRPr kumimoji="0" lang="en-US" sz="320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DA01245resul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10108" r="27376"/>
              <a:stretch>
                <a:fillRect/>
              </a:stretch>
            </p:blipFill>
          </mc:Choice>
          <mc:Fallback>
            <p:blipFill>
              <a:blip r:embed="rId4"/>
              <a:srcRect t="10108" r="27376"/>
              <a:stretch>
                <a:fillRect/>
              </a:stretch>
            </p:blipFill>
          </mc:Fallback>
        </mc:AlternateContent>
        <p:spPr>
          <a:xfrm>
            <a:off x="4874646" y="2359955"/>
            <a:ext cx="3947072" cy="2741341"/>
          </a:xfrm>
          <a:prstGeom prst="rect">
            <a:avLst/>
          </a:prstGeom>
        </p:spPr>
      </p:pic>
      <p:pic>
        <p:nvPicPr>
          <p:cNvPr id="13" name="Picture 12" descr="DA01245resul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71842" t="10108" b="54209"/>
              <a:stretch>
                <a:fillRect/>
              </a:stretch>
            </p:blipFill>
          </mc:Choice>
          <mc:Fallback>
            <p:blipFill>
              <a:blip r:embed="rId4"/>
              <a:srcRect l="71842" t="10108" b="54209"/>
              <a:stretch>
                <a:fillRect/>
              </a:stretch>
            </p:blipFill>
          </mc:Fallback>
        </mc:AlternateContent>
        <p:spPr>
          <a:xfrm>
            <a:off x="2798630" y="5078855"/>
            <a:ext cx="2126815" cy="1512272"/>
          </a:xfrm>
          <a:prstGeom prst="rect">
            <a:avLst/>
          </a:prstGeom>
        </p:spPr>
      </p:pic>
      <p:pic>
        <p:nvPicPr>
          <p:cNvPr id="14" name="Picture 13" descr="DA01245resul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71842" t="45791" b="21791"/>
              <a:stretch>
                <a:fillRect/>
              </a:stretch>
            </p:blipFill>
          </mc:Choice>
          <mc:Fallback>
            <p:blipFill>
              <a:blip r:embed="rId4"/>
              <a:srcRect l="71842" t="45791" b="21791"/>
              <a:stretch>
                <a:fillRect/>
              </a:stretch>
            </p:blipFill>
          </mc:Fallback>
        </mc:AlternateContent>
        <p:spPr>
          <a:xfrm>
            <a:off x="4925445" y="5237707"/>
            <a:ext cx="2095070" cy="13534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14289" y="1990623"/>
            <a:ext cx="106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DA00431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2006" y="1990623"/>
            <a:ext cx="118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DA001245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60724" y="6350816"/>
            <a:ext cx="274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Phylotypes</a:t>
            </a:r>
            <a:r>
              <a:rPr lang="en-US" dirty="0" smtClean="0"/>
              <a:t>, Family Level</a:t>
            </a:r>
            <a:endParaRPr lang="en-US" dirty="0"/>
          </a:p>
        </p:txBody>
      </p:sp>
      <p:pic>
        <p:nvPicPr>
          <p:cNvPr id="15" name="Picture 14" descr="DA00431resul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r="31532"/>
              <a:stretch>
                <a:fillRect/>
              </a:stretch>
            </p:blipFill>
          </mc:Choice>
          <mc:Fallback>
            <p:blipFill>
              <a:blip r:embed="rId6"/>
              <a:srcRect r="31532"/>
              <a:stretch>
                <a:fillRect/>
              </a:stretch>
            </p:blipFill>
          </mc:Fallback>
        </mc:AlternateContent>
        <p:spPr>
          <a:xfrm>
            <a:off x="580367" y="2271533"/>
            <a:ext cx="3771502" cy="2830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FU high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021667" y="1771701"/>
            <a:ext cx="4572000" cy="2654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2781" y="528498"/>
            <a:ext cx="8658437" cy="12640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 smtClean="0"/>
              <a:t>Persistent Colonization in Humanized Germ-free Mice</a:t>
            </a:r>
            <a:endParaRPr lang="en-US" sz="5000" dirty="0"/>
          </a:p>
        </p:txBody>
      </p:sp>
      <p:grpSp>
        <p:nvGrpSpPr>
          <p:cNvPr id="2" name="Group 12"/>
          <p:cNvGrpSpPr/>
          <p:nvPr/>
        </p:nvGrpSpPr>
        <p:grpSpPr>
          <a:xfrm>
            <a:off x="4021667" y="4075666"/>
            <a:ext cx="4572000" cy="2609850"/>
            <a:chOff x="2286000" y="3775769"/>
            <a:chExt cx="4572000" cy="2609850"/>
          </a:xfrm>
        </p:grpSpPr>
        <p:pic>
          <p:nvPicPr>
            <p:cNvPr id="8" name="Picture 7" descr="weights high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2286000" y="3775769"/>
              <a:ext cx="4572000" cy="26098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679221" y="3838226"/>
              <a:ext cx="1137145" cy="95066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top phyla-second group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02620" y="1998136"/>
            <a:ext cx="3101196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A01134resul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6540"/>
              <a:stretch>
                <a:fillRect/>
              </a:stretch>
            </p:blipFill>
          </mc:Choice>
          <mc:Fallback>
            <p:blipFill>
              <a:blip r:embed="rId4"/>
              <a:srcRect t="6540"/>
              <a:stretch>
                <a:fillRect/>
              </a:stretch>
            </p:blipFill>
          </mc:Fallback>
        </mc:AlternateContent>
        <p:spPr>
          <a:xfrm>
            <a:off x="663755" y="2293349"/>
            <a:ext cx="7851771" cy="41787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2781" y="563780"/>
            <a:ext cx="8658437" cy="12640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 err="1" smtClean="0"/>
              <a:t>Akkermansia</a:t>
            </a:r>
            <a:r>
              <a:rPr lang="en-US" sz="5000" dirty="0" smtClean="0"/>
              <a:t> Positively Correlates with </a:t>
            </a:r>
            <a:r>
              <a:rPr lang="en-US" sz="5000" i="1" dirty="0" smtClean="0"/>
              <a:t>C. difficile</a:t>
            </a:r>
            <a:r>
              <a:rPr lang="en-US" sz="5000" dirty="0" smtClean="0"/>
              <a:t> CFU</a:t>
            </a:r>
            <a:endParaRPr lang="en-US" sz="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60724" y="6350816"/>
            <a:ext cx="274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Phylotypes</a:t>
            </a:r>
            <a:r>
              <a:rPr lang="en-US" dirty="0" smtClean="0"/>
              <a:t>, Family Level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22824" y="2073400"/>
            <a:ext cx="106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DA01134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FU low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031540" y="1817044"/>
            <a:ext cx="4572000" cy="26606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63780"/>
            <a:ext cx="9144000" cy="12640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 smtClean="0">
                <a:solidFill>
                  <a:srgbClr val="000000"/>
                </a:solidFill>
              </a:rPr>
              <a:t>Delayed/Low Colonization in Humanized Germ-free Mice</a:t>
            </a:r>
            <a:endParaRPr lang="en-US" sz="4200" dirty="0">
              <a:solidFill>
                <a:srgbClr val="000000"/>
              </a:solidFill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021694" y="4118136"/>
            <a:ext cx="4572000" cy="2609850"/>
            <a:chOff x="2286000" y="3782957"/>
            <a:chExt cx="4572000" cy="2609850"/>
          </a:xfrm>
        </p:grpSpPr>
        <p:pic>
          <p:nvPicPr>
            <p:cNvPr id="11" name="Picture 10" descr="weights low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2286000" y="3782957"/>
              <a:ext cx="4572000" cy="260985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700038" y="3980353"/>
              <a:ext cx="1091425" cy="58299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top phyla-third group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06296" y="2003384"/>
            <a:ext cx="3101196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Macintosh PowerPoint</Application>
  <PresentationFormat>On-screen Show (4:3)</PresentationFormat>
  <Paragraphs>55</Paragraphs>
  <Slides>7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Paper Outline</vt:lpstr>
      <vt:lpstr>Experimental Design</vt:lpstr>
      <vt:lpstr>Slide 3</vt:lpstr>
      <vt:lpstr>Slide 4</vt:lpstr>
      <vt:lpstr>Persistent Colonization in Humanized Germ-free Mice</vt:lpstr>
      <vt:lpstr>Akkermansia Positively Correlates with C. difficile CFU</vt:lpstr>
      <vt:lpstr>Delayed/Low Colonization in Humanized Germ-free Mice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Outline</dc:title>
  <dc:creator>Alyx Schubert</dc:creator>
  <cp:lastModifiedBy>Alyx Schubert</cp:lastModifiedBy>
  <cp:revision>1</cp:revision>
  <dcterms:created xsi:type="dcterms:W3CDTF">2015-06-26T18:17:42Z</dcterms:created>
  <dcterms:modified xsi:type="dcterms:W3CDTF">2015-06-26T18:18:22Z</dcterms:modified>
</cp:coreProperties>
</file>