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N.Lokesh</a:t>
            </a:r>
            <a:endParaRPr lang="en-US" sz="2400" dirty="0"/>
          </a:p>
          <a:p>
            <a:r>
              <a:rPr lang="en-US" sz="2400" dirty="0"/>
              <a:t>REGISTER NO:</a:t>
            </a:r>
            <a:r>
              <a:rPr lang="en-IN" sz="2400" dirty="0"/>
              <a:t> 312207907</a:t>
            </a:r>
            <a:endParaRPr lang="en-US" sz="2400" dirty="0"/>
          </a:p>
          <a:p>
            <a:r>
              <a:rPr lang="en-US" sz="2400" dirty="0"/>
              <a:t>DEPARTMENT:</a:t>
            </a:r>
            <a:r>
              <a:rPr lang="en-IN" sz="2400" dirty="0"/>
              <a:t> B.COM General</a:t>
            </a:r>
            <a:endParaRPr lang="en-US" sz="2400" dirty="0"/>
          </a:p>
          <a:p>
            <a:r>
              <a:rPr lang="en-US" sz="2400" dirty="0"/>
              <a:t>COLLEGE</a:t>
            </a:r>
            <a:r>
              <a:rPr lang="en-IN" sz="2400" dirty="0"/>
              <a:t> The </a:t>
            </a:r>
            <a:r>
              <a:rPr lang="en-IN" sz="2400" dirty="0" err="1"/>
              <a:t>Quaide</a:t>
            </a:r>
            <a:r>
              <a:rPr lang="en-IN" sz="2400" dirty="0"/>
              <a:t> </a:t>
            </a:r>
            <a:r>
              <a:rPr lang="en-IN" sz="2400" dirty="0" err="1"/>
              <a:t>Milleth</a:t>
            </a:r>
            <a:r>
              <a:rPr lang="en-IN" sz="2400" dirty="0"/>
              <a:t> </a:t>
            </a:r>
            <a:r>
              <a:rPr lang="en-IN" sz="2400"/>
              <a:t>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42C9467-FBA5-894B-5954-DA14475E260C}"/>
              </a:ext>
            </a:extLst>
          </p:cNvPr>
          <p:cNvSpPr txBox="1"/>
          <p:nvPr/>
        </p:nvSpPr>
        <p:spPr>
          <a:xfrm>
            <a:off x="989726" y="1585376"/>
            <a:ext cx="6064728" cy="1754326"/>
          </a:xfrm>
          <a:prstGeom prst="rect">
            <a:avLst/>
          </a:prstGeom>
          <a:noFill/>
        </p:spPr>
        <p:txBody>
          <a:bodyPr wrap="square">
            <a:spAutoFit/>
          </a:bodyPr>
          <a:lstStyle/>
          <a:p>
            <a:r>
              <a:rPr lang="en-IN" b="0" i="0" dirty="0" err="1">
                <a:solidFill>
                  <a:srgbClr val="474747"/>
                </a:solidFill>
                <a:effectLst/>
                <a:latin typeface="Google Sans"/>
              </a:rPr>
              <a:t>Modeling</a:t>
            </a:r>
            <a:r>
              <a:rPr lang="en-IN" b="0" i="0" dirty="0">
                <a:solidFill>
                  <a:srgbClr val="474747"/>
                </a:solidFill>
                <a:effectLst/>
                <a:latin typeface="Google Sans"/>
              </a:rPr>
              <a:t> involves </a:t>
            </a:r>
            <a:r>
              <a:rPr lang="en-IN" b="0" i="0" dirty="0">
                <a:solidFill>
                  <a:srgbClr val="040C28"/>
                </a:solidFill>
                <a:effectLst/>
                <a:latin typeface="Google Sans"/>
              </a:rPr>
              <a:t>making a representation of something</a:t>
            </a:r>
            <a:r>
              <a:rPr lang="en-IN" b="0" i="0" dirty="0">
                <a:solidFill>
                  <a:srgbClr val="474747"/>
                </a:solidFill>
                <a:effectLst/>
                <a:latin typeface="Google Sans"/>
              </a:rPr>
              <a:t>. Creating a tiny, functioning volcano is an example of </a:t>
            </a:r>
            <a:r>
              <a:rPr lang="en-IN" b="0" i="0" dirty="0" err="1">
                <a:solidFill>
                  <a:srgbClr val="474747"/>
                </a:solidFill>
                <a:effectLst/>
                <a:latin typeface="Google Sans"/>
              </a:rPr>
              <a:t>modeling</a:t>
            </a:r>
            <a:r>
              <a:rPr lang="en-IN" b="0" i="0" dirty="0">
                <a:solidFill>
                  <a:srgbClr val="474747"/>
                </a:solidFill>
                <a:effectLst/>
                <a:latin typeface="Google Sans"/>
              </a:rPr>
              <a:t>. Teachers use </a:t>
            </a:r>
            <a:r>
              <a:rPr lang="en-IN" b="0" i="0" dirty="0" err="1">
                <a:solidFill>
                  <a:srgbClr val="474747"/>
                </a:solidFill>
                <a:effectLst/>
                <a:latin typeface="Google Sans"/>
              </a:rPr>
              <a:t>modeling</a:t>
            </a:r>
            <a:r>
              <a:rPr lang="en-IN" b="0" i="0" dirty="0">
                <a:solidFill>
                  <a:srgbClr val="474747"/>
                </a:solidFill>
                <a:effectLst/>
                <a:latin typeface="Google Sans"/>
              </a:rPr>
              <a:t> when they have a class election that represents a larger one, like a presidential election. </a:t>
            </a:r>
            <a:r>
              <a:rPr lang="en-IN" b="0" i="0" dirty="0" err="1">
                <a:solidFill>
                  <a:srgbClr val="474747"/>
                </a:solidFill>
                <a:effectLst/>
                <a:latin typeface="Google Sans"/>
              </a:rPr>
              <a:t>Modeling</a:t>
            </a:r>
            <a:r>
              <a:rPr lang="en-IN" b="0" i="0" dirty="0">
                <a:solidFill>
                  <a:srgbClr val="474747"/>
                </a:solidFill>
                <a:effectLst/>
                <a:latin typeface="Google Sans"/>
              </a:rPr>
              <a:t> is anything that represents something else, usually on a smaller scale.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28CCEBF-173A-C546-0365-8FB93D54530A}"/>
              </a:ext>
            </a:extLst>
          </p:cNvPr>
          <p:cNvSpPr txBox="1"/>
          <p:nvPr/>
        </p:nvSpPr>
        <p:spPr>
          <a:xfrm>
            <a:off x="745331" y="1603087"/>
            <a:ext cx="6018610" cy="2308324"/>
          </a:xfrm>
          <a:prstGeom prst="rect">
            <a:avLst/>
          </a:prstGeom>
          <a:noFill/>
        </p:spPr>
        <p:txBody>
          <a:bodyPr wrap="square">
            <a:spAutoFit/>
          </a:bodyPr>
          <a:lstStyle/>
          <a:p>
            <a:pPr algn="ctr" fontAlgn="ctr">
              <a:buFont typeface="Arial" panose="020B0604020202020204" pitchFamily="34" charset="0"/>
              <a:buChar char="•"/>
            </a:pPr>
            <a:r>
              <a:rPr lang="en-IN" b="0" i="0" dirty="0">
                <a:solidFill>
                  <a:srgbClr val="001D35"/>
                </a:solidFill>
                <a:effectLst/>
                <a:latin typeface="Google Sans"/>
              </a:rPr>
              <a:t>Employee dataset: A dataset with information about employees, including their demographics, educational backgrounds, work history, and employment-related factors. It can be used for HR and workforce-related analyses, such as leave pattern analyses, diversity and inclusion studies, salary structure assessments, and employee retention. </a:t>
            </a:r>
          </a:p>
          <a:p>
            <a:br>
              <a:rPr lang="en-IN"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F9C215-DEC9-BDB8-4B01-81A056BEE7C0}"/>
              </a:ext>
            </a:extLst>
          </p:cNvPr>
          <p:cNvSpPr txBox="1"/>
          <p:nvPr/>
        </p:nvSpPr>
        <p:spPr>
          <a:xfrm>
            <a:off x="910828" y="1518047"/>
            <a:ext cx="8239125" cy="646331"/>
          </a:xfrm>
          <a:prstGeom prst="rect">
            <a:avLst/>
          </a:prstGeom>
          <a:noFill/>
        </p:spPr>
        <p:txBody>
          <a:bodyPr wrap="square">
            <a:spAutoFit/>
          </a:bodyPr>
          <a:lstStyle/>
          <a:p>
            <a:r>
              <a:rPr lang="en-IN" b="0" i="0" dirty="0">
                <a:solidFill>
                  <a:srgbClr val="040C28"/>
                </a:solidFill>
                <a:effectLst/>
                <a:latin typeface="Google Sans"/>
              </a:rPr>
              <a:t>the final piece of writing in a research paper, essay, or article that summarizes the entire work</a:t>
            </a:r>
            <a:r>
              <a:rPr lang="en-IN" b="0" i="0" dirty="0">
                <a:solidFill>
                  <a:srgbClr val="474747"/>
                </a:solidFill>
                <a:effectLst/>
                <a:latin typeface="Google Sans"/>
              </a:rPr>
              <a:t>. The conclusion paragraph should</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184AAD8C-1E4C-3A31-F3B6-1B68254C2C8F}"/>
              </a:ext>
            </a:extLst>
          </p:cNvPr>
          <p:cNvSpPr txBox="1"/>
          <p:nvPr/>
        </p:nvSpPr>
        <p:spPr>
          <a:xfrm>
            <a:off x="902494" y="1695448"/>
            <a:ext cx="6107906" cy="1477328"/>
          </a:xfrm>
          <a:prstGeom prst="rect">
            <a:avLst/>
          </a:prstGeom>
          <a:noFill/>
        </p:spPr>
        <p:txBody>
          <a:bodyPr wrap="square">
            <a:spAutoFit/>
          </a:bodyPr>
          <a:lstStyle/>
          <a:p>
            <a:r>
              <a:rPr lang="en-IN" dirty="0">
                <a:effectLst/>
                <a:latin typeface="Google Sans"/>
              </a:rPr>
              <a:t>Here's an example of a basic problem </a:t>
            </a:r>
            <a:r>
              <a:rPr lang="en-IN" dirty="0" err="1">
                <a:effectLst/>
                <a:latin typeface="Google Sans"/>
              </a:rPr>
              <a:t>statement:Problem</a:t>
            </a:r>
            <a:r>
              <a:rPr lang="en-IN" dirty="0">
                <a:effectLst/>
                <a:latin typeface="Google Sans"/>
              </a:rPr>
              <a:t>: Voter turnout in the southwest region of Florida has been significantly decreasing over the past decade, while other areas of the state continue to see increasing numbers of voters at the polls.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923306"/>
            <a:ext cx="7924800" cy="1938992"/>
          </a:xfrm>
          <a:prstGeom prst="rect">
            <a:avLst/>
          </a:prstGeom>
          <a:noFill/>
        </p:spPr>
        <p:txBody>
          <a:bodyPr wrap="square" rtlCol="0">
            <a:spAutoFit/>
          </a:bodyPr>
          <a:lstStyle/>
          <a:p>
            <a:pPr algn="l"/>
            <a:r>
              <a:rPr lang="en-IN" sz="2400" b="0" i="0">
                <a:solidFill>
                  <a:srgbClr val="1F1F1F"/>
                </a:solidFill>
                <a:effectLst/>
                <a:latin typeface="Google Sans"/>
              </a:rPr>
              <a:t>A project overview is </a:t>
            </a:r>
            <a:r>
              <a:rPr lang="en-IN" sz="2400" b="0" i="0">
                <a:solidFill>
                  <a:srgbClr val="040C28"/>
                </a:solidFill>
                <a:effectLst/>
                <a:latin typeface="Google Sans"/>
              </a:rPr>
              <a:t>a detailed description of a project's goals and objectives, the steps to achieve these goals, and the expected outcomes</a:t>
            </a:r>
            <a:r>
              <a:rPr lang="en-IN" sz="2400" b="0" i="0">
                <a:solidFill>
                  <a:srgbClr val="1F1F1F"/>
                </a:solidFill>
                <a:effectLst/>
                <a:latin typeface="Google Sans"/>
              </a:rPr>
              <a:t>. In addition, a project overview enables you to outline the project schedule, budget, necessary resources, and status.</a:t>
            </a:r>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2A2C22F-A2E6-0CE4-527C-F089C468B7B7}"/>
              </a:ext>
            </a:extLst>
          </p:cNvPr>
          <p:cNvSpPr txBox="1"/>
          <p:nvPr/>
        </p:nvSpPr>
        <p:spPr>
          <a:xfrm>
            <a:off x="2133600" y="2232451"/>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72FBDD-378C-139F-75E4-EDD1AAB2CFA7}"/>
              </a:ext>
            </a:extLst>
          </p:cNvPr>
          <p:cNvSpPr txBox="1"/>
          <p:nvPr/>
        </p:nvSpPr>
        <p:spPr>
          <a:xfrm>
            <a:off x="699452" y="2164443"/>
            <a:ext cx="6107906" cy="1477328"/>
          </a:xfrm>
          <a:prstGeom prst="rect">
            <a:avLst/>
          </a:prstGeom>
          <a:noFill/>
        </p:spPr>
        <p:txBody>
          <a:bodyPr wrap="square">
            <a:spAutoFit/>
          </a:bodyPr>
          <a:lstStyle/>
          <a:p>
            <a:r>
              <a:rPr lang="en-IN" b="0" i="0" dirty="0">
                <a:effectLst/>
                <a:latin typeface="Google Sans"/>
              </a:rPr>
              <a:t>An end user is a person or other entity that consumes or makes use of the goods or services produced by businesses. In this way, an end user may differ from a customer—since the entity or person that buys a product or service may not be the one who actually uses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8FC655D-01E6-990C-7408-38D997172F02}"/>
              </a:ext>
            </a:extLst>
          </p:cNvPr>
          <p:cNvSpPr txBox="1"/>
          <p:nvPr/>
        </p:nvSpPr>
        <p:spPr>
          <a:xfrm>
            <a:off x="3051332" y="2095500"/>
            <a:ext cx="6483193" cy="1477328"/>
          </a:xfrm>
          <a:prstGeom prst="rect">
            <a:avLst/>
          </a:prstGeom>
          <a:noFill/>
        </p:spPr>
        <p:txBody>
          <a:bodyPr wrap="square">
            <a:spAutoFit/>
          </a:bodyPr>
          <a:lstStyle/>
          <a:p>
            <a:r>
              <a:rPr lang="en-IN" b="0" i="0" dirty="0">
                <a:solidFill>
                  <a:srgbClr val="474747"/>
                </a:solidFill>
                <a:effectLst/>
                <a:latin typeface="Google Sans"/>
              </a:rPr>
              <a:t>A value proposition is </a:t>
            </a:r>
            <a:r>
              <a:rPr lang="en-IN" b="0" i="0" dirty="0">
                <a:solidFill>
                  <a:srgbClr val="040C28"/>
                </a:solidFill>
                <a:effectLst/>
                <a:latin typeface="Google Sans"/>
              </a:rPr>
              <a:t>a short statement that communicates why buyers should choose your products or services</a:t>
            </a:r>
            <a:r>
              <a:rPr lang="en-IN" b="0" i="0" dirty="0">
                <a:solidFill>
                  <a:srgbClr val="474747"/>
                </a:solidFill>
                <a:effectLst/>
                <a:latin typeface="Google Sans"/>
              </a:rPr>
              <a:t>. It's more than just a product or service description — it's the specific solution that your business provides and the promise of value that a customer can expect you to deliver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73CEFC6-75BE-6BE8-E1C7-39396EED1409}"/>
              </a:ext>
            </a:extLst>
          </p:cNvPr>
          <p:cNvSpPr txBox="1"/>
          <p:nvPr/>
        </p:nvSpPr>
        <p:spPr>
          <a:xfrm>
            <a:off x="916780" y="1631901"/>
            <a:ext cx="6673453" cy="2031325"/>
          </a:xfrm>
          <a:prstGeom prst="rect">
            <a:avLst/>
          </a:prstGeom>
          <a:noFill/>
        </p:spPr>
        <p:txBody>
          <a:bodyPr wrap="square">
            <a:spAutoFit/>
          </a:bodyPr>
          <a:lstStyle/>
          <a:p>
            <a:pPr algn="ctr" fontAlgn="ctr"/>
            <a:r>
              <a:rPr lang="en-IN" b="0" i="0" dirty="0">
                <a:solidFill>
                  <a:srgbClr val="001D35"/>
                </a:solidFill>
                <a:effectLst/>
                <a:latin typeface="Google Sans"/>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 </a:t>
            </a:r>
          </a:p>
          <a:p>
            <a:br>
              <a:rPr lang="en-IN" b="0" i="0" dirty="0">
                <a:solidFill>
                  <a:srgbClr val="001D35"/>
                </a:solidFill>
                <a:effectLst/>
                <a:latin typeface="Google Sans"/>
              </a:rPr>
            </a:b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43163" y="2899776"/>
            <a:ext cx="7000875" cy="1815882"/>
          </a:xfrm>
          <a:prstGeom prst="rect">
            <a:avLst/>
          </a:prstGeom>
          <a:noFill/>
        </p:spPr>
        <p:txBody>
          <a:bodyPr wrap="square" rtlCol="0">
            <a:spAutoFit/>
          </a:bodyPr>
          <a:lstStyle/>
          <a:p>
            <a:pPr algn="l"/>
            <a:r>
              <a:rPr lang="en-IN" sz="2800" b="0" i="0" dirty="0">
                <a:solidFill>
                  <a:srgbClr val="474747"/>
                </a:solidFill>
                <a:effectLst/>
                <a:latin typeface="Google Sans"/>
              </a:rPr>
              <a:t> WOW effect: </a:t>
            </a:r>
            <a:r>
              <a:rPr lang="en-IN" sz="2800" b="0" i="0" dirty="0">
                <a:solidFill>
                  <a:srgbClr val="040C28"/>
                </a:solidFill>
                <a:effectLst/>
                <a:latin typeface="Google Sans"/>
              </a:rPr>
              <a:t>Have you ever told a client or a colleague: “I'll call you back by noon”?</a:t>
            </a:r>
            <a:r>
              <a:rPr lang="en-IN" sz="2800" b="0" i="0" dirty="0">
                <a:solidFill>
                  <a:srgbClr val="474747"/>
                </a:solidFill>
                <a:effectLst/>
                <a:latin typeface="Google Sans"/>
              </a:rPr>
              <a:t> </a:t>
            </a:r>
            <a:r>
              <a:rPr lang="en-IN" sz="2800" b="0" i="0" dirty="0">
                <a:solidFill>
                  <a:srgbClr val="040C28"/>
                </a:solidFill>
                <a:effectLst/>
                <a:latin typeface="Google Sans"/>
              </a:rPr>
              <a:t>If you contact him at noon, he will probably be happy, no more.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lokeshyameni89@gmail.com</cp:lastModifiedBy>
  <cp:revision>13</cp:revision>
  <dcterms:created xsi:type="dcterms:W3CDTF">2024-03-29T15:07:22Z</dcterms:created>
  <dcterms:modified xsi:type="dcterms:W3CDTF">2024-08-28T10:28:23Z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