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57" r:id="rId2"/>
    <p:sldId id="358" r:id="rId3"/>
    <p:sldId id="359" r:id="rId4"/>
    <p:sldId id="363" r:id="rId5"/>
    <p:sldId id="364" r:id="rId6"/>
    <p:sldId id="366" r:id="rId7"/>
    <p:sldId id="365" r:id="rId8"/>
    <p:sldId id="367" r:id="rId9"/>
    <p:sldId id="368" r:id="rId10"/>
    <p:sldId id="369" r:id="rId11"/>
    <p:sldId id="370" r:id="rId12"/>
    <p:sldId id="371" r:id="rId13"/>
    <p:sldId id="372" r:id="rId14"/>
    <p:sldId id="373" r:id="rId15"/>
  </p:sldIdLst>
  <p:sldSz cx="9144000" cy="6858000" type="screen4x3"/>
  <p:notesSz cx="6761163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760827"/>
    <a:srgbClr val="45500E"/>
    <a:srgbClr val="E2551C"/>
    <a:srgbClr val="009900"/>
    <a:srgbClr val="FFFF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014" autoAdjust="0"/>
  </p:normalViewPr>
  <p:slideViewPr>
    <p:cSldViewPr>
      <p:cViewPr varScale="1">
        <p:scale>
          <a:sx n="64" d="100"/>
          <a:sy n="64" d="100"/>
        </p:scale>
        <p:origin x="1340" y="36"/>
      </p:cViewPr>
      <p:guideLst>
        <p:guide orient="horz" pos="209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页眉占位符 230401">
            <a:extLst>
              <a:ext uri="{FF2B5EF4-FFF2-40B4-BE49-F238E27FC236}">
                <a16:creationId xmlns:a16="http://schemas.microsoft.com/office/drawing/2014/main" id="{FC4BF58E-E2FF-4A24-9B79-9C32132505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noProof="1" dirty="0"/>
            </a:lvl1pPr>
          </a:lstStyle>
          <a:p>
            <a:endParaRPr lang="zh-CN" altLang="en-US"/>
          </a:p>
        </p:txBody>
      </p:sp>
      <p:sp>
        <p:nvSpPr>
          <p:cNvPr id="230403" name="日期占位符 230402">
            <a:extLst>
              <a:ext uri="{FF2B5EF4-FFF2-40B4-BE49-F238E27FC236}">
                <a16:creationId xmlns:a16="http://schemas.microsoft.com/office/drawing/2014/main" id="{80E3B054-DA90-4320-883A-9E7CE6165D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noProof="1" dirty="0"/>
            </a:lvl1pPr>
          </a:lstStyle>
          <a:p>
            <a:endParaRPr lang="zh-CN" altLang="en-US"/>
          </a:p>
        </p:txBody>
      </p:sp>
      <p:sp>
        <p:nvSpPr>
          <p:cNvPr id="230404" name="页脚占位符 230403">
            <a:extLst>
              <a:ext uri="{FF2B5EF4-FFF2-40B4-BE49-F238E27FC236}">
                <a16:creationId xmlns:a16="http://schemas.microsoft.com/office/drawing/2014/main" id="{D868E7FE-A61F-4EE4-837D-9EBB73B6D5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noProof="1" dirty="0"/>
            </a:lvl1pPr>
          </a:lstStyle>
          <a:p>
            <a:endParaRPr lang="zh-CN" altLang="en-US"/>
          </a:p>
        </p:txBody>
      </p:sp>
      <p:sp>
        <p:nvSpPr>
          <p:cNvPr id="230405" name="灯片编号占位符 230404">
            <a:extLst>
              <a:ext uri="{FF2B5EF4-FFF2-40B4-BE49-F238E27FC236}">
                <a16:creationId xmlns:a16="http://schemas.microsoft.com/office/drawing/2014/main" id="{8DE18FB2-0EAC-4AE8-98B0-FDF6FD3C74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 noProof="1" dirty="0"/>
            </a:lvl1pPr>
          </a:lstStyle>
          <a:p>
            <a:fld id="{AFEBA4CB-C921-40B0-850B-813AB2159EB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926AFEE-EAC8-41E1-838B-E02DAA4B5A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44EA8E-A9C9-47E5-A809-42F686B3741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30638" y="0"/>
            <a:ext cx="292893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fld id="{D2A48B96-639E-45A3-A0BA-2464DFDB1FAA}" type="datetimeFigureOut">
              <a:rPr lang="zh-CN" altLang="en-US"/>
              <a:pPr/>
              <a:t>2018/8/3</a:t>
            </a:fld>
            <a:endParaRPr lang="zh-CN" altLang="en-US"/>
          </a:p>
        </p:txBody>
      </p:sp>
      <p:sp>
        <p:nvSpPr>
          <p:cNvPr id="4100" name="幻灯片图像占位符 3">
            <a:extLst>
              <a:ext uri="{FF2B5EF4-FFF2-40B4-BE49-F238E27FC236}">
                <a16:creationId xmlns:a16="http://schemas.microsoft.com/office/drawing/2014/main" id="{E684568B-D73B-44E3-A44A-4AB202CDFCC6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98463" y="1243013"/>
            <a:ext cx="5965825" cy="3355975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备注占位符 4">
            <a:extLst>
              <a:ext uri="{FF2B5EF4-FFF2-40B4-BE49-F238E27FC236}">
                <a16:creationId xmlns:a16="http://schemas.microsoft.com/office/drawing/2014/main" id="{458A290B-23F8-49C6-9C30-8B93744DB0E2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76275" y="4784725"/>
            <a:ext cx="5408613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22C944-2C67-4F5A-9D11-3DED063D4F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5BA3C5-5F8F-4188-9705-0D3AE6F9D8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30638" y="9444038"/>
            <a:ext cx="292893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/>
            </a:lvl1pPr>
          </a:lstStyle>
          <a:p>
            <a:fld id="{2F62B5C4-BD06-48C0-9263-3F932939528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6">
            <a:extLst>
              <a:ext uri="{FF2B5EF4-FFF2-40B4-BE49-F238E27FC236}">
                <a16:creationId xmlns:a16="http://schemas.microsoft.com/office/drawing/2014/main" id="{71A70DCF-E1C8-4CF1-A00A-BCA4F01C03FD}"/>
              </a:ext>
            </a:extLst>
          </p:cNvPr>
          <p:cNvSpPr/>
          <p:nvPr/>
        </p:nvSpPr>
        <p:spPr>
          <a:xfrm>
            <a:off x="0" y="6453188"/>
            <a:ext cx="9144000" cy="40481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6" name="矩形 7">
            <a:extLst>
              <a:ext uri="{FF2B5EF4-FFF2-40B4-BE49-F238E27FC236}">
                <a16:creationId xmlns:a16="http://schemas.microsoft.com/office/drawing/2014/main" id="{C06D39DC-5DEB-4831-810E-F9FBA767EE23}"/>
              </a:ext>
            </a:extLst>
          </p:cNvPr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488B3E-412A-486D-89B0-0C174A0A351C}"/>
              </a:ext>
            </a:extLst>
          </p:cNvPr>
          <p:cNvSpPr txBox="1"/>
          <p:nvPr/>
        </p:nvSpPr>
        <p:spPr>
          <a:xfrm>
            <a:off x="0" y="6491288"/>
            <a:ext cx="914400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000" b="1" noProof="1">
                <a:solidFill>
                  <a:schemeClr val="accent1"/>
                </a:solidFill>
                <a:latin typeface="Verdana" panose="020B0604030504040204" pitchFamily="34" charset="0"/>
                <a:ea typeface="DotumChe" panose="020B0609000101010101" pitchFamily="49" charset="-127"/>
                <a:sym typeface="+mn-ea"/>
              </a:rPr>
              <a:t>HTTP://WWW.FEP.COM.CN</a:t>
            </a:r>
            <a:r>
              <a:rPr lang="en-US" altLang="zh-CN" sz="1400" noProof="1">
                <a:solidFill>
                  <a:schemeClr val="accent1"/>
                </a:solidFill>
                <a:effectLst>
                  <a:outerShdw blurRad="38100" dist="38100" dir="2700000">
                    <a:srgbClr val="000000"/>
                  </a:outerShdw>
                </a:effectLst>
                <a:sym typeface="+mn-ea"/>
              </a:rPr>
              <a:t>            </a:t>
            </a:r>
            <a:r>
              <a:rPr lang="zh-CN" altLang="en-US" sz="1400" noProof="1">
                <a:solidFill>
                  <a:schemeClr val="accent1"/>
                </a:solidFill>
                <a:effectLst>
                  <a:outerShdw blurRad="38100" dist="38100" dir="2700000">
                    <a:srgbClr val="000000"/>
                  </a:outerShdw>
                </a:effectLst>
                <a:sym typeface="+mn-ea"/>
              </a:rPr>
              <a:t>                                                  　           　　              　　           </a:t>
            </a:r>
            <a:r>
              <a:rPr lang="zh-CN" altLang="en-US" sz="1400" noProof="1">
                <a:solidFill>
                  <a:schemeClr val="accent1"/>
                </a:solidFill>
                <a:ea typeface="幼圆" pitchFamily="49" charset="-122"/>
                <a:sym typeface="+mn-ea"/>
              </a:rPr>
              <a:t>福建教育出版社</a:t>
            </a:r>
          </a:p>
        </p:txBody>
      </p:sp>
      <p:sp>
        <p:nvSpPr>
          <p:cNvPr id="8" name="直接连接符 5131">
            <a:extLst>
              <a:ext uri="{FF2B5EF4-FFF2-40B4-BE49-F238E27FC236}">
                <a16:creationId xmlns:a16="http://schemas.microsoft.com/office/drawing/2014/main" id="{50673FA6-2130-453F-A0BD-32EBD87D7D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836613"/>
            <a:ext cx="6372225" cy="0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" name="图片 5132" descr="未标题-4副本">
            <a:extLst>
              <a:ext uri="{FF2B5EF4-FFF2-40B4-BE49-F238E27FC236}">
                <a16:creationId xmlns:a16="http://schemas.microsoft.com/office/drawing/2014/main" id="{BDDCAB04-9DB5-48BA-B7C8-6AEF8E0E2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0"/>
            <a:ext cx="495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67863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176F820-30BE-4E4C-885E-FF2A718F743C}"/>
              </a:ext>
            </a:extLst>
          </p:cNvPr>
          <p:cNvSpPr/>
          <p:nvPr/>
        </p:nvSpPr>
        <p:spPr>
          <a:xfrm>
            <a:off x="0" y="6453188"/>
            <a:ext cx="9144000" cy="40481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8B7FAD-4FCC-4A35-82F7-5620951B6B3C}"/>
              </a:ext>
            </a:extLst>
          </p:cNvPr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1028" name="标题占位符 1">
            <a:extLst>
              <a:ext uri="{FF2B5EF4-FFF2-40B4-BE49-F238E27FC236}">
                <a16:creationId xmlns:a16="http://schemas.microsoft.com/office/drawing/2014/main" id="{C1C8FFCF-7C02-425E-86F6-9F0A3893E8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987675" y="260350"/>
            <a:ext cx="61563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   </a:t>
            </a:r>
          </a:p>
        </p:txBody>
      </p:sp>
      <p:sp>
        <p:nvSpPr>
          <p:cNvPr id="1029" name="文本占位符 2">
            <a:extLst>
              <a:ext uri="{FF2B5EF4-FFF2-40B4-BE49-F238E27FC236}">
                <a16:creationId xmlns:a16="http://schemas.microsoft.com/office/drawing/2014/main" id="{FADD94F7-F891-4DEE-AFF9-3FCFB9DA0F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95288" y="1268413"/>
            <a:ext cx="82296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883C543-BEA4-4998-91CC-1293FC2AD216}"/>
              </a:ext>
            </a:extLst>
          </p:cNvPr>
          <p:cNvSpPr/>
          <p:nvPr/>
        </p:nvSpPr>
        <p:spPr>
          <a:xfrm>
            <a:off x="1248018" y="2275203"/>
            <a:ext cx="6647974" cy="230832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zh-CN" sz="7200" noProof="1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第</a:t>
            </a:r>
            <a:r>
              <a:rPr lang="en-US" altLang="zh-CN" sz="7200" noProof="1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</a:t>
            </a:r>
            <a:r>
              <a:rPr lang="zh-CN" altLang="en-US" sz="7200" noProof="1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章</a:t>
            </a:r>
          </a:p>
          <a:p>
            <a:pPr algn="ctr"/>
            <a:r>
              <a:rPr lang="zh-CN" altLang="en-US" sz="7200" noProof="1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广搜的优化技巧</a:t>
            </a:r>
            <a:endParaRPr lang="en-US" sz="7200" noProof="1">
              <a:ln w="12700">
                <a:solidFill>
                  <a:srgbClr val="0070C0"/>
                </a:solidFill>
                <a:prstDash val="solid"/>
              </a:ln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FF96F2A-4F36-4373-A6E2-E487F6FAE441}"/>
              </a:ext>
            </a:extLst>
          </p:cNvPr>
          <p:cNvSpPr/>
          <p:nvPr/>
        </p:nvSpPr>
        <p:spPr>
          <a:xfrm>
            <a:off x="2771875" y="7225"/>
            <a:ext cx="4339650" cy="9233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5400" noProof="1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三、</a:t>
            </a:r>
            <a:r>
              <a:rPr lang="en-US" altLang="zh-CN" sz="5400" noProof="1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Hash</a:t>
            </a:r>
            <a:r>
              <a:rPr lang="zh-CN" altLang="en-US" sz="5400" noProof="1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判重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BEE18D-BF61-429C-A7E3-9679F9DB7468}"/>
              </a:ext>
            </a:extLst>
          </p:cNvPr>
          <p:cNvSpPr/>
          <p:nvPr/>
        </p:nvSpPr>
        <p:spPr>
          <a:xfrm>
            <a:off x="182562" y="836820"/>
            <a:ext cx="8778875" cy="495520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zh-CN" altLang="zh-CN" sz="2800" dirty="0">
                <a:ln>
                  <a:solidFill>
                    <a:srgbClr val="0070C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800" dirty="0">
                <a:ln>
                  <a:solidFill>
                    <a:srgbClr val="0070C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算法分析</a:t>
            </a:r>
            <a:r>
              <a:rPr lang="zh-CN" altLang="zh-CN" sz="2800" dirty="0">
                <a:ln>
                  <a:solidFill>
                    <a:srgbClr val="0070C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这道题看完以后，首先反应就是一道非常典型的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BFS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题目。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BFS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中面临的最重要的问题就是判重。显然，如果每次都扫描队列效率将非常低，又提高一个指数级，所以一般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广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搜中判重都是运用数组来实现。那么数组下标就需要用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Hash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函数来计算出来。因此，设计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HASH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函数就显得非常重要。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本题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HASH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函数的设计：首先我们很容易想到将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个数字按顺时针顺序组合成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进制（每个数字都减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）的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位数字。但是最大的八进制数字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76543210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，转换成十进制为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16434824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，也就是说要开大小为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16434824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的数组，如果题目强制空间限制数组显然是开不下这么大的空间。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这里我们引入康托展开，即将一个排列对应成它在全排列中的序数，这样就不会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MLE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了。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97379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FF96F2A-4F36-4373-A6E2-E487F6FAE441}"/>
              </a:ext>
            </a:extLst>
          </p:cNvPr>
          <p:cNvSpPr/>
          <p:nvPr/>
        </p:nvSpPr>
        <p:spPr>
          <a:xfrm>
            <a:off x="2771875" y="7225"/>
            <a:ext cx="4339650" cy="9233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5400" noProof="1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三、</a:t>
            </a:r>
            <a:r>
              <a:rPr lang="en-US" altLang="zh-CN" sz="5400" noProof="1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Hash</a:t>
            </a:r>
            <a:r>
              <a:rPr lang="zh-CN" altLang="en-US" sz="5400" noProof="1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判重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BEE18D-BF61-429C-A7E3-9679F9DB7468}"/>
              </a:ext>
            </a:extLst>
          </p:cNvPr>
          <p:cNvSpPr/>
          <p:nvPr/>
        </p:nvSpPr>
        <p:spPr>
          <a:xfrm>
            <a:off x="182562" y="836820"/>
            <a:ext cx="8778875" cy="569386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zh-CN" altLang="zh-CN" sz="2800" dirty="0">
                <a:ln>
                  <a:solidFill>
                    <a:srgbClr val="0070C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800" dirty="0">
                <a:ln>
                  <a:solidFill>
                    <a:srgbClr val="0070C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算法分析</a:t>
            </a:r>
            <a:r>
              <a:rPr lang="zh-CN" altLang="zh-CN" sz="2800" dirty="0">
                <a:ln>
                  <a:solidFill>
                    <a:srgbClr val="0070C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{1,2,...,n}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表示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1,2,...,n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的排列，如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{1,2,3}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按从小到大排列一共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个：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123 132 213 231 312 321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。代表的数字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1,2,3,4,5,6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，也就是把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进制数与排列对应。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想知道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321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{1,2,3}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中第几个大的数：第一位是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，当第一位的数小于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时，那排列数都小于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321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，则小于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的数有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，所以有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2*2!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个；再看小于第二位数字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的数只有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，所以有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1*1!=1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。因此小于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321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{1,2,3}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排列数共有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2*2!+1*1!=5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个。所以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321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是第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大的数。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再如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1324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{1,2,3,4}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排列数中第几大的数？小于第一位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的数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个，即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0*3!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；小于第二位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的数有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，但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已经在第一位上，所以有一个数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，即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1*2!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小于第三位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的数是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，但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在第一位，所以有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个数，即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0*1!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。因此比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1324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小的排列有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0*3!+1*2!+0*1!=2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个。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1324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是第三大数。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step[]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记步数；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prt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记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的父节点为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prt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a[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表示第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个序列采用的哪种变换。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05395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7AF6744-3E17-4629-8012-47F2FE719418}"/>
              </a:ext>
            </a:extLst>
          </p:cNvPr>
          <p:cNvSpPr/>
          <p:nvPr/>
        </p:nvSpPr>
        <p:spPr>
          <a:xfrm>
            <a:off x="2771877" y="7225"/>
            <a:ext cx="4339650" cy="9233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5400" noProof="1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四、双向广搜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BEE18D-BF61-429C-A7E3-9679F9DB7468}"/>
              </a:ext>
            </a:extLst>
          </p:cNvPr>
          <p:cNvSpPr/>
          <p:nvPr/>
        </p:nvSpPr>
        <p:spPr>
          <a:xfrm>
            <a:off x="149225" y="947738"/>
            <a:ext cx="8778875" cy="58785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从正反两个方向进行宽度优先搜索，可以大大减少搜索量，提高搜索速度。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从初始状态和目标状态两个方向同时进行扩展，如果两棵解答树在</a:t>
            </a:r>
            <a:r>
              <a:rPr lang="zh-CN" altLang="zh-CN" sz="2400" u="sng" dirty="0">
                <a:latin typeface="楷体" panose="02010609060101010101" pitchFamily="49" charset="-122"/>
                <a:ea typeface="楷体" panose="02010609060101010101" pitchFamily="49" charset="-122"/>
              </a:rPr>
              <a:t>某个节点第一次发生重合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，即可终止此搜索过程，则该节点所连接的两条路径所拼成的路径就是最优解。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>
                <a:ln>
                  <a:solidFill>
                    <a:srgbClr val="0070C0"/>
                  </a:solidFill>
                </a:ln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双向宽度优先搜索通常有两种搜索方法：</a:t>
            </a: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sz="2000" u="sng" dirty="0">
                <a:latin typeface="楷体" panose="02010609060101010101" pitchFamily="49" charset="-122"/>
                <a:ea typeface="楷体" panose="02010609060101010101" pitchFamily="49" charset="-122"/>
              </a:rPr>
              <a:t>①</a:t>
            </a:r>
            <a:r>
              <a:rPr lang="zh-CN" altLang="zh-CN" sz="2000" u="sng" dirty="0">
                <a:latin typeface="楷体" panose="02010609060101010101" pitchFamily="49" charset="-122"/>
                <a:ea typeface="楷体" panose="02010609060101010101" pitchFamily="49" charset="-122"/>
              </a:rPr>
              <a:t>两个方向交替扩展；</a:t>
            </a: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sz="2000" u="sng" dirty="0">
                <a:latin typeface="楷体" panose="02010609060101010101" pitchFamily="49" charset="-122"/>
                <a:ea typeface="楷体" panose="02010609060101010101" pitchFamily="49" charset="-122"/>
              </a:rPr>
              <a:t>②</a:t>
            </a:r>
            <a:r>
              <a:rPr lang="zh-CN" altLang="zh-CN" sz="2000" u="sng" dirty="0">
                <a:latin typeface="楷体" panose="02010609060101010101" pitchFamily="49" charset="-122"/>
                <a:ea typeface="楷体" panose="02010609060101010101" pitchFamily="49" charset="-122"/>
              </a:rPr>
              <a:t>选择结点个数较少的那个方向先扩展；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只需要略微修改一下控制结构，每次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while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循环时只扩展正反两个方向中节点数目较少的一个，可以使两边的发展速度保持一定的平衡，从而减少总扩展节点的个数，加快搜索速度。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很明显，方法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优于方法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>
                <a:ln>
                  <a:solidFill>
                    <a:srgbClr val="0070C0"/>
                  </a:solidFill>
                </a:ln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算法说明：</a:t>
            </a: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000" u="sng" dirty="0">
                <a:latin typeface="楷体" panose="02010609060101010101" pitchFamily="49" charset="-122"/>
                <a:ea typeface="楷体" panose="02010609060101010101" pitchFamily="49" charset="-122"/>
              </a:rPr>
              <a:t>①</a:t>
            </a:r>
            <a:r>
              <a:rPr lang="zh-CN" altLang="zh-CN" sz="2000" u="sng" dirty="0">
                <a:latin typeface="楷体" panose="02010609060101010101" pitchFamily="49" charset="-122"/>
                <a:ea typeface="楷体" panose="02010609060101010101" pitchFamily="49" charset="-122"/>
              </a:rPr>
              <a:t>设置两个队列</a:t>
            </a:r>
            <a:r>
              <a:rPr lang="en-US" altLang="zh-CN" sz="2000" u="sng" dirty="0">
                <a:latin typeface="楷体" panose="02010609060101010101" pitchFamily="49" charset="-122"/>
                <a:ea typeface="楷体" panose="02010609060101010101" pitchFamily="49" charset="-122"/>
              </a:rPr>
              <a:t>q[2][</a:t>
            </a:r>
            <a:r>
              <a:rPr lang="en-US" altLang="zh-CN" sz="2000" u="sng" dirty="0" err="1">
                <a:latin typeface="楷体" panose="02010609060101010101" pitchFamily="49" charset="-122"/>
                <a:ea typeface="楷体" panose="02010609060101010101" pitchFamily="49" charset="-122"/>
              </a:rPr>
              <a:t>maxn</a:t>
            </a:r>
            <a:r>
              <a:rPr lang="en-US" altLang="zh-CN" sz="2000" u="sng" dirty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zh-CN" sz="2000" u="sng" dirty="0">
                <a:latin typeface="楷体" panose="02010609060101010101" pitchFamily="49" charset="-122"/>
                <a:ea typeface="楷体" panose="02010609060101010101" pitchFamily="49" charset="-122"/>
              </a:rPr>
              <a:t>，分别表示正向和逆向的扩展队列。</a:t>
            </a: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000" u="sng" dirty="0">
                <a:latin typeface="楷体" panose="02010609060101010101" pitchFamily="49" charset="-122"/>
                <a:ea typeface="楷体" panose="02010609060101010101" pitchFamily="49" charset="-122"/>
              </a:rPr>
              <a:t>②</a:t>
            </a:r>
            <a:r>
              <a:rPr lang="zh-CN" altLang="zh-CN" sz="2000" u="sng" dirty="0">
                <a:latin typeface="楷体" panose="02010609060101010101" pitchFamily="49" charset="-122"/>
                <a:ea typeface="楷体" panose="02010609060101010101" pitchFamily="49" charset="-122"/>
              </a:rPr>
              <a:t>设置两个头指针</a:t>
            </a:r>
            <a:r>
              <a:rPr lang="en-US" altLang="zh-CN" sz="2000" u="sng" dirty="0">
                <a:latin typeface="楷体" panose="02010609060101010101" pitchFamily="49" charset="-122"/>
                <a:ea typeface="楷体" panose="02010609060101010101" pitchFamily="49" charset="-122"/>
              </a:rPr>
              <a:t>l[2]</a:t>
            </a:r>
            <a:r>
              <a:rPr lang="zh-CN" altLang="zh-CN" sz="2000" u="sng" dirty="0">
                <a:latin typeface="楷体" panose="02010609060101010101" pitchFamily="49" charset="-122"/>
                <a:ea typeface="楷体" panose="02010609060101010101" pitchFamily="49" charset="-122"/>
              </a:rPr>
              <a:t>分别表示正向和逆向将扩展结点的头指针。</a:t>
            </a:r>
            <a:endParaRPr lang="en-US" altLang="zh-CN" sz="2000" u="sng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000" u="sng" dirty="0">
                <a:latin typeface="楷体" panose="02010609060101010101" pitchFamily="49" charset="-122"/>
                <a:ea typeface="楷体" panose="02010609060101010101" pitchFamily="49" charset="-122"/>
              </a:rPr>
              <a:t>③</a:t>
            </a:r>
            <a:r>
              <a:rPr lang="zh-CN" altLang="zh-CN" sz="2000" u="sng" dirty="0">
                <a:latin typeface="楷体" panose="02010609060101010101" pitchFamily="49" charset="-122"/>
                <a:ea typeface="楷体" panose="02010609060101010101" pitchFamily="49" charset="-122"/>
              </a:rPr>
              <a:t>设置两个尾指针</a:t>
            </a:r>
            <a:r>
              <a:rPr lang="en-US" altLang="zh-CN" sz="2000" u="sng" dirty="0">
                <a:latin typeface="楷体" panose="02010609060101010101" pitchFamily="49" charset="-122"/>
                <a:ea typeface="楷体" panose="02010609060101010101" pitchFamily="49" charset="-122"/>
              </a:rPr>
              <a:t>r[2]</a:t>
            </a:r>
            <a:r>
              <a:rPr lang="zh-CN" altLang="zh-CN" sz="2000" u="sng" dirty="0">
                <a:latin typeface="楷体" panose="02010609060101010101" pitchFamily="49" charset="-122"/>
                <a:ea typeface="楷体" panose="02010609060101010101" pitchFamily="49" charset="-122"/>
              </a:rPr>
              <a:t>分别表示正向和逆向的尾指针。</a:t>
            </a:r>
          </a:p>
        </p:txBody>
      </p:sp>
      <p:pic>
        <p:nvPicPr>
          <p:cNvPr id="11266" name="图片 1" descr="未标题-1 拷贝">
            <a:extLst>
              <a:ext uri="{FF2B5EF4-FFF2-40B4-BE49-F238E27FC236}">
                <a16:creationId xmlns:a16="http://schemas.microsoft.com/office/drawing/2014/main" id="{521BAE28-8C49-4CC5-8880-DEB5DFDAE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50" y="2924965"/>
            <a:ext cx="6369811" cy="221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6380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FF96F2A-4F36-4373-A6E2-E487F6FAE441}"/>
              </a:ext>
            </a:extLst>
          </p:cNvPr>
          <p:cNvSpPr/>
          <p:nvPr/>
        </p:nvSpPr>
        <p:spPr>
          <a:xfrm>
            <a:off x="2771878" y="7225"/>
            <a:ext cx="4339650" cy="9233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5400" noProof="1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四、双向广搜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BEE18D-BF61-429C-A7E3-9679F9DB7468}"/>
              </a:ext>
            </a:extLst>
          </p:cNvPr>
          <p:cNvSpPr/>
          <p:nvPr/>
        </p:nvSpPr>
        <p:spPr>
          <a:xfrm>
            <a:off x="182562" y="836820"/>
            <a:ext cx="8778875" cy="532453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zh-CN" altLang="zh-CN" sz="2800" b="1" dirty="0">
                <a:ln>
                  <a:solidFill>
                    <a:srgbClr val="0070C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【例题</a:t>
            </a:r>
            <a:r>
              <a:rPr lang="en-US" altLang="zh-CN" sz="2800" b="1" dirty="0">
                <a:ln>
                  <a:solidFill>
                    <a:srgbClr val="0070C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sz="2800" b="1" dirty="0">
                <a:ln>
                  <a:solidFill>
                    <a:srgbClr val="0070C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en-US" altLang="zh-CN" sz="2800" b="1" dirty="0">
                <a:ln>
                  <a:solidFill>
                    <a:srgbClr val="0070C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Knight Moves(poj1915)</a:t>
            </a:r>
            <a:endParaRPr lang="zh-CN" altLang="zh-CN" sz="2800" dirty="0">
              <a:ln>
                <a:solidFill>
                  <a:srgbClr val="0070C0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【问题描述】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编写一个程序计算一个骑士从一点到另一点所需的最小步数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骑士可以移动到的位置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如下图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【输入格式】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第一行给出骑士的数量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。对于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每一个骑士都有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行，第一行一个整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数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表示棋盘的大小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(4≤L≤300)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整个棋盘大小为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L*L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，第二行和第三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行分别包含一对整数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x,y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表示骑士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的起始点和终点。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【输出格式】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对每一个骑士，输出一行一个整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数表示需要移动的最小步数。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843265E-A9A0-4CDB-8EE3-9E14E2D8C338}"/>
              </a:ext>
            </a:extLst>
          </p:cNvPr>
          <p:cNvGrpSpPr/>
          <p:nvPr/>
        </p:nvGrpSpPr>
        <p:grpSpPr>
          <a:xfrm>
            <a:off x="4571999" y="2852960"/>
            <a:ext cx="4600940" cy="2263219"/>
            <a:chOff x="4571999" y="2852960"/>
            <a:chExt cx="4600940" cy="2263219"/>
          </a:xfrm>
        </p:grpSpPr>
        <p:pic>
          <p:nvPicPr>
            <p:cNvPr id="12290" name="图片 2" descr="IMG_256">
              <a:extLst>
                <a:ext uri="{FF2B5EF4-FFF2-40B4-BE49-F238E27FC236}">
                  <a16:creationId xmlns:a16="http://schemas.microsoft.com/office/drawing/2014/main" id="{3D36BA42-FCCB-4CFE-A64A-51AA463A40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9644" y="2852960"/>
              <a:ext cx="2025650" cy="1893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E38DE56-CBEA-4E31-B075-D7F7CE8C105A}"/>
                </a:ext>
              </a:extLst>
            </p:cNvPr>
            <p:cNvSpPr txBox="1"/>
            <p:nvPr/>
          </p:nvSpPr>
          <p:spPr>
            <a:xfrm>
              <a:off x="4571999" y="4746847"/>
              <a:ext cx="4600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>
                  <a:ln>
                    <a:solidFill>
                      <a:srgbClr val="0070C0"/>
                    </a:solidFill>
                  </a:ln>
                  <a:solidFill>
                    <a:srgbClr val="00B0F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黑点表示骑士，绿色格子表示可跳到的位置</a:t>
              </a:r>
              <a:endParaRPr lang="zh-CN" altLang="en-US" dirty="0">
                <a:ln>
                  <a:solidFill>
                    <a:srgbClr val="0070C0"/>
                  </a:solidFill>
                </a:ln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578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FF96F2A-4F36-4373-A6E2-E487F6FAE441}"/>
              </a:ext>
            </a:extLst>
          </p:cNvPr>
          <p:cNvSpPr/>
          <p:nvPr/>
        </p:nvSpPr>
        <p:spPr>
          <a:xfrm>
            <a:off x="2771878" y="7225"/>
            <a:ext cx="4339650" cy="9233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5400" noProof="1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四、双向广搜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BEE18D-BF61-429C-A7E3-9679F9DB7468}"/>
              </a:ext>
            </a:extLst>
          </p:cNvPr>
          <p:cNvSpPr/>
          <p:nvPr/>
        </p:nvSpPr>
        <p:spPr>
          <a:xfrm>
            <a:off x="182562" y="836820"/>
            <a:ext cx="8778875" cy="200054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zh-CN" altLang="zh-CN" sz="2800" b="1" dirty="0">
                <a:ln>
                  <a:solidFill>
                    <a:srgbClr val="0070C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800" b="1" dirty="0">
                <a:ln>
                  <a:solidFill>
                    <a:srgbClr val="0070C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算法分析</a:t>
            </a:r>
            <a:r>
              <a:rPr lang="zh-CN" altLang="zh-CN" sz="2800" b="1" dirty="0">
                <a:ln>
                  <a:solidFill>
                    <a:srgbClr val="0070C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endParaRPr lang="en-US" altLang="zh-CN" sz="2800" b="1" dirty="0">
              <a:ln>
                <a:solidFill>
                  <a:srgbClr val="0070C0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给定了起始状态和结束状态，求最小步数，显然是用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BFS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。为了节省时间，选择双向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BFS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，即从起点向终点搜，从终点向起点搜，各自扩展各自的状态，直到某一次双方扩展的状态重合，得到的路径即为答案。一个优化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每次选择节点少的一边扩展。</a:t>
            </a:r>
            <a:endParaRPr lang="zh-CN" altLang="zh-CN" sz="3600" dirty="0">
              <a:ln>
                <a:solidFill>
                  <a:srgbClr val="0070C0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7955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FF96F2A-4F36-4373-A6E2-E487F6FAE441}"/>
              </a:ext>
            </a:extLst>
          </p:cNvPr>
          <p:cNvSpPr/>
          <p:nvPr/>
        </p:nvSpPr>
        <p:spPr>
          <a:xfrm>
            <a:off x="2771875" y="25723"/>
            <a:ext cx="4297680" cy="9220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5400" noProof="1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一、问题引入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BEE18D-BF61-429C-A7E3-9679F9DB7468}"/>
              </a:ext>
            </a:extLst>
          </p:cNvPr>
          <p:cNvSpPr/>
          <p:nvPr/>
        </p:nvSpPr>
        <p:spPr>
          <a:xfrm>
            <a:off x="149225" y="947738"/>
            <a:ext cx="8778875" cy="267765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如果把问题状态空间类比成一张图，那么广度优先搜索就相当于对这张图的广度优先遍历。类似地，我们依然借助一个队列来实现广度优先搜索，起初，队列中仅包含起始状态。在广度优先搜索的过程中，我们不断从队头取出状态，对于该状态面临的所有分支，把沿着毎条分支到达的下一个状态（如果尚未访问过或者能够被更新成更优的解）插入队尾。重复执行上述过程直到队列为空。</a:t>
            </a:r>
            <a:endParaRPr lang="zh-CN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FF96F2A-4F36-4373-A6E2-E487F6FAE441}"/>
              </a:ext>
            </a:extLst>
          </p:cNvPr>
          <p:cNvSpPr/>
          <p:nvPr/>
        </p:nvSpPr>
        <p:spPr>
          <a:xfrm>
            <a:off x="2771875" y="14733"/>
            <a:ext cx="5378396" cy="9233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5400" noProof="1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二、双端队列</a:t>
            </a:r>
            <a:r>
              <a:rPr lang="en-US" altLang="zh-CN" sz="5400" noProof="1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BFS</a:t>
            </a:r>
            <a:endParaRPr lang="zh-CN" altLang="en-US" sz="5400" noProof="1">
              <a:ln w="12700">
                <a:solidFill>
                  <a:srgbClr val="0070C0"/>
                </a:solidFill>
                <a:prstDash val="solid"/>
              </a:ln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BEE18D-BF61-429C-A7E3-9679F9DB7468}"/>
              </a:ext>
            </a:extLst>
          </p:cNvPr>
          <p:cNvSpPr/>
          <p:nvPr/>
        </p:nvSpPr>
        <p:spPr>
          <a:xfrm>
            <a:off x="149225" y="947738"/>
            <a:ext cx="8778875" cy="378565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在最基本的广度优先搜索中，每次沿着分支的扩展都记为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一步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，通过逐层搜索，解决了求从起始状态到每个状态的最少步数的问题。这等价于在一张边权均为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的图上执行广度优先遍历，求出每个点相对于起点的最短距离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层次）。并且，每个状态在第一次被访问并入队时，计算出的步数即为所求。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然而，如果图上的边权不全是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呢？换句话说，如果每次扩展都有各自不同的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代价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，我们想求出起始状态到每个状态的最小代价，应该怎么办呢？我们不妨先来讨论图上的边权要么是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、要么是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的情况。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2447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4BEE18D-BF61-429C-A7E3-9679F9DB7468}"/>
              </a:ext>
            </a:extLst>
          </p:cNvPr>
          <p:cNvSpPr/>
          <p:nvPr/>
        </p:nvSpPr>
        <p:spPr>
          <a:xfrm>
            <a:off x="182562" y="836820"/>
            <a:ext cx="8778875" cy="532453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zh-CN" altLang="zh-CN" sz="2800" dirty="0">
                <a:ln>
                  <a:solidFill>
                    <a:srgbClr val="0070C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【例题</a:t>
            </a:r>
            <a:r>
              <a:rPr lang="en-US" altLang="zh-CN" sz="2800" dirty="0">
                <a:ln>
                  <a:solidFill>
                    <a:srgbClr val="0070C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800" dirty="0">
                <a:ln>
                  <a:solidFill>
                    <a:srgbClr val="0070C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】电路维修</a:t>
            </a:r>
            <a:endParaRPr lang="en-US" altLang="zh-CN" sz="2800" dirty="0">
              <a:ln>
                <a:solidFill>
                  <a:srgbClr val="0070C0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【问题描述】</a:t>
            </a: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电路板的整体结构是一个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列的网格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，如下图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每个格子有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一个可旋转的、连接一条对角线上的两个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格点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的短电缆。电路板左上角接入直流电源，右下角接入飞行车的发动装置。计算旋转最少数量的元件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使电源与发动装置通过若干条短缆相连。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【输入格式】</a:t>
            </a: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第一行包含正整数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表示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电路板的行数和列数。之后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行，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每行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个字符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“/”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“\”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），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表示标准件的方向。</a:t>
            </a: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【输出格式】</a:t>
            </a: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单独的一行输出一个正整数，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表示所需的缩小旋转次数。</a:t>
            </a:r>
          </a:p>
        </p:txBody>
      </p:sp>
      <p:pic>
        <p:nvPicPr>
          <p:cNvPr id="5122" name="图片 3" descr="IMG_256">
            <a:extLst>
              <a:ext uri="{FF2B5EF4-FFF2-40B4-BE49-F238E27FC236}">
                <a16:creationId xmlns:a16="http://schemas.microsoft.com/office/drawing/2014/main" id="{DB3ED62A-7543-4E64-B2B3-A509FB592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25" y="3356995"/>
            <a:ext cx="3957295" cy="26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E37629D-D306-4F3D-AADC-FEBE27EF31EC}"/>
              </a:ext>
            </a:extLst>
          </p:cNvPr>
          <p:cNvSpPr/>
          <p:nvPr/>
        </p:nvSpPr>
        <p:spPr>
          <a:xfrm>
            <a:off x="2771875" y="14733"/>
            <a:ext cx="5378396" cy="9233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5400" noProof="1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二、双端队列</a:t>
            </a:r>
            <a:r>
              <a:rPr lang="en-US" altLang="zh-CN" sz="5400" noProof="1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BFS</a:t>
            </a:r>
            <a:endParaRPr lang="zh-CN" altLang="en-US" sz="5400" noProof="1">
              <a:ln w="12700">
                <a:solidFill>
                  <a:srgbClr val="0070C0"/>
                </a:solidFill>
                <a:prstDash val="solid"/>
              </a:ln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48923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4BEE18D-BF61-429C-A7E3-9679F9DB7468}"/>
              </a:ext>
            </a:extLst>
          </p:cNvPr>
          <p:cNvSpPr/>
          <p:nvPr/>
        </p:nvSpPr>
        <p:spPr>
          <a:xfrm>
            <a:off x="182562" y="836820"/>
            <a:ext cx="8778875" cy="532453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zh-CN" altLang="zh-CN" sz="2800" dirty="0">
                <a:ln>
                  <a:solidFill>
                    <a:srgbClr val="0070C0"/>
                  </a:solidFill>
                </a:ln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【算法分析】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把电路板上的每个格点看作无向图中的节点。若两个节点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是某个小方格的两个对角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连边。若该方格中的标准件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对角线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的线段重合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则边权为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；若垂直相交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则边权为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1(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说明需要旋转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次才能连上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。在这个无向图中求出左上角到右下角的最短距离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就得到了答案。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这是一张边权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的无向图。在这样的图上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可以通过双端队列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BFS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来计算。算法的整体框架与一般的广搜类似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只是在每个节点上沿分支扩展时稍作改变。如果这条分支是边权为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的边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就把沿该分支到达的新节点从队头入队；如果这条分支是边权为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的边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就像一般的广搜一样从队尾入队。这样就能保证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任意时刻广搜队列中的节点对应的距离值具有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两段性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单调性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” 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每个节点只需要访问一次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算法的时间复杂度为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O(R*C)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83FEB9-4EA5-44D8-A674-E945845C2AB0}"/>
              </a:ext>
            </a:extLst>
          </p:cNvPr>
          <p:cNvSpPr/>
          <p:nvPr/>
        </p:nvSpPr>
        <p:spPr>
          <a:xfrm>
            <a:off x="2771875" y="14733"/>
            <a:ext cx="5378396" cy="9233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5400" noProof="1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二、双端队列</a:t>
            </a:r>
            <a:r>
              <a:rPr lang="en-US" altLang="zh-CN" sz="5400" noProof="1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BFS</a:t>
            </a:r>
            <a:endParaRPr lang="zh-CN" altLang="en-US" sz="5400" noProof="1">
              <a:ln w="12700">
                <a:solidFill>
                  <a:srgbClr val="0070C0"/>
                </a:solidFill>
                <a:prstDash val="solid"/>
              </a:ln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17847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4BEE18D-BF61-429C-A7E3-9679F9DB7468}"/>
              </a:ext>
            </a:extLst>
          </p:cNvPr>
          <p:cNvSpPr/>
          <p:nvPr/>
        </p:nvSpPr>
        <p:spPr>
          <a:xfrm>
            <a:off x="149225" y="947738"/>
            <a:ext cx="8778875" cy="45243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给出起始和目标状态，以及状态转移的规则，要求找到一条到达目标状态的路径或者方法。这类问题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称为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路径寻找问题。解决这类问题最有效的手段是选取合适的构造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Hash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表的方法。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路径寻找问题中，经常会遇到走回头路的问题，所以在搜索的过程中都必须判重。判重是决定程序效率的关键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一个好的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Hash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函数可以提高程序的整体时间效率和空间效率。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Hash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表的一般构造方法有：</a:t>
            </a: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u="sng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zh-CN" sz="2400" u="sng" dirty="0">
                <a:latin typeface="楷体" panose="02010609060101010101" pitchFamily="49" charset="-122"/>
                <a:ea typeface="楷体" panose="02010609060101010101" pitchFamily="49" charset="-122"/>
              </a:rPr>
              <a:t>状态压缩</a:t>
            </a:r>
            <a:r>
              <a:rPr lang="en-US" altLang="zh-CN" sz="2400" u="sng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zh-CN" sz="2400" u="sng" dirty="0">
                <a:latin typeface="楷体" panose="02010609060101010101" pitchFamily="49" charset="-122"/>
                <a:ea typeface="楷体" panose="02010609060101010101" pitchFamily="49" charset="-122"/>
              </a:rPr>
              <a:t>运用</a:t>
            </a:r>
            <a:r>
              <a:rPr lang="en-US" altLang="zh-CN" sz="2400" u="sng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2400" u="sng" dirty="0">
                <a:latin typeface="楷体" panose="02010609060101010101" pitchFamily="49" charset="-122"/>
                <a:ea typeface="楷体" panose="02010609060101010101" pitchFamily="49" charset="-122"/>
              </a:rPr>
              <a:t>进制来记录状态。</a:t>
            </a: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u="sng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zh-CN" sz="2400" u="sng" dirty="0">
                <a:latin typeface="楷体" panose="02010609060101010101" pitchFamily="49" charset="-122"/>
                <a:ea typeface="楷体" panose="02010609060101010101" pitchFamily="49" charset="-122"/>
              </a:rPr>
              <a:t>直接取余法</a:t>
            </a:r>
            <a:r>
              <a:rPr lang="en-US" altLang="zh-CN" sz="2400" u="sng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zh-CN" sz="2400" u="sng" dirty="0">
                <a:latin typeface="楷体" panose="02010609060101010101" pitchFamily="49" charset="-122"/>
                <a:ea typeface="楷体" panose="02010609060101010101" pitchFamily="49" charset="-122"/>
              </a:rPr>
              <a:t>选取一个素数</a:t>
            </a:r>
            <a:r>
              <a:rPr lang="en-US" altLang="zh-CN" sz="2400" u="sng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zh-CN" sz="2400" u="sng" dirty="0">
                <a:latin typeface="楷体" panose="02010609060101010101" pitchFamily="49" charset="-122"/>
                <a:ea typeface="楷体" panose="02010609060101010101" pitchFamily="49" charset="-122"/>
              </a:rPr>
              <a:t>作为除数。</a:t>
            </a: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u="sng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zh-CN" sz="2400" u="sng" dirty="0">
                <a:latin typeface="楷体" panose="02010609060101010101" pitchFamily="49" charset="-122"/>
                <a:ea typeface="楷体" panose="02010609060101010101" pitchFamily="49" charset="-122"/>
              </a:rPr>
              <a:t>平方取中法</a:t>
            </a:r>
            <a:r>
              <a:rPr lang="en-US" altLang="zh-CN" sz="2400" u="sng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zh-CN" sz="2400" u="sng" dirty="0">
                <a:latin typeface="楷体" panose="02010609060101010101" pitchFamily="49" charset="-122"/>
                <a:ea typeface="楷体" panose="02010609060101010101" pitchFamily="49" charset="-122"/>
              </a:rPr>
              <a:t>计算关键值平方，再取中间</a:t>
            </a:r>
            <a:r>
              <a:rPr lang="en-US" altLang="zh-CN" sz="2400" u="sng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zh-CN" sz="2400" u="sng" dirty="0">
                <a:latin typeface="楷体" panose="02010609060101010101" pitchFamily="49" charset="-122"/>
                <a:ea typeface="楷体" panose="02010609060101010101" pitchFamily="49" charset="-122"/>
              </a:rPr>
              <a:t>位形成一个大小为</a:t>
            </a:r>
            <a:r>
              <a:rPr lang="en-US" altLang="zh-CN" sz="2400" u="sng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u="sng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zh-CN" sz="2400" u="sng" dirty="0">
                <a:latin typeface="楷体" panose="02010609060101010101" pitchFamily="49" charset="-122"/>
                <a:ea typeface="楷体" panose="02010609060101010101" pitchFamily="49" charset="-122"/>
              </a:rPr>
              <a:t>的表。</a:t>
            </a: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u="sng" dirty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zh-CN" sz="2400" u="sng" dirty="0">
                <a:latin typeface="楷体" panose="02010609060101010101" pitchFamily="49" charset="-122"/>
                <a:ea typeface="楷体" panose="02010609060101010101" pitchFamily="49" charset="-122"/>
              </a:rPr>
              <a:t>折叠法</a:t>
            </a:r>
            <a:r>
              <a:rPr lang="en-US" altLang="zh-CN" sz="2400" u="sng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zh-CN" sz="2400" u="sng" dirty="0">
                <a:latin typeface="楷体" panose="02010609060101010101" pitchFamily="49" charset="-122"/>
                <a:ea typeface="楷体" panose="02010609060101010101" pitchFamily="49" charset="-122"/>
              </a:rPr>
              <a:t>把所有字符的</a:t>
            </a:r>
            <a:r>
              <a:rPr lang="en-US" altLang="zh-CN" sz="2400" u="sng" dirty="0">
                <a:latin typeface="楷体" panose="02010609060101010101" pitchFamily="49" charset="-122"/>
                <a:ea typeface="楷体" panose="02010609060101010101" pitchFamily="49" charset="-122"/>
              </a:rPr>
              <a:t>ASCII</a:t>
            </a:r>
            <a:r>
              <a:rPr lang="zh-CN" altLang="zh-CN" sz="2400" u="sng" dirty="0">
                <a:latin typeface="楷体" panose="02010609060101010101" pitchFamily="49" charset="-122"/>
                <a:ea typeface="楷体" panose="02010609060101010101" pitchFamily="49" charset="-122"/>
              </a:rPr>
              <a:t>码加起来。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AF6744-3E17-4629-8012-47F2FE719418}"/>
              </a:ext>
            </a:extLst>
          </p:cNvPr>
          <p:cNvSpPr/>
          <p:nvPr/>
        </p:nvSpPr>
        <p:spPr>
          <a:xfrm>
            <a:off x="2771875" y="7225"/>
            <a:ext cx="4339650" cy="9233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5400" noProof="1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三、</a:t>
            </a:r>
            <a:r>
              <a:rPr lang="en-US" altLang="zh-CN" sz="5400" noProof="1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Hash</a:t>
            </a:r>
            <a:r>
              <a:rPr lang="zh-CN" altLang="en-US" sz="5400" noProof="1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判重</a:t>
            </a:r>
          </a:p>
        </p:txBody>
      </p:sp>
    </p:spTree>
    <p:extLst>
      <p:ext uri="{BB962C8B-B14F-4D97-AF65-F5344CB8AC3E}">
        <p14:creationId xmlns:p14="http://schemas.microsoft.com/office/powerpoint/2010/main" val="2667531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FF96F2A-4F36-4373-A6E2-E487F6FAE441}"/>
              </a:ext>
            </a:extLst>
          </p:cNvPr>
          <p:cNvSpPr/>
          <p:nvPr/>
        </p:nvSpPr>
        <p:spPr>
          <a:xfrm>
            <a:off x="2771875" y="7225"/>
            <a:ext cx="4339650" cy="9233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5400" noProof="1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三、</a:t>
            </a:r>
            <a:r>
              <a:rPr lang="en-US" altLang="zh-CN" sz="5400" noProof="1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Hash</a:t>
            </a:r>
            <a:r>
              <a:rPr lang="zh-CN" altLang="en-US" sz="5400" noProof="1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判重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BEE18D-BF61-429C-A7E3-9679F9DB7468}"/>
              </a:ext>
            </a:extLst>
          </p:cNvPr>
          <p:cNvSpPr/>
          <p:nvPr/>
        </p:nvSpPr>
        <p:spPr>
          <a:xfrm>
            <a:off x="182562" y="836820"/>
            <a:ext cx="8778875" cy="421653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zh-CN" altLang="zh-CN" sz="2800" dirty="0">
                <a:ln>
                  <a:solidFill>
                    <a:srgbClr val="0070C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【例题</a:t>
            </a:r>
            <a:r>
              <a:rPr lang="en-US" altLang="zh-CN" sz="2800" dirty="0">
                <a:ln>
                  <a:solidFill>
                    <a:srgbClr val="0070C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2800" dirty="0">
                <a:ln>
                  <a:solidFill>
                    <a:srgbClr val="0070C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】魔板（</a:t>
            </a:r>
            <a:r>
              <a:rPr lang="nb-NO" altLang="zh-CN" sz="2800" dirty="0">
                <a:ln>
                  <a:solidFill>
                    <a:srgbClr val="0070C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USACO3.2.5</a:t>
            </a:r>
            <a:r>
              <a:rPr lang="zh-CN" altLang="zh-CN" sz="2800" dirty="0">
                <a:ln>
                  <a:solidFill>
                    <a:srgbClr val="0070C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【问题描述】</a:t>
            </a: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在成功地发明了魔方之后，拉比克先生发明了它的二维版本，称作魔板。这是一张有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个大小相同的格子的魔板：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　　　　　　　　　　　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　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　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　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 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　　　　　　　　　　　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　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　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　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5 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　　我们知道魔板的每一个方格都有一种颜色。这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种颜色用前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个正整数来表示。可以用颜色的序列来表示一种魔板状态，规定从魔板的左上角开始，沿顺时针方向依次取出整数，构成一个颜色序列。对于上图的魔板状态，我们用序列（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）来表示。这是基本状态。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94491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FF96F2A-4F36-4373-A6E2-E487F6FAE441}"/>
              </a:ext>
            </a:extLst>
          </p:cNvPr>
          <p:cNvSpPr/>
          <p:nvPr/>
        </p:nvSpPr>
        <p:spPr>
          <a:xfrm>
            <a:off x="2771875" y="7225"/>
            <a:ext cx="4339650" cy="9233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5400" noProof="1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三、</a:t>
            </a:r>
            <a:r>
              <a:rPr lang="en-US" altLang="zh-CN" sz="5400" noProof="1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Hash</a:t>
            </a:r>
            <a:r>
              <a:rPr lang="zh-CN" altLang="en-US" sz="5400" noProof="1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判重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BEE18D-BF61-429C-A7E3-9679F9DB7468}"/>
              </a:ext>
            </a:extLst>
          </p:cNvPr>
          <p:cNvSpPr/>
          <p:nvPr/>
        </p:nvSpPr>
        <p:spPr>
          <a:xfrm>
            <a:off x="182562" y="836820"/>
            <a:ext cx="8778875" cy="532453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zh-CN" altLang="zh-CN" sz="2800" dirty="0">
                <a:ln>
                  <a:solidFill>
                    <a:srgbClr val="0070C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【例题</a:t>
            </a:r>
            <a:r>
              <a:rPr lang="en-US" altLang="zh-CN" sz="2800" dirty="0">
                <a:ln>
                  <a:solidFill>
                    <a:srgbClr val="0070C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2800" dirty="0">
                <a:ln>
                  <a:solidFill>
                    <a:srgbClr val="0070C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】魔板（</a:t>
            </a:r>
            <a:r>
              <a:rPr lang="nb-NO" altLang="zh-CN" sz="2800" dirty="0">
                <a:ln>
                  <a:solidFill>
                    <a:srgbClr val="0070C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USACO3.2.5</a:t>
            </a:r>
            <a:r>
              <a:rPr lang="zh-CN" altLang="zh-CN" sz="2800" dirty="0">
                <a:ln>
                  <a:solidFill>
                    <a:srgbClr val="0070C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【问题描述】</a:t>
            </a: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　　这里提供三种基本操作，分别用大写字母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“A”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“B”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“C”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来表示（可以通过这些操作改变魔板的状态）：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　　　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“A”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：交换上下两行；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　　　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“B”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：将最右边的一列插入最左边；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　　　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“C”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：魔板中央作顺时针旋转。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　　下面是对基本状态进行操作的示范：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　　　　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8 7 6 5 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　　　　　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1 2 3 4 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　　　　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4 1 2 3 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　　　　　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5 8 7 6 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　　　　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1 7 2 4 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　　　　　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8 6 3 5 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184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FF96F2A-4F36-4373-A6E2-E487F6FAE441}"/>
              </a:ext>
            </a:extLst>
          </p:cNvPr>
          <p:cNvSpPr/>
          <p:nvPr/>
        </p:nvSpPr>
        <p:spPr>
          <a:xfrm>
            <a:off x="2771875" y="7225"/>
            <a:ext cx="4339650" cy="9233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5400" noProof="1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三、</a:t>
            </a:r>
            <a:r>
              <a:rPr lang="en-US" altLang="zh-CN" sz="5400" noProof="1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Hash</a:t>
            </a:r>
            <a:r>
              <a:rPr lang="zh-CN" altLang="en-US" sz="5400" noProof="1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判重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BEE18D-BF61-429C-A7E3-9679F9DB7468}"/>
              </a:ext>
            </a:extLst>
          </p:cNvPr>
          <p:cNvSpPr/>
          <p:nvPr/>
        </p:nvSpPr>
        <p:spPr>
          <a:xfrm>
            <a:off x="182562" y="836820"/>
            <a:ext cx="8778875" cy="421653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zh-CN" altLang="zh-CN" sz="2800" dirty="0">
                <a:ln>
                  <a:solidFill>
                    <a:srgbClr val="0070C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【例题</a:t>
            </a:r>
            <a:r>
              <a:rPr lang="en-US" altLang="zh-CN" sz="2800" dirty="0">
                <a:ln>
                  <a:solidFill>
                    <a:srgbClr val="0070C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2800" dirty="0">
                <a:ln>
                  <a:solidFill>
                    <a:srgbClr val="0070C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】魔板（</a:t>
            </a:r>
            <a:r>
              <a:rPr lang="nb-NO" altLang="zh-CN" sz="2800" dirty="0">
                <a:ln>
                  <a:solidFill>
                    <a:srgbClr val="0070C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USACO3.2.5</a:t>
            </a:r>
            <a:r>
              <a:rPr lang="zh-CN" altLang="zh-CN" sz="2800" dirty="0">
                <a:ln>
                  <a:solidFill>
                    <a:srgbClr val="0070C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【问题描述】</a:t>
            </a: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　　对于每种可能的状态，这三种基本操作都可以使用。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　　你要编程计算用最少的基本操作完成基本状态到特殊状态的转换，输出基本操作序列。</a:t>
            </a: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【输入格式】</a:t>
            </a: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输入仅一行，包括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个整数，用空格分开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这些整数在范围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1—8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之间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，表示目标状态。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【输出格式】</a:t>
            </a: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输出文件的第一行包括一个整数，表示最短操作序列的长度。 第二行为在字典序中最早出现的操作序列。</a:t>
            </a:r>
          </a:p>
        </p:txBody>
      </p:sp>
    </p:spTree>
    <p:extLst>
      <p:ext uri="{BB962C8B-B14F-4D97-AF65-F5344CB8AC3E}">
        <p14:creationId xmlns:p14="http://schemas.microsoft.com/office/powerpoint/2010/main" val="2623857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4_Fan">
  <a:themeElements>
    <a:clrScheme name="Fan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Fan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an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1874</Words>
  <Application>Microsoft Office PowerPoint</Application>
  <PresentationFormat>全屏显示(4:3)</PresentationFormat>
  <Paragraphs>102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DotumChe</vt:lpstr>
      <vt:lpstr>黑体</vt:lpstr>
      <vt:lpstr>楷体</vt:lpstr>
      <vt:lpstr>宋体</vt:lpstr>
      <vt:lpstr>微软雅黑</vt:lpstr>
      <vt:lpstr>幼圆</vt:lpstr>
      <vt:lpstr>Arial</vt:lpstr>
      <vt:lpstr>Calibri</vt:lpstr>
      <vt:lpstr>Franklin Gothic Book</vt:lpstr>
      <vt:lpstr>Franklin Gothic Medium</vt:lpstr>
      <vt:lpstr>Verdana</vt:lpstr>
      <vt:lpstr>Wingdings 2</vt:lpstr>
      <vt:lpstr>4_Fan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895803259@qq.com</cp:lastModifiedBy>
  <cp:revision>447</cp:revision>
  <dcterms:created xsi:type="dcterms:W3CDTF">2009-08-23T05:40:00Z</dcterms:created>
  <dcterms:modified xsi:type="dcterms:W3CDTF">2018-08-03T13:53:13Z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