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159"/>
  </p:handoutMasterIdLst>
  <p:sldIdLst>
    <p:sldId id="256" r:id="rId3"/>
    <p:sldId id="257" r:id="rId4"/>
    <p:sldId id="258" r:id="rId5"/>
    <p:sldId id="596" r:id="rId6"/>
    <p:sldId id="259" r:id="rId7"/>
    <p:sldId id="810" r:id="rId8"/>
    <p:sldId id="469" r:id="rId9"/>
    <p:sldId id="470" r:id="rId10"/>
    <p:sldId id="263" r:id="rId11"/>
    <p:sldId id="338" r:id="rId12"/>
    <p:sldId id="339" r:id="rId13"/>
    <p:sldId id="340" r:id="rId14"/>
    <p:sldId id="341" r:id="rId15"/>
    <p:sldId id="811" r:id="rId16"/>
    <p:sldId id="342" r:id="rId17"/>
    <p:sldId id="348" r:id="rId18"/>
    <p:sldId id="349" r:id="rId19"/>
    <p:sldId id="597" r:id="rId20"/>
    <p:sldId id="344" r:id="rId21"/>
    <p:sldId id="345" r:id="rId22"/>
    <p:sldId id="346" r:id="rId23"/>
    <p:sldId id="347" r:id="rId24"/>
    <p:sldId id="351" r:id="rId25"/>
    <p:sldId id="350" r:id="rId26"/>
    <p:sldId id="352" r:id="rId27"/>
    <p:sldId id="471" r:id="rId28"/>
    <p:sldId id="353" r:id="rId29"/>
    <p:sldId id="354" r:id="rId30"/>
    <p:sldId id="625" r:id="rId31"/>
    <p:sldId id="308" r:id="rId32"/>
    <p:sldId id="361" r:id="rId33"/>
    <p:sldId id="362" r:id="rId34"/>
    <p:sldId id="626" r:id="rId35"/>
    <p:sldId id="598" r:id="rId36"/>
    <p:sldId id="454" r:id="rId37"/>
    <p:sldId id="363" r:id="rId38"/>
    <p:sldId id="364" r:id="rId40"/>
    <p:sldId id="365" r:id="rId41"/>
    <p:sldId id="366" r:id="rId42"/>
    <p:sldId id="367" r:id="rId43"/>
    <p:sldId id="627" r:id="rId44"/>
    <p:sldId id="607" r:id="rId45"/>
    <p:sldId id="628" r:id="rId46"/>
    <p:sldId id="604" r:id="rId47"/>
    <p:sldId id="605" r:id="rId48"/>
    <p:sldId id="600" r:id="rId49"/>
    <p:sldId id="603" r:id="rId50"/>
    <p:sldId id="629" r:id="rId51"/>
    <p:sldId id="599" r:id="rId52"/>
    <p:sldId id="934" r:id="rId53"/>
    <p:sldId id="608" r:id="rId54"/>
    <p:sldId id="602" r:id="rId55"/>
    <p:sldId id="369" r:id="rId56"/>
    <p:sldId id="370" r:id="rId57"/>
    <p:sldId id="371" r:id="rId58"/>
    <p:sldId id="935" r:id="rId59"/>
    <p:sldId id="372" r:id="rId60"/>
    <p:sldId id="373" r:id="rId61"/>
    <p:sldId id="375" r:id="rId62"/>
    <p:sldId id="376" r:id="rId63"/>
    <p:sldId id="377" r:id="rId64"/>
    <p:sldId id="938" r:id="rId65"/>
    <p:sldId id="379" r:id="rId66"/>
    <p:sldId id="380" r:id="rId67"/>
    <p:sldId id="609" r:id="rId68"/>
    <p:sldId id="630" r:id="rId69"/>
    <p:sldId id="618" r:id="rId70"/>
    <p:sldId id="619" r:id="rId71"/>
    <p:sldId id="382" r:id="rId72"/>
    <p:sldId id="634" r:id="rId73"/>
    <p:sldId id="381" r:id="rId74"/>
    <p:sldId id="940" r:id="rId75"/>
    <p:sldId id="611" r:id="rId76"/>
    <p:sldId id="939" r:id="rId77"/>
    <p:sldId id="612" r:id="rId78"/>
    <p:sldId id="617" r:id="rId79"/>
    <p:sldId id="455" r:id="rId80"/>
    <p:sldId id="388" r:id="rId81"/>
    <p:sldId id="391" r:id="rId82"/>
    <p:sldId id="457" r:id="rId83"/>
    <p:sldId id="637" r:id="rId84"/>
    <p:sldId id="635" r:id="rId85"/>
    <p:sldId id="389" r:id="rId86"/>
    <p:sldId id="390" r:id="rId87"/>
    <p:sldId id="394" r:id="rId88"/>
    <p:sldId id="395" r:id="rId89"/>
    <p:sldId id="396" r:id="rId90"/>
    <p:sldId id="941" r:id="rId91"/>
    <p:sldId id="942" r:id="rId92"/>
    <p:sldId id="636" r:id="rId93"/>
    <p:sldId id="954" r:id="rId94"/>
    <p:sldId id="955" r:id="rId95"/>
    <p:sldId id="956" r:id="rId96"/>
    <p:sldId id="943" r:id="rId97"/>
    <p:sldId id="957" r:id="rId98"/>
    <p:sldId id="958" r:id="rId99"/>
    <p:sldId id="959" r:id="rId100"/>
    <p:sldId id="638" r:id="rId101"/>
    <p:sldId id="458" r:id="rId102"/>
    <p:sldId id="623" r:id="rId103"/>
    <p:sldId id="624" r:id="rId104"/>
    <p:sldId id="753" r:id="rId105"/>
    <p:sldId id="968" r:id="rId106"/>
    <p:sldId id="459" r:id="rId107"/>
    <p:sldId id="465" r:id="rId108"/>
    <p:sldId id="944" r:id="rId109"/>
    <p:sldId id="945" r:id="rId110"/>
    <p:sldId id="467" r:id="rId111"/>
    <p:sldId id="468" r:id="rId112"/>
    <p:sldId id="761" r:id="rId113"/>
    <p:sldId id="762" r:id="rId114"/>
    <p:sldId id="764" r:id="rId115"/>
    <p:sldId id="765" r:id="rId116"/>
    <p:sldId id="766" r:id="rId117"/>
    <p:sldId id="767" r:id="rId118"/>
    <p:sldId id="768" r:id="rId119"/>
    <p:sldId id="769" r:id="rId120"/>
    <p:sldId id="946" r:id="rId121"/>
    <p:sldId id="947" r:id="rId122"/>
    <p:sldId id="948" r:id="rId123"/>
    <p:sldId id="951" r:id="rId124"/>
    <p:sldId id="949" r:id="rId125"/>
    <p:sldId id="950" r:id="rId126"/>
    <p:sldId id="952" r:id="rId127"/>
    <p:sldId id="953" r:id="rId128"/>
    <p:sldId id="783" r:id="rId129"/>
    <p:sldId id="784" r:id="rId130"/>
    <p:sldId id="785" r:id="rId131"/>
    <p:sldId id="960" r:id="rId132"/>
    <p:sldId id="786" r:id="rId133"/>
    <p:sldId id="787" r:id="rId134"/>
    <p:sldId id="788" r:id="rId135"/>
    <p:sldId id="963" r:id="rId136"/>
    <p:sldId id="964" r:id="rId137"/>
    <p:sldId id="789" r:id="rId138"/>
    <p:sldId id="966" r:id="rId139"/>
    <p:sldId id="790" r:id="rId140"/>
    <p:sldId id="961" r:id="rId141"/>
    <p:sldId id="962" r:id="rId142"/>
    <p:sldId id="791" r:id="rId143"/>
    <p:sldId id="792" r:id="rId144"/>
    <p:sldId id="793" r:id="rId145"/>
    <p:sldId id="965" r:id="rId146"/>
    <p:sldId id="794" r:id="rId147"/>
    <p:sldId id="795" r:id="rId148"/>
    <p:sldId id="796" r:id="rId149"/>
    <p:sldId id="797" r:id="rId150"/>
    <p:sldId id="805" r:id="rId151"/>
    <p:sldId id="967" r:id="rId152"/>
    <p:sldId id="806" r:id="rId153"/>
    <p:sldId id="807" r:id="rId154"/>
    <p:sldId id="808" r:id="rId155"/>
    <p:sldId id="1041" r:id="rId156"/>
    <p:sldId id="1042" r:id="rId157"/>
    <p:sldId id="431" r:id="rId1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-396"/>
      </p:cViewPr>
      <p:guideLst>
        <p:guide orient="horz" pos="2160"/>
        <p:guide pos="3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2" Type="http://schemas.openxmlformats.org/officeDocument/2006/relationships/tableStyles" Target="tableStyles.xml"/><Relationship Id="rId161" Type="http://schemas.openxmlformats.org/officeDocument/2006/relationships/viewProps" Target="viewProps.xml"/><Relationship Id="rId160" Type="http://schemas.openxmlformats.org/officeDocument/2006/relationships/presProps" Target="presProps.xml"/><Relationship Id="rId16" Type="http://schemas.openxmlformats.org/officeDocument/2006/relationships/slide" Target="slides/slide14.xml"/><Relationship Id="rId159" Type="http://schemas.openxmlformats.org/officeDocument/2006/relationships/handoutMaster" Target="handoutMasters/handoutMaster1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3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2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1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428B5-CD8E-4390-9331-7A2FD5B6370C}" type="doc">
      <dgm:prSet loTypeId="urn:microsoft.com/office/officeart/2005/8/layout/list1#1" loCatId="list" qsTypeId="urn:microsoft.com/office/officeart/2005/8/quickstyle/simple1#1" qsCatId="simple" csTypeId="urn:microsoft.com/office/officeart/2005/8/colors/accent0_3#1" csCatId="mainScheme" phldr="1"/>
      <dgm:spPr/>
      <dgm:t>
        <a:bodyPr/>
        <a:lstStyle/>
        <a:p>
          <a:endParaRPr lang="en-US"/>
        </a:p>
      </dgm:t>
    </dgm:pt>
    <dgm:pt modelId="{8BEE862F-ABBA-4942-A947-74C4A5F79B5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1.</a:t>
          </a:r>
          <a:r>
            <a:rPr lang="zh-CN" dirty="0"/>
            <a:t>时空复杂度</a:t>
          </a:r>
          <a:endParaRPr lang="zh-CN" altLang="zh-CN" dirty="0"/>
        </a:p>
      </dgm:t>
    </dgm:pt>
    <dgm:pt modelId="{F2D9EDA5-0C53-4ECA-A18E-6A0ACAEDF557}" cxnId="{D98DAC92-6C14-4657-B920-53E9A9416F57}" type="parTrans">
      <dgm:prSet/>
      <dgm:spPr/>
      <dgm:t>
        <a:bodyPr/>
        <a:lstStyle/>
        <a:p>
          <a:endParaRPr lang="en-US"/>
        </a:p>
      </dgm:t>
    </dgm:pt>
    <dgm:pt modelId="{0B9CB3CE-C2F4-48E7-B675-1661FC87ADC2}" cxnId="{D98DAC92-6C14-4657-B920-53E9A9416F57}" type="sibTrans">
      <dgm:prSet/>
      <dgm:spPr/>
      <dgm:t>
        <a:bodyPr/>
        <a:lstStyle/>
        <a:p>
          <a:endParaRPr lang="en-US"/>
        </a:p>
      </dgm:t>
    </dgm:pt>
    <dgm:pt modelId="{E196E889-7109-43C7-B19E-0B0CDBEE8E3F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2.</a:t>
          </a:r>
          <a:r>
            <a:rPr lang="zh-CN" altLang="en-US" dirty="0"/>
            <a:t>栈、队列及应用</a:t>
          </a:r>
        </a:p>
      </dgm:t>
    </dgm:pt>
    <dgm:pt modelId="{9F642932-EB4D-4E5E-B616-90FDD740E49E}" cxnId="{3E5040FD-3B09-48A0-9F8E-28843E6666D8}" type="parTrans">
      <dgm:prSet/>
      <dgm:spPr/>
      <dgm:t>
        <a:bodyPr/>
        <a:lstStyle/>
        <a:p>
          <a:endParaRPr lang="en-US"/>
        </a:p>
      </dgm:t>
    </dgm:pt>
    <dgm:pt modelId="{0870CDD8-A95E-438D-BCD8-7BBFC7065CD2}" cxnId="{3E5040FD-3B09-48A0-9F8E-28843E6666D8}" type="sibTrans">
      <dgm:prSet/>
      <dgm:spPr/>
      <dgm:t>
        <a:bodyPr/>
        <a:lstStyle/>
        <a:p>
          <a:endParaRPr lang="en-US"/>
        </a:p>
      </dgm:t>
    </dgm:pt>
    <dgm:pt modelId="{51B81C35-AA6C-4CEC-9439-170D5D882E7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3.STL</a:t>
          </a:r>
          <a:r>
            <a:rPr/>
            <a:t/>
          </a:r>
          <a:endParaRPr/>
        </a:p>
      </dgm:t>
    </dgm:pt>
    <dgm:pt modelId="{AD9AEDDC-7F87-4508-AE61-EA7D3E8178A4}" cxnId="{E565F876-28BE-4FFE-9687-923F50D7D1A0}" type="parTrans">
      <dgm:prSet/>
      <dgm:spPr/>
      <dgm:t>
        <a:bodyPr/>
        <a:lstStyle/>
        <a:p>
          <a:endParaRPr lang="en-US"/>
        </a:p>
      </dgm:t>
    </dgm:pt>
    <dgm:pt modelId="{8BBE4BA3-033E-498D-95B6-52419FBA99EE}" cxnId="{E565F876-28BE-4FFE-9687-923F50D7D1A0}" type="sibTrans">
      <dgm:prSet/>
      <dgm:spPr/>
      <dgm:t>
        <a:bodyPr/>
        <a:lstStyle/>
        <a:p>
          <a:endParaRPr lang="en-US"/>
        </a:p>
      </dgm:t>
    </dgm:pt>
    <dgm:pt modelId="{87DE9AB1-CC31-436B-8914-3363C4A8D506}" type="pres">
      <dgm:prSet presAssocID="{A27428B5-CD8E-4390-9331-7A2FD5B6370C}" presName="linear" presStyleCnt="0">
        <dgm:presLayoutVars>
          <dgm:dir/>
          <dgm:animLvl val="lvl"/>
          <dgm:resizeHandles val="exact"/>
        </dgm:presLayoutVars>
      </dgm:prSet>
      <dgm:spPr/>
    </dgm:pt>
    <dgm:pt modelId="{2F100DBA-61C6-4670-8989-38A036CB0582}" type="pres">
      <dgm:prSet presAssocID="{8BEE862F-ABBA-4942-A947-74C4A5F79B5B}" presName="parentLin" presStyleCnt="0"/>
      <dgm:spPr/>
    </dgm:pt>
    <dgm:pt modelId="{90ADF191-0659-470D-832D-EFEFCF96BAF3}" type="pres">
      <dgm:prSet presAssocID="{8BEE862F-ABBA-4942-A947-74C4A5F79B5B}" presName="parentLeftMargin" presStyleCnt="0"/>
      <dgm:spPr/>
    </dgm:pt>
    <dgm:pt modelId="{1860D3B7-5955-4DAB-BDEF-779114C755DC}" type="pres">
      <dgm:prSet presAssocID="{8BEE862F-ABBA-4942-A947-74C4A5F79B5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A073CF-A19F-445B-A8F2-9D8E0B2618E7}" type="pres">
      <dgm:prSet presAssocID="{8BEE862F-ABBA-4942-A947-74C4A5F79B5B}" presName="negativeSpace" presStyleCnt="0"/>
      <dgm:spPr/>
    </dgm:pt>
    <dgm:pt modelId="{7239F396-A46B-4E02-AA99-988C2E0DD57C}" type="pres">
      <dgm:prSet presAssocID="{8BEE862F-ABBA-4942-A947-74C4A5F79B5B}" presName="childText" presStyleLbl="conFgAcc1" presStyleIdx="0" presStyleCnt="3">
        <dgm:presLayoutVars>
          <dgm:bulletEnabled val="1"/>
        </dgm:presLayoutVars>
      </dgm:prSet>
      <dgm:spPr/>
    </dgm:pt>
    <dgm:pt modelId="{1D02680F-470F-4E31-BB30-B65B873CAC03}" type="pres">
      <dgm:prSet presAssocID="{0B9CB3CE-C2F4-48E7-B675-1661FC87ADC2}" presName="spaceBetweenRectangles" presStyleCnt="0"/>
      <dgm:spPr/>
    </dgm:pt>
    <dgm:pt modelId="{148654AC-CE86-48D7-AE8E-55200A3B65F1}" type="pres">
      <dgm:prSet presAssocID="{E196E889-7109-43C7-B19E-0B0CDBEE8E3F}" presName="parentLin" presStyleCnt="0"/>
      <dgm:spPr/>
    </dgm:pt>
    <dgm:pt modelId="{F430971C-DAFE-450E-ABA0-DDC3EA214462}" type="pres">
      <dgm:prSet presAssocID="{E196E889-7109-43C7-B19E-0B0CDBEE8E3F}" presName="parentLeftMargin" presStyleCnt="0"/>
      <dgm:spPr/>
    </dgm:pt>
    <dgm:pt modelId="{80548D14-D064-454E-92E4-41DC43A1B09D}" type="pres">
      <dgm:prSet presAssocID="{E196E889-7109-43C7-B19E-0B0CDBEE8E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C13757-B9AD-48B6-9391-7B90684D17DB}" type="pres">
      <dgm:prSet presAssocID="{E196E889-7109-43C7-B19E-0B0CDBEE8E3F}" presName="negativeSpace" presStyleCnt="0"/>
      <dgm:spPr/>
    </dgm:pt>
    <dgm:pt modelId="{021C4C9B-2FD7-4414-BF7E-45577001221B}" type="pres">
      <dgm:prSet presAssocID="{E196E889-7109-43C7-B19E-0B0CDBEE8E3F}" presName="childText" presStyleLbl="conFgAcc1" presStyleIdx="1" presStyleCnt="3">
        <dgm:presLayoutVars>
          <dgm:bulletEnabled val="1"/>
        </dgm:presLayoutVars>
      </dgm:prSet>
      <dgm:spPr/>
    </dgm:pt>
    <dgm:pt modelId="{0AB16402-03B9-4362-A19C-040080FD9319}" type="pres">
      <dgm:prSet presAssocID="{0870CDD8-A95E-438D-BCD8-7BBFC7065CD2}" presName="spaceBetweenRectangles" presStyleCnt="0"/>
      <dgm:spPr/>
    </dgm:pt>
    <dgm:pt modelId="{1A3916AA-0B41-438D-90B0-D3D14DB60BBC}" type="pres">
      <dgm:prSet presAssocID="{51B81C35-AA6C-4CEC-9439-170D5D882E77}" presName="parentLin" presStyleCnt="0"/>
      <dgm:spPr/>
    </dgm:pt>
    <dgm:pt modelId="{E2FE9E74-DCB6-4688-86C8-D2E37C445C9D}" type="pres">
      <dgm:prSet presAssocID="{51B81C35-AA6C-4CEC-9439-170D5D882E77}" presName="parentLeftMargin" presStyleCnt="0"/>
      <dgm:spPr/>
    </dgm:pt>
    <dgm:pt modelId="{ACF2D195-AFD6-476C-8CD0-D817DA34AE5B}" type="pres">
      <dgm:prSet presAssocID="{51B81C35-AA6C-4CEC-9439-170D5D882E7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461E02-5992-47D3-9C91-641CD6A3B27E}" type="pres">
      <dgm:prSet presAssocID="{51B81C35-AA6C-4CEC-9439-170D5D882E77}" presName="negativeSpace" presStyleCnt="0"/>
      <dgm:spPr/>
    </dgm:pt>
    <dgm:pt modelId="{C0536372-AB1F-42F3-8380-EC21D9E319F9}" type="pres">
      <dgm:prSet presAssocID="{51B81C35-AA6C-4CEC-9439-170D5D882E7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98DAC92-6C14-4657-B920-53E9A9416F57}" srcId="{A27428B5-CD8E-4390-9331-7A2FD5B6370C}" destId="{8BEE862F-ABBA-4942-A947-74C4A5F79B5B}" srcOrd="0" destOrd="0" parTransId="{F2D9EDA5-0C53-4ECA-A18E-6A0ACAEDF557}" sibTransId="{0B9CB3CE-C2F4-48E7-B675-1661FC87ADC2}"/>
    <dgm:cxn modelId="{3E5040FD-3B09-48A0-9F8E-28843E6666D8}" srcId="{A27428B5-CD8E-4390-9331-7A2FD5B6370C}" destId="{E196E889-7109-43C7-B19E-0B0CDBEE8E3F}" srcOrd="1" destOrd="0" parTransId="{9F642932-EB4D-4E5E-B616-90FDD740E49E}" sibTransId="{0870CDD8-A95E-438D-BCD8-7BBFC7065CD2}"/>
    <dgm:cxn modelId="{E565F876-28BE-4FFE-9687-923F50D7D1A0}" srcId="{A27428B5-CD8E-4390-9331-7A2FD5B6370C}" destId="{51B81C35-AA6C-4CEC-9439-170D5D882E77}" srcOrd="2" destOrd="0" parTransId="{AD9AEDDC-7F87-4508-AE61-EA7D3E8178A4}" sibTransId="{8BBE4BA3-033E-498D-95B6-52419FBA99EE}"/>
    <dgm:cxn modelId="{DC78B59D-2B0B-43E9-ABA8-681CDDB8FE8D}" type="presOf" srcId="{A27428B5-CD8E-4390-9331-7A2FD5B6370C}" destId="{87DE9AB1-CC31-436B-8914-3363C4A8D506}" srcOrd="0" destOrd="0" presId="urn:microsoft.com/office/officeart/2005/8/layout/list1#1"/>
    <dgm:cxn modelId="{231F25D7-C994-486D-8C19-D4A25BAD9052}" type="presParOf" srcId="{87DE9AB1-CC31-436B-8914-3363C4A8D506}" destId="{2F100DBA-61C6-4670-8989-38A036CB0582}" srcOrd="0" destOrd="0" presId="urn:microsoft.com/office/officeart/2005/8/layout/list1#1"/>
    <dgm:cxn modelId="{8D3CAC84-CDDD-403F-AF6B-65E92D47A3C1}" type="presParOf" srcId="{2F100DBA-61C6-4670-8989-38A036CB0582}" destId="{90ADF191-0659-470D-832D-EFEFCF96BAF3}" srcOrd="0" destOrd="0" presId="urn:microsoft.com/office/officeart/2005/8/layout/list1#1"/>
    <dgm:cxn modelId="{F716E326-6723-4410-9738-B65F21CA9901}" type="presOf" srcId="{8BEE862F-ABBA-4942-A947-74C4A5F79B5B}" destId="{90ADF191-0659-470D-832D-EFEFCF96BAF3}" srcOrd="0" destOrd="0" presId="urn:microsoft.com/office/officeart/2005/8/layout/list1#1"/>
    <dgm:cxn modelId="{67D1E646-89DE-43CA-889D-210E7FCC23BD}" type="presParOf" srcId="{2F100DBA-61C6-4670-8989-38A036CB0582}" destId="{1860D3B7-5955-4DAB-BDEF-779114C755DC}" srcOrd="1" destOrd="0" presId="urn:microsoft.com/office/officeart/2005/8/layout/list1#1"/>
    <dgm:cxn modelId="{97689CFF-A138-4974-8A05-1A75E01B43E8}" type="presOf" srcId="{8BEE862F-ABBA-4942-A947-74C4A5F79B5B}" destId="{1860D3B7-5955-4DAB-BDEF-779114C755DC}" srcOrd="0" destOrd="0" presId="urn:microsoft.com/office/officeart/2005/8/layout/list1#1"/>
    <dgm:cxn modelId="{97D524F8-C676-43AC-A286-456C972A4D95}" type="presParOf" srcId="{87DE9AB1-CC31-436B-8914-3363C4A8D506}" destId="{A0A073CF-A19F-445B-A8F2-9D8E0B2618E7}" srcOrd="1" destOrd="0" presId="urn:microsoft.com/office/officeart/2005/8/layout/list1#1"/>
    <dgm:cxn modelId="{AE8EE8B5-E82D-468E-BF8C-E04534D15623}" type="presParOf" srcId="{87DE9AB1-CC31-436B-8914-3363C4A8D506}" destId="{7239F396-A46B-4E02-AA99-988C2E0DD57C}" srcOrd="2" destOrd="0" presId="urn:microsoft.com/office/officeart/2005/8/layout/list1#1"/>
    <dgm:cxn modelId="{74FAB7E4-BC5C-465C-B4E7-151402544903}" type="presParOf" srcId="{87DE9AB1-CC31-436B-8914-3363C4A8D506}" destId="{1D02680F-470F-4E31-BB30-B65B873CAC03}" srcOrd="3" destOrd="0" presId="urn:microsoft.com/office/officeart/2005/8/layout/list1#1"/>
    <dgm:cxn modelId="{1BFDFD0C-CA35-472F-A457-1C9DB400DC89}" type="presParOf" srcId="{87DE9AB1-CC31-436B-8914-3363C4A8D506}" destId="{148654AC-CE86-48D7-AE8E-55200A3B65F1}" srcOrd="4" destOrd="0" presId="urn:microsoft.com/office/officeart/2005/8/layout/list1#1"/>
    <dgm:cxn modelId="{16832DE4-53EB-4EA0-AC1B-A9AC1873E1B6}" type="presParOf" srcId="{148654AC-CE86-48D7-AE8E-55200A3B65F1}" destId="{F430971C-DAFE-450E-ABA0-DDC3EA214462}" srcOrd="0" destOrd="4" presId="urn:microsoft.com/office/officeart/2005/8/layout/list1#1"/>
    <dgm:cxn modelId="{04011CBB-CBF1-4CA1-8C14-039372EAA844}" type="presOf" srcId="{E196E889-7109-43C7-B19E-0B0CDBEE8E3F}" destId="{F430971C-DAFE-450E-ABA0-DDC3EA214462}" srcOrd="0" destOrd="0" presId="urn:microsoft.com/office/officeart/2005/8/layout/list1#1"/>
    <dgm:cxn modelId="{7B28BDB4-369F-4593-96BD-C9D8AECDAD55}" type="presParOf" srcId="{148654AC-CE86-48D7-AE8E-55200A3B65F1}" destId="{80548D14-D064-454E-92E4-41DC43A1B09D}" srcOrd="1" destOrd="4" presId="urn:microsoft.com/office/officeart/2005/8/layout/list1#1"/>
    <dgm:cxn modelId="{976872CF-6838-4DEF-9A87-A51DBB578E38}" type="presOf" srcId="{E196E889-7109-43C7-B19E-0B0CDBEE8E3F}" destId="{80548D14-D064-454E-92E4-41DC43A1B09D}" srcOrd="0" destOrd="0" presId="urn:microsoft.com/office/officeart/2005/8/layout/list1#1"/>
    <dgm:cxn modelId="{6ABE2259-1139-4BA9-A40A-F296BE8B1665}" type="presParOf" srcId="{87DE9AB1-CC31-436B-8914-3363C4A8D506}" destId="{64C13757-B9AD-48B6-9391-7B90684D17DB}" srcOrd="5" destOrd="0" presId="urn:microsoft.com/office/officeart/2005/8/layout/list1#1"/>
    <dgm:cxn modelId="{443DC9D1-06D6-456D-95EB-226EF9EB0145}" type="presParOf" srcId="{87DE9AB1-CC31-436B-8914-3363C4A8D506}" destId="{021C4C9B-2FD7-4414-BF7E-45577001221B}" srcOrd="6" destOrd="0" presId="urn:microsoft.com/office/officeart/2005/8/layout/list1#1"/>
    <dgm:cxn modelId="{D7C39ED5-495F-48DA-83F4-75566128BF7F}" type="presParOf" srcId="{87DE9AB1-CC31-436B-8914-3363C4A8D506}" destId="{0AB16402-03B9-4362-A19C-040080FD9319}" srcOrd="7" destOrd="0" presId="urn:microsoft.com/office/officeart/2005/8/layout/list1#1"/>
    <dgm:cxn modelId="{E03FC707-837E-41D7-93B9-26E27751F08D}" type="presParOf" srcId="{87DE9AB1-CC31-436B-8914-3363C4A8D506}" destId="{1A3916AA-0B41-438D-90B0-D3D14DB60BBC}" srcOrd="8" destOrd="0" presId="urn:microsoft.com/office/officeart/2005/8/layout/list1#1"/>
    <dgm:cxn modelId="{29C6A69B-6178-4BCF-B765-98249AA4D299}" type="presParOf" srcId="{1A3916AA-0B41-438D-90B0-D3D14DB60BBC}" destId="{E2FE9E74-DCB6-4688-86C8-D2E37C445C9D}" srcOrd="0" destOrd="8" presId="urn:microsoft.com/office/officeart/2005/8/layout/list1#1"/>
    <dgm:cxn modelId="{FE8D9C54-B8A0-406F-A126-460D9209C99F}" type="presOf" srcId="{51B81C35-AA6C-4CEC-9439-170D5D882E77}" destId="{E2FE9E74-DCB6-4688-86C8-D2E37C445C9D}" srcOrd="0" destOrd="0" presId="urn:microsoft.com/office/officeart/2005/8/layout/list1#1"/>
    <dgm:cxn modelId="{569AE02B-85E2-4FAB-8852-28CA1E34C3D2}" type="presParOf" srcId="{1A3916AA-0B41-438D-90B0-D3D14DB60BBC}" destId="{ACF2D195-AFD6-476C-8CD0-D817DA34AE5B}" srcOrd="1" destOrd="8" presId="urn:microsoft.com/office/officeart/2005/8/layout/list1#1"/>
    <dgm:cxn modelId="{C344649F-98A1-4275-A162-A837ABFA1457}" type="presOf" srcId="{51B81C35-AA6C-4CEC-9439-170D5D882E77}" destId="{ACF2D195-AFD6-476C-8CD0-D817DA34AE5B}" srcOrd="0" destOrd="0" presId="urn:microsoft.com/office/officeart/2005/8/layout/list1#1"/>
    <dgm:cxn modelId="{EF78211D-6A56-403C-979E-0E42C4266D21}" type="presParOf" srcId="{87DE9AB1-CC31-436B-8914-3363C4A8D506}" destId="{4F461E02-5992-47D3-9C91-641CD6A3B27E}" srcOrd="9" destOrd="0" presId="urn:microsoft.com/office/officeart/2005/8/layout/list1#1"/>
    <dgm:cxn modelId="{02C71E55-831A-4DF1-A3B7-4438F932BD1E}" type="presParOf" srcId="{87DE9AB1-CC31-436B-8914-3363C4A8D506}" destId="{C0536372-AB1F-42F3-8380-EC21D9E319F9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9F396-A46B-4E02-AA99-988C2E0DD57C}">
      <dsp:nvSpPr>
        <dsp:cNvPr id="0" name=""/>
        <dsp:cNvSpPr/>
      </dsp:nvSpPr>
      <dsp:spPr>
        <a:xfrm>
          <a:off x="0" y="650016"/>
          <a:ext cx="6797675" cy="108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0D3B7-5955-4DAB-BDEF-779114C755DC}">
      <dsp:nvSpPr>
        <dsp:cNvPr id="0" name=""/>
        <dsp:cNvSpPr/>
      </dsp:nvSpPr>
      <dsp:spPr>
        <a:xfrm>
          <a:off x="339883" y="15336"/>
          <a:ext cx="4758372" cy="1269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1.</a:t>
          </a:r>
          <a:r>
            <a:rPr lang="zh-CN" sz="4300" kern="1200" dirty="0"/>
            <a:t>时空复杂度</a:t>
          </a:r>
          <a:endParaRPr lang="zh-CN" altLang="zh-CN" sz="4300" kern="1200" dirty="0"/>
        </a:p>
      </dsp:txBody>
      <dsp:txXfrm>
        <a:off x="339883" y="15336"/>
        <a:ext cx="4758372" cy="1269360"/>
      </dsp:txXfrm>
    </dsp:sp>
    <dsp:sp modelId="{021C4C9B-2FD7-4414-BF7E-45577001221B}">
      <dsp:nvSpPr>
        <dsp:cNvPr id="0" name=""/>
        <dsp:cNvSpPr/>
      </dsp:nvSpPr>
      <dsp:spPr>
        <a:xfrm>
          <a:off x="0" y="2600496"/>
          <a:ext cx="6797675" cy="108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48D14-D064-454E-92E4-41DC43A1B09D}">
      <dsp:nvSpPr>
        <dsp:cNvPr id="0" name=""/>
        <dsp:cNvSpPr/>
      </dsp:nvSpPr>
      <dsp:spPr>
        <a:xfrm>
          <a:off x="339883" y="1965816"/>
          <a:ext cx="4758372" cy="1269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2.</a:t>
          </a:r>
          <a:r>
            <a:rPr lang="zh-CN" altLang="en-US" sz="4300" kern="1200" dirty="0"/>
            <a:t>栈、队列及应用</a:t>
          </a:r>
        </a:p>
      </dsp:txBody>
      <dsp:txXfrm>
        <a:off x="339883" y="1965816"/>
        <a:ext cx="4758372" cy="1269360"/>
      </dsp:txXfrm>
    </dsp:sp>
    <dsp:sp modelId="{C0536372-AB1F-42F3-8380-EC21D9E319F9}">
      <dsp:nvSpPr>
        <dsp:cNvPr id="0" name=""/>
        <dsp:cNvSpPr/>
      </dsp:nvSpPr>
      <dsp:spPr>
        <a:xfrm>
          <a:off x="0" y="4550976"/>
          <a:ext cx="6797675" cy="108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2D195-AFD6-476C-8CD0-D817DA34AE5B}">
      <dsp:nvSpPr>
        <dsp:cNvPr id="0" name=""/>
        <dsp:cNvSpPr/>
      </dsp:nvSpPr>
      <dsp:spPr>
        <a:xfrm>
          <a:off x="339883" y="3916296"/>
          <a:ext cx="4758372" cy="1269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3.STL(set</a:t>
          </a:r>
          <a:r>
            <a:rPr lang="zh-CN" sz="4300" kern="1200" dirty="0"/>
            <a:t>、</a:t>
          </a:r>
          <a:r>
            <a:rPr lang="en-US" altLang="zh-CN" sz="4300" kern="1200" dirty="0"/>
            <a:t>map</a:t>
          </a:r>
          <a:r>
            <a:rPr lang="en-US" sz="4300" kern="1200" dirty="0"/>
            <a:t>)</a:t>
          </a:r>
        </a:p>
      </dsp:txBody>
      <dsp:txXfrm>
        <a:off x="339883" y="3916296"/>
        <a:ext cx="4758372" cy="126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0E472-B454-4ECB-A849-D02C9CCAC0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21113-186C-484F-9E22-8E72FCB30C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1" indent="0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/>
              <a:t>队列的修改是依先进先出的原则进行的。新来的成员总是加入队尾（即不允许“加塞”），每次离开的成员总是队列头上的（不允许中途离队），即当前“最老的”成员离队。</a:t>
            </a:r>
            <a:endParaRPr lang="zh-CN" altLang="en-US"/>
          </a:p>
          <a:p>
            <a:r>
              <a:rPr lang="zh-CN" altLang="en-US"/>
              <a:t>【例】在队列中依次加入元素a1，a2，…，an之后，a1是队头元素，an是队尾元素。退出队列的次序只能是a1，a2，…，an。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tags" Target="../tags/tag3.xml"/></Relationships>
</file>

<file path=ppt/slides/_rels/slide1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1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/>
          </p:cNvPicPr>
          <p:nvPr/>
        </p:nvPicPr>
        <p:blipFill rotWithShape="1">
          <a:blip r:embed="rId1" cstate="print"/>
          <a:srcRect t="14644" b="1086"/>
          <a:stretch>
            <a:fillRect/>
          </a:stretch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6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tx1"/>
                </a:solidFill>
              </a:rPr>
              <a:t>基础数据结构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pPr algn="r"/>
            <a:r>
              <a:rPr lang="zh-CN" altLang="zh-CN" dirty="0"/>
              <a:t>福建省福清第一中学 陈鑫</a:t>
            </a:r>
            <a:endParaRPr lang="zh-CN" altLang="zh-CN" dirty="0"/>
          </a:p>
        </p:txBody>
      </p:sp>
      <p:cxnSp>
        <p:nvCxnSpPr>
          <p:cNvPr id="17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时间复杂度？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0629" y="2063116"/>
            <a:ext cx="10058400" cy="41017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sz="3600" b="1" dirty="0"/>
              <a:t>for(int i=1;i&lt;=n;i++)</a:t>
            </a:r>
            <a:endParaRPr sz="3600" b="1" dirty="0"/>
          </a:p>
          <a:p>
            <a:pPr marL="0" indent="0">
              <a:buNone/>
            </a:pPr>
            <a:r>
              <a:rPr sz="3600" b="1" dirty="0"/>
              <a:t>	for(int j=1;j&lt;=n;j++)</a:t>
            </a:r>
            <a:endParaRPr sz="3600" b="1" dirty="0"/>
          </a:p>
          <a:p>
            <a:pPr marL="0" indent="0">
              <a:buNone/>
            </a:pPr>
            <a:r>
              <a:rPr sz="3600" b="1" dirty="0"/>
              <a:t>		</a:t>
            </a:r>
            <a:r>
              <a:rPr lang="en-US" sz="3600" b="1" dirty="0"/>
              <a:t>t</a:t>
            </a:r>
            <a:r>
              <a:rPr sz="3600" b="1" dirty="0"/>
              <a:t>++;</a:t>
            </a:r>
            <a:endParaRPr lang="en-US" sz="3600" b="1" dirty="0"/>
          </a:p>
          <a:p>
            <a:pPr marL="0" indent="0">
              <a:buNone/>
            </a:pPr>
            <a:r>
              <a:rPr lang="zh-CN" altLang="en-US" sz="3600" b="1" dirty="0"/>
              <a:t>频度为</a:t>
            </a:r>
            <a:r>
              <a:rPr lang="en-US" altLang="zh-CN" sz="3600" b="1" dirty="0"/>
              <a:t>1: </a:t>
            </a:r>
            <a:r>
              <a:rPr lang="en-US" altLang="zh-CN" sz="3600" b="1" dirty="0" err="1"/>
              <a:t>i</a:t>
            </a:r>
            <a:r>
              <a:rPr lang="en-US" altLang="zh-CN" sz="3600" b="1" dirty="0"/>
              <a:t>=1</a:t>
            </a:r>
            <a:endParaRPr sz="3600" b="1" dirty="0"/>
          </a:p>
          <a:p>
            <a:pPr marL="0" indent="0">
              <a:buNone/>
            </a:pPr>
            <a:r>
              <a:rPr sz="3600" b="1" dirty="0" err="1"/>
              <a:t>频度为</a:t>
            </a:r>
            <a:r>
              <a:rPr lang="en-US" sz="3600" b="1" dirty="0" err="1"/>
              <a:t>n</a:t>
            </a:r>
            <a:r>
              <a:rPr sz="3600" b="1" dirty="0"/>
              <a:t>: i++,</a:t>
            </a:r>
            <a:r>
              <a:rPr lang="en-US" altLang="zh-CN" sz="3600" b="1" dirty="0">
                <a:sym typeface="+mn-ea"/>
              </a:rPr>
              <a:t> j = 1</a:t>
            </a:r>
            <a:r>
              <a:rPr lang="zh-CN" altLang="en-US" sz="3600" b="1" dirty="0">
                <a:sym typeface="+mn-ea"/>
              </a:rPr>
              <a:t>，</a:t>
            </a:r>
            <a:r>
              <a:rPr sz="3600" b="1" dirty="0"/>
              <a:t> i ≤ </a:t>
            </a:r>
            <a:r>
              <a:rPr lang="en-US" altLang="zh-CN" sz="3600" b="1" dirty="0"/>
              <a:t>n</a:t>
            </a:r>
            <a:endParaRPr lang="en-US" sz="3600" b="1" dirty="0"/>
          </a:p>
          <a:p>
            <a:pPr marL="0" indent="0">
              <a:buNone/>
            </a:pPr>
            <a:r>
              <a:rPr lang="zh-CN" altLang="en-US" sz="3600" b="1" dirty="0"/>
              <a:t>频度为</a:t>
            </a:r>
            <a:r>
              <a:rPr lang="en-US" altLang="zh-CN" sz="3600" b="1" dirty="0"/>
              <a:t>n*</a:t>
            </a:r>
            <a:r>
              <a:rPr lang="en-US" altLang="zh-CN" sz="3600" b="1" dirty="0" err="1"/>
              <a:t>n</a:t>
            </a:r>
            <a:r>
              <a:rPr lang="en-US" altLang="zh-CN" sz="3600" b="1" dirty="0"/>
              <a:t>: t++, j++, j ≤ n</a:t>
            </a:r>
            <a:endParaRPr lang="en-US" altLang="zh-CN" sz="3600" b="1" dirty="0"/>
          </a:p>
          <a:p>
            <a:pPr marL="0" indent="0">
              <a:buNone/>
            </a:pPr>
            <a:endParaRPr sz="3600" b="1" dirty="0"/>
          </a:p>
          <a:p>
            <a:endParaRPr lang="en-US" altLang="zh-CN" sz="36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>
                <a:solidFill>
                  <a:schemeClr val="tx1"/>
                </a:solidFill>
                <a:sym typeface="+mn-ea"/>
              </a:rPr>
              <a:t>【输入样例】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  <a:sym typeface="+mn-ea"/>
              </a:rPr>
              <a:t>4 6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  <a:sym typeface="+mn-ea"/>
              </a:rPr>
              <a:t>7</a:t>
            </a:r>
            <a:endParaRPr lang="zh-CN" altLang="en-US" sz="2000"/>
          </a:p>
          <a:p>
            <a:endParaRPr lang="zh-CN" altLang="en-US" sz="900"/>
          </a:p>
        </p:txBody>
      </p:sp>
      <p:sp>
        <p:nvSpPr>
          <p:cNvPr id="4" name="文本框 3"/>
          <p:cNvSpPr txBox="1"/>
          <p:nvPr/>
        </p:nvSpPr>
        <p:spPr>
          <a:xfrm>
            <a:off x="5822315" y="2108200"/>
            <a:ext cx="254000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sym typeface="+mn-ea"/>
              </a:rPr>
              <a:t>【输出样例】</a:t>
            </a:r>
            <a:endParaRPr lang="zh-CN" altLang="en-US" sz="3200"/>
          </a:p>
          <a:p>
            <a:r>
              <a:rPr lang="zh-CN" altLang="en-US" sz="3200" b="1">
                <a:solidFill>
                  <a:srgbClr val="FF0000"/>
                </a:solidFill>
                <a:sym typeface="+mn-ea"/>
              </a:rPr>
              <a:t>1 1</a:t>
            </a:r>
            <a:endParaRPr lang="zh-CN" altLang="en-US" sz="3200"/>
          </a:p>
          <a:p>
            <a:r>
              <a:rPr lang="zh-CN" altLang="en-US" sz="3200">
                <a:sym typeface="+mn-ea"/>
              </a:rPr>
              <a:t>2 2</a:t>
            </a:r>
            <a:endParaRPr lang="zh-CN" altLang="en-US" sz="3200"/>
          </a:p>
          <a:p>
            <a:r>
              <a:rPr lang="zh-CN" altLang="en-US" sz="3200">
                <a:sym typeface="+mn-ea"/>
              </a:rPr>
              <a:t>3 3</a:t>
            </a:r>
            <a:endParaRPr lang="zh-CN" altLang="en-US" sz="3200"/>
          </a:p>
          <a:p>
            <a:r>
              <a:rPr lang="zh-CN" altLang="en-US" sz="3200">
                <a:sym typeface="+mn-ea"/>
              </a:rPr>
              <a:t>4 4</a:t>
            </a:r>
            <a:endParaRPr lang="zh-CN" altLang="en-US" sz="3200"/>
          </a:p>
          <a:p>
            <a:r>
              <a:rPr lang="zh-CN" altLang="en-US" sz="3200">
                <a:sym typeface="+mn-ea"/>
              </a:rPr>
              <a:t>1 5</a:t>
            </a:r>
            <a:endParaRPr lang="zh-CN" altLang="en-US" sz="3200"/>
          </a:p>
          <a:p>
            <a:r>
              <a:rPr lang="zh-CN" altLang="en-US" sz="3200">
                <a:sym typeface="+mn-ea"/>
              </a:rPr>
              <a:t>2 6</a:t>
            </a:r>
            <a:endParaRPr lang="zh-CN" altLang="en-US" sz="3200"/>
          </a:p>
          <a:p>
            <a:r>
              <a:rPr lang="zh-CN" altLang="en-US" sz="3200">
                <a:sym typeface="+mn-ea"/>
              </a:rPr>
              <a:t>3 1</a:t>
            </a:r>
            <a:endParaRPr lang="zh-CN" altLang="en-US" sz="32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28675" y="320675"/>
            <a:ext cx="10058400" cy="6090227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int main()</a:t>
            </a:r>
            <a:endParaRPr lang="zh-CN" altLang="en-US" sz="28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{</a:t>
            </a:r>
            <a:endParaRPr lang="zh-CN" altLang="en-US" sz="28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	int m,n,cnt,i=1,j=1,k;</a:t>
            </a:r>
            <a:endParaRPr lang="zh-CN" altLang="en-US" sz="28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	cin&gt;&gt;m&gt;&gt;n;</a:t>
            </a:r>
            <a:endParaRPr lang="zh-CN" altLang="en-US" sz="28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	cin&gt;&gt;cnt;</a:t>
            </a:r>
            <a:endParaRPr lang="zh-CN" altLang="en-US" sz="28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	for (k=1;k&lt;=cnt;k++)</a:t>
            </a:r>
            <a:endParaRPr lang="zh-CN" altLang="en-US" sz="28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	{</a:t>
            </a:r>
            <a:endParaRPr lang="zh-CN" altLang="en-US" sz="28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		cout&lt;&lt;i&lt;&lt;" "&lt;&lt;j&lt;&lt;endl;</a:t>
            </a:r>
            <a:endParaRPr lang="zh-CN" altLang="en-US" sz="28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		i++;j++;</a:t>
            </a:r>
            <a:endParaRPr lang="zh-CN" altLang="en-US" sz="28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		if (i&gt;m) i=1;</a:t>
            </a:r>
            <a:endParaRPr lang="zh-CN" altLang="en-US" sz="28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		if (j&gt;n) j=1;</a:t>
            </a:r>
            <a:endParaRPr lang="zh-CN" altLang="en-US" sz="28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	}</a:t>
            </a:r>
            <a:endParaRPr lang="zh-CN" altLang="en-US" sz="28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	return 0;</a:t>
            </a:r>
            <a:endParaRPr lang="zh-CN" altLang="en-US" sz="28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}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zh-CN" altLang="en-US" sz="4400"/>
              <a:t>一群小朋友</a:t>
            </a:r>
            <a:r>
              <a:rPr lang="zh-CN" altLang="en-US" sz="4400">
                <a:solidFill>
                  <a:srgbClr val="FF0000"/>
                </a:solidFill>
              </a:rPr>
              <a:t>坐成一个圈</a:t>
            </a:r>
            <a:r>
              <a:rPr lang="zh-CN" altLang="en-US" sz="4400"/>
              <a:t>，已经按照顺时针 </a:t>
            </a:r>
            <a:r>
              <a:rPr lang="en-US" altLang="zh-CN" sz="4400"/>
              <a:t>1...n </a:t>
            </a:r>
            <a:r>
              <a:rPr lang="zh-CN" altLang="en-US" sz="4400"/>
              <a:t>编号。从 </a:t>
            </a:r>
            <a:r>
              <a:rPr lang="en-US" altLang="zh-CN" sz="4400"/>
              <a:t>1 </a:t>
            </a:r>
            <a:r>
              <a:rPr lang="zh-CN" altLang="en-US" sz="4400"/>
              <a:t>号小朋友开始报数，报到 </a:t>
            </a:r>
            <a:r>
              <a:rPr lang="en-US" altLang="zh-CN" sz="4400"/>
              <a:t>k </a:t>
            </a:r>
            <a:r>
              <a:rPr lang="zh-CN" altLang="en-US" sz="4400"/>
              <a:t>的小朋友出局；下一个小朋友继续从 </a:t>
            </a:r>
            <a:r>
              <a:rPr lang="en-US" altLang="zh-CN" sz="4400"/>
              <a:t>1 </a:t>
            </a:r>
            <a:r>
              <a:rPr lang="zh-CN" altLang="en-US" sz="4400"/>
              <a:t>开始报。显然，游戏进行到最后，场上只会剩下一个小朋友。此时这个小朋友获胜。我们的问题是，给定</a:t>
            </a:r>
            <a:r>
              <a:rPr lang="en-US" altLang="zh-CN" sz="4400"/>
              <a:t>n</a:t>
            </a:r>
            <a:r>
              <a:rPr lang="zh-CN" altLang="en-US" sz="4400"/>
              <a:t>和</a:t>
            </a:r>
            <a:r>
              <a:rPr lang="en-US" altLang="zh-CN" sz="4400"/>
              <a:t>k</a:t>
            </a:r>
            <a:r>
              <a:rPr lang="zh-CN" altLang="en-US" sz="4400"/>
              <a:t>，问被淘汰的</a:t>
            </a:r>
            <a:r>
              <a:rPr lang="en-US" altLang="zh-CN" sz="4400"/>
              <a:t>n-1</a:t>
            </a:r>
            <a:r>
              <a:rPr lang="zh-CN" altLang="en-US" sz="4400"/>
              <a:t>个小朋友出局的顺序。</a:t>
            </a:r>
            <a:endParaRPr lang="en-US" altLang="zh-CN" sz="4400"/>
          </a:p>
          <a:p>
            <a:r>
              <a:rPr lang="zh-CN" altLang="en-US" sz="4400"/>
              <a:t>数据范围：</a:t>
            </a:r>
            <a:r>
              <a:rPr lang="en-US" altLang="zh-CN" sz="4400"/>
              <a:t>n,k&lt;=1000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约瑟夫问题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zh-CN" altLang="en-US" sz="3200" dirty="0"/>
              <a:t>符合“先来后到”规则的全都是队列。</a:t>
            </a:r>
            <a:endParaRPr lang="en-US" altLang="zh-CN" sz="3200" dirty="0"/>
          </a:p>
          <a:p>
            <a:pPr marL="457200" indent="-457200">
              <a:buFontTx/>
              <a:buChar char="-"/>
            </a:pPr>
            <a:r>
              <a:rPr lang="zh-CN" altLang="en-US" sz="3200" dirty="0"/>
              <a:t>广搜</a:t>
            </a:r>
            <a:endParaRPr lang="en-US" altLang="zh-CN" sz="2400" dirty="0"/>
          </a:p>
          <a:p>
            <a:pPr marL="457200" indent="-457200"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队列的用途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04620" y="158750"/>
            <a:ext cx="10058400" cy="6320790"/>
          </a:xfrm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窗口问题：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题目描述：给你一个长度为N的数组，一个长为K滑动的窗体从最左移至最右端，你只能见到窗口的K个数，每次窗体向右移动一位，如下表：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你的任务是找出窗口在各位置时的最大值和最小值 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输入格式：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第一行n，k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(n,k&lt;=100000)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，第二行长度为n的数组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输出格式：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第一行每个位置的最小值，第二行每个位置的最大值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3  3  5   5  6  7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24000" y="1758315"/>
          <a:ext cx="7706995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3570"/>
                <a:gridCol w="1636395"/>
                <a:gridCol w="1637030"/>
              </a:tblGrid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[1  3  -1] -3  5  3  6  7</a:t>
                      </a:r>
                      <a:endParaRPr lang="en-US" altLang="en-US" sz="2400" b="1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-1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1  [3  -1  -3 ] 5  3  6  7</a:t>
                      </a:r>
                      <a:endParaRPr lang="en-US" altLang="en-US" sz="2400" b="1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-3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1  3  [-1  -3  5]  3  6  7</a:t>
                      </a:r>
                      <a:endParaRPr lang="en-US" altLang="en-US" sz="2400" b="1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-3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1  3  -1  [-3  5  3]  6  7</a:t>
                      </a:r>
                      <a:endParaRPr lang="en-US" altLang="en-US" sz="2400" b="1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-3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1  3  -1  -3  [5  3  6]  7</a:t>
                      </a:r>
                      <a:endParaRPr lang="en-US" altLang="en-US" sz="2400" b="1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rgbClr val="4F4F4F"/>
                          </a:solidFill>
                          <a:latin typeface="Arial" panose="020B0604020202020204" charset="-122"/>
                        </a:rPr>
                        <a:t>1  3  -1  -3  5  [3  6  7]</a:t>
                      </a:r>
                      <a:endParaRPr lang="en-US" altLang="en-US" sz="2400" b="1">
                        <a:solidFill>
                          <a:srgbClr val="4F4F4F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(n,k&lt;=100000)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marL="0" marR="0" lvl="0" indent="0" algn="l" defTabSz="9144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样例输入：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8  3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  3  -1 -3  5  3  6  7 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样例输出：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-1  -3  -3 -3  3  3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3   3   5   5  6  7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做法</a:t>
            </a:r>
            <a:r>
              <a:rPr lang="en-US" altLang="zh-CN"/>
              <a:t>1</a:t>
            </a:r>
            <a:r>
              <a:rPr lang="zh-CN" altLang="en-US"/>
              <a:t>：穷举法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维护一个单调队列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fontScale="8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单调队列要存储两个内容：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en-US" sz="24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元素下标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en-US" sz="24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元素值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单调队列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要维持内容单调：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下标递增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、元素</a:t>
            </a: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值递增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模拟单调队列形成的整个过程：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只有第一个元素的序列一定是单调队列。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后续怎么维护这个单调队列呢？处理</a:t>
            </a:r>
            <a:r>
              <a:rPr lang="zh-CN" altLang="en-US" sz="24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过期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lang="zh-CN" altLang="en-US" sz="24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插入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过期：过期元素（窗口为</a:t>
            </a:r>
            <a:r>
              <a:rPr lang="en-US" altLang="zh-CN" sz="24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k</a:t>
            </a:r>
            <a:r>
              <a:rPr lang="zh-CN" altLang="en-US" sz="24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，右端点为</a:t>
            </a:r>
            <a:r>
              <a:rPr lang="en-US" altLang="zh-CN" sz="24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i</a:t>
            </a:r>
            <a:r>
              <a:rPr lang="zh-CN" altLang="en-US" sz="24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，如何判断过期？），一次最多删一个元素。</a:t>
            </a:r>
            <a:endParaRPr lang="zh-CN" altLang="en-US" sz="2400" b="1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插入：在队尾进行，若无法保持单调递增，先保证要插入的元素？一直删除队尾元素，直到插入元素也满足单调递增为止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？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答案：最优值一定在队头。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单调队列的时间复杂度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97280" y="1969770"/>
            <a:ext cx="10058400" cy="44278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getmin</a:t>
            </a:r>
            <a:r>
              <a:rPr lang="en-US" altLang="zh-CN" sz="2000" dirty="0"/>
              <a:t>()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</a:t>
            </a:r>
            <a:r>
              <a:rPr lang="en-US" altLang="zh-CN" sz="2000" dirty="0" err="1"/>
              <a:t>memset</a:t>
            </a:r>
            <a:r>
              <a:rPr lang="en-US" altLang="zh-CN" sz="2000" dirty="0"/>
              <a:t>(p,0,sizeof(p));//p</a:t>
            </a:r>
            <a:r>
              <a:rPr lang="zh-CN" altLang="en-US" sz="2000" dirty="0"/>
              <a:t>数组表示下标位置 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	</a:t>
            </a:r>
            <a:r>
              <a:rPr lang="en-US" altLang="zh-CN" sz="2000" dirty="0"/>
              <a:t>head=1;tail=0; //</a:t>
            </a:r>
            <a:r>
              <a:rPr lang="zh-CN" altLang="en-US" sz="2000" dirty="0"/>
              <a:t>多种写法 都</a:t>
            </a:r>
            <a:r>
              <a:rPr lang="en-US" altLang="zh-CN" sz="2000" dirty="0"/>
              <a:t>=1 </a:t>
            </a:r>
            <a:r>
              <a:rPr lang="zh-CN" altLang="en-US" sz="2000" dirty="0"/>
              <a:t>都</a:t>
            </a:r>
            <a:r>
              <a:rPr lang="en-US" altLang="zh-CN" sz="2000" dirty="0"/>
              <a:t>=0 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for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{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	if    (head&lt;=tail &amp;&amp; p[head]&lt;i-k+1) head++;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	while (head&lt;=tail &amp;&amp; q[tail]&gt;=a[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 tail--;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	q[++tail]=a[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	p[tail]=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   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	</a:t>
            </a:r>
            <a:r>
              <a:rPr lang="en-US" altLang="zh-CN" sz="2000" dirty="0" err="1"/>
              <a:t>minn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]=q[head];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sz="2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由于</a:t>
            </a:r>
            <a:r>
              <a:rPr lang="zh-CN" altLang="en-US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每个元素都进队出队一次，因此摊销复杂度为</a:t>
            </a:r>
            <a:r>
              <a:rPr lang="en-US" altLang="zh-CN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O(n)</a:t>
            </a:r>
            <a:r>
              <a:rPr lang="zh-CN" altLang="en-US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单调队列用途</a:t>
            </a:r>
            <a:endParaRPr lang="zh-CN" altLang="en-US"/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000" dirty="0"/>
              <a:t>利用单调性质维护窗口(定长、会过期)内若干个数的最优值</a:t>
            </a:r>
            <a:r>
              <a:rPr lang="en-US" altLang="zh-CN" sz="2000" dirty="0"/>
              <a:t>O</a:t>
            </a:r>
            <a:r>
              <a:rPr lang="zh-CN" altLang="en-US" sz="2000" dirty="0"/>
              <a:t>(1)，避免每次都穷举窗口内的所有数</a:t>
            </a:r>
            <a:r>
              <a:rPr lang="en-US" altLang="zh-CN" sz="2000" dirty="0"/>
              <a:t>O</a:t>
            </a:r>
            <a:r>
              <a:rPr lang="zh-CN" altLang="en-US" sz="2000" dirty="0"/>
              <a:t>(k)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队尾： 删除部分元素（维护单调性）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插入新元素（保持单调性）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zh-CN" altLang="en-US" sz="2000" dirty="0"/>
              <a:t>队头：提取最优值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删除过期元素（下标过期）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时间复杂度？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2023110"/>
            <a:ext cx="10391099" cy="43700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300" b="1" dirty="0"/>
              <a:t>for(int i=1;i&lt;=n;i++)</a:t>
            </a:r>
            <a:endParaRPr sz="2300" b="1" dirty="0"/>
          </a:p>
          <a:p>
            <a:pPr marL="0" indent="0">
              <a:buNone/>
            </a:pPr>
            <a:r>
              <a:rPr sz="2300" b="1" dirty="0"/>
              <a:t>	for(int j=1;j&lt;=n;j++)</a:t>
            </a:r>
            <a:endParaRPr sz="2300" b="1" dirty="0"/>
          </a:p>
          <a:p>
            <a:pPr marL="0" indent="0">
              <a:buNone/>
            </a:pPr>
            <a:r>
              <a:rPr sz="2300" b="1" dirty="0"/>
              <a:t>    		</a:t>
            </a:r>
            <a:r>
              <a:rPr lang="en-US" sz="2300" b="1" dirty="0"/>
              <a:t>t</a:t>
            </a:r>
            <a:r>
              <a:rPr sz="2300" b="1" dirty="0"/>
              <a:t>++;</a:t>
            </a:r>
            <a:endParaRPr sz="2300" b="1" dirty="0"/>
          </a:p>
          <a:p>
            <a:pPr marL="0" indent="0">
              <a:buNone/>
            </a:pPr>
            <a:r>
              <a:rPr lang="zh-CN" altLang="en-US" sz="2300" b="1" dirty="0">
                <a:sym typeface="+mn-ea"/>
              </a:rPr>
              <a:t>频度为</a:t>
            </a:r>
            <a:r>
              <a:rPr lang="en-US" altLang="zh-CN" sz="2300" b="1" dirty="0">
                <a:sym typeface="+mn-ea"/>
              </a:rPr>
              <a:t>1: </a:t>
            </a:r>
            <a:r>
              <a:rPr lang="en-US" altLang="zh-CN" sz="2300" b="1" dirty="0" err="1">
                <a:sym typeface="+mn-ea"/>
              </a:rPr>
              <a:t>i</a:t>
            </a:r>
            <a:r>
              <a:rPr lang="en-US" altLang="zh-CN" sz="2300" b="1" dirty="0">
                <a:sym typeface="+mn-ea"/>
              </a:rPr>
              <a:t>=1</a:t>
            </a:r>
            <a:endParaRPr sz="2300" b="1" dirty="0"/>
          </a:p>
          <a:p>
            <a:pPr marL="0" indent="0">
              <a:buNone/>
            </a:pPr>
            <a:r>
              <a:rPr sz="2300" b="1" dirty="0" err="1">
                <a:sym typeface="+mn-ea"/>
              </a:rPr>
              <a:t>频度为</a:t>
            </a:r>
            <a:r>
              <a:rPr lang="en-US" sz="2300" b="1" dirty="0" err="1">
                <a:sym typeface="+mn-ea"/>
              </a:rPr>
              <a:t>n</a:t>
            </a:r>
            <a:r>
              <a:rPr sz="2300" b="1" dirty="0">
                <a:sym typeface="+mn-ea"/>
              </a:rPr>
              <a:t>: i++,</a:t>
            </a:r>
            <a:r>
              <a:rPr lang="en-US" altLang="zh-CN" sz="2300" b="1" dirty="0">
                <a:sym typeface="+mn-ea"/>
              </a:rPr>
              <a:t> j=1</a:t>
            </a:r>
            <a:r>
              <a:rPr lang="zh-CN" altLang="en-US" sz="2300" b="1" dirty="0">
                <a:sym typeface="+mn-ea"/>
              </a:rPr>
              <a:t>，</a:t>
            </a:r>
            <a:r>
              <a:rPr sz="2300" b="1" dirty="0">
                <a:sym typeface="+mn-ea"/>
              </a:rPr>
              <a:t> i ≤ </a:t>
            </a:r>
            <a:r>
              <a:rPr lang="en-US" altLang="zh-CN" sz="2300" b="1" dirty="0">
                <a:sym typeface="+mn-ea"/>
              </a:rPr>
              <a:t>n</a:t>
            </a:r>
            <a:endParaRPr lang="en-US" sz="2300" b="1" dirty="0"/>
          </a:p>
          <a:p>
            <a:pPr marL="0" indent="0">
              <a:buNone/>
            </a:pPr>
            <a:r>
              <a:rPr lang="zh-CN" altLang="en-US" sz="2300" b="1" dirty="0">
                <a:sym typeface="+mn-ea"/>
              </a:rPr>
              <a:t>频度为</a:t>
            </a:r>
            <a:r>
              <a:rPr lang="en-US" altLang="zh-CN" sz="2300" b="1" dirty="0">
                <a:sym typeface="+mn-ea"/>
              </a:rPr>
              <a:t>n*</a:t>
            </a:r>
            <a:r>
              <a:rPr lang="en-US" altLang="zh-CN" sz="2300" b="1" dirty="0" err="1">
                <a:sym typeface="+mn-ea"/>
              </a:rPr>
              <a:t>n</a:t>
            </a:r>
            <a:r>
              <a:rPr lang="en-US" altLang="zh-CN" sz="2300" b="1" dirty="0">
                <a:sym typeface="+mn-ea"/>
              </a:rPr>
              <a:t>: t++, j++, j ≤ n</a:t>
            </a:r>
            <a:endParaRPr lang="en-US" altLang="zh-CN" sz="2300" b="1" dirty="0"/>
          </a:p>
          <a:p>
            <a:pPr marL="0" indent="0">
              <a:buNone/>
            </a:pPr>
            <a:r>
              <a:rPr lang="zh-CN" altLang="en-US" sz="2400" b="1" dirty="0"/>
              <a:t>此代码段一共执行了</a:t>
            </a:r>
            <a:r>
              <a:rPr lang="zh-CN" altLang="zh-CN" sz="2300" b="1" dirty="0"/>
              <a:t>3</a:t>
            </a:r>
            <a:r>
              <a:rPr lang="en-US" altLang="zh-CN" sz="2300" b="1" dirty="0"/>
              <a:t>n^</a:t>
            </a:r>
            <a:r>
              <a:rPr lang="zh-CN" altLang="zh-CN" sz="2300" b="1" dirty="0"/>
              <a:t>2+ </a:t>
            </a:r>
            <a:r>
              <a:rPr lang="en-US" altLang="zh-CN" sz="2300" b="1" dirty="0"/>
              <a:t>3n</a:t>
            </a:r>
            <a:r>
              <a:rPr lang="zh-CN" altLang="zh-CN" sz="2300" b="1" dirty="0"/>
              <a:t>+</a:t>
            </a:r>
            <a:r>
              <a:rPr lang="en-US" altLang="zh-CN" sz="2300" b="1" dirty="0"/>
              <a:t>1</a:t>
            </a:r>
            <a:r>
              <a:rPr lang="zh-CN" altLang="en-US" sz="2300" b="1" dirty="0"/>
              <a:t>次，</a:t>
            </a:r>
            <a:r>
              <a:rPr lang="zh-CN" sz="2300" b="1" dirty="0"/>
              <a:t>算法的</a:t>
            </a:r>
            <a:r>
              <a:rPr lang="zh-CN" altLang="en-US" sz="2300" b="1" dirty="0">
                <a:solidFill>
                  <a:srgbClr val="FF0000"/>
                </a:solidFill>
              </a:rPr>
              <a:t>时间</a:t>
            </a:r>
            <a:r>
              <a:rPr lang="zh-CN" sz="2300" b="1" dirty="0">
                <a:solidFill>
                  <a:srgbClr val="FF0000"/>
                </a:solidFill>
              </a:rPr>
              <a:t>复杂度</a:t>
            </a:r>
            <a:r>
              <a:rPr lang="zh-CN" sz="2300" b="1" dirty="0"/>
              <a:t>为O(3</a:t>
            </a:r>
            <a:r>
              <a:rPr lang="en-US" altLang="zh-CN" sz="2300" b="1" dirty="0"/>
              <a:t>n^</a:t>
            </a:r>
            <a:r>
              <a:rPr lang="zh-CN" sz="2300" b="1" dirty="0"/>
              <a:t>2+ </a:t>
            </a:r>
            <a:r>
              <a:rPr lang="en-US" altLang="zh-CN" sz="2300" b="1" dirty="0"/>
              <a:t>3n</a:t>
            </a:r>
            <a:r>
              <a:rPr lang="zh-CN" sz="2300" b="1" dirty="0"/>
              <a:t> + </a:t>
            </a:r>
            <a:r>
              <a:rPr lang="en-US" altLang="zh-CN" sz="2300" b="1" dirty="0"/>
              <a:t>1</a:t>
            </a:r>
            <a:r>
              <a:rPr lang="zh-CN" sz="2300" b="1" dirty="0"/>
              <a:t>)</a:t>
            </a:r>
            <a:endParaRPr lang="zh-CN" sz="2300" b="1" dirty="0"/>
          </a:p>
          <a:p>
            <a:endParaRPr lang="zh-CN" altLang="zh-CN" sz="1100" b="1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STL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en-US" altLang="zh-CN" sz="2800"/>
              <a:t>c++ </a:t>
            </a:r>
            <a:r>
              <a:rPr lang="en-US" altLang="zh-CN" sz="2800">
                <a:sym typeface="+mn-ea"/>
              </a:rPr>
              <a:t>standard template libarary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c++</a:t>
            </a:r>
            <a:r>
              <a:rPr lang="zh-CN" altLang="en-US" sz="2800">
                <a:sym typeface="+mn-ea"/>
              </a:rPr>
              <a:t>标准模板库</a:t>
            </a:r>
            <a:endParaRPr lang="en-US" altLang="zh-CN" sz="28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955"/>
            <a:ext cx="8814435" cy="1143000"/>
          </a:xfrm>
        </p:spPr>
        <p:txBody>
          <a:bodyPr/>
          <a:p>
            <a:r>
              <a:rPr lang="en-US" altLang="zh-CN"/>
              <a:t>C++</a:t>
            </a:r>
            <a:r>
              <a:rPr lang="zh-CN" altLang="en-US"/>
              <a:t>语言的核心优势：软件的重用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 sz="2400"/>
              <a:t>重用（复用）在</a:t>
            </a:r>
            <a:r>
              <a:rPr lang="en-US" altLang="zh-CN" sz="2400"/>
              <a:t>c++</a:t>
            </a:r>
            <a:r>
              <a:rPr lang="zh-CN" altLang="en-US" sz="2400"/>
              <a:t>中的体现：</a:t>
            </a:r>
            <a:endParaRPr lang="zh-CN" altLang="en-US" sz="2400"/>
          </a:p>
          <a:p>
            <a:r>
              <a:rPr lang="en-US" altLang="zh-CN" sz="2400"/>
              <a:t>1</a:t>
            </a:r>
            <a:r>
              <a:rPr lang="zh-CN" altLang="en-US" sz="2400"/>
              <a:t>、面向对象思想：继承和多态</a:t>
            </a:r>
            <a:endParaRPr lang="zh-CN" altLang="en-US" sz="2400"/>
          </a:p>
          <a:p>
            <a:r>
              <a:rPr lang="en-US" altLang="zh-CN" sz="2400"/>
              <a:t>2</a:t>
            </a:r>
            <a:r>
              <a:rPr lang="zh-CN" altLang="en-US" sz="2400"/>
              <a:t>、泛型程序设计的思想</a:t>
            </a:r>
            <a:endParaRPr lang="zh-CN" altLang="en-US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955"/>
            <a:ext cx="8814435" cy="1143000"/>
          </a:xfrm>
        </p:spPr>
        <p:txBody>
          <a:bodyPr/>
          <a:p>
            <a:r>
              <a:rPr lang="en-US" altLang="zh-CN"/>
              <a:t>C++</a:t>
            </a:r>
            <a:r>
              <a:rPr lang="zh-CN" altLang="en-US"/>
              <a:t>语言的核心优势：软件的重用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800"/>
              <a:t>重用（复用）在</a:t>
            </a:r>
            <a:r>
              <a:rPr lang="en-US" altLang="zh-CN" sz="2800"/>
              <a:t>c++</a:t>
            </a:r>
            <a:r>
              <a:rPr lang="zh-CN" altLang="en-US" sz="2800"/>
              <a:t>中的体现：</a:t>
            </a:r>
            <a:endParaRPr lang="zh-CN" altLang="en-US" sz="2800"/>
          </a:p>
          <a:p>
            <a:r>
              <a:rPr lang="en-US" altLang="zh-CN" sz="2800"/>
              <a:t>1</a:t>
            </a:r>
            <a:r>
              <a:rPr lang="zh-CN" altLang="en-US" sz="2800"/>
              <a:t>、面向对象思想：继承和多态</a:t>
            </a:r>
            <a:endParaRPr lang="zh-CN" altLang="en-US" sz="2800"/>
          </a:p>
          <a:p>
            <a:r>
              <a:rPr lang="en-US" altLang="zh-CN" sz="2800"/>
              <a:t>2</a:t>
            </a:r>
            <a:r>
              <a:rPr lang="zh-CN" altLang="en-US" sz="2800"/>
              <a:t>、泛型程序设计的思想</a:t>
            </a:r>
            <a:endParaRPr lang="zh-CN" altLang="en-US" sz="2800"/>
          </a:p>
          <a:p>
            <a:r>
              <a:rPr lang="zh-CN" altLang="en-US" sz="2800"/>
              <a:t>将一些常用的数据结构（链表、数组、二叉树等）和算法（排序、查找）写成模板，以后不论数据结构里存放任何对象，算法针对任何对象，都不必重写模板数据结构和算法。</a:t>
            </a:r>
            <a:endParaRPr lang="en-US" altLang="zh-CN" sz="28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STL</a:t>
            </a:r>
            <a:r>
              <a:rPr lang="zh-CN" altLang="en-US"/>
              <a:t>的几个基本概念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098040"/>
            <a:ext cx="8229600" cy="4525963"/>
          </a:xfrm>
        </p:spPr>
        <p:txBody>
          <a:bodyPr/>
          <a:p>
            <a:r>
              <a:rPr lang="zh-CN" altLang="en-US" sz="2000">
                <a:sym typeface="+mn-ea"/>
              </a:rPr>
              <a:t>算法：排序、查找等</a:t>
            </a:r>
            <a:endParaRPr lang="zh-CN" altLang="en-US" sz="2000"/>
          </a:p>
          <a:p>
            <a:r>
              <a:rPr lang="zh-CN" altLang="en-US" sz="2000" b="1">
                <a:solidFill>
                  <a:srgbClr val="FF0000"/>
                </a:solidFill>
              </a:rPr>
              <a:t>容器</a:t>
            </a:r>
            <a:r>
              <a:rPr lang="zh-CN" altLang="en-US" sz="2000"/>
              <a:t>：容纳各种数据类型的数据结构</a:t>
            </a:r>
            <a:endParaRPr lang="zh-CN" altLang="en-US" sz="2000"/>
          </a:p>
          <a:p>
            <a:r>
              <a:rPr lang="zh-CN" altLang="en-US" sz="2000"/>
              <a:t>迭代器：指针（可依次存取容器中元素的指针）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9230" y="3728085"/>
            <a:ext cx="6529070" cy="246126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标准模板库</a:t>
            </a:r>
            <a:r>
              <a:rPr lang="en-US" altLang="zh-CN"/>
              <a:t>STL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en-US" altLang="zh-CN"/>
              <a:t>STL</a:t>
            </a:r>
            <a:r>
              <a:rPr lang="zh-CN" altLang="en-US"/>
              <a:t>重用数据结构和算法的模板的集合。</a:t>
            </a:r>
            <a:endParaRPr lang="zh-CN" altLang="en-US"/>
          </a:p>
          <a:p>
            <a:r>
              <a:rPr lang="zh-CN" altLang="en-US"/>
              <a:t>有了</a:t>
            </a:r>
            <a:r>
              <a:rPr lang="en-US" altLang="zh-CN"/>
              <a:t>STL</a:t>
            </a:r>
            <a:r>
              <a:rPr lang="zh-CN" altLang="en-US"/>
              <a:t>，不必再重头写大多的标准数据结构和算法，节省大量时间，课获得非常高的性能。</a:t>
            </a:r>
            <a:endParaRPr lang="zh-CN" alt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800"/>
              <a:t>容器（container）是容纳、包含一组元素的对象。容器类库中包括7种基本容器：向量（vector）、双端队列（deque）、列表（list）、集合（set）、多重集合（multiset）、映射（map）和多重映射（multimap）。</a:t>
            </a:r>
            <a:endParaRPr lang="zh-CN" altLang="en-US" sz="2800"/>
          </a:p>
          <a:p>
            <a:r>
              <a:rPr lang="zh-CN" altLang="en-US" sz="2800"/>
              <a:t>这7种容器可以划分为两种基本类型：</a:t>
            </a:r>
            <a:endParaRPr lang="zh-CN" altLang="en-US" sz="2800"/>
          </a:p>
          <a:p>
            <a:r>
              <a:rPr lang="zh-CN" altLang="en-US" sz="2800"/>
              <a:t>顺序容器（sequence container）</a:t>
            </a:r>
            <a:endParaRPr lang="zh-CN" altLang="en-US" sz="2800"/>
          </a:p>
          <a:p>
            <a:r>
              <a:rPr lang="zh-CN" altLang="en-US" sz="2800"/>
              <a:t>关联容器（associative container）</a:t>
            </a:r>
            <a:endParaRPr lang="zh-CN" altLang="en-US" sz="28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顺序性容器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1460" y="1988185"/>
            <a:ext cx="8823960" cy="4526280"/>
          </a:xfrm>
        </p:spPr>
        <p:txBody>
          <a:bodyPr/>
          <a:p>
            <a:pPr marL="0" indent="0">
              <a:buNone/>
            </a:pPr>
            <a:r>
              <a:rPr lang="zh-CN" altLang="en-US" sz="2800">
                <a:sym typeface="+mn-ea"/>
              </a:rPr>
              <a:t>vector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从后面快速的插入与删除，直接访问任何元素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deque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从前面或后面快速的插入与删除，直接访问任何元素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list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双链表，从任何地方快速插入与删除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关联容器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set快速查找，不允许重复值</a:t>
            </a:r>
            <a:endParaRPr lang="zh-CN" altLang="en-US" sz="2800"/>
          </a:p>
          <a:p>
            <a:r>
              <a:rPr lang="zh-CN" altLang="en-US" sz="2800"/>
              <a:t>multiset快速查找，允许重复值</a:t>
            </a:r>
            <a:endParaRPr lang="zh-CN" altLang="en-US" sz="2800"/>
          </a:p>
          <a:p>
            <a:r>
              <a:rPr lang="zh-CN" altLang="en-US" sz="2800"/>
              <a:t>map一对多映射，基于关键字快速查找，不允许重复值</a:t>
            </a:r>
            <a:endParaRPr lang="zh-CN" altLang="en-US" sz="2800"/>
          </a:p>
          <a:p>
            <a:r>
              <a:rPr lang="zh-CN" altLang="en-US" sz="2800"/>
              <a:t>multimap一对多映射，基于关键字快速查找，允许重复值</a:t>
            </a:r>
            <a:endParaRPr lang="zh-CN" altLang="en-US" sz="28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堆栈</a:t>
            </a:r>
            <a:r>
              <a:rPr lang="en-US" altLang="zh-CN"/>
              <a:t>stack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5475" y="2040255"/>
            <a:ext cx="7372985" cy="4016375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stack</a:t>
            </a:r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8900" y="2174875"/>
            <a:ext cx="8924290" cy="2174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55" y="4520565"/>
            <a:ext cx="1959610" cy="4184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时间复杂度的描述方法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0"/>
            <a:ext cx="10687050" cy="3761105"/>
          </a:xfrm>
        </p:spPr>
        <p:txBody>
          <a:bodyPr>
            <a:normAutofit/>
          </a:bodyPr>
          <a:lstStyle/>
          <a:p>
            <a:r>
              <a:rPr lang="zh-CN" altLang="zh-CN" sz="2800" b="1" dirty="0">
                <a:sym typeface="+mn-ea"/>
              </a:rPr>
              <a:t>算法的总复杂度为</a:t>
            </a:r>
            <a:r>
              <a:rPr lang="zh-CN" sz="2800" b="1" dirty="0">
                <a:sym typeface="+mn-ea"/>
              </a:rPr>
              <a:t>O(3</a:t>
            </a:r>
            <a:r>
              <a:rPr lang="en-US" altLang="zh-CN" sz="2800" b="1" dirty="0">
                <a:sym typeface="+mn-ea"/>
              </a:rPr>
              <a:t>n^</a:t>
            </a:r>
            <a:r>
              <a:rPr lang="zh-CN" sz="2800" b="1" dirty="0">
                <a:sym typeface="+mn-ea"/>
              </a:rPr>
              <a:t>2+ </a:t>
            </a:r>
            <a:r>
              <a:rPr lang="en-US" altLang="zh-CN" sz="2800" b="1" dirty="0">
                <a:sym typeface="+mn-ea"/>
              </a:rPr>
              <a:t>3n</a:t>
            </a:r>
            <a:r>
              <a:rPr lang="zh-CN" sz="2800" b="1" dirty="0">
                <a:sym typeface="+mn-ea"/>
              </a:rPr>
              <a:t> + </a:t>
            </a:r>
            <a:r>
              <a:rPr lang="en-US" altLang="zh-CN" sz="2800" b="1" dirty="0">
                <a:sym typeface="+mn-ea"/>
              </a:rPr>
              <a:t>1</a:t>
            </a:r>
            <a:r>
              <a:rPr lang="zh-CN" sz="2800" b="1" dirty="0">
                <a:sym typeface="+mn-ea"/>
              </a:rPr>
              <a:t>)</a:t>
            </a:r>
            <a:endParaRPr lang="zh-CN" sz="2800" b="1" dirty="0"/>
          </a:p>
          <a:p>
            <a:endParaRPr lang="zh-CN" altLang="en-US" sz="2800" dirty="0"/>
          </a:p>
          <a:p>
            <a:r>
              <a:rPr lang="zh-CN" altLang="en-US" sz="2800" dirty="0"/>
              <a:t>时间复杂度通常用大写的</a:t>
            </a:r>
            <a:r>
              <a:rPr lang="en-US" altLang="zh-CN" sz="2800" dirty="0"/>
              <a:t>O</a:t>
            </a:r>
            <a:r>
              <a:rPr lang="zh-CN" altLang="en-US" sz="2800" dirty="0"/>
              <a:t>和一个小写字母</a:t>
            </a:r>
            <a:r>
              <a:rPr lang="en-US" altLang="zh-CN" sz="2800" dirty="0"/>
              <a:t>n</a:t>
            </a:r>
            <a:r>
              <a:rPr lang="zh-CN" altLang="en-US" sz="2800" dirty="0"/>
              <a:t>相关的式子（表示频度）来表示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+mn-ea"/>
              </a:rPr>
              <a:t>n</a:t>
            </a:r>
            <a:r>
              <a:rPr lang="zh-CN" altLang="en-US" sz="2800" dirty="0">
                <a:sym typeface="+mn-ea"/>
              </a:rPr>
              <a:t>表示</a:t>
            </a:r>
            <a:r>
              <a:rPr lang="zh-CN" altLang="en-US" sz="2800" dirty="0"/>
              <a:t>问题的规模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6296025"/>
            <a:ext cx="12190730" cy="619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723900" y="227330"/>
            <a:ext cx="3952875" cy="1866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8030"/>
            <a:ext cx="6047105" cy="4897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990" y="2708910"/>
            <a:ext cx="2038350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stack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65325"/>
            <a:ext cx="10058400" cy="4065270"/>
          </a:xfrm>
        </p:spPr>
        <p:txBody>
          <a:bodyPr>
            <a:noAutofit/>
          </a:bodyPr>
          <a:p>
            <a:pPr fontAlgn="auto">
              <a:lnSpc>
                <a:spcPct val="100000"/>
              </a:lnSpc>
            </a:pPr>
            <a:r>
              <a:rPr lang="en-US" altLang="zh-CN" sz="2800"/>
              <a:t>#include &lt;stack&gt;</a:t>
            </a:r>
            <a:endParaRPr lang="en-US" altLang="zh-CN" sz="2800"/>
          </a:p>
          <a:p>
            <a:pPr fontAlgn="auto">
              <a:lnSpc>
                <a:spcPct val="100000"/>
              </a:lnSpc>
            </a:pPr>
            <a:r>
              <a:rPr lang="en-US" altLang="zh-CN" sz="2800"/>
              <a:t>stack&lt;</a:t>
            </a:r>
            <a:r>
              <a:rPr lang="zh-CN" altLang="en-US" sz="2800"/>
              <a:t>基础类型</a:t>
            </a:r>
            <a:r>
              <a:rPr lang="en-US" altLang="zh-CN" sz="2800"/>
              <a:t>&gt; s;</a:t>
            </a:r>
            <a:endParaRPr lang="zh-CN" altLang="en-US" sz="2800"/>
          </a:p>
          <a:p>
            <a:pPr fontAlgn="auto">
              <a:lnSpc>
                <a:spcPct val="100000"/>
              </a:lnSpc>
            </a:pPr>
            <a:r>
              <a:rPr lang="zh-CN" altLang="en-US" sz="2800"/>
              <a:t>进栈：</a:t>
            </a:r>
            <a:r>
              <a:rPr lang="en-US" altLang="zh-CN" sz="2800"/>
              <a:t>s.push(x)</a:t>
            </a:r>
            <a:endParaRPr lang="en-US" altLang="zh-CN" sz="2800"/>
          </a:p>
          <a:p>
            <a:pPr fontAlgn="auto">
              <a:lnSpc>
                <a:spcPct val="100000"/>
              </a:lnSpc>
            </a:pPr>
            <a:r>
              <a:rPr lang="zh-CN" altLang="en-US" sz="2800"/>
              <a:t>出栈：</a:t>
            </a:r>
            <a:r>
              <a:rPr lang="en-US" altLang="zh-CN" sz="2800"/>
              <a:t>s.pop()</a:t>
            </a:r>
            <a:endParaRPr lang="en-US" altLang="zh-CN" sz="2800"/>
          </a:p>
          <a:p>
            <a:pPr fontAlgn="auto">
              <a:lnSpc>
                <a:spcPct val="100000"/>
              </a:lnSpc>
            </a:pPr>
            <a:r>
              <a:rPr lang="zh-CN" altLang="en-US" sz="2800"/>
              <a:t>取栈顶元素：</a:t>
            </a:r>
            <a:r>
              <a:rPr lang="en-US" altLang="zh-CN" sz="2800"/>
              <a:t>s.top()</a:t>
            </a:r>
            <a:endParaRPr lang="en-US" altLang="zh-CN" sz="2800"/>
          </a:p>
          <a:p>
            <a:pPr fontAlgn="auto">
              <a:lnSpc>
                <a:spcPct val="100000"/>
              </a:lnSpc>
            </a:pPr>
            <a:r>
              <a:rPr lang="zh-CN" altLang="en-US" sz="2800"/>
              <a:t>栈元素个数：</a:t>
            </a:r>
            <a:r>
              <a:rPr lang="en-US" altLang="zh-CN" sz="2800"/>
              <a:t>s.size()</a:t>
            </a:r>
            <a:endParaRPr lang="en-US" altLang="zh-CN" sz="2800"/>
          </a:p>
          <a:p>
            <a:pPr fontAlgn="auto">
              <a:lnSpc>
                <a:spcPct val="100000"/>
              </a:lnSpc>
            </a:pPr>
            <a:r>
              <a:rPr lang="zh-CN" altLang="en-US" sz="2800"/>
              <a:t>是否空栈：</a:t>
            </a:r>
            <a:r>
              <a:rPr lang="en-US" altLang="zh-CN" sz="2800"/>
              <a:t>s.empty()</a:t>
            </a:r>
            <a:endParaRPr lang="en-US" altLang="zh-CN" sz="28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289685" y="-125095"/>
            <a:ext cx="10058400" cy="1450975"/>
          </a:xfrm>
        </p:spPr>
        <p:txBody>
          <a:bodyPr/>
          <a:p>
            <a:r>
              <a:rPr lang="en-US" altLang="zh-CN"/>
              <a:t>queue</a:t>
            </a:r>
            <a:r>
              <a:rPr lang="zh-CN" altLang="en-US"/>
              <a:t>队列容器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382905" y="1325880"/>
            <a:ext cx="8706485" cy="3131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15" y="4374515"/>
            <a:ext cx="2009775" cy="390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15" y="4822190"/>
            <a:ext cx="853821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0" y="188595"/>
            <a:ext cx="5765165" cy="4526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10" y="274955"/>
            <a:ext cx="4279900" cy="469265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queue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870075"/>
            <a:ext cx="10058400" cy="4065270"/>
          </a:xfrm>
        </p:spPr>
        <p:txBody>
          <a:bodyPr>
            <a:noAutofit/>
          </a:bodyPr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#include &lt;queue&gt;</a:t>
            </a:r>
            <a:endParaRPr lang="en-US" altLang="zh-CN" sz="280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queue&lt;</a:t>
            </a:r>
            <a:r>
              <a:rPr lang="zh-CN" altLang="en-US" sz="2800"/>
              <a:t>基础类型</a:t>
            </a:r>
            <a:r>
              <a:rPr lang="en-US" altLang="zh-CN" sz="2800"/>
              <a:t>&gt; q;</a:t>
            </a:r>
            <a:endParaRPr lang="zh-CN" altLang="en-US" sz="280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/>
              <a:t>进队：</a:t>
            </a:r>
            <a:r>
              <a:rPr lang="en-US" altLang="zh-CN" sz="2800"/>
              <a:t>q</a:t>
            </a:r>
            <a:r>
              <a:rPr lang="en-US" altLang="zh-CN" sz="2800"/>
              <a:t>.push(x)</a:t>
            </a:r>
            <a:endParaRPr lang="en-US" altLang="zh-CN" sz="280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/>
              <a:t>出队：</a:t>
            </a:r>
            <a:r>
              <a:rPr lang="en-US" altLang="zh-CN" sz="2800"/>
              <a:t>q</a:t>
            </a:r>
            <a:r>
              <a:rPr lang="en-US" altLang="zh-CN" sz="2800"/>
              <a:t>.pop()</a:t>
            </a:r>
            <a:endParaRPr lang="en-US" altLang="zh-CN" sz="280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/>
              <a:t>取队首元素：</a:t>
            </a:r>
            <a:r>
              <a:rPr lang="en-US" altLang="zh-CN" sz="2800"/>
              <a:t>q</a:t>
            </a:r>
            <a:r>
              <a:rPr lang="en-US" altLang="zh-CN" sz="2800"/>
              <a:t>.head()</a:t>
            </a:r>
            <a:endParaRPr lang="en-US" altLang="zh-CN" sz="280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ym typeface="+mn-ea"/>
              </a:rPr>
              <a:t>取队尾元素</a:t>
            </a:r>
            <a:r>
              <a:rPr lang="zh-CN" altLang="en-US" sz="2800"/>
              <a:t>：</a:t>
            </a:r>
            <a:r>
              <a:rPr lang="en-US" altLang="zh-CN" sz="2800"/>
              <a:t>q</a:t>
            </a:r>
            <a:r>
              <a:rPr lang="en-US" altLang="zh-CN" sz="2800"/>
              <a:t>.back()</a:t>
            </a:r>
            <a:endParaRPr lang="en-US" altLang="zh-CN" sz="280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ym typeface="+mn-ea"/>
              </a:rPr>
              <a:t>队元素个数：</a:t>
            </a:r>
            <a:r>
              <a:rPr lang="en-US" altLang="zh-CN" sz="2800">
                <a:sym typeface="+mn-ea"/>
              </a:rPr>
              <a:t>q</a:t>
            </a:r>
            <a:r>
              <a:rPr lang="en-US" altLang="zh-CN" sz="2800">
                <a:sym typeface="+mn-ea"/>
              </a:rPr>
              <a:t>.size()</a:t>
            </a:r>
            <a:endParaRPr lang="en-US" altLang="zh-CN" sz="280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/>
              <a:t>是否空队：</a:t>
            </a:r>
            <a:r>
              <a:rPr lang="en-US" altLang="zh-CN" sz="2800"/>
              <a:t>q</a:t>
            </a:r>
            <a:r>
              <a:rPr lang="en-US" altLang="zh-CN" sz="2800"/>
              <a:t>.empty()</a:t>
            </a:r>
            <a:endParaRPr lang="en-US" altLang="zh-CN" sz="28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set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集合</a:t>
            </a:r>
            <a:r>
              <a:rPr lang="zh-CN" altLang="en-US">
                <a:sym typeface="+mn-ea"/>
              </a:rPr>
              <a:t>容器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set</a:t>
            </a:r>
            <a:r>
              <a:rPr lang="en-US" altLang="zh-CN" sz="2800"/>
              <a:t>:</a:t>
            </a:r>
            <a:r>
              <a:rPr lang="zh-CN" altLang="en-US" sz="2800"/>
              <a:t>用来存储同一数据类型的数据容器，</a:t>
            </a:r>
            <a:r>
              <a:rPr lang="zh-CN" altLang="en-US" sz="2800">
                <a:sym typeface="+mn-ea"/>
              </a:rPr>
              <a:t>在set中每个元素的值都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唯一</a:t>
            </a:r>
            <a:r>
              <a:rPr lang="zh-CN" altLang="en-US" sz="2800">
                <a:sym typeface="+mn-ea"/>
              </a:rPr>
              <a:t>，</a:t>
            </a:r>
            <a:r>
              <a:rPr lang="zh-CN" altLang="en-US" sz="2800"/>
              <a:t>系统能根据元素的值自动进行排序，可</a:t>
            </a:r>
            <a:r>
              <a:rPr lang="zh-CN" altLang="en-US" sz="2800">
                <a:sym typeface="+mn-ea"/>
              </a:rPr>
              <a:t>从</a:t>
            </a:r>
            <a:r>
              <a:rPr lang="en-US" altLang="zh-CN" sz="2800">
                <a:sym typeface="+mn-ea"/>
              </a:rPr>
              <a:t>set</a:t>
            </a:r>
            <a:r>
              <a:rPr lang="zh-CN" altLang="en-US" sz="2800">
                <a:sym typeface="+mn-ea"/>
              </a:rPr>
              <a:t>中取出数据。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</a:t>
            </a:r>
            <a:r>
              <a:rPr lang="zh-CN" altLang="en-US" b="1">
                <a:solidFill>
                  <a:srgbClr val="FF0000"/>
                </a:solidFill>
              </a:rPr>
              <a:t>集合</a:t>
            </a:r>
            <a:r>
              <a:rPr lang="zh-CN" altLang="en-US"/>
              <a:t>容器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6304"/>
          <a:stretch>
            <a:fillRect/>
          </a:stretch>
        </p:blipFill>
        <p:spPr>
          <a:xfrm>
            <a:off x="1097280" y="2102485"/>
            <a:ext cx="9147175" cy="406844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3604895" y="2414270"/>
            <a:ext cx="704850" cy="57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</a:t>
            </a:r>
            <a:r>
              <a:rPr lang="zh-CN" altLang="en-US"/>
              <a:t>集合容器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1154430" y="2203451"/>
            <a:ext cx="10058400" cy="3760891"/>
          </a:xfrm>
        </p:spPr>
        <p:txBody>
          <a:bodyPr/>
          <a:p>
            <a:r>
              <a:rPr lang="zh-CN" altLang="en-US" sz="2800">
                <a:sym typeface="+mn-ea"/>
              </a:rPr>
              <a:t>set内部实现为红黑树，所以</a:t>
            </a:r>
            <a:r>
              <a:rPr lang="zh-CN" altLang="en-US" sz="2800">
                <a:sym typeface="+mn-ea"/>
              </a:rPr>
              <a:t>set的插入删除效率比用其他序列容器（</a:t>
            </a:r>
            <a:r>
              <a:rPr lang="en-US" altLang="zh-CN" sz="2800">
                <a:sym typeface="+mn-ea"/>
              </a:rPr>
              <a:t>vector</a:t>
            </a:r>
            <a:r>
              <a:rPr lang="zh-CN" altLang="en-US" sz="2800">
                <a:sym typeface="+mn-ea"/>
              </a:rPr>
              <a:t>、</a:t>
            </a:r>
            <a:r>
              <a:rPr lang="en-US" altLang="zh-CN" sz="2800">
                <a:sym typeface="+mn-ea"/>
              </a:rPr>
              <a:t>deque</a:t>
            </a:r>
            <a:r>
              <a:rPr lang="zh-CN" altLang="en-US" sz="2800">
                <a:sym typeface="+mn-ea"/>
              </a:rPr>
              <a:t>、</a:t>
            </a:r>
            <a:r>
              <a:rPr lang="en-US" altLang="zh-CN" sz="2800">
                <a:sym typeface="+mn-ea"/>
              </a:rPr>
              <a:t>list</a:t>
            </a:r>
            <a:r>
              <a:rPr lang="zh-CN" altLang="en-US" sz="2800">
                <a:sym typeface="+mn-ea"/>
              </a:rPr>
              <a:t>）高。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往</a:t>
            </a:r>
            <a:r>
              <a:rPr lang="en-US" altLang="zh-CN" sz="2800">
                <a:sym typeface="+mn-ea"/>
              </a:rPr>
              <a:t>set</a:t>
            </a:r>
            <a:r>
              <a:rPr lang="zh-CN" altLang="en-US" sz="2800">
                <a:sym typeface="+mn-ea"/>
              </a:rPr>
              <a:t>插入元素时，</a:t>
            </a:r>
            <a:r>
              <a:rPr lang="en-US" altLang="zh-CN" sz="2800">
                <a:sym typeface="+mn-ea"/>
              </a:rPr>
              <a:t>set</a:t>
            </a:r>
            <a:r>
              <a:rPr lang="zh-CN" altLang="en-US" sz="2800">
                <a:sym typeface="+mn-ea"/>
              </a:rPr>
              <a:t>会自动将元素安键值从小到大排序，构造</a:t>
            </a:r>
            <a:r>
              <a:rPr lang="en-US" altLang="zh-CN" sz="2800">
                <a:sym typeface="+mn-ea"/>
              </a:rPr>
              <a:t>set</a:t>
            </a:r>
            <a:r>
              <a:rPr lang="zh-CN" altLang="en-US" sz="2800">
                <a:sym typeface="+mn-ea"/>
              </a:rPr>
              <a:t>集合的主要目的就是为了快速检索元素。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</a:t>
            </a:r>
            <a:r>
              <a:rPr lang="en-US" altLang="zh-CN"/>
              <a:t>set</a:t>
            </a:r>
            <a:r>
              <a:rPr lang="zh-CN" altLang="en-US"/>
              <a:t>集合对象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2230" y="2228850"/>
            <a:ext cx="9020175" cy="1214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70" y="3518535"/>
            <a:ext cx="2066925" cy="38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370" y="4101465"/>
            <a:ext cx="6029325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</a:t>
            </a:r>
            <a:r>
              <a:rPr lang="zh-CN" altLang="en-US"/>
              <a:t>常用方法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019300"/>
            <a:ext cx="10058400" cy="4345305"/>
          </a:xfrm>
        </p:spPr>
        <p:txBody>
          <a:bodyPr>
            <a:noAutofit/>
          </a:bodyPr>
          <a:p>
            <a:r>
              <a:rPr lang="zh-CN" altLang="en-US" sz="2000"/>
              <a:t>begin()     　 返回set容器的第一个元素</a:t>
            </a:r>
            <a:endParaRPr lang="zh-CN" altLang="en-US" sz="2000"/>
          </a:p>
          <a:p>
            <a:r>
              <a:rPr lang="zh-CN" altLang="en-US" sz="2000"/>
              <a:t>end() 　　　　 返回set容器的最后一个元素的后一个位置</a:t>
            </a:r>
            <a:endParaRPr lang="zh-CN" altLang="en-US" sz="2000"/>
          </a:p>
          <a:p>
            <a:r>
              <a:rPr lang="zh-CN" altLang="en-US" sz="2000"/>
              <a:t>clear()   　　 删除set容器中的所有的元素</a:t>
            </a:r>
            <a:endParaRPr lang="zh-CN" altLang="en-US" sz="2000"/>
          </a:p>
          <a:p>
            <a:r>
              <a:rPr lang="zh-CN" altLang="en-US" sz="2000"/>
              <a:t>empty() 　　　 判断set容器是否为空</a:t>
            </a:r>
            <a:endParaRPr lang="zh-CN" altLang="en-US" sz="2000"/>
          </a:p>
          <a:p>
            <a:r>
              <a:rPr lang="zh-CN" altLang="en-US" sz="2000"/>
              <a:t>max_size() 　  返回set容器可能包含的元素最大个数</a:t>
            </a:r>
            <a:endParaRPr lang="zh-CN" altLang="en-US" sz="2000"/>
          </a:p>
          <a:p>
            <a:r>
              <a:rPr lang="zh-CN" altLang="en-US" sz="2000"/>
              <a:t>size() 　　　　返回当前set容器中的元素个数</a:t>
            </a:r>
            <a:endParaRPr lang="zh-CN" altLang="en-US" sz="2000"/>
          </a:p>
          <a:p>
            <a:r>
              <a:rPr lang="zh-CN" altLang="en-US" sz="2000"/>
              <a:t>rbegin　　　　 返回的值和end()相同</a:t>
            </a:r>
            <a:endParaRPr lang="zh-CN" altLang="en-US" sz="2000"/>
          </a:p>
          <a:p>
            <a:r>
              <a:rPr lang="zh-CN" altLang="en-US" sz="2000"/>
              <a:t>rend()　　　　 返回的值和rbegin()相同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时间复杂度的预估</a:t>
            </a:r>
            <a:r>
              <a:rPr lang="zh-CN" b="1" dirty="0">
                <a:sym typeface="+mn-ea"/>
              </a:rPr>
              <a:t>O(3</a:t>
            </a:r>
            <a:r>
              <a:rPr lang="en-US" altLang="zh-CN" b="1" dirty="0">
                <a:sym typeface="+mn-ea"/>
              </a:rPr>
              <a:t>n^</a:t>
            </a:r>
            <a:r>
              <a:rPr lang="zh-CN" b="1" dirty="0">
                <a:sym typeface="+mn-ea"/>
              </a:rPr>
              <a:t>2+ </a:t>
            </a:r>
            <a:r>
              <a:rPr lang="en-US" altLang="zh-CN" b="1" dirty="0">
                <a:sym typeface="+mn-ea"/>
              </a:rPr>
              <a:t>3n</a:t>
            </a:r>
            <a:r>
              <a:rPr lang="zh-CN" b="1" dirty="0">
                <a:sym typeface="+mn-ea"/>
              </a:rPr>
              <a:t> + </a:t>
            </a:r>
            <a:r>
              <a:rPr lang="en-US" altLang="zh-CN" b="1" dirty="0">
                <a:sym typeface="+mn-ea"/>
              </a:rPr>
              <a:t>1</a:t>
            </a:r>
            <a:r>
              <a:rPr lang="zh-CN" b="1" dirty="0">
                <a:sym typeface="+mn-ea"/>
              </a:rPr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0"/>
            <a:ext cx="10058400" cy="3989705"/>
          </a:xfrm>
        </p:spPr>
        <p:txBody>
          <a:bodyPr>
            <a:noAutofit/>
          </a:bodyPr>
          <a:lstStyle/>
          <a:p>
            <a:r>
              <a:rPr lang="zh-CN" altLang="en-US" sz="3600"/>
              <a:t>由于当N特别大时，O(</a:t>
            </a:r>
            <a:r>
              <a:rPr lang="en-US" altLang="zh-CN" sz="3600"/>
              <a:t>n</a:t>
            </a:r>
            <a:r>
              <a:rPr lang="zh-CN" altLang="en-US" sz="3600"/>
              <a:t>)和O(</a:t>
            </a:r>
            <a:r>
              <a:rPr lang="en-US" altLang="zh-CN" sz="3600"/>
              <a:t>n</a:t>
            </a:r>
            <a:r>
              <a:rPr lang="en-US" altLang="zh-CN" sz="3600" b="1" dirty="0">
                <a:sym typeface="+mn-ea"/>
              </a:rPr>
              <a:t>^</a:t>
            </a:r>
            <a:r>
              <a:rPr lang="zh-CN" altLang="en-US" sz="3600"/>
              <a:t>2)相比，时间基本可以忽略。所以对于一个算法而言，我们只保留多项式的最高项，此例中为O(3</a:t>
            </a:r>
            <a:r>
              <a:rPr lang="en-US" altLang="zh-CN" sz="3600"/>
              <a:t>n</a:t>
            </a:r>
            <a:r>
              <a:rPr lang="en-US" altLang="zh-CN" sz="3600" b="1" dirty="0">
                <a:sym typeface="+mn-ea"/>
              </a:rPr>
              <a:t>^</a:t>
            </a:r>
            <a:r>
              <a:rPr lang="zh-CN" altLang="en-US" sz="3600"/>
              <a:t>2)。为了简化多项式，我们不会保留常数，所以这段代码最终的时间复杂度为O(</a:t>
            </a:r>
            <a:r>
              <a:rPr lang="en-US" altLang="zh-CN" sz="3600"/>
              <a:t>n</a:t>
            </a:r>
            <a:r>
              <a:rPr lang="zh-CN" altLang="en-US" sz="3600"/>
              <a:t>^2)。这也就是这个算法的时间复杂度。</a:t>
            </a:r>
            <a:endParaRPr lang="zh-CN" altLang="en-US" sz="360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60400" y="-314960"/>
            <a:ext cx="8229600" cy="1143000"/>
          </a:xfrm>
        </p:spPr>
        <p:txBody>
          <a:bodyPr/>
          <a:p>
            <a:r>
              <a:rPr lang="zh-CN" altLang="en-US"/>
              <a:t>元素的插入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433705" y="941705"/>
            <a:ext cx="9232900" cy="1069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27566" b="12445"/>
          <a:stretch>
            <a:fillRect/>
          </a:stretch>
        </p:blipFill>
        <p:spPr>
          <a:xfrm>
            <a:off x="241300" y="2098040"/>
            <a:ext cx="8084185" cy="4233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685" y="3613150"/>
            <a:ext cx="1943100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65505" y="-306070"/>
            <a:ext cx="8229600" cy="1143000"/>
          </a:xfrm>
        </p:spPr>
        <p:txBody>
          <a:bodyPr/>
          <a:p>
            <a:r>
              <a:rPr lang="zh-CN" altLang="en-US"/>
              <a:t>元素的检索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865505" y="836930"/>
            <a:ext cx="7446645" cy="768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4851"/>
          <a:stretch>
            <a:fillRect/>
          </a:stretch>
        </p:blipFill>
        <p:spPr>
          <a:xfrm>
            <a:off x="954405" y="1605915"/>
            <a:ext cx="6536055" cy="4709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025" y="1833880"/>
            <a:ext cx="3697605" cy="1665605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70585" y="0"/>
            <a:ext cx="8229600" cy="1143000"/>
          </a:xfrm>
        </p:spPr>
        <p:txBody>
          <a:bodyPr/>
          <a:p>
            <a:r>
              <a:rPr lang="zh-CN" altLang="en-US"/>
              <a:t>元素的删除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834390" y="1154430"/>
            <a:ext cx="8843645" cy="1160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29137"/>
          <a:stretch>
            <a:fillRect/>
          </a:stretch>
        </p:blipFill>
        <p:spPr>
          <a:xfrm>
            <a:off x="1986915" y="2416175"/>
            <a:ext cx="6335395" cy="3768725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lower_bound</a:t>
            </a:r>
            <a:endParaRPr lang="zh-CN" altLang="en-US" sz="2400"/>
          </a:p>
          <a:p>
            <a:r>
              <a:rPr lang="zh-CN" altLang="en-US" sz="2400"/>
              <a:t>upper_bound</a:t>
            </a:r>
            <a:endParaRPr lang="zh-CN" altLang="en-US" sz="2400"/>
          </a:p>
          <a:p>
            <a:r>
              <a:rPr lang="zh-CN" altLang="en-US" sz="2400"/>
              <a:t>lower_bound(key_value) ，返回第一个大于等于key_value的定位器</a:t>
            </a:r>
            <a:endParaRPr lang="zh-CN" altLang="en-US" sz="2400"/>
          </a:p>
          <a:p>
            <a:r>
              <a:rPr lang="zh-CN" altLang="en-US" sz="2400"/>
              <a:t>upper_bound(key_value)，返回最后一个大于等于key_value的定位器</a:t>
            </a:r>
            <a:endParaRPr lang="zh-CN" altLang="en-US" sz="240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6830" y="1871345"/>
            <a:ext cx="10058400" cy="4929505"/>
          </a:xfrm>
        </p:spPr>
        <p:txBody>
          <a:bodyPr>
            <a:norm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/>
              <a:t>        </a:t>
            </a:r>
            <a:r>
              <a:rPr lang="zh-CN" altLang="en-US" sz="2400"/>
              <a:t>set&lt;int&gt; s;</a:t>
            </a:r>
            <a:endParaRPr lang="zh-CN" altLang="en-US" sz="24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        for(int i = 1;i &lt;= 5;i ++)</a:t>
            </a:r>
            <a:endParaRPr lang="zh-CN" altLang="en-US" sz="24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            s.insert(x);</a:t>
            </a:r>
            <a:endParaRPr lang="zh-CN" altLang="en-US" sz="24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        set&lt;int&gt;::iterator iter;</a:t>
            </a:r>
            <a:endParaRPr lang="zh-CN" altLang="en-US" sz="24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        cout &lt;&lt; "第一个大于等于 2 的值是:   ";</a:t>
            </a:r>
            <a:endParaRPr lang="zh-CN" altLang="en-US" sz="24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            cout&lt;&lt;*s.lower_bound(2)&lt;&lt;endl;</a:t>
            </a:r>
            <a:endParaRPr lang="zh-CN" altLang="en-US" sz="24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        cout &lt;&lt; "第一个大于等于 3 的值是:   ";</a:t>
            </a:r>
            <a:endParaRPr lang="zh-CN" altLang="en-US" sz="24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            cout&lt;&lt;*s.lower_bound(3)&lt;&lt;endl;</a:t>
            </a:r>
            <a:endParaRPr lang="zh-CN" altLang="en-US" sz="24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        cout &lt;&lt; "第一个大于 3 的值是:   ";</a:t>
            </a:r>
            <a:endParaRPr lang="zh-CN" altLang="en-US" sz="24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            cout&lt;&lt;*s.upper_bound(3)&lt;&lt;endl;</a:t>
            </a:r>
            <a:endParaRPr lang="zh-CN" altLang="en-US" sz="24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        return 0;</a:t>
            </a:r>
            <a:endParaRPr lang="zh-CN" altLang="en-US" sz="240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95045" y="293370"/>
            <a:ext cx="8229600" cy="1143000"/>
          </a:xfrm>
        </p:spPr>
        <p:txBody>
          <a:bodyPr/>
          <a:p>
            <a:r>
              <a:rPr lang="zh-CN" altLang="en-US"/>
              <a:t>自定义比较函数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045" y="1787525"/>
            <a:ext cx="10004425" cy="1308100"/>
          </a:xfrm>
          <a:prstGeom prst="rect">
            <a:avLst/>
          </a:prstGeom>
        </p:spPr>
      </p:pic>
      <p:sp>
        <p:nvSpPr>
          <p:cNvPr id="7" name="内容占位符 6"/>
          <p:cNvSpPr/>
          <p:nvPr>
            <p:ph idx="4294967295"/>
          </p:nvPr>
        </p:nvSpPr>
        <p:spPr>
          <a:xfrm>
            <a:off x="1182370" y="3250565"/>
            <a:ext cx="8229600" cy="4526280"/>
          </a:xfrm>
        </p:spPr>
        <p:txBody>
          <a:bodyPr/>
          <a:p>
            <a:r>
              <a:rPr lang="zh-CN" altLang="en-US" sz="2800"/>
              <a:t>如何自定义比较函数？</a:t>
            </a:r>
            <a:endParaRPr lang="en-US" altLang="zh-CN" sz="280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0970" y="99695"/>
            <a:ext cx="6105525" cy="6219825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多重集合容器</a:t>
            </a:r>
            <a:r>
              <a:rPr lang="en-US" altLang="zh-CN"/>
              <a:t>multiset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1580" y="2002790"/>
            <a:ext cx="9829800" cy="4077335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map 映射容器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095501"/>
            <a:ext cx="10058400" cy="3760891"/>
          </a:xfrm>
        </p:spPr>
        <p:txBody>
          <a:bodyPr/>
          <a:p>
            <a:r>
              <a:rPr lang="zh-CN" altLang="en-US" sz="2800"/>
              <a:t>map 映射容器的元素数据是由一个键值和一个映照数据组成的，键值与映照数据之间具有一一映照的关系。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map 映射容器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095501"/>
            <a:ext cx="10058400" cy="3760891"/>
          </a:xfrm>
        </p:spPr>
        <p:txBody>
          <a:bodyPr/>
          <a:p>
            <a:r>
              <a:rPr lang="zh-CN" altLang="en-US" sz="2400"/>
              <a:t>map 映射容器的元素数据是由一个键值和一个映照数据组成的，键值与映照数据之间具有一一映照的关系。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0510" y="3529965"/>
            <a:ext cx="4930775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预估时间复杂度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sz="4000" b="1" dirty="0">
                <a:sym typeface="+mn-ea"/>
              </a:rPr>
              <a:t>O(3</a:t>
            </a:r>
            <a:r>
              <a:rPr lang="en-US" altLang="zh-CN" sz="4000" b="1" dirty="0">
                <a:sym typeface="+mn-ea"/>
              </a:rPr>
              <a:t>n^</a:t>
            </a:r>
            <a:r>
              <a:rPr lang="zh-CN" sz="4000" b="1" dirty="0">
                <a:sym typeface="+mn-ea"/>
              </a:rPr>
              <a:t>2+ </a:t>
            </a:r>
            <a:r>
              <a:rPr lang="en-US" altLang="zh-CN" sz="4000" b="1" dirty="0">
                <a:sym typeface="+mn-ea"/>
              </a:rPr>
              <a:t>3n</a:t>
            </a:r>
            <a:r>
              <a:rPr lang="zh-CN" sz="4000" b="1" dirty="0">
                <a:sym typeface="+mn-ea"/>
              </a:rPr>
              <a:t> + </a:t>
            </a:r>
            <a:r>
              <a:rPr lang="en-US" altLang="zh-CN" sz="4000" b="1" dirty="0">
                <a:sym typeface="+mn-ea"/>
              </a:rPr>
              <a:t>1</a:t>
            </a:r>
            <a:r>
              <a:rPr lang="zh-CN" sz="4000" b="1" dirty="0">
                <a:sym typeface="+mn-ea"/>
              </a:rPr>
              <a:t>)</a:t>
            </a:r>
            <a:r>
              <a:rPr lang="en-US" altLang="zh-CN" sz="4000" b="1" dirty="0">
                <a:sym typeface="+mn-ea"/>
              </a:rPr>
              <a:t>-&gt;</a:t>
            </a:r>
            <a:r>
              <a:rPr lang="zh-CN" sz="4000" b="1" dirty="0">
                <a:sym typeface="+mn-ea"/>
              </a:rPr>
              <a:t>O(3</a:t>
            </a:r>
            <a:r>
              <a:rPr lang="en-US" altLang="zh-CN" sz="4000" b="1" dirty="0">
                <a:sym typeface="+mn-ea"/>
              </a:rPr>
              <a:t>n^</a:t>
            </a:r>
            <a:r>
              <a:rPr lang="zh-CN" sz="4000" b="1" dirty="0">
                <a:sym typeface="+mn-ea"/>
              </a:rPr>
              <a:t>2</a:t>
            </a:r>
            <a:r>
              <a:rPr lang="en-US" altLang="zh-CN" sz="4000" b="1" dirty="0">
                <a:sym typeface="+mn-ea"/>
              </a:rPr>
              <a:t>)-&gt;</a:t>
            </a:r>
            <a:r>
              <a:rPr lang="zh-CN" sz="4000" b="1" dirty="0">
                <a:sym typeface="+mn-ea"/>
              </a:rPr>
              <a:t>O(</a:t>
            </a:r>
            <a:r>
              <a:rPr lang="en-US" altLang="zh-CN" sz="4000" b="1" dirty="0">
                <a:sym typeface="+mn-ea"/>
              </a:rPr>
              <a:t>n^</a:t>
            </a:r>
            <a:r>
              <a:rPr lang="zh-CN" sz="4000" b="1" dirty="0">
                <a:sym typeface="+mn-ea"/>
              </a:rPr>
              <a:t>2</a:t>
            </a:r>
            <a:r>
              <a:rPr lang="en-US" altLang="zh-CN" sz="4000" b="1" dirty="0">
                <a:sym typeface="+mn-ea"/>
              </a:rPr>
              <a:t>)</a:t>
            </a:r>
            <a:endParaRPr lang="en-US" altLang="zh-CN" sz="4000" dirty="0"/>
          </a:p>
          <a:p>
            <a:endParaRPr lang="zh-CN" altLang="zh-CN" sz="4000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map 映射容器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095500"/>
            <a:ext cx="10344785" cy="3761105"/>
          </a:xfrm>
        </p:spPr>
        <p:txBody>
          <a:bodyPr/>
          <a:p>
            <a:r>
              <a:rPr lang="zh-CN" altLang="en-US" sz="2400"/>
              <a:t>map 映射容器的元素数据是由一个键值和一个映照数据组成的，键值与映照数据之间具有一一映照的关系。</a:t>
            </a:r>
            <a:endParaRPr lang="zh-CN" altLang="en-US" sz="2400"/>
          </a:p>
          <a:p>
            <a:r>
              <a:rPr lang="zh-CN" altLang="en-US" sz="2400"/>
              <a:t>map 映射容器的数据结构也是采用红黑树来实现的，插入元素的</a:t>
            </a:r>
            <a:r>
              <a:rPr lang="zh-CN" altLang="en-US" sz="2400" b="1">
                <a:solidFill>
                  <a:srgbClr val="FF0000"/>
                </a:solidFill>
              </a:rPr>
              <a:t>键值</a:t>
            </a:r>
            <a:r>
              <a:rPr lang="en-US" altLang="zh-CN" sz="2400" b="1">
                <a:solidFill>
                  <a:srgbClr val="FF0000"/>
                </a:solidFill>
              </a:rPr>
              <a:t>(</a:t>
            </a:r>
            <a:r>
              <a:rPr lang="zh-CN" altLang="en-US" sz="2400" b="1">
                <a:solidFill>
                  <a:srgbClr val="FF0000"/>
                </a:solidFill>
              </a:rPr>
              <a:t>主键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  <a:r>
              <a:rPr lang="zh-CN" altLang="en-US" sz="2400"/>
              <a:t>不允许重复，比较函数只对元素的键值进行比较，元素的各项数据可通过键值检索出来。由于 map 与 set采用的都是红黑树的数据结构，所以，用法基本相似。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617980" y="-643255"/>
            <a:ext cx="10058400" cy="1450975"/>
          </a:xfrm>
        </p:spPr>
        <p:txBody>
          <a:bodyPr/>
          <a:p>
            <a:r>
              <a:rPr lang="zh-CN" altLang="en-US">
                <a:sym typeface="+mn-ea"/>
              </a:rPr>
              <a:t>map 创建、元素插入和遍历访问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6445" y="878840"/>
            <a:ext cx="10757535" cy="5443220"/>
          </a:xfrm>
        </p:spPr>
        <p:txBody>
          <a:bodyPr>
            <a:no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/>
              <a:t>使用 map 容器需要头文件包含语句“#include &lt;map&gt;”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/>
              <a:t>创建 map 对象，键值与映射数据的类型由自己定义。在没有指定比较函数时，元素的插入位置是按键值由小到大插入到黑白树中去的，这点和 set 一样。下面这个程序详细说明了如何操作 map 容器。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/>
              <a:t>{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/>
              <a:t>map&lt;string,float&gt; m;</a:t>
            </a:r>
            <a:r>
              <a:rPr lang="zh-CN" altLang="en-US" sz="2000">
                <a:sym typeface="+mn-ea"/>
              </a:rPr>
              <a:t>//定义 map 对象，当前没有任何元素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/>
              <a:t>//插入元素，按键值的由小到大放入黑白树中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/>
              <a:t>m["Jack"]=98.5;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/>
              <a:t>m["Bomi"]=96.0;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/>
              <a:t>m["Kate"]=97.5;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/>
              <a:t>//前向遍历元素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/>
              <a:t>map&lt;string,float&gt;::iterator it;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/>
              <a:t>for(it=m.begin();it!=m.end();it++)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/>
              <a:t>cout&lt;&lt;(*it).first&lt;&lt;" : "&lt;&lt;(*it).second&lt;&lt;endl;</a:t>
            </a:r>
            <a:r>
              <a:rPr lang="zh-CN" altLang="en-US" sz="2000">
                <a:sym typeface="+mn-ea"/>
              </a:rPr>
              <a:t>//输出键值与映照数据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/>
              <a:t>return 0;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/>
              <a:t>}</a:t>
            </a:r>
            <a:endParaRPr lang="zh-CN" altLang="en-US" sz="1700"/>
          </a:p>
          <a:p>
            <a:pPr marL="0" indent="0">
              <a:buNone/>
            </a:pPr>
            <a:endParaRPr lang="zh-CN" altLang="en-US" sz="600"/>
          </a:p>
        </p:txBody>
      </p:sp>
      <p:sp>
        <p:nvSpPr>
          <p:cNvPr id="4" name="文本框 3"/>
          <p:cNvSpPr txBox="1"/>
          <p:nvPr/>
        </p:nvSpPr>
        <p:spPr>
          <a:xfrm>
            <a:off x="8208010" y="3242310"/>
            <a:ext cx="2540000" cy="1364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spcBef>
                <a:spcPct val="20000"/>
              </a:spcBef>
            </a:pPr>
            <a:r>
              <a:rPr lang="zh-CN" altLang="en-US" sz="1800">
                <a:solidFill>
                  <a:srgbClr val="000000"/>
                </a:solidFill>
                <a:latin typeface="+mn-lt"/>
                <a:ea typeface="+mn-ea"/>
                <a:sym typeface="+mn-ea"/>
              </a:rPr>
              <a:t>运行结果：</a:t>
            </a:r>
            <a:endParaRPr lang="zh-CN" altLang="en-US" sz="1800"/>
          </a:p>
          <a:p>
            <a:pPr algn="l">
              <a:spcBef>
                <a:spcPct val="20000"/>
              </a:spcBef>
            </a:pPr>
            <a:r>
              <a:rPr lang="zh-CN" altLang="en-US" sz="1800">
                <a:solidFill>
                  <a:srgbClr val="000000"/>
                </a:solidFill>
                <a:latin typeface="+mn-lt"/>
                <a:ea typeface="+mn-ea"/>
                <a:sym typeface="+mn-ea"/>
              </a:rPr>
              <a:t>Bomi : 96</a:t>
            </a:r>
            <a:endParaRPr lang="zh-CN" altLang="en-US" sz="1800"/>
          </a:p>
          <a:p>
            <a:pPr algn="l">
              <a:spcBef>
                <a:spcPct val="20000"/>
              </a:spcBef>
            </a:pPr>
            <a:r>
              <a:rPr lang="zh-CN" altLang="en-US" sz="1800">
                <a:solidFill>
                  <a:srgbClr val="000000"/>
                </a:solidFill>
                <a:latin typeface="+mn-lt"/>
                <a:ea typeface="+mn-ea"/>
                <a:sym typeface="+mn-ea"/>
              </a:rPr>
              <a:t>Jack : 98.5</a:t>
            </a:r>
            <a:endParaRPr lang="zh-CN" altLang="en-US" sz="1800"/>
          </a:p>
          <a:p>
            <a:pPr algn="l">
              <a:spcBef>
                <a:spcPct val="20000"/>
              </a:spcBef>
            </a:pPr>
            <a:r>
              <a:rPr lang="zh-CN" altLang="en-US" sz="1800">
                <a:solidFill>
                  <a:srgbClr val="000000"/>
                </a:solidFill>
                <a:latin typeface="+mn-lt"/>
                <a:ea typeface="+mn-ea"/>
                <a:sym typeface="+mn-ea"/>
              </a:rPr>
              <a:t>Kate : 97.5</a:t>
            </a:r>
            <a:endParaRPr lang="zh-CN" altLang="en-US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删除元素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206625"/>
            <a:ext cx="10057765" cy="5439410"/>
          </a:xfrm>
        </p:spPr>
        <p:txBody>
          <a:bodyPr/>
          <a:p>
            <a:pPr marL="0" indent="0">
              <a:buNone/>
            </a:pPr>
            <a:r>
              <a:rPr lang="zh-CN" altLang="en-US" sz="3600"/>
              <a:t>与 set 容器一样，map 映照容器的 erase()删除元素函数，可以删除某个迭代器位置上的元素、等于某个键值的元素、一个迭代器区间上的所有元素，当然，也可使用 clear()方法清空 map 映照容器。</a:t>
            </a:r>
            <a:endParaRPr lang="zh-CN" altLang="en-US" sz="3600"/>
          </a:p>
          <a:p>
            <a:pPr marL="0" indent="0">
              <a:buNone/>
            </a:pPr>
            <a:endParaRPr lang="zh-CN" altLang="en-US" sz="360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下面程序演示了删除 map 中键值为 28 的元素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255" y="2043430"/>
            <a:ext cx="10032365" cy="4834890"/>
          </a:xfrm>
        </p:spPr>
        <p:txBody>
          <a:bodyPr>
            <a:normAutofit/>
          </a:bodyPr>
          <a:p>
            <a:pPr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800">
                <a:sym typeface="+mn-ea"/>
              </a:rPr>
              <a:t>int main()</a:t>
            </a:r>
            <a:endParaRPr lang="zh-CN" altLang="en-US" sz="2800"/>
          </a:p>
          <a:p>
            <a:pPr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800">
                <a:sym typeface="+mn-ea"/>
              </a:rPr>
              <a:t>{</a:t>
            </a:r>
            <a:endParaRPr lang="zh-CN" altLang="en-US" sz="2800"/>
          </a:p>
          <a:p>
            <a: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485">
                <a:sym typeface="+mn-ea"/>
              </a:rPr>
              <a:t>map&lt;int,char&gt; m;//插入元素</a:t>
            </a:r>
            <a:r>
              <a:rPr lang="en-US" altLang="zh-CN" sz="2485">
                <a:sym typeface="+mn-ea"/>
              </a:rPr>
              <a:t>,</a:t>
            </a:r>
            <a:r>
              <a:rPr lang="zh-CN" altLang="en-US" sz="2485">
                <a:sym typeface="+mn-ea"/>
              </a:rPr>
              <a:t>按键值的由小到大放入黑白树中</a:t>
            </a:r>
            <a:endParaRPr lang="zh-CN" altLang="en-US" sz="2485"/>
          </a:p>
          <a:p>
            <a: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485">
                <a:sym typeface="+mn-ea"/>
              </a:rPr>
              <a:t>m[25]='m';  m[28]='k';  m[10]='x';  m[30]='a';</a:t>
            </a:r>
            <a:endParaRPr lang="zh-CN" altLang="en-US" sz="2485">
              <a:sym typeface="+mn-ea"/>
            </a:endParaRPr>
          </a:p>
          <a:p>
            <a: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485">
                <a:sym typeface="+mn-ea"/>
              </a:rPr>
              <a:t>m.erase(28);//删除键值为 28 的元素</a:t>
            </a:r>
            <a:endParaRPr lang="zh-CN" altLang="en-US" sz="2485"/>
          </a:p>
          <a:p>
            <a: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485">
                <a:sym typeface="+mn-ea"/>
              </a:rPr>
              <a:t>map&lt;int,char&gt;::iterator it;//前向遍历元素</a:t>
            </a:r>
            <a:endParaRPr lang="zh-CN" altLang="en-US" sz="2485"/>
          </a:p>
          <a:p>
            <a: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485">
                <a:sym typeface="+mn-ea"/>
              </a:rPr>
              <a:t>for(it=m.begin();it!=m.end();it++)</a:t>
            </a:r>
            <a:endParaRPr lang="zh-CN" altLang="en-US" sz="2485"/>
          </a:p>
          <a:p>
            <a: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485">
                <a:sym typeface="+mn-ea"/>
              </a:rPr>
              <a:t>cout&lt;&lt;(*it).first&lt;&lt;" : "&lt;&lt;(*it).second&lt;&lt;endl;return 0;</a:t>
            </a:r>
            <a:endParaRPr lang="zh-CN" altLang="en-US" sz="2485"/>
          </a:p>
          <a:p>
            <a:pPr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800">
                <a:sym typeface="+mn-ea"/>
              </a:rPr>
              <a:t>}</a:t>
            </a:r>
            <a:endParaRPr lang="zh-CN" altLang="en-US" sz="17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下面程序演示了删除 map 中键值为 28 的元素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255" y="2043430"/>
            <a:ext cx="10032365" cy="4834890"/>
          </a:xfrm>
        </p:spPr>
        <p:txBody>
          <a:bodyPr>
            <a:normAutofit/>
          </a:bodyPr>
          <a:p>
            <a:pPr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800">
                <a:sym typeface="+mn-ea"/>
              </a:rPr>
              <a:t>int main()</a:t>
            </a:r>
            <a:endParaRPr lang="zh-CN" altLang="en-US" sz="2800"/>
          </a:p>
          <a:p>
            <a:pPr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800">
                <a:sym typeface="+mn-ea"/>
              </a:rPr>
              <a:t>{</a:t>
            </a:r>
            <a:endParaRPr lang="zh-CN" altLang="en-US" sz="2800"/>
          </a:p>
          <a:p>
            <a: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485">
                <a:sym typeface="+mn-ea"/>
              </a:rPr>
              <a:t>map&lt;int,char&gt; m;//插入元素</a:t>
            </a:r>
            <a:r>
              <a:rPr lang="en-US" altLang="zh-CN" sz="2485">
                <a:sym typeface="+mn-ea"/>
              </a:rPr>
              <a:t>,</a:t>
            </a:r>
            <a:r>
              <a:rPr lang="zh-CN" altLang="en-US" sz="2485">
                <a:sym typeface="+mn-ea"/>
              </a:rPr>
              <a:t>按键值的由小到大放入黑白树中</a:t>
            </a:r>
            <a:endParaRPr lang="zh-CN" altLang="en-US" sz="2485"/>
          </a:p>
          <a:p>
            <a: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485">
                <a:sym typeface="+mn-ea"/>
              </a:rPr>
              <a:t>m[25]='m';  m[28]='k';  m[10]='x';  m[30]='a';</a:t>
            </a:r>
            <a:endParaRPr lang="zh-CN" altLang="en-US" sz="2485">
              <a:sym typeface="+mn-ea"/>
            </a:endParaRPr>
          </a:p>
          <a:p>
            <a: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485">
                <a:sym typeface="+mn-ea"/>
              </a:rPr>
              <a:t>m.erase(28);</a:t>
            </a:r>
            <a:r>
              <a:rPr lang="zh-CN" altLang="en-US" sz="2485">
                <a:sym typeface="+mn-ea"/>
              </a:rPr>
              <a:t>//删除键值为 28 的元素</a:t>
            </a:r>
            <a:endParaRPr lang="zh-CN" altLang="en-US" sz="2485"/>
          </a:p>
          <a:p>
            <a: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485">
                <a:sym typeface="+mn-ea"/>
              </a:rPr>
              <a:t>map&lt;int,char&gt;::iterator it;//前向遍历元素</a:t>
            </a:r>
            <a:endParaRPr lang="zh-CN" altLang="en-US" sz="2485"/>
          </a:p>
          <a:p>
            <a: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485">
                <a:sym typeface="+mn-ea"/>
              </a:rPr>
              <a:t>for(it=m.begin();it!=m.end();it++)</a:t>
            </a:r>
            <a:endParaRPr lang="zh-CN" altLang="en-US" sz="2485"/>
          </a:p>
          <a:p>
            <a: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485">
                <a:sym typeface="+mn-ea"/>
              </a:rPr>
              <a:t>cout&lt;&lt;(*it).first&lt;&lt;" : "&lt;&lt;(*it).second&lt;&lt;endl;return 0;</a:t>
            </a:r>
            <a:endParaRPr lang="zh-CN" altLang="en-US" sz="2485"/>
          </a:p>
          <a:p>
            <a:pPr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800">
                <a:sym typeface="+mn-ea"/>
              </a:rPr>
              <a:t>}</a:t>
            </a:r>
            <a:endParaRPr lang="zh-CN" altLang="en-US" sz="17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097280" y="530860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运行结果：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10 : x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25 : m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30 : a</a:t>
            </a:r>
            <a:endParaRPr lang="zh-CN" altLang="en-US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40435" y="-563245"/>
            <a:ext cx="10058400" cy="1450975"/>
          </a:xfrm>
        </p:spPr>
        <p:txBody>
          <a:bodyPr/>
          <a:p>
            <a:r>
              <a:rPr lang="zh-CN" altLang="en-US"/>
              <a:t>元素的搜索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940435" y="887730"/>
            <a:ext cx="9090025" cy="552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8738" b="22413"/>
          <a:stretch>
            <a:fillRect/>
          </a:stretch>
        </p:blipFill>
        <p:spPr>
          <a:xfrm>
            <a:off x="321310" y="1511935"/>
            <a:ext cx="7232015" cy="4860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50" y="5001895"/>
            <a:ext cx="2000250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605" y="-27622"/>
            <a:ext cx="8229600" cy="1143000"/>
          </a:xfrm>
        </p:spPr>
        <p:txBody>
          <a:bodyPr/>
          <a:p>
            <a:r>
              <a:rPr lang="zh-CN" altLang="en-US"/>
              <a:t>自定义比较函数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t="31881"/>
          <a:stretch>
            <a:fillRect/>
          </a:stretch>
        </p:blipFill>
        <p:spPr>
          <a:xfrm>
            <a:off x="1182370" y="2050415"/>
            <a:ext cx="9378315" cy="12547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05" y="3468370"/>
            <a:ext cx="6463665" cy="2646680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4294967295"/>
          </p:nvPr>
        </p:nvPicPr>
        <p:blipFill>
          <a:blip r:embed="rId1"/>
          <a:srcRect t="12622" b="7292"/>
          <a:stretch>
            <a:fillRect/>
          </a:stretch>
        </p:blipFill>
        <p:spPr>
          <a:xfrm>
            <a:off x="15240" y="271145"/>
            <a:ext cx="8013700" cy="58870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105" y="3562350"/>
            <a:ext cx="2882265" cy="16897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75" y="754380"/>
            <a:ext cx="5057775" cy="2301875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优先队列</a:t>
            </a:r>
            <a:r>
              <a:rPr lang="en-US" altLang="zh-CN"/>
              <a:t>priority_queue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9810" y="2179955"/>
            <a:ext cx="9753600" cy="16783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63010"/>
            <a:ext cx="2763520" cy="4521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15" y="4961255"/>
            <a:ext cx="2533650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优先队列</a:t>
            </a:r>
            <a:r>
              <a:rPr lang="en-US" altLang="zh-CN"/>
              <a:t>priority_queue</a:t>
            </a:r>
            <a:r>
              <a:rPr lang="zh-CN" altLang="en-US"/>
              <a:t>常用方法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205" y="2526665"/>
            <a:ext cx="10160000" cy="11887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预估时间复杂度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>
                <a:sym typeface="+mn-ea"/>
              </a:rPr>
              <a:t>1</a:t>
            </a:r>
            <a:r>
              <a:rPr lang="zh-CN" altLang="zh-CN" sz="4000" dirty="0">
                <a:sym typeface="+mn-ea"/>
              </a:rPr>
              <a:t>、</a:t>
            </a:r>
            <a:r>
              <a:rPr lang="en-US" altLang="zh-CN" sz="4000" dirty="0">
                <a:sym typeface="+mn-ea"/>
              </a:rPr>
              <a:t>O(8(n-1)^3+5(n-8)^2)</a:t>
            </a:r>
            <a:endParaRPr lang="en-US" altLang="zh-CN" sz="4000" dirty="0"/>
          </a:p>
          <a:p>
            <a:r>
              <a:rPr lang="en-US" altLang="zh-CN" sz="4000" dirty="0">
                <a:sym typeface="+mn-ea"/>
              </a:rPr>
              <a:t>2</a:t>
            </a:r>
            <a:r>
              <a:rPr lang="zh-CN" altLang="en-US" sz="4000" dirty="0">
                <a:sym typeface="+mn-ea"/>
              </a:rPr>
              <a:t>、</a:t>
            </a:r>
            <a:r>
              <a:rPr lang="en-US" altLang="zh-CN" sz="4000" dirty="0">
                <a:sym typeface="+mn-ea"/>
              </a:rPr>
              <a:t>O(2^(n-1)+(n+5)^3)</a:t>
            </a:r>
            <a:endParaRPr lang="en-US" altLang="zh-CN" sz="4000" dirty="0">
              <a:sym typeface="+mn-ea"/>
            </a:endParaRPr>
          </a:p>
          <a:p>
            <a:r>
              <a:rPr lang="en-US" altLang="zh-CN" sz="4000" dirty="0">
                <a:sym typeface="+mn-ea"/>
              </a:rPr>
              <a:t>3</a:t>
            </a:r>
            <a:r>
              <a:rPr lang="zh-CN" altLang="zh-CN" sz="4000" dirty="0">
                <a:sym typeface="+mn-ea"/>
              </a:rPr>
              <a:t>、</a:t>
            </a:r>
            <a:r>
              <a:rPr lang="en-US" altLang="zh-CN" sz="4000" dirty="0">
                <a:sym typeface="+mn-ea"/>
              </a:rPr>
              <a:t>O(n!+3^n)</a:t>
            </a:r>
            <a:endParaRPr lang="zh-CN" altLang="zh-CN" sz="4000"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4294967295"/>
          </p:nvPr>
        </p:nvPicPr>
        <p:blipFill>
          <a:blip r:embed="rId1"/>
          <a:srcRect t="7271"/>
          <a:stretch>
            <a:fillRect/>
          </a:stretch>
        </p:blipFill>
        <p:spPr>
          <a:xfrm>
            <a:off x="691515" y="556260"/>
            <a:ext cx="5434965" cy="5699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705" y="2495550"/>
            <a:ext cx="2256790" cy="1680210"/>
          </a:xfrm>
          <a:prstGeom prst="rect">
            <a:avLst/>
          </a:prstGeom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0985" y="1254125"/>
            <a:ext cx="440055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85" y="2686050"/>
            <a:ext cx="976122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4294967295"/>
          </p:nvPr>
        </p:nvPicPr>
        <p:blipFill>
          <a:blip r:embed="rId1"/>
          <a:srcRect t="25515"/>
          <a:stretch>
            <a:fillRect/>
          </a:stretch>
        </p:blipFill>
        <p:spPr>
          <a:xfrm>
            <a:off x="290195" y="341630"/>
            <a:ext cx="5530850" cy="5810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341630"/>
            <a:ext cx="5572125" cy="51923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5486400"/>
            <a:ext cx="1277620" cy="617855"/>
          </a:xfrm>
          <a:prstGeom prst="rect">
            <a:avLst/>
          </a:prstGeom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排队看医生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0"/>
            <a:ext cx="10058400" cy="4577080"/>
          </a:xfrm>
        </p:spPr>
        <p:txBody>
          <a:bodyPr>
            <a:noAutofit/>
          </a:bodyPr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问题描述：</a:t>
            </a:r>
            <a:endParaRPr lang="zh-CN" altLang="en-US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看病要排队这个是地球人都知道的常识。</a:t>
            </a:r>
            <a:endParaRPr lang="zh-CN" altLang="en-US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不过经过细心的小</a:t>
            </a:r>
            <a:r>
              <a:rPr lang="en-US" altLang="zh-CN"/>
              <a:t>C</a:t>
            </a:r>
            <a:r>
              <a:rPr lang="zh-CN" altLang="en-US"/>
              <a:t>观察，他发现了医院里排队还是有讲究的。</a:t>
            </a:r>
            <a:r>
              <a:rPr lang="zh-CN" altLang="en-US">
                <a:sym typeface="+mn-ea"/>
              </a:rPr>
              <a:t>小</a:t>
            </a:r>
            <a:r>
              <a:rPr lang="en-US" altLang="zh-CN">
                <a:sym typeface="+mn-ea"/>
              </a:rPr>
              <a:t>C</a:t>
            </a:r>
            <a:r>
              <a:rPr lang="zh-CN" altLang="en-US"/>
              <a:t>所去的医院只有三个医生同时看病。而看病的人病情有轻重，所以不能根据简单的先来先服务的原则。所以医院对每种病情规定了10种不同的优先级。级别为10的优先权最高，级别为1的优先权最低。医生在看病时，则会在他的队伍里面选择一个优先权最高的人进行诊治。如果遇到两个优先权一样的病人的话，则选择最早来排队的病人。</a:t>
            </a:r>
            <a:endParaRPr lang="zh-CN" altLang="en-US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现在就请你帮助医院模拟这个看病过程。</a:t>
            </a:r>
            <a:endParaRPr lang="zh-CN" altLang="en-US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输入数据</a:t>
            </a:r>
            <a:endParaRPr lang="zh-CN" altLang="en-US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第一行有一个正整数N(0&lt;N&lt;2000)表示发生事件的数目。</a:t>
            </a:r>
            <a:endParaRPr lang="zh-CN" altLang="en-US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接下来有N行分别表示发生的事件。</a:t>
            </a:r>
            <a:endParaRPr lang="zh-CN" altLang="en-US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一共有两种事件：</a:t>
            </a:r>
            <a:endParaRPr lang="zh-CN" altLang="en-US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1:"IN A B",表示有一个拥有优先级B的病人要求医生A诊治。(0&lt;A&lt;=3,0&lt;B&lt;=10)</a:t>
            </a:r>
            <a:endParaRPr lang="zh-CN" altLang="en-US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2:"OUT A",表示医生A进行了一次诊治，诊治完毕后，病人出院。(0&lt;A&lt;=3)</a:t>
            </a:r>
            <a:endParaRPr lang="zh-CN" altLang="en-US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重新定义优先级，优先队列直接实现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struct Node {</a:t>
            </a:r>
            <a:endParaRPr lang="zh-CN" altLang="en-US" sz="24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int pri;//优先级 </a:t>
            </a:r>
            <a:r>
              <a:rPr lang="en-US" altLang="zh-CN" sz="2400"/>
              <a:t>10---1</a:t>
            </a:r>
            <a:endParaRPr lang="zh-CN" altLang="en-US" sz="24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int num;//排队顺序</a:t>
            </a:r>
            <a:endParaRPr lang="zh-CN" altLang="en-US" sz="24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 bool operator&lt;(Node n1, Node n2)</a:t>
            </a:r>
            <a:endParaRPr lang="zh-CN" altLang="en-US" sz="24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{</a:t>
            </a:r>
            <a:endParaRPr lang="zh-CN" altLang="en-US" sz="24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	if (n1.pri == n2.pri) return n</a:t>
            </a:r>
            <a:r>
              <a:rPr lang="en-US" altLang="zh-CN" sz="2400"/>
              <a:t>1</a:t>
            </a:r>
            <a:r>
              <a:rPr lang="zh-CN" altLang="en-US" sz="2400"/>
              <a:t>.num </a:t>
            </a:r>
            <a:r>
              <a:rPr lang="en-US" altLang="zh-CN" sz="2400"/>
              <a:t>&lt;</a:t>
            </a:r>
            <a:r>
              <a:rPr lang="zh-CN" altLang="en-US" sz="2400"/>
              <a:t> n</a:t>
            </a:r>
            <a:r>
              <a:rPr lang="en-US" altLang="zh-CN" sz="2400"/>
              <a:t>2</a:t>
            </a:r>
            <a:r>
              <a:rPr lang="zh-CN" altLang="en-US" sz="2400"/>
              <a:t>.num;</a:t>
            </a:r>
            <a:endParaRPr lang="zh-CN" altLang="en-US" sz="24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	else return n1.pri </a:t>
            </a:r>
            <a:r>
              <a:rPr lang="en-US" altLang="zh-CN" sz="2400"/>
              <a:t>&gt;</a:t>
            </a:r>
            <a:r>
              <a:rPr lang="zh-CN" altLang="en-US" sz="2400"/>
              <a:t> n2.pri;</a:t>
            </a:r>
            <a:endParaRPr lang="zh-CN" altLang="en-US" sz="24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}</a:t>
            </a:r>
            <a:endParaRPr lang="zh-CN" altLang="en-US" sz="24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/>
              <a:t>};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冒泡排序的时间复杂度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125" y="2101850"/>
            <a:ext cx="12405360" cy="3761105"/>
          </a:xfrm>
        </p:spPr>
        <p:txBody>
          <a:bodyPr/>
          <a:lstStyle/>
          <a:p>
            <a:r>
              <a:rPr lang="en-US" altLang="zh-CN" sz="4000"/>
              <a:t>	for (i=1;i&lt;=n-1;i++)</a:t>
            </a:r>
            <a:endParaRPr lang="en-US" altLang="zh-CN" sz="4000"/>
          </a:p>
          <a:p>
            <a:r>
              <a:rPr lang="en-US" altLang="zh-CN" sz="4000"/>
              <a:t>		for (j=1;j&lt;=n-i;j++)</a:t>
            </a:r>
            <a:endParaRPr lang="en-US" altLang="zh-CN" sz="4000"/>
          </a:p>
          <a:p>
            <a:r>
              <a:rPr lang="en-US" altLang="zh-CN" sz="4000"/>
              <a:t>			if (a[j]&gt;a[j+1]) </a:t>
            </a:r>
            <a:r>
              <a:rPr lang="en-US" altLang="zh-CN" sz="4000" b="1"/>
              <a:t>swap(a[j],a[j+1]);</a:t>
            </a:r>
            <a:endParaRPr lang="en-US" altLang="zh-CN" sz="40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时间复杂度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400" dirty="0"/>
              <a:t>1</a:t>
            </a:r>
            <a:r>
              <a:rPr lang="zh-CN" altLang="en-US" sz="4400" dirty="0"/>
              <a:t>、最好时间复杂度</a:t>
            </a:r>
            <a:endParaRPr lang="en-US" altLang="zh-CN" sz="4400" dirty="0"/>
          </a:p>
          <a:p>
            <a:r>
              <a:rPr lang="en-US" altLang="zh-CN" sz="4400" b="1" dirty="0"/>
              <a:t>2</a:t>
            </a:r>
            <a:r>
              <a:rPr lang="zh-CN" altLang="en-US" sz="4400" b="1" dirty="0"/>
              <a:t>、最坏时间复杂度</a:t>
            </a:r>
            <a:endParaRPr lang="en-US" altLang="zh-CN" sz="4400" b="1" dirty="0"/>
          </a:p>
          <a:p>
            <a:r>
              <a:rPr lang="en-US" altLang="zh-CN" sz="4400" dirty="0"/>
              <a:t>3</a:t>
            </a:r>
            <a:r>
              <a:rPr lang="zh-CN" altLang="en-US" sz="4400" dirty="0"/>
              <a:t>、平均时间复杂度</a:t>
            </a:r>
            <a:endParaRPr lang="zh-CN" altLang="en-US" sz="4400" dirty="0"/>
          </a:p>
          <a:p>
            <a:endParaRPr lang="zh-CN" altLang="en-US" sz="4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时间复杂度的预估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sz="3200" dirty="0"/>
              <a:t>写程序前，需要根据题目数据的规模，对</a:t>
            </a:r>
            <a:r>
              <a:rPr lang="zh-CN" altLang="en-US" sz="3200" dirty="0"/>
              <a:t>算法</a:t>
            </a:r>
            <a:r>
              <a:rPr lang="zh-CN" sz="3200" dirty="0"/>
              <a:t>的时间复杂度进行预估。</a:t>
            </a:r>
            <a:endParaRPr lang="zh-CN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时间复杂度的预估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5195" y="2120900"/>
            <a:ext cx="10403205" cy="3761105"/>
          </a:xfrm>
        </p:spPr>
        <p:txBody>
          <a:bodyPr>
            <a:normAutofit lnSpcReduction="20000"/>
          </a:bodyPr>
          <a:lstStyle/>
          <a:p>
            <a:r>
              <a:rPr sz="3200" dirty="0" err="1"/>
              <a:t>寻找</a:t>
            </a:r>
            <a:r>
              <a:rPr lang="zh-CN" altLang="en-US" sz="3200" dirty="0"/>
              <a:t>和为</a:t>
            </a:r>
            <a:r>
              <a:rPr sz="3200" dirty="0" err="1"/>
              <a:t>指定</a:t>
            </a:r>
            <a:r>
              <a:rPr lang="zh-CN" altLang="en-US" sz="3200" dirty="0"/>
              <a:t>数</a:t>
            </a:r>
            <a:r>
              <a:rPr sz="3200" dirty="0" err="1"/>
              <a:t>的整数对</a:t>
            </a:r>
            <a:endParaRPr sz="3200" dirty="0"/>
          </a:p>
          <a:p>
            <a:r>
              <a:rPr sz="3200" dirty="0"/>
              <a:t>n </a:t>
            </a:r>
            <a:r>
              <a:rPr sz="3200" dirty="0" err="1"/>
              <a:t>个整数，找出其中的两个数</a:t>
            </a:r>
            <a:r>
              <a:rPr sz="3200" dirty="0"/>
              <a:t>，</a:t>
            </a:r>
            <a:r>
              <a:rPr lang="zh-CN" altLang="en-US" sz="3200" dirty="0"/>
              <a:t>使得</a:t>
            </a:r>
            <a:r>
              <a:rPr sz="3200" dirty="0" err="1"/>
              <a:t>它们之和</a:t>
            </a:r>
            <a:r>
              <a:rPr lang="zh-CN" altLang="en-US" sz="3200" dirty="0"/>
              <a:t>为</a:t>
            </a:r>
            <a:r>
              <a:rPr sz="3200" dirty="0" err="1"/>
              <a:t>整数</a:t>
            </a:r>
            <a:r>
              <a:rPr sz="3200" dirty="0"/>
              <a:t> m 。</a:t>
            </a:r>
            <a:r>
              <a:rPr lang="zh-CN" sz="3200" dirty="0"/>
              <a:t>输出满足条件的整数对一共有多少对？</a:t>
            </a:r>
            <a:r>
              <a:rPr lang="zh-CN" altLang="en-US" sz="3200" dirty="0"/>
              <a:t>注意</a:t>
            </a:r>
            <a:r>
              <a:rPr lang="en-US" altLang="zh-CN" sz="3200" dirty="0" err="1"/>
              <a:t>a,b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b,a</a:t>
            </a:r>
            <a:r>
              <a:rPr lang="zh-CN" altLang="en-US" sz="3200" dirty="0"/>
              <a:t>是同一种方案。</a:t>
            </a:r>
            <a:endParaRPr lang="zh-CN" altLang="en-US" sz="3200" dirty="0"/>
          </a:p>
          <a:p>
            <a:r>
              <a:rPr lang="en-US" sz="3200" dirty="0"/>
              <a:t>30%</a:t>
            </a:r>
            <a:r>
              <a:rPr lang="zh-CN" altLang="en-US" sz="3200" dirty="0"/>
              <a:t>数据</a:t>
            </a:r>
            <a:r>
              <a:rPr lang="en-US" altLang="zh-CN" sz="3200" dirty="0"/>
              <a:t>:	  n&lt;=1000</a:t>
            </a:r>
            <a:endParaRPr lang="en-US" altLang="zh-CN" sz="3200" dirty="0"/>
          </a:p>
          <a:p>
            <a:r>
              <a:rPr lang="en-US" altLang="zh-CN" sz="3200" dirty="0"/>
              <a:t>100%</a:t>
            </a:r>
            <a:r>
              <a:rPr lang="zh-CN" altLang="zh-CN" sz="3200" dirty="0"/>
              <a:t>数据：</a:t>
            </a:r>
            <a:r>
              <a:rPr sz="3200" dirty="0">
                <a:sym typeface="+mn-ea"/>
              </a:rPr>
              <a:t>n&lt;= 100,000</a:t>
            </a:r>
            <a:endParaRPr lang="en-US" altLang="zh-CN" sz="3200" dirty="0"/>
          </a:p>
          <a:p>
            <a:endParaRPr lang="en-US" altLang="zh-CN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基础数据结构</a:t>
            </a:r>
            <a:endParaRPr lang="zh-CN" altLang="en-US" sz="3600">
              <a:solidFill>
                <a:schemeClr val="bg1"/>
              </a:solidFill>
            </a:endParaRP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做法</a:t>
            </a:r>
            <a:r>
              <a:rPr lang="en-US" altLang="zh-CN" dirty="0"/>
              <a:t>1</a:t>
            </a:r>
            <a:r>
              <a:rPr lang="zh-CN" altLang="en-US" dirty="0"/>
              <a:t>：朴素穷举做法</a:t>
            </a:r>
            <a:r>
              <a:rPr lang="en-US" altLang="zh-CN" dirty="0"/>
              <a:t>(n&lt;=100,000)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360" y="2108835"/>
            <a:ext cx="10495915" cy="4749165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	for (i=1;i&lt;=n;i++)</a:t>
            </a:r>
            <a:endParaRPr lang="zh-CN" altLang="en-US" sz="3200" dirty="0"/>
          </a:p>
          <a:p>
            <a:r>
              <a:rPr lang="zh-CN" altLang="en-US" sz="3200" dirty="0"/>
              <a:t>		for (j=i+1;j&lt;=n;j++)</a:t>
            </a:r>
            <a:endParaRPr lang="zh-CN" altLang="en-US" sz="3200" dirty="0"/>
          </a:p>
          <a:p>
            <a:r>
              <a:rPr lang="zh-CN" altLang="en-US" sz="3200" dirty="0"/>
              <a:t>			if (a[i]+a[j]==m)</a:t>
            </a:r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				</a:t>
            </a:r>
            <a:r>
              <a:rPr lang="en-US" altLang="zh-CN" sz="3200" dirty="0" err="1"/>
              <a:t>ans</a:t>
            </a:r>
            <a:r>
              <a:rPr lang="en-US" altLang="zh-CN" sz="3200" dirty="0"/>
              <a:t>++;</a:t>
            </a:r>
            <a:r>
              <a:rPr lang="zh-CN" altLang="en-US" sz="3200" dirty="0"/>
              <a:t>		</a:t>
            </a:r>
            <a:endParaRPr lang="zh-CN" altLang="en-US" sz="3200" dirty="0"/>
          </a:p>
          <a:p>
            <a:r>
              <a:rPr lang="zh-CN" altLang="en-US" sz="3200" dirty="0"/>
              <a:t>			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朴素穷举做法</a:t>
            </a:r>
            <a:r>
              <a:rPr lang="en-US" altLang="zh-CN"/>
              <a:t>:</a:t>
            </a:r>
            <a:r>
              <a:rPr lang="zh-CN" altLang="zh-CN"/>
              <a:t>时间复杂度</a:t>
            </a:r>
            <a:r>
              <a:rPr lang="en-US" altLang="zh-CN"/>
              <a:t>0(n^2)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360" y="2108835"/>
            <a:ext cx="10495915" cy="4749165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	for (i=1;i&lt;=n;i++)</a:t>
            </a:r>
            <a:endParaRPr lang="zh-CN" altLang="en-US" sz="3200" dirty="0"/>
          </a:p>
          <a:p>
            <a:r>
              <a:rPr lang="zh-CN" altLang="en-US" sz="3200" dirty="0"/>
              <a:t>		for (j=i+1;j&lt;=n;j++)</a:t>
            </a:r>
            <a:endParaRPr lang="zh-CN" altLang="en-US" sz="3200" dirty="0"/>
          </a:p>
          <a:p>
            <a:r>
              <a:rPr lang="zh-CN" altLang="en-US" sz="3200" dirty="0"/>
              <a:t>			if (a[i]+a[j]==m) </a:t>
            </a:r>
            <a:endParaRPr lang="zh-CN" altLang="en-US" sz="3200" dirty="0"/>
          </a:p>
          <a:p>
            <a:r>
              <a:rPr lang="zh-CN" altLang="en-US" sz="3200" dirty="0"/>
              <a:t>				</a:t>
            </a:r>
            <a:r>
              <a:rPr lang="en-US" altLang="zh-CN" sz="3200" dirty="0" err="1"/>
              <a:t>ans</a:t>
            </a:r>
            <a:r>
              <a:rPr lang="en-US" altLang="zh-CN" sz="3200" dirty="0"/>
              <a:t>++;</a:t>
            </a:r>
            <a:r>
              <a:rPr lang="zh-CN" altLang="en-US" sz="3200" dirty="0"/>
              <a:t>			</a:t>
            </a:r>
            <a:endParaRPr lang="zh-CN" altLang="en-US" sz="3200" dirty="0"/>
          </a:p>
          <a:p>
            <a:r>
              <a:rPr lang="zh-CN" altLang="en-US" sz="3200" dirty="0"/>
              <a:t>			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做法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、将</a:t>
            </a:r>
            <a:r>
              <a:rPr lang="en-US" altLang="zh-CN" sz="3200" dirty="0"/>
              <a:t>a</a:t>
            </a:r>
            <a:r>
              <a:rPr lang="zh-CN" altLang="en-US" sz="3200" dirty="0"/>
              <a:t>数组进行从小到大排序，时间复杂度</a:t>
            </a:r>
            <a:r>
              <a:rPr lang="en-US" altLang="zh-CN" sz="3200" dirty="0"/>
              <a:t>O(n*log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n)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、穷举某个</a:t>
            </a:r>
            <a:r>
              <a:rPr lang="en-US" altLang="zh-CN" sz="3200" dirty="0"/>
              <a:t>a[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],</a:t>
            </a:r>
            <a:r>
              <a:rPr lang="zh-CN" altLang="en-US" sz="3200" dirty="0"/>
              <a:t>与它配对的数，可以通过二分查找数组</a:t>
            </a:r>
            <a:r>
              <a:rPr lang="en-US" altLang="zh-CN" sz="3200" dirty="0"/>
              <a:t>a</a:t>
            </a:r>
            <a:r>
              <a:rPr lang="zh-CN" altLang="en-US" sz="3200" dirty="0"/>
              <a:t>获得，时间复杂度</a:t>
            </a:r>
            <a:r>
              <a:rPr lang="en-US" altLang="zh-CN" sz="3200" dirty="0"/>
              <a:t>O(log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n)</a:t>
            </a:r>
            <a:endParaRPr lang="en-US" altLang="zh-CN" sz="3200" dirty="0"/>
          </a:p>
          <a:p>
            <a:r>
              <a:rPr lang="zh-CN" altLang="zh-CN" sz="3200" dirty="0"/>
              <a:t>总的时间复杂度</a:t>
            </a:r>
            <a:r>
              <a:rPr lang="en-US" altLang="zh-CN" sz="3200" dirty="0"/>
              <a:t>O(n*log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n+log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n)--&gt;</a:t>
            </a:r>
            <a:r>
              <a:rPr lang="en-US" altLang="zh-CN" sz="3200" dirty="0">
                <a:sym typeface="+mn-ea"/>
              </a:rPr>
              <a:t>O(n*log</a:t>
            </a:r>
            <a:r>
              <a:rPr lang="en-US" altLang="zh-CN" sz="3200" baseline="-25000" dirty="0"/>
              <a:t>2</a:t>
            </a:r>
            <a:r>
              <a:rPr lang="en-US" altLang="zh-CN" sz="3200" dirty="0">
                <a:sym typeface="+mn-ea"/>
              </a:rPr>
              <a:t>n)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常见的时间复杂度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0630" y="2089150"/>
            <a:ext cx="10058400" cy="4294505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O(1)</a:t>
            </a:r>
            <a:endParaRPr lang="en-US" altLang="zh-CN" sz="2400" dirty="0"/>
          </a:p>
          <a:p>
            <a:r>
              <a:rPr lang="en-US" altLang="zh-CN" sz="2400" dirty="0"/>
              <a:t>O(log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n)</a:t>
            </a:r>
            <a:endParaRPr lang="en-US" altLang="zh-CN" sz="2400" dirty="0"/>
          </a:p>
          <a:p>
            <a:r>
              <a:rPr lang="en-US" altLang="zh-CN" sz="2400" dirty="0"/>
              <a:t>O(n)</a:t>
            </a:r>
            <a:endParaRPr lang="en-US" altLang="zh-CN" sz="2400" dirty="0"/>
          </a:p>
          <a:p>
            <a:r>
              <a:rPr lang="en-US" altLang="zh-CN" sz="2400" dirty="0">
                <a:sym typeface="+mn-ea"/>
              </a:rPr>
              <a:t>O(nlog</a:t>
            </a:r>
            <a:r>
              <a:rPr lang="en-US" altLang="zh-CN" sz="2400" baseline="-25000" dirty="0"/>
              <a:t>2</a:t>
            </a:r>
            <a:r>
              <a:rPr lang="en-US" altLang="zh-CN" sz="2400" dirty="0">
                <a:sym typeface="+mn-ea"/>
              </a:rPr>
              <a:t>n)</a:t>
            </a:r>
            <a:endParaRPr lang="en-US" altLang="zh-CN" sz="2400" dirty="0"/>
          </a:p>
          <a:p>
            <a:r>
              <a:rPr lang="en-US" altLang="zh-CN" sz="2400" dirty="0">
                <a:sym typeface="+mn-ea"/>
              </a:rPr>
              <a:t>O(n^2)</a:t>
            </a:r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O(n^3)</a:t>
            </a:r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O(2^n)</a:t>
            </a:r>
            <a:endParaRPr lang="en-US" altLang="zh-CN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空间复杂度</a:t>
            </a:r>
            <a:endParaRPr lang="zh-CN" alt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空间复杂度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空间复杂度定义为算法占用的内存空间大小。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内存空间计量单位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1B (Byte 字节)=8b (bit 位）</a:t>
            </a:r>
            <a:endParaRPr lang="zh-CN" altLang="en-US" sz="20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1KB (Kilobyte 千字节)=1024B，</a:t>
            </a:r>
            <a:endParaRPr lang="zh-CN" altLang="en-US" sz="20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1MB (Megabyte 兆字节 简称“兆”)=1024KB，</a:t>
            </a:r>
            <a:endParaRPr lang="zh-CN" altLang="en-US" sz="20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1GB (Gigabyte 吉字节 又称“千兆”)=1024MB，</a:t>
            </a:r>
            <a:endParaRPr lang="zh-CN" altLang="en-US" sz="20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1TB (Trillionbyte 万亿字节 太字节)=1024GB，</a:t>
            </a:r>
            <a:endParaRPr lang="zh-CN" altLang="en-US" sz="20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1PB（Petabyte 千万亿字节 拍字节）=1024TB，</a:t>
            </a:r>
            <a:endParaRPr lang="zh-CN" altLang="en-US" sz="20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1EB（Exabyte 百亿亿字节 艾字节）=1024PB，</a:t>
            </a:r>
            <a:endParaRPr lang="zh-CN" altLang="en-US" sz="20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1ZB (Zettabyte 十万亿亿字节 泽字节)= 1024 EB,</a:t>
            </a:r>
            <a:endParaRPr lang="zh-CN" altLang="en-US" sz="20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1YB (Yottabyte 一亿亿亿字节 尧字节)= 1024 ZB,</a:t>
            </a:r>
            <a:endParaRPr lang="zh-CN" altLang="en-US" sz="200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1BB (Brontobyte 一千亿亿亿字节)= 1024 YB.</a:t>
            </a:r>
            <a:endParaRPr lang="zh-CN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存储计量单位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1B (Byte 字节)=8b (bit 位）</a:t>
            </a:r>
            <a:endParaRPr lang="zh-CN" altLang="en-US" sz="20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1KB (Kilobyte 千字节)=1024B，</a:t>
            </a:r>
            <a:endParaRPr lang="zh-CN" altLang="en-US" sz="20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1MB (Megabyte 兆字节 简称“兆”)=1024KB，</a:t>
            </a:r>
            <a:endParaRPr lang="zh-CN" altLang="en-US" sz="20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1GB (Gigabyte 吉字节 又称“千兆”)=1024MB，</a:t>
            </a:r>
            <a:endParaRPr lang="zh-CN" altLang="en-US" sz="20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1TB (Trillionbyte 万亿字节 太字节)=1024GB，</a:t>
            </a:r>
            <a:endParaRPr lang="zh-CN" altLang="en-US" sz="20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1PB（Petabyte 千万亿字节 拍字节）=1024TB，</a:t>
            </a:r>
            <a:endParaRPr lang="zh-CN" altLang="en-US" sz="2000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1EB（Exabyte 百亿亿字节 艾字节）=1024PB，</a:t>
            </a:r>
            <a:endParaRPr lang="zh-CN" altLang="en-US" sz="2000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1ZB (Zettabyte 十万亿亿字节 泽字节)= 1024 EB,</a:t>
            </a:r>
            <a:endParaRPr lang="zh-CN" altLang="en-US" sz="2000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1YB (Yottabyte 一亿亿亿字节 尧字节)= 1024 ZB,</a:t>
            </a:r>
            <a:endParaRPr lang="zh-CN" altLang="en-US" sz="2000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1BB (Brontobyte 一千亿亿亿字节)= 1024 YB.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097280" y="286385"/>
            <a:ext cx="10115550" cy="60471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空间复杂度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定义数组时，请预估数组需要占用的内存空间大小。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时空复杂度</a:t>
            </a:r>
            <a:endParaRPr lang="zh-CN" alt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常见的</a:t>
            </a:r>
            <a:r>
              <a:rPr lang="en-US" altLang="zh-CN" dirty="0"/>
              <a:t>oj</a:t>
            </a:r>
            <a:r>
              <a:rPr lang="zh-CN" altLang="en-US" dirty="0"/>
              <a:t>评测结果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86055" y="2089150"/>
            <a:ext cx="11819890" cy="4256405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Accepted: 答案正确。恭喜，您通过了这道题。</a:t>
            </a:r>
            <a:endParaRPr lang="zh-CN" altLang="en-US" sz="2400" dirty="0"/>
          </a:p>
          <a:p>
            <a:r>
              <a:rPr lang="zh-CN" altLang="en-US" sz="2400" dirty="0"/>
              <a:t>Wrong Answer: 答案错误。仅仅通过样例数据的测试并不一定是正确答案，一定还有你没想到的地方。</a:t>
            </a:r>
            <a:endParaRPr lang="zh-CN" altLang="en-US" sz="2400" dirty="0"/>
          </a:p>
          <a:p>
            <a:r>
              <a:rPr lang="zh-CN" altLang="en-US" sz="2400" dirty="0"/>
              <a:t>Runtime Error: 运行时错误。像数组越界，指针漂移，无穷递归都可能出现这类问题。</a:t>
            </a:r>
            <a:endParaRPr lang="zh-CN" altLang="en-US" sz="2400" dirty="0"/>
          </a:p>
          <a:p>
            <a:r>
              <a:rPr lang="zh-CN" altLang="en-US" sz="2400" b="1" dirty="0">
                <a:solidFill>
                  <a:schemeClr val="tx1"/>
                </a:solidFill>
              </a:rPr>
              <a:t>Time Limit Exceeded:</a:t>
            </a:r>
            <a:r>
              <a:rPr lang="zh-CN" altLang="en-US" sz="2400" dirty="0"/>
              <a:t> 时间超限。请检查程序是否有死循环，或者应该有更快的计算方法。</a:t>
            </a:r>
            <a:endParaRPr lang="zh-CN" altLang="en-US" sz="2400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Memory Limit Exceeded:</a:t>
            </a:r>
            <a:r>
              <a:rPr lang="zh-CN" altLang="en-US" sz="2400" dirty="0"/>
              <a:t> 内存超限。数据可能需要压缩，或者您数组开太大了，请检查是否有内存泄露。</a:t>
            </a:r>
            <a:endParaRPr lang="zh-CN" altLang="en-US" sz="2400" dirty="0"/>
          </a:p>
          <a:p>
            <a:r>
              <a:rPr lang="zh-CN" altLang="en-US" sz="2400" dirty="0"/>
              <a:t>Output Limit Exceeded: 输出超限。你的输出居然比正确答案长了N倍！</a:t>
            </a:r>
            <a:endParaRPr lang="zh-CN" altLang="en-US" sz="2400" dirty="0"/>
          </a:p>
          <a:p>
            <a:r>
              <a:rPr lang="zh-CN" altLang="en-US" sz="2400" dirty="0"/>
              <a:t>Unknown Error: 评测失败。可能是没有数据，反正不一定是你的锅啦！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线性表、栈、队列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基础</a:t>
            </a:r>
            <a:r>
              <a:rPr lang="zh-CN" altLang="en-US" b="1" dirty="0">
                <a:sym typeface="+mn-ea"/>
              </a:rPr>
              <a:t>数据结构</a:t>
            </a:r>
            <a:endParaRPr lang="zh-CN" altLang="en-US" b="1" dirty="0"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57200" y="496013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210557" y="2170590"/>
            <a:ext cx="9153145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将具有</a:t>
            </a:r>
            <a:r>
              <a:rPr lang="zh-CN" altLang="en-US" sz="2400" b="1" dirty="0">
                <a:solidFill>
                  <a:srgbClr val="FF0000"/>
                </a:solidFill>
              </a:rPr>
              <a:t>线性关系</a:t>
            </a:r>
            <a:r>
              <a:rPr lang="zh-CN" altLang="en-US" sz="2400" dirty="0"/>
              <a:t>的数据存储到计算机中所使用的存储结构称为线性表。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728470" y="3329305"/>
          <a:ext cx="8493760" cy="91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770"/>
                <a:gridCol w="698500"/>
                <a:gridCol w="697865"/>
                <a:gridCol w="697865"/>
                <a:gridCol w="698500"/>
                <a:gridCol w="697230"/>
                <a:gridCol w="698500"/>
                <a:gridCol w="699135"/>
                <a:gridCol w="697865"/>
                <a:gridCol w="699135"/>
                <a:gridCol w="753745"/>
                <a:gridCol w="755650"/>
              </a:tblGrid>
              <a:tr h="9118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a0</a:t>
                      </a:r>
                      <a:endParaRPr lang="en-US" altLang="zh-CN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a1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a2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a3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a4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a5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...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...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...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...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a199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a200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线性结构（非空）的特点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．必存在唯一的一个“第一元素”。</a:t>
            </a:r>
            <a:endParaRPr lang="zh-CN" altLang="en-US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．必存在唯一的一个 “最后元素” 。</a:t>
            </a:r>
            <a:endParaRPr lang="zh-CN" altLang="en-US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．除最后一个元素之外，每个元素均有唯一的后继。</a:t>
            </a:r>
            <a:endParaRPr lang="zh-CN" altLang="en-US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．除第一个元素之外，每个元素均有唯一的前驱。</a:t>
            </a:r>
            <a:endParaRPr lang="en-US" altLang="zh-CN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一个线性表是</a:t>
            </a:r>
            <a: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个具有相同特性的数据元素的有限序列。</a:t>
            </a: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常见的数据结构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线性结构</a:t>
            </a:r>
            <a:endParaRPr lang="en-US" altLang="zh-CN" sz="3600" dirty="0"/>
          </a:p>
          <a:p>
            <a:r>
              <a:rPr lang="zh-CN" altLang="en-US" sz="3600" dirty="0"/>
              <a:t>树形结构</a:t>
            </a:r>
            <a:endParaRPr lang="zh-CN" altLang="en-US" sz="3600" dirty="0"/>
          </a:p>
          <a:p>
            <a:r>
              <a:rPr lang="zh-CN" altLang="en-US" sz="3600" dirty="0"/>
              <a:t>图状结构</a:t>
            </a:r>
            <a:endParaRPr lang="en-US" altLang="zh-CN" sz="3600" dirty="0"/>
          </a:p>
          <a:p>
            <a:r>
              <a:rPr lang="zh-CN" altLang="en-US" sz="3600" dirty="0"/>
              <a:t>集合</a:t>
            </a:r>
            <a:endParaRPr lang="zh-CN" altLang="en-US" sz="3600" dirty="0"/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线性结构</a:t>
            </a:r>
            <a:r>
              <a:rPr lang="en-US" altLang="zh-CN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CN" alt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栈</a:t>
            </a:r>
            <a:endParaRPr lang="zh-CN" alt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51838" y="65392"/>
            <a:ext cx="1442662" cy="1815991"/>
            <a:chOff x="587259" y="980731"/>
            <a:chExt cx="1544387" cy="1944040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5" name="组合 4"/>
            <p:cNvGrpSpPr/>
            <p:nvPr/>
          </p:nvGrpSpPr>
          <p:grpSpPr>
            <a:xfrm>
              <a:off x="587259" y="980731"/>
              <a:ext cx="1544387" cy="1944040"/>
              <a:chOff x="2806339" y="956606"/>
              <a:chExt cx="1215256" cy="1529737"/>
            </a:xfrm>
            <a:grpFill/>
          </p:grpSpPr>
          <p:sp>
            <p:nvSpPr>
              <p:cNvPr id="8" name="椭圆​​ 2"/>
              <p:cNvSpPr>
                <a:spLocks noChangeArrowheads="1"/>
              </p:cNvSpPr>
              <p:nvPr/>
            </p:nvSpPr>
            <p:spPr bwMode="auto">
              <a:xfrm>
                <a:off x="2806339" y="956606"/>
                <a:ext cx="1215256" cy="1529737"/>
              </a:xfrm>
              <a:custGeom>
                <a:avLst/>
                <a:gdLst>
                  <a:gd name="T0" fmla="*/ 0 w 1944132"/>
                  <a:gd name="T1" fmla="*/ 0 h 2448272"/>
                  <a:gd name="T2" fmla="*/ 1944132 w 1944132"/>
                  <a:gd name="T3" fmla="*/ 2448272 h 2448272"/>
                </a:gdLst>
                <a:ahLst/>
                <a:cxnLst/>
                <a:rect l="T0" t="T1" r="T2" b="T3"/>
                <a:pathLst>
                  <a:path w="1944132" h="2448272">
                    <a:moveTo>
                      <a:pt x="972066" y="0"/>
                    </a:moveTo>
                    <a:cubicBezTo>
                      <a:pt x="1508923" y="0"/>
                      <a:pt x="1944132" y="435209"/>
                      <a:pt x="1944132" y="972066"/>
                    </a:cubicBezTo>
                    <a:cubicBezTo>
                      <a:pt x="1944132" y="1465344"/>
                      <a:pt x="1576711" y="1872807"/>
                      <a:pt x="1100480" y="1934684"/>
                    </a:cubicBezTo>
                    <a:lnTo>
                      <a:pt x="972066" y="2448272"/>
                    </a:lnTo>
                    <a:lnTo>
                      <a:pt x="843652" y="1934684"/>
                    </a:lnTo>
                    <a:cubicBezTo>
                      <a:pt x="367421" y="1872807"/>
                      <a:pt x="0" y="1465344"/>
                      <a:pt x="0" y="972066"/>
                    </a:cubicBezTo>
                    <a:cubicBezTo>
                      <a:pt x="0" y="435209"/>
                      <a:pt x="435209" y="0"/>
                      <a:pt x="972066" y="0"/>
                    </a:cubicBezTo>
                    <a:close/>
                  </a:path>
                </a:pathLst>
              </a:custGeom>
              <a:grpFill/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9" name="椭圆​​ 2"/>
              <p:cNvSpPr>
                <a:spLocks noChangeArrowheads="1"/>
              </p:cNvSpPr>
              <p:nvPr/>
            </p:nvSpPr>
            <p:spPr bwMode="auto">
              <a:xfrm>
                <a:off x="2898682" y="1072844"/>
                <a:ext cx="1030571" cy="1297260"/>
              </a:xfrm>
              <a:custGeom>
                <a:avLst/>
                <a:gdLst>
                  <a:gd name="T0" fmla="*/ 0 w 1944132"/>
                  <a:gd name="T1" fmla="*/ 0 h 2448272"/>
                  <a:gd name="T2" fmla="*/ 1944132 w 1944132"/>
                  <a:gd name="T3" fmla="*/ 2448272 h 2448272"/>
                </a:gdLst>
                <a:ahLst/>
                <a:cxnLst/>
                <a:rect l="T0" t="T1" r="T2" b="T3"/>
                <a:pathLst>
                  <a:path w="1944132" h="2448272">
                    <a:moveTo>
                      <a:pt x="972066" y="0"/>
                    </a:moveTo>
                    <a:cubicBezTo>
                      <a:pt x="1508923" y="0"/>
                      <a:pt x="1944132" y="435209"/>
                      <a:pt x="1944132" y="972066"/>
                    </a:cubicBezTo>
                    <a:cubicBezTo>
                      <a:pt x="1944132" y="1465344"/>
                      <a:pt x="1576711" y="1872807"/>
                      <a:pt x="1100480" y="1934684"/>
                    </a:cubicBezTo>
                    <a:lnTo>
                      <a:pt x="972066" y="2448272"/>
                    </a:lnTo>
                    <a:lnTo>
                      <a:pt x="843652" y="1934684"/>
                    </a:lnTo>
                    <a:cubicBezTo>
                      <a:pt x="367421" y="1872807"/>
                      <a:pt x="0" y="1465344"/>
                      <a:pt x="0" y="972066"/>
                    </a:cubicBezTo>
                    <a:cubicBezTo>
                      <a:pt x="0" y="435209"/>
                      <a:pt x="435209" y="0"/>
                      <a:pt x="972066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>
                <a:innerShdw blurRad="63500" dist="25400" dir="18660000">
                  <a:prstClr val="black">
                    <a:alpha val="35000"/>
                  </a:prstClr>
                </a:innerShdw>
              </a:effec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" name="TextBox 34"/>
            <p:cNvSpPr txBox="1"/>
            <p:nvPr/>
          </p:nvSpPr>
          <p:spPr>
            <a:xfrm>
              <a:off x="974830" y="1367221"/>
              <a:ext cx="797468" cy="780435"/>
            </a:xfrm>
            <a:prstGeom prst="rect">
              <a:avLst/>
            </a:prstGeom>
            <a:grp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4800" dirty="0">
                  <a:solidFill>
                    <a:prstClr val="white"/>
                  </a:solidFill>
                  <a:latin typeface="+mj-ea"/>
                  <a:ea typeface="+mj-ea"/>
                </a:rPr>
                <a:t>栈</a:t>
              </a:r>
              <a:endParaRPr lang="en-US" altLang="zh-CN" sz="4800" dirty="0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31950" y="1881505"/>
            <a:ext cx="9118600" cy="770890"/>
            <a:chOff x="3013458" y="3957007"/>
            <a:chExt cx="5446427" cy="6472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圆角矩形 12"/>
            <p:cNvSpPr/>
            <p:nvPr/>
          </p:nvSpPr>
          <p:spPr>
            <a:xfrm>
              <a:off x="3013458" y="3957007"/>
              <a:ext cx="5446427" cy="647227"/>
            </a:xfrm>
            <a:prstGeom prst="roundRect">
              <a:avLst>
                <a:gd name="adj" fmla="val 26862"/>
              </a:avLst>
            </a:prstGeom>
            <a:grpFill/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06890" y="4086305"/>
              <a:ext cx="5105076" cy="438238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栈是只能在某一端插入和删除的特殊线性表（</a:t>
              </a:r>
              <a:r>
                <a:rPr lang="en-US" altLang="zh-CN" sz="28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LIFO</a:t>
              </a:r>
              <a:r>
                <a:rPr lang="zh-CN" altLang="en-US" sz="28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表）</a:t>
              </a:r>
              <a:endParaRPr lang="zh-CN" altLang="en-US" sz="2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cxnSp>
        <p:nvCxnSpPr>
          <p:cNvPr id="92" name="直接连接符 91"/>
          <p:cNvCxnSpPr/>
          <p:nvPr/>
        </p:nvCxnSpPr>
        <p:spPr>
          <a:xfrm>
            <a:off x="5435600" y="3657600"/>
            <a:ext cx="0" cy="2667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6934200" y="3683000"/>
            <a:ext cx="0" cy="26416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5448300" y="6324600"/>
            <a:ext cx="14859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422900" y="5803900"/>
            <a:ext cx="14986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5422900" y="5295900"/>
            <a:ext cx="14986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5422900" y="4699000"/>
            <a:ext cx="14986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5422900" y="4152900"/>
            <a:ext cx="14986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67400" y="5829300"/>
            <a:ext cx="58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</a:t>
            </a:r>
            <a:r>
              <a:rPr lang="en-US" altLang="zh-CN" sz="1600" dirty="0"/>
              <a:t>1</a:t>
            </a:r>
            <a:endParaRPr lang="zh-CN" altLang="en-US" sz="2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867400" y="5321300"/>
            <a:ext cx="58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</a:t>
            </a:r>
            <a:r>
              <a:rPr lang="en-US" altLang="zh-CN" sz="1600" dirty="0"/>
              <a:t>2</a:t>
            </a:r>
            <a:endParaRPr lang="zh-CN" altLang="en-US" sz="2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867400" y="4216400"/>
            <a:ext cx="58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</a:t>
            </a:r>
            <a:r>
              <a:rPr lang="en-US" altLang="zh-CN" sz="1600" dirty="0"/>
              <a:t>n</a:t>
            </a:r>
            <a:endParaRPr lang="zh-CN" altLang="en-US" sz="2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019800" y="4787900"/>
            <a:ext cx="584200" cy="539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2800" dirty="0"/>
              <a:t>.</a:t>
            </a:r>
            <a:endParaRPr lang="en-US" altLang="zh-CN" sz="2800" dirty="0"/>
          </a:p>
          <a:p>
            <a:pPr>
              <a:lnSpc>
                <a:spcPts val="1000"/>
              </a:lnSpc>
            </a:pPr>
            <a:r>
              <a:rPr lang="en-US" altLang="zh-CN" sz="2800" dirty="0"/>
              <a:t>.</a:t>
            </a:r>
            <a:endParaRPr lang="en-US" altLang="zh-CN" sz="2800" dirty="0"/>
          </a:p>
          <a:p>
            <a:pPr>
              <a:lnSpc>
                <a:spcPts val="1000"/>
              </a:lnSpc>
            </a:pPr>
            <a:r>
              <a:rPr lang="en-US" altLang="zh-CN" sz="2800" dirty="0"/>
              <a:t>.</a:t>
            </a:r>
            <a:endParaRPr lang="zh-CN" altLang="en-US" sz="2800" dirty="0"/>
          </a:p>
        </p:txBody>
      </p:sp>
      <p:cxnSp>
        <p:nvCxnSpPr>
          <p:cNvPr id="111" name="直接箭头连接符 110"/>
          <p:cNvCxnSpPr/>
          <p:nvPr/>
        </p:nvCxnSpPr>
        <p:spPr>
          <a:xfrm flipH="1" flipV="1">
            <a:off x="5321300" y="3378200"/>
            <a:ext cx="368300" cy="3683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H="1">
            <a:off x="6692900" y="3429000"/>
            <a:ext cx="342900" cy="3175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4584700" y="4445000"/>
            <a:ext cx="6477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4584700" y="6070600"/>
            <a:ext cx="6477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483100" y="3022600"/>
            <a:ext cx="20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出栈</a:t>
            </a:r>
            <a:endParaRPr lang="zh-CN" altLang="en-US" sz="2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023100" y="2984500"/>
            <a:ext cx="20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进栈</a:t>
            </a:r>
            <a:endParaRPr lang="zh-CN" altLang="en-US" sz="2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692400" y="4178300"/>
            <a:ext cx="20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栈顶（</a:t>
            </a:r>
            <a:r>
              <a:rPr lang="en-US" altLang="zh-CN" sz="2800" dirty="0"/>
              <a:t>top</a:t>
            </a:r>
            <a:r>
              <a:rPr lang="zh-CN" altLang="en-US" sz="2800" dirty="0"/>
              <a:t>）</a:t>
            </a:r>
            <a:endParaRPr lang="zh-CN" altLang="en-US" sz="2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057400" y="58293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栈底（</a:t>
            </a:r>
            <a:r>
              <a:rPr lang="en-US" altLang="zh-CN" sz="2800" dirty="0"/>
              <a:t>bottom</a:t>
            </a:r>
            <a:r>
              <a:rPr lang="zh-CN" altLang="en-US" sz="2800" dirty="0"/>
              <a:t>）</a:t>
            </a:r>
            <a:endParaRPr lang="zh-CN" altLang="en-US" sz="2800" dirty="0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sz="2400" dirty="0">
                <a:sym typeface="+mn-ea"/>
              </a:rPr>
              <a:t>超载了的</a:t>
            </a:r>
            <a:r>
              <a:rPr lang="zh-CN" altLang="en-US" sz="2400" dirty="0"/>
              <a:t>电梯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薯片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弹夹装弹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。。。</a:t>
            </a:r>
            <a:endParaRPr lang="zh-CN" altLang="en-US" sz="2400" dirty="0"/>
          </a:p>
          <a:p>
            <a:endParaRPr lang="en-US" altLang="zh-CN" dirty="0"/>
          </a:p>
          <a:p>
            <a:pPr marL="457200" indent="-457200"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生活中的栈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/>
              <a:t>小</a:t>
            </a:r>
            <a:r>
              <a:rPr lang="en-US" altLang="zh-CN" sz="2000"/>
              <a:t>C</a:t>
            </a:r>
            <a:r>
              <a:rPr lang="zh-CN" altLang="en-US" sz="2000"/>
              <a:t>找了份暑期工，他在一家</a:t>
            </a:r>
            <a:r>
              <a:rPr lang="en-US" altLang="zh-CN" sz="2000"/>
              <a:t>oi</a:t>
            </a:r>
            <a:r>
              <a:rPr lang="zh-CN" altLang="en-US" sz="2000"/>
              <a:t>餐厅里当洗碗工。</a:t>
            </a:r>
            <a:endParaRPr lang="en-US" altLang="zh-CN" sz="2000"/>
          </a:p>
          <a:p>
            <a:r>
              <a:rPr lang="en-US" altLang="zh-CN" sz="2000"/>
              <a:t>oi</a:t>
            </a:r>
            <a:r>
              <a:rPr lang="zh-CN" altLang="en-US" sz="2000"/>
              <a:t>餐厅生意太好了，每顿饭都有堆积如山的盘子需要她洗。她每次从</a:t>
            </a:r>
            <a:r>
              <a:rPr lang="zh-CN" altLang="en-US" sz="2000" b="1"/>
              <a:t>一叠盘子</a:t>
            </a:r>
            <a:r>
              <a:rPr lang="zh-CN" altLang="en-US" sz="2000"/>
              <a:t>里面取出最顶上的那一个，然后把它洗干净，放到别的地方。饭店里的人源源不断，所以需要洗的盘子也源源不断地送过来。每次来了新的盘子，都会被放在</a:t>
            </a:r>
            <a:r>
              <a:rPr lang="zh-CN" altLang="en-US" sz="2000" b="1"/>
              <a:t>那叠盘子的最顶上</a:t>
            </a:r>
            <a:r>
              <a:rPr lang="zh-CN" altLang="en-US" sz="2000"/>
              <a:t>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如何用一个数组模拟这叠盘子？</a:t>
            </a:r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洗碗问题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洗碗问题</a:t>
            </a:r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3600">
                <a:sym typeface="+mn-ea"/>
              </a:rPr>
              <a:t>如何用一个数组模拟下面这叠盘子：</a:t>
            </a:r>
            <a:endParaRPr lang="zh-CN" altLang="en-US" sz="3600"/>
          </a:p>
          <a:p>
            <a:r>
              <a:rPr lang="zh-CN" altLang="en-US" sz="3600"/>
              <a:t>脏碗1、脏碗2、脏碗3、洗碗、洗碗、</a:t>
            </a:r>
            <a:endParaRPr lang="zh-CN" altLang="en-US" sz="3600"/>
          </a:p>
          <a:p>
            <a:r>
              <a:rPr lang="zh-CN" altLang="en-US" sz="3600"/>
              <a:t>脏碗4、脏碗5、洗碗、洗碗、洗碗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4170" y="286385"/>
            <a:ext cx="11572240" cy="60229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我们发现：盘子都是从顶端进、从顶端出，所以如果</a:t>
            </a:r>
            <a:r>
              <a:rPr lang="en-US" altLang="zh-CN" sz="2400" dirty="0"/>
              <a:t>x</a:t>
            </a:r>
            <a:r>
              <a:rPr lang="zh-CN" altLang="en-US" sz="2400" dirty="0"/>
              <a:t>比</a:t>
            </a:r>
            <a:r>
              <a:rPr lang="en-US" altLang="zh-CN" sz="2400" dirty="0"/>
              <a:t>y</a:t>
            </a:r>
            <a:r>
              <a:rPr lang="zh-CN" altLang="en-US" sz="2400" dirty="0"/>
              <a:t>晚进入这叠盘子，那么</a:t>
            </a:r>
            <a:r>
              <a:rPr lang="en-US" altLang="zh-CN" sz="2400" dirty="0"/>
              <a:t>x</a:t>
            </a:r>
            <a:r>
              <a:rPr lang="zh-CN" altLang="en-US" sz="2400" dirty="0"/>
              <a:t>一定在</a:t>
            </a:r>
            <a:r>
              <a:rPr lang="en-US" altLang="zh-CN" sz="2400" dirty="0"/>
              <a:t>y</a:t>
            </a:r>
            <a:r>
              <a:rPr lang="zh-CN" altLang="en-US" sz="2400" dirty="0"/>
              <a:t>之前离开。</a:t>
            </a:r>
            <a:endParaRPr lang="en-US" altLang="zh-CN" sz="2400" dirty="0"/>
          </a:p>
          <a:p>
            <a:r>
              <a:rPr lang="zh-CN" altLang="en-US" sz="2400" dirty="0"/>
              <a:t>这个性质可以表达为“后进先出”。它是</a:t>
            </a:r>
            <a:r>
              <a:rPr lang="zh-CN" altLang="en-US" sz="2400" dirty="0">
                <a:solidFill>
                  <a:srgbClr val="FF0000"/>
                </a:solidFill>
              </a:rPr>
              <a:t>栈</a:t>
            </a:r>
            <a:r>
              <a:rPr lang="zh-CN" altLang="en-US" sz="2400" dirty="0"/>
              <a:t>的本质。</a:t>
            </a:r>
            <a:endParaRPr lang="en-US" altLang="zh-CN" sz="2400" dirty="0"/>
          </a:p>
          <a:p>
            <a:r>
              <a:rPr lang="zh-CN" altLang="en-US" sz="2400" dirty="0"/>
              <a:t>栈</a:t>
            </a:r>
            <a:r>
              <a:rPr lang="en-US" altLang="zh-CN" sz="2400" dirty="0"/>
              <a:t>(stack)</a:t>
            </a:r>
            <a:r>
              <a:rPr lang="zh-CN" altLang="en-US" sz="2400" dirty="0"/>
              <a:t> </a:t>
            </a:r>
            <a:r>
              <a:rPr lang="en-US" altLang="zh-CN" sz="2400" dirty="0"/>
              <a:t>: LIFO(Last in first out)</a:t>
            </a:r>
            <a:r>
              <a:rPr lang="zh-CN" altLang="en-US" sz="2400" dirty="0"/>
              <a:t>表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栈的性质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初赛例题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 rotWithShape="1">
          <a:blip r:embed="rId1" cstate="print"/>
          <a:srcRect t="43081"/>
          <a:stretch>
            <a:fillRect/>
          </a:stretch>
        </p:blipFill>
        <p:spPr>
          <a:xfrm>
            <a:off x="863388" y="2518118"/>
            <a:ext cx="10526184" cy="260252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4855" y="1564159"/>
            <a:ext cx="11213465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  <a:cs typeface="+mj-ea"/>
              </a:rPr>
              <a:t>5、设栈S和队列Q的初始状态为空,元素e1,e2,e3,e4,e5,e6依次通过栈S,一个元素出栈后即进入队列Q,若出队的顺序为e2,e4,e3,e6,e5,e1,则栈S的容量至少应该为(   ) 。</a:t>
            </a:r>
            <a:endParaRPr lang="zh-CN" altLang="en-US" sz="3200" dirty="0">
              <a:latin typeface="+mj-ea"/>
              <a:ea typeface="+mj-ea"/>
              <a:cs typeface="+mj-ea"/>
            </a:endParaRPr>
          </a:p>
          <a:p>
            <a:endParaRPr lang="zh-CN" altLang="en-US" sz="3200" dirty="0">
              <a:latin typeface="+mj-ea"/>
              <a:ea typeface="+mj-ea"/>
              <a:cs typeface="+mj-ea"/>
            </a:endParaRPr>
          </a:p>
          <a:p>
            <a:r>
              <a:rPr lang="zh-CN" altLang="en-US" sz="3200" dirty="0">
                <a:latin typeface="+mj-ea"/>
                <a:ea typeface="+mj-ea"/>
                <a:cs typeface="+mj-ea"/>
              </a:rPr>
              <a:t>A) 2    B) 3   C) 4    D) 5</a:t>
            </a:r>
            <a:endParaRPr lang="zh-CN" altLang="en-US" sz="3200" dirty="0"/>
          </a:p>
          <a:p>
            <a:endParaRPr lang="zh-CN" altLang="en-US" sz="32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2198" y="1603483"/>
            <a:ext cx="8724531" cy="181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6、若已知一个栈的入栈顺序是1，2，3，…，n，其输出序列为P1，P2，P3，…，Pn，若P1是n，则Pi是(   )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A)i   B)n-1   C)n-i+1   D)不确定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" y="1557020"/>
            <a:ext cx="10836275" cy="298069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" y="1557020"/>
            <a:ext cx="10836275" cy="2980690"/>
          </a:xfrm>
          <a:prstGeom prst="rect">
            <a:avLst/>
          </a:prstGeom>
        </p:spPr>
      </p:pic>
      <p:sp>
        <p:nvSpPr>
          <p:cNvPr id="3" name="上箭头 2"/>
          <p:cNvSpPr/>
          <p:nvPr/>
        </p:nvSpPr>
        <p:spPr>
          <a:xfrm>
            <a:off x="4889500" y="4330700"/>
            <a:ext cx="254000" cy="393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2300" y="1013460"/>
            <a:ext cx="1061656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对于入栈顺序为a, b, c, d, e, f, g 的序列，下列()不可能是合法的出栈序列。</a:t>
            </a:r>
            <a:endParaRPr lang="zh-CN" altLang="en-US" sz="4400"/>
          </a:p>
          <a:p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A.a,b,c,d,e,f,g </a:t>
            </a:r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B.a,d,c,b,e,g,f</a:t>
            </a:r>
            <a:endParaRPr lang="zh-CN" altLang="en-US" sz="4400"/>
          </a:p>
          <a:p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C.a,d,b,c,g,f,e </a:t>
            </a:r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D.g,f,e,d,c,b,a</a:t>
            </a:r>
            <a:endParaRPr lang="zh-CN" altLang="en-US" sz="4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2300" y="1013460"/>
            <a:ext cx="1061656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对于入栈顺序为a, b, c, d, e, f, g 的序列，下列()不可能是合法的出栈序列。</a:t>
            </a:r>
            <a:endParaRPr lang="zh-CN" altLang="en-US" sz="4400"/>
          </a:p>
          <a:p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A.a,b,c,d,e,f,g </a:t>
            </a:r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B.a,d,c,b,e,g,f</a:t>
            </a:r>
            <a:endParaRPr lang="zh-CN" altLang="en-US" sz="4400"/>
          </a:p>
          <a:p>
            <a:r>
              <a:rPr lang="zh-CN" altLang="en-US" sz="4400" b="1">
                <a:solidFill>
                  <a:srgbClr val="FF0000"/>
                </a:solidFill>
                <a:sym typeface="+mn-ea"/>
              </a:rPr>
              <a:t>C.a,d,b,c,g,f,e</a:t>
            </a:r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D.g,f,e,d,c,b,a</a:t>
            </a:r>
            <a:endParaRPr lang="zh-CN" altLang="en-US" sz="4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2300" y="1013460"/>
            <a:ext cx="10616565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火车站列车调度示意图如下，假设调度站两侧的轨道为单向行驶轨道。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、如果进站的车厢序列为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123456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，能否得到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135426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和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654312.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、如果进站的车厢序列为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123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，出站的车厢序列有几种可能？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3169" y="3309620"/>
            <a:ext cx="4543352" cy="268910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80" y="1447165"/>
            <a:ext cx="11123930" cy="375158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8050530" y="2282825"/>
            <a:ext cx="313499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>
                <a:sym typeface="+mn-ea"/>
              </a:rPr>
              <a:t>时间复杂度</a:t>
            </a:r>
            <a:endParaRPr lang="zh-CN" altLang="en-US" dirty="0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320" y="2310130"/>
            <a:ext cx="10264775" cy="409067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800"/>
              <a:t>时间复杂度，它表示的是算法运行的时间效率。</a:t>
            </a:r>
            <a:endParaRPr sz="2800"/>
          </a:p>
          <a:p>
            <a:pPr marL="0" indent="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800"/>
              <a:t>一个算法运行所耗费的时间，除了与所用的计算软、硬件环境有关外，主要取决于算法中</a:t>
            </a:r>
            <a:r>
              <a:rPr sz="2800" b="1"/>
              <a:t>指令重复执行的次数</a:t>
            </a:r>
            <a:r>
              <a:rPr sz="2800"/>
              <a:t>，即语句的</a:t>
            </a:r>
            <a:r>
              <a:rPr sz="2800" b="1"/>
              <a:t>频度</a:t>
            </a:r>
            <a:r>
              <a:rPr sz="2800"/>
              <a:t>。一个算法中所有语句的</a:t>
            </a:r>
            <a:r>
              <a:rPr sz="2800" b="1"/>
              <a:t>频度之和</a:t>
            </a:r>
            <a:r>
              <a:rPr sz="2800"/>
              <a:t>构成了该算法的运行时间。</a:t>
            </a:r>
            <a:r>
              <a:rPr lang="en-US" altLang="zh-CN" sz="2400" dirty="0"/>
              <a:t> </a:t>
            </a:r>
            <a:endParaRPr lang="en-US" altLang="zh-CN" sz="2400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825" y="1447165"/>
            <a:ext cx="11123930" cy="37515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45125" y="2705100"/>
            <a:ext cx="44570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8 - 51</a:t>
            </a:r>
            <a:endParaRPr lang="zh-CN" altLang="en-US" sz="3600"/>
          </a:p>
          <a:p>
            <a:r>
              <a:rPr lang="zh-CN" altLang="en-US" sz="3600"/>
              <a:t>87 - 90 -19</a:t>
            </a:r>
            <a:endParaRPr lang="zh-CN" altLang="en-US" sz="3600"/>
          </a:p>
          <a:p>
            <a:r>
              <a:rPr lang="zh-CN" altLang="en-US" sz="3600"/>
              <a:t>14 - 20</a:t>
            </a:r>
            <a:endParaRPr lang="zh-CN" altLang="en-US" sz="3600"/>
          </a:p>
          <a:p>
            <a:r>
              <a:rPr lang="zh-CN" altLang="en-US" sz="3600"/>
              <a:t>25 - 6</a:t>
            </a:r>
            <a:endParaRPr lang="zh-CN" altLang="en-US" sz="3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" y="474345"/>
            <a:ext cx="11123930" cy="3343275"/>
          </a:xfrm>
          <a:prstGeom prst="rect">
            <a:avLst/>
          </a:prstGeom>
        </p:spPr>
      </p:pic>
      <p:sp>
        <p:nvSpPr>
          <p:cNvPr id="3" name="上箭头 2"/>
          <p:cNvSpPr/>
          <p:nvPr/>
        </p:nvSpPr>
        <p:spPr>
          <a:xfrm>
            <a:off x="762000" y="3136900"/>
            <a:ext cx="431800" cy="266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栈的基本操作：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38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CN" altLang="nl-NL" sz="2400" dirty="0"/>
              <a:t>入栈：</a:t>
            </a:r>
            <a:r>
              <a:rPr lang="zh-CN" altLang="en-US" sz="2400" dirty="0">
                <a:sym typeface="+mn-lt"/>
              </a:rPr>
              <a:t>在栈顶插入元素</a:t>
            </a:r>
            <a:endParaRPr lang="zh-CN" altLang="nl-NL" sz="2400" dirty="0"/>
          </a:p>
          <a:p>
            <a:pPr marL="514350" indent="-514350">
              <a:buAutoNum type="arabicPeriod"/>
            </a:pPr>
            <a:r>
              <a:rPr lang="zh-CN" altLang="nl-NL" sz="2400" dirty="0"/>
              <a:t>出栈：</a:t>
            </a:r>
            <a:r>
              <a:rPr lang="zh-CN" altLang="en-US" sz="2400" dirty="0">
                <a:sym typeface="+mn-lt"/>
              </a:rPr>
              <a:t>从栈中删除栈顶</a:t>
            </a:r>
            <a:endParaRPr lang="zh-CN" altLang="nl-NL" sz="2400" dirty="0"/>
          </a:p>
          <a:p>
            <a:pPr marL="514350" indent="-514350">
              <a:buAutoNum type="arabicPeriod"/>
            </a:pPr>
            <a:r>
              <a:rPr lang="zh-CN" altLang="nl-NL" sz="2400" dirty="0"/>
              <a:t>取栈顶元素：</a:t>
            </a:r>
            <a:r>
              <a:rPr lang="zh-CN" altLang="en-US" sz="2400" dirty="0">
                <a:sym typeface="+mn-lt"/>
              </a:rPr>
              <a:t>值为栈顶元素的值</a:t>
            </a:r>
            <a:endParaRPr lang="zh-CN" altLang="nl-NL" sz="2400" dirty="0"/>
          </a:p>
          <a:p>
            <a:pPr marL="514350" indent="-514350">
              <a:buAutoNum type="arabicPeriod"/>
            </a:pPr>
            <a:r>
              <a:rPr lang="zh-CN" altLang="nl-NL" sz="2400" dirty="0"/>
              <a:t>判断栈空：栈为空返回</a:t>
            </a:r>
            <a:r>
              <a:rPr lang="en-US" altLang="zh-CN" sz="2400" dirty="0"/>
              <a:t>true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>
                <a:sym typeface="+mn-lt"/>
              </a:rPr>
              <a:t>初始化：使栈成为一个空栈</a:t>
            </a:r>
            <a:endParaRPr lang="zh-CN" altLang="nl-NL" sz="2400" dirty="0"/>
          </a:p>
          <a:p>
            <a:pPr marL="514350" indent="-514350">
              <a:buAutoNum type="arabicPeriod"/>
            </a:pPr>
            <a:endParaRPr lang="zh-CN" altLang="nl-NL" sz="2800" b="0" dirty="0">
              <a:solidFill>
                <a:srgbClr val="000000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514350" indent="-514350"/>
            <a:endParaRPr lang="zh-CN" altLang="nl-NL" sz="2800" b="0" dirty="0">
              <a:solidFill>
                <a:srgbClr val="000000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栈是</a:t>
            </a:r>
            <a:r>
              <a:rPr lang="zh-CN" altLang="en-US" dirty="0">
                <a:uFill>
                  <a:solidFill>
                    <a:srgbClr val="808080"/>
                  </a:solidFill>
                </a:u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一种抽象数据类型。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38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CN" altLang="nl-NL" sz="2400" dirty="0"/>
              <a:t>入栈：</a:t>
            </a:r>
            <a:r>
              <a:rPr lang="zh-CN" altLang="en-US" sz="2400" dirty="0">
                <a:sym typeface="+mn-lt"/>
              </a:rPr>
              <a:t>在栈顶插入元素</a:t>
            </a:r>
            <a:endParaRPr lang="zh-CN" altLang="nl-NL" sz="2400" dirty="0"/>
          </a:p>
          <a:p>
            <a:pPr marL="514350" indent="-514350">
              <a:buAutoNum type="arabicPeriod"/>
            </a:pPr>
            <a:r>
              <a:rPr lang="zh-CN" altLang="nl-NL" sz="2400" dirty="0"/>
              <a:t>出栈：</a:t>
            </a:r>
            <a:r>
              <a:rPr lang="zh-CN" altLang="en-US" sz="2400" dirty="0">
                <a:sym typeface="+mn-lt"/>
              </a:rPr>
              <a:t>从栈中删除栈顶</a:t>
            </a:r>
            <a:endParaRPr lang="zh-CN" altLang="nl-NL" sz="2400" dirty="0"/>
          </a:p>
          <a:p>
            <a:pPr marL="514350" indent="-514350">
              <a:buAutoNum type="arabicPeriod"/>
            </a:pPr>
            <a:r>
              <a:rPr lang="zh-CN" altLang="nl-NL" sz="2400" dirty="0"/>
              <a:t>取栈顶元素：</a:t>
            </a:r>
            <a:r>
              <a:rPr lang="zh-CN" altLang="en-US" sz="2400" dirty="0">
                <a:sym typeface="+mn-lt"/>
              </a:rPr>
              <a:t>值为栈顶元素的值</a:t>
            </a:r>
            <a:endParaRPr lang="zh-CN" altLang="nl-NL" sz="2400" dirty="0"/>
          </a:p>
          <a:p>
            <a:pPr marL="514350" indent="-514350">
              <a:buAutoNum type="arabicPeriod"/>
            </a:pPr>
            <a:r>
              <a:rPr lang="zh-CN" altLang="nl-NL" sz="2400" dirty="0"/>
              <a:t>判断栈空：栈为空返回</a:t>
            </a:r>
            <a:r>
              <a:rPr lang="en-US" altLang="zh-CN" sz="2400" dirty="0"/>
              <a:t>true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>
                <a:sym typeface="+mn-lt"/>
              </a:rPr>
              <a:t>初始化：使栈成为一个空栈</a:t>
            </a:r>
            <a:endParaRPr lang="zh-CN" altLang="nl-NL" sz="2400" dirty="0"/>
          </a:p>
          <a:p>
            <a:pPr marL="514350" indent="-514350">
              <a:buAutoNum type="arabicPeriod"/>
            </a:pPr>
            <a:endParaRPr lang="zh-CN" altLang="nl-NL" sz="2800" b="0" dirty="0">
              <a:solidFill>
                <a:srgbClr val="000000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514350" indent="-514350"/>
            <a:endParaRPr lang="zh-CN" altLang="nl-NL" sz="2800" b="0" dirty="0">
              <a:solidFill>
                <a:srgbClr val="000000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1</a:t>
            </a:r>
            <a:r>
              <a:rPr lang="zh-CN" altLang="en-US" sz="4800" dirty="0"/>
              <a:t>、数组模拟</a:t>
            </a:r>
            <a:endParaRPr lang="zh-CN" altLang="en-US" sz="4800" dirty="0"/>
          </a:p>
          <a:p>
            <a:r>
              <a:rPr lang="en-US" altLang="zh-CN" sz="4800" dirty="0"/>
              <a:t>2</a:t>
            </a:r>
            <a:r>
              <a:rPr lang="zh-CN" altLang="en-US" sz="4800" dirty="0"/>
              <a:t>、</a:t>
            </a:r>
            <a:r>
              <a:rPr lang="en-US" altLang="zh-CN" sz="4800" dirty="0" err="1"/>
              <a:t>STL</a:t>
            </a:r>
            <a:endParaRPr lang="en-US" altLang="zh-CN" sz="4800" dirty="0" err="1"/>
          </a:p>
          <a:p>
            <a:r>
              <a:rPr lang="zh-CN" altLang="en-US" sz="4800" dirty="0" err="1"/>
              <a:t>（Standard Template Library）</a:t>
            </a:r>
            <a:endParaRPr lang="zh-CN" altLang="en-US" sz="4800" dirty="0" err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栈的实现方式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栈操作的数组实现方式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86028" y="2044700"/>
            <a:ext cx="9720073" cy="4966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nl-NL" sz="2400" dirty="0"/>
              <a:t>const int N=100005;//N</a:t>
            </a:r>
            <a:r>
              <a:rPr lang="zh-CN" altLang="en-US" sz="2400" dirty="0"/>
              <a:t>代表栈的容量</a:t>
            </a:r>
            <a:endParaRPr lang="nl-NL" altLang="zh-CN" sz="2400" dirty="0"/>
          </a:p>
          <a:p>
            <a:r>
              <a:rPr lang="nl-NL" altLang="zh-CN" sz="2400" dirty="0"/>
              <a:t>int s[</a:t>
            </a:r>
            <a:r>
              <a:rPr lang="en-US" altLang="nl-NL" sz="2400" dirty="0"/>
              <a:t>N</a:t>
            </a:r>
            <a:r>
              <a:rPr lang="nl-NL" altLang="zh-CN" sz="2400" dirty="0"/>
              <a:t>],top=0;</a:t>
            </a:r>
            <a:endParaRPr lang="nl-NL" altLang="zh-CN" sz="2400" dirty="0"/>
          </a:p>
          <a:p>
            <a:r>
              <a:rPr lang="zh-CN" altLang="nl-NL" sz="2400" dirty="0">
                <a:sym typeface="+mn-ea"/>
              </a:rPr>
              <a:t>入栈</a:t>
            </a:r>
            <a:r>
              <a:rPr lang="nl-NL" altLang="zh-CN" sz="2400" dirty="0">
                <a:sym typeface="+mn-ea"/>
              </a:rPr>
              <a:t>push(x)</a:t>
            </a:r>
            <a:r>
              <a:rPr lang="zh-CN" altLang="en-US" sz="2400" dirty="0">
                <a:sym typeface="+mn-ea"/>
              </a:rPr>
              <a:t>：</a:t>
            </a:r>
            <a:r>
              <a:rPr lang="nl-NL" altLang="zh-CN" sz="2400" dirty="0">
                <a:sym typeface="+mn-ea"/>
              </a:rPr>
              <a:t> </a:t>
            </a:r>
            <a:r>
              <a:rPr lang="en-US" altLang="nl-NL" sz="2400" dirty="0">
                <a:sym typeface="+mn-ea"/>
              </a:rPr>
              <a:t> s</a:t>
            </a:r>
            <a:r>
              <a:rPr lang="nl-NL" altLang="zh-CN" sz="2400" dirty="0">
                <a:sym typeface="+mn-ea"/>
              </a:rPr>
              <a:t>[++top]=x</a:t>
            </a:r>
            <a:endParaRPr lang="zh-CN" altLang="nl-NL" sz="2400" dirty="0"/>
          </a:p>
          <a:p>
            <a:r>
              <a:rPr lang="zh-CN" altLang="nl-NL" sz="2400" dirty="0">
                <a:sym typeface="+mn-ea"/>
              </a:rPr>
              <a:t>出栈</a:t>
            </a:r>
            <a:r>
              <a:rPr lang="nl-NL" altLang="zh-CN" sz="2400" dirty="0">
                <a:sym typeface="+mn-ea"/>
              </a:rPr>
              <a:t>pop</a:t>
            </a:r>
            <a:r>
              <a:rPr lang="zh-CN" altLang="en-US" sz="2400" dirty="0">
                <a:sym typeface="+mn-ea"/>
              </a:rPr>
              <a:t>：</a:t>
            </a:r>
            <a:r>
              <a:rPr lang="nl-NL" altLang="zh-CN" sz="2400" dirty="0">
                <a:sym typeface="+mn-ea"/>
              </a:rPr>
              <a:t> top--</a:t>
            </a:r>
            <a:endParaRPr lang="zh-CN" altLang="nl-NL" sz="2400" dirty="0"/>
          </a:p>
          <a:p>
            <a:r>
              <a:rPr lang="zh-CN" altLang="nl-NL" sz="2400" dirty="0">
                <a:sym typeface="+mn-ea"/>
              </a:rPr>
              <a:t>取栈顶元素</a:t>
            </a:r>
            <a:r>
              <a:rPr lang="zh-CN" altLang="en-US" sz="2400" dirty="0">
                <a:sym typeface="+mn-ea"/>
              </a:rPr>
              <a:t>：</a:t>
            </a:r>
            <a:r>
              <a:rPr lang="nl-NL" altLang="zh-CN" sz="2400" dirty="0">
                <a:sym typeface="+mn-ea"/>
              </a:rPr>
              <a:t> s[top]</a:t>
            </a:r>
            <a:endParaRPr lang="zh-CN" altLang="nl-NL" sz="2400" dirty="0"/>
          </a:p>
          <a:p>
            <a:r>
              <a:rPr lang="zh-CN" altLang="nl-NL" sz="2400" dirty="0">
                <a:sym typeface="+mn-ea"/>
              </a:rPr>
              <a:t>判断栈空</a:t>
            </a:r>
            <a:r>
              <a:rPr lang="en-US" altLang="zh-CN" sz="2400" dirty="0">
                <a:sym typeface="+mn-ea"/>
              </a:rPr>
              <a:t>empty</a:t>
            </a:r>
            <a:r>
              <a:rPr lang="zh-CN" altLang="nl-NL" sz="2400" dirty="0">
                <a:sym typeface="+mn-ea"/>
              </a:rPr>
              <a:t>：</a:t>
            </a:r>
            <a:r>
              <a:rPr lang="en-US" altLang="zh-CN" sz="2400" dirty="0">
                <a:sym typeface="+mn-ea"/>
              </a:rPr>
              <a:t>top==0?true:false</a:t>
            </a:r>
            <a:endParaRPr lang="en-US" altLang="zh-CN" sz="2400" dirty="0"/>
          </a:p>
          <a:p>
            <a:r>
              <a:rPr lang="zh-CN" altLang="en-US" sz="2400" dirty="0">
                <a:sym typeface="+mn-lt"/>
              </a:rPr>
              <a:t>初始化：</a:t>
            </a:r>
            <a:r>
              <a:rPr lang="en-US" altLang="zh-CN" sz="2400" dirty="0">
                <a:sym typeface="+mn-lt"/>
              </a:rPr>
              <a:t>top=0</a:t>
            </a:r>
            <a:endParaRPr lang="zh-CN" altLang="nl-NL" sz="2400" dirty="0"/>
          </a:p>
          <a:p>
            <a:endParaRPr lang="nl-NL" altLang="zh-CN" sz="2800" b="0" dirty="0">
              <a:solidFill>
                <a:srgbClr val="000000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栈的应用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66800" y="1968500"/>
            <a:ext cx="10058400" cy="4161155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给定一个字符串（</a:t>
            </a:r>
            <a:r>
              <a:rPr lang="zh-CN" altLang="en-US" sz="2000" b="1" dirty="0"/>
              <a:t>长度</a:t>
            </a:r>
            <a:r>
              <a:rPr lang="en-US" altLang="zh-CN" sz="2000" b="1" dirty="0"/>
              <a:t>&lt;=255</a:t>
            </a:r>
            <a:r>
              <a:rPr lang="zh-CN" altLang="en-US" sz="2000" dirty="0"/>
              <a:t>），这个字符串由</a:t>
            </a:r>
            <a:r>
              <a:rPr lang="en-US" altLang="zh-CN" sz="2000" dirty="0"/>
              <a:t>() </a:t>
            </a:r>
            <a:r>
              <a:rPr lang="zh-CN" altLang="en-US" sz="2000" dirty="0"/>
              <a:t>这两种字符构成。如果所有的括弧都可以匹配上</a:t>
            </a:r>
            <a:r>
              <a:rPr lang="en-US" altLang="zh-CN" sz="2000" dirty="0"/>
              <a:t>(</a:t>
            </a:r>
            <a:r>
              <a:rPr lang="zh-CN" altLang="en-US" sz="2000" dirty="0"/>
              <a:t>可以嵌套</a:t>
            </a:r>
            <a:r>
              <a:rPr lang="en-US" altLang="zh-CN" sz="2000" dirty="0"/>
              <a:t>)</a:t>
            </a:r>
            <a:r>
              <a:rPr lang="zh-CN" altLang="en-US" sz="2000" dirty="0"/>
              <a:t>，那么就说这个字符串合法，否则非法。下面给一些例子：</a:t>
            </a:r>
            <a:endParaRPr lang="zh-CN" altLang="en-US" sz="2000" dirty="0"/>
          </a:p>
          <a:p>
            <a:pPr marL="457200" indent="-457200">
              <a:buFontTx/>
              <a:buChar char="-"/>
            </a:pPr>
            <a:r>
              <a:rPr lang="en-US" altLang="zh-CN" sz="2000" dirty="0"/>
              <a:t>()</a:t>
            </a:r>
            <a:r>
              <a:rPr lang="zh-CN" altLang="en-US" sz="2000" dirty="0"/>
              <a:t>：合法。</a:t>
            </a:r>
            <a:endParaRPr lang="en-US" altLang="zh-CN" sz="2000" dirty="0"/>
          </a:p>
          <a:p>
            <a:pPr marL="457200" indent="-457200">
              <a:buFontTx/>
              <a:buChar char="-"/>
            </a:pPr>
            <a:r>
              <a:rPr lang="en-US" altLang="zh-CN" sz="2000" dirty="0"/>
              <a:t>((())())</a:t>
            </a:r>
            <a:r>
              <a:rPr lang="zh-CN" altLang="en-US" sz="2000" dirty="0"/>
              <a:t>：合法。</a:t>
            </a:r>
            <a:endParaRPr lang="en-US" altLang="zh-CN" sz="2000" dirty="0"/>
          </a:p>
          <a:p>
            <a:pPr marL="457200" indent="-457200">
              <a:buFontTx/>
              <a:buChar char="-"/>
            </a:pPr>
            <a:r>
              <a:rPr lang="en-US" altLang="zh-CN" sz="2000" dirty="0">
                <a:sym typeface="+mn-ea"/>
              </a:rPr>
              <a:t>(()</a:t>
            </a:r>
            <a:r>
              <a:rPr lang="zh-CN" altLang="en-US" sz="2000" dirty="0">
                <a:sym typeface="+mn-ea"/>
              </a:rPr>
              <a:t>：非法。</a:t>
            </a:r>
            <a:endParaRPr lang="zh-CN" altLang="en-US" sz="2000" dirty="0">
              <a:sym typeface="+mn-ea"/>
            </a:endParaRPr>
          </a:p>
          <a:p>
            <a:pPr marL="457200" indent="-457200">
              <a:buFontTx/>
              <a:buChar char="-"/>
            </a:pPr>
            <a:r>
              <a:rPr lang="en-US" altLang="zh-CN" sz="2000" dirty="0">
                <a:sym typeface="+mn-ea"/>
              </a:rPr>
              <a:t>(()))</a:t>
            </a:r>
            <a:r>
              <a:rPr lang="en-US" altLang="zh-CN" sz="2000" dirty="0">
                <a:sym typeface="+mn-ea"/>
              </a:rPr>
              <a:t>(</a:t>
            </a:r>
            <a:r>
              <a:rPr lang="en-US" altLang="zh-CN" sz="2000" dirty="0">
                <a:sym typeface="+mn-ea"/>
              </a:rPr>
              <a:t>:</a:t>
            </a:r>
            <a:r>
              <a:rPr lang="zh-CN" altLang="en-US" sz="2000" dirty="0">
                <a:sym typeface="+mn-ea"/>
              </a:rPr>
              <a:t>非法</a:t>
            </a:r>
            <a:endParaRPr lang="en-US" altLang="zh-CN" sz="2000" dirty="0"/>
          </a:p>
          <a:p>
            <a:pPr marL="457200" indent="-457200">
              <a:buFontTx/>
              <a:buChar char="-"/>
            </a:pPr>
            <a:r>
              <a:rPr lang="en-US" altLang="zh-CN" sz="2000" dirty="0"/>
              <a:t>)(()</a:t>
            </a:r>
            <a:r>
              <a:rPr lang="zh-CN" altLang="en-US" sz="2000" dirty="0"/>
              <a:t>：非法。</a:t>
            </a:r>
            <a:endParaRPr lang="en-US" altLang="zh-CN" sz="2000" dirty="0"/>
          </a:p>
          <a:p>
            <a:r>
              <a:rPr lang="zh-CN" altLang="en-US" sz="2000" dirty="0"/>
              <a:t>我们的任务是写一个程序，判断给定字符串是否合法，输出</a:t>
            </a:r>
            <a:r>
              <a:rPr lang="en-US" altLang="zh-CN" sz="2000" dirty="0"/>
              <a:t>YES</a:t>
            </a:r>
            <a:r>
              <a:rPr lang="zh-CN" altLang="en-US" sz="2000" dirty="0"/>
              <a:t>或者</a:t>
            </a:r>
            <a:r>
              <a:rPr lang="en-US" altLang="zh-CN" sz="2000" dirty="0"/>
              <a:t>NO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括号匹配问题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我们用一个栈来维护当前所有没有匹配的括号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r>
              <a:rPr lang="zh-CN" altLang="en-US" sz="2400" dirty="0"/>
              <a:t>当新加入一个括号的时候：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如果是左括号，则把这个括号入栈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如果是右括号，则看栈内是否有左括号，如果有弹栈，否则这个括号序列不能匹配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括号匹配问题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97280" y="1865600"/>
            <a:ext cx="10058400" cy="74688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   char str[256],s[256];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   int top=0,len,i;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    gets(str);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   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=</a:t>
            </a:r>
            <a:r>
              <a:rPr lang="en-US" altLang="zh-CN" sz="2000" dirty="0" err="1"/>
              <a:t>strlen</a:t>
            </a:r>
            <a:r>
              <a:rPr lang="en-US" altLang="zh-CN" sz="2000" dirty="0"/>
              <a:t>(str);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    for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</a:t>
            </a:r>
            <a:r>
              <a:rPr lang="en-US" altLang="zh-CN" sz="2000" dirty="0" err="1"/>
              <a:t>len;i</a:t>
            </a:r>
            <a:r>
              <a:rPr lang="en-US" altLang="zh-CN" sz="2000" dirty="0"/>
              <a:t>++)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    {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    	if (str[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]=='(') s[++top]='(';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    	if (str[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]==')') 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    		if (top==0) 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			{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en-US" altLang="zh-CN" sz="2000" dirty="0" err="1"/>
              <a:t>NO";return</a:t>
            </a:r>
            <a:r>
              <a:rPr lang="en-US" altLang="zh-CN" sz="2000" dirty="0"/>
              <a:t> 0;}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    		else 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			top--;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if (top==0)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en-US" altLang="zh-CN" sz="2000" dirty="0" err="1"/>
              <a:t>YES";else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&lt;&lt;"NO";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return 0;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括号匹配问题</a:t>
            </a:r>
            <a:r>
              <a:rPr lang="en-US" altLang="zh-CN" dirty="0">
                <a:sym typeface="+mn-ea"/>
              </a:rPr>
              <a:t>1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所有语句的频度和？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0629" y="2063116"/>
            <a:ext cx="10058400" cy="4101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3600" b="1" dirty="0"/>
              <a:t>for(int i=1;i&lt;=n;i++)</a:t>
            </a:r>
            <a:endParaRPr sz="3600" b="1" dirty="0"/>
          </a:p>
          <a:p>
            <a:pPr marL="0" indent="0">
              <a:buNone/>
            </a:pPr>
            <a:r>
              <a:rPr sz="3600" b="1" dirty="0"/>
              <a:t>	</a:t>
            </a:r>
            <a:r>
              <a:rPr lang="en-US" sz="3600" b="1" dirty="0"/>
              <a:t>t</a:t>
            </a:r>
            <a:r>
              <a:rPr sz="3600" b="1" dirty="0"/>
              <a:t>++;</a:t>
            </a: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sz="3600" b="1" dirty="0"/>
          </a:p>
          <a:p>
            <a:endParaRPr lang="en-US" altLang="zh-CN" sz="36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给定一个字符串，这个字符串由</a:t>
            </a:r>
            <a:r>
              <a:rPr lang="en-US" altLang="zh-CN" sz="2000" dirty="0"/>
              <a:t>()[]</a:t>
            </a:r>
            <a:r>
              <a:rPr lang="zh-CN" altLang="en-US" sz="2000" dirty="0"/>
              <a:t>这四个字符构成。如果所有的括弧都可以匹配上</a:t>
            </a:r>
            <a:r>
              <a:rPr lang="en-US" altLang="zh-CN" sz="2000" dirty="0"/>
              <a:t>(</a:t>
            </a:r>
            <a:r>
              <a:rPr lang="zh-CN" altLang="en-US" sz="2000" dirty="0"/>
              <a:t>小括号，中括号，大括号各自匹配</a:t>
            </a:r>
            <a:r>
              <a:rPr lang="en-US" altLang="zh-CN" sz="2000" dirty="0"/>
              <a:t>,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从内到外括号的顺序无要求</a:t>
            </a:r>
            <a:r>
              <a:rPr lang="en-US" altLang="zh-CN" sz="2000" dirty="0"/>
              <a:t>)</a:t>
            </a:r>
            <a:r>
              <a:rPr lang="zh-CN" altLang="en-US" sz="2000" dirty="0"/>
              <a:t>，那么就说这个字符串合法，否则非法。下面给一些例子：</a:t>
            </a:r>
            <a:endParaRPr lang="zh-CN" altLang="en-US" sz="2000" dirty="0"/>
          </a:p>
          <a:p>
            <a:pPr marL="457200" indent="-457200">
              <a:buFontTx/>
              <a:buChar char="-"/>
            </a:pPr>
            <a:r>
              <a:rPr lang="en-US" altLang="zh-CN" sz="2000" dirty="0"/>
              <a:t>[()]</a:t>
            </a:r>
            <a:r>
              <a:rPr lang="zh-CN" altLang="en-US" sz="2000" dirty="0"/>
              <a:t>：合法。</a:t>
            </a:r>
            <a:endParaRPr lang="en-US" altLang="zh-CN" sz="2000" dirty="0"/>
          </a:p>
          <a:p>
            <a:pPr marL="457200" indent="-457200">
              <a:buFontTx/>
              <a:buChar char="-"/>
            </a:pPr>
            <a:r>
              <a:rPr lang="en-US" altLang="zh-CN" sz="2000" dirty="0"/>
              <a:t>[([])[]]</a:t>
            </a:r>
            <a:r>
              <a:rPr lang="zh-CN" altLang="en-US" sz="2000" dirty="0"/>
              <a:t>：合法。</a:t>
            </a:r>
            <a:endParaRPr lang="en-US" altLang="zh-CN" sz="2000" dirty="0"/>
          </a:p>
          <a:p>
            <a:pPr marL="457200" indent="-457200">
              <a:buFontTx/>
              <a:buChar char="-"/>
            </a:pPr>
            <a:r>
              <a:rPr lang="en-US" altLang="zh-CN" sz="2000" dirty="0"/>
              <a:t>[(]</a:t>
            </a:r>
            <a:r>
              <a:rPr lang="zh-CN" altLang="en-US" sz="2000" dirty="0"/>
              <a:t>：非法。</a:t>
            </a:r>
            <a:endParaRPr lang="en-US" altLang="zh-CN" sz="2000" dirty="0"/>
          </a:p>
          <a:p>
            <a:pPr marL="457200" indent="-457200">
              <a:buFontTx/>
              <a:buChar char="-"/>
            </a:pPr>
            <a:r>
              <a:rPr lang="en-US" altLang="zh-CN" sz="2000" dirty="0"/>
              <a:t>([)(])</a:t>
            </a:r>
            <a:r>
              <a:rPr lang="zh-CN" altLang="en-US" sz="2000" dirty="0"/>
              <a:t>：非法。</a:t>
            </a:r>
            <a:endParaRPr lang="en-US" altLang="zh-CN" sz="2000" dirty="0"/>
          </a:p>
          <a:p>
            <a:r>
              <a:rPr lang="zh-CN" altLang="en-US" sz="2000" dirty="0"/>
              <a:t>我们的任务是写一个程序，判断给定字符串是否合法。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括号匹配问题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66800" y="1975036"/>
            <a:ext cx="10058400" cy="37608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for (i=0;i&lt;len;i++)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   {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   	if (str[i]=='(') s[++top]='(';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   	if (str[i]=='[') s[++top]='[';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   	if (str[i]==')') 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   		if (top==0) 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			{cout&lt;&lt;"Wrong";return 0;}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   		else 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			if(s[top]=='(') top--; else {cout&lt;&lt;"Wrong";return 0;}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	if (str[i]==']') 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   		if (top==0) 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			{cout&lt;&lt;"Wrong";return 0;}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   		else 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			if(s[top]='[') top--; else {cout&lt;&lt;"Wrong";return 0;}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	}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	if (top==0) cout&lt;&lt;"OK";else cout&lt;&lt;"Wrong";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括号匹配问题</a:t>
            </a:r>
            <a:r>
              <a:rPr lang="en-US" altLang="zh-CN" dirty="0">
                <a:sym typeface="+mn-ea"/>
              </a:rPr>
              <a:t>2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66800" y="1975036"/>
            <a:ext cx="10058400" cy="37608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for (i=0;i&lt;len;i++)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    {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    	if (str[i]=='(') s[++top]='(';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    	if (str[i]=='[') s[++top]='[';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    	if (str[i]==')') 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    		if (top==0) 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			{cout&lt;&lt;"Wrong";return 0;}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    		else 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			if(s[top]=='(') top--; else {cout&lt;&lt;"Wrong";return 0;}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	if (str[i]==']') 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    		if (top==0) 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			{cout&lt;&lt;"Wrong";return 0;}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    		else 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			if(s[top]='[') top--; else {cout&lt;&lt;"Wrong";return 0;}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	}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	</a:t>
            </a:r>
            <a:r>
              <a:rPr lang="zh-CN" altLang="en-US" b="1" dirty="0"/>
              <a:t>if (top==0) cout&lt;&lt;"OK";else cout&lt;&lt;"Wrong";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括号匹配问题</a:t>
            </a:r>
            <a:r>
              <a:rPr lang="en-US" altLang="zh-CN" dirty="0">
                <a:sym typeface="+mn-ea"/>
              </a:rPr>
              <a:t>2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给定一个字符串，这个字符串由</a:t>
            </a:r>
            <a:r>
              <a:rPr lang="en-US" altLang="zh-CN" sz="2000" dirty="0"/>
              <a:t>()[]{}</a:t>
            </a:r>
            <a:r>
              <a:rPr lang="zh-CN" altLang="en-US" sz="2000" dirty="0"/>
              <a:t>这六个字符构成。如果所有的括弧都可以匹配上</a:t>
            </a:r>
            <a:r>
              <a:rPr lang="en-US" altLang="zh-CN" sz="2000" dirty="0"/>
              <a:t>(</a:t>
            </a:r>
            <a:r>
              <a:rPr lang="zh-CN" altLang="en-US" sz="2000" dirty="0"/>
              <a:t>小括号，中括号，大括号各自匹配</a:t>
            </a:r>
            <a:r>
              <a:rPr lang="en-US" altLang="zh-CN" sz="2000" dirty="0"/>
              <a:t>)</a:t>
            </a:r>
            <a:r>
              <a:rPr lang="zh-CN" altLang="en-US" sz="2000" dirty="0"/>
              <a:t>，如果括号有互相包含的形式，</a:t>
            </a:r>
            <a:r>
              <a:rPr lang="zh-CN" altLang="en-US" sz="2000" b="1" dirty="0"/>
              <a:t>从内到外必须是</a:t>
            </a:r>
            <a:r>
              <a:rPr lang="en-US" altLang="zh-CN" sz="2000" b="1" dirty="0"/>
              <a:t>()[]{} </a:t>
            </a:r>
            <a:r>
              <a:rPr lang="zh-CN" altLang="en-US" sz="2000" dirty="0"/>
              <a:t>，那么就说这个字符串合法，否则非法。下面给一些例子：</a:t>
            </a:r>
            <a:endParaRPr lang="zh-CN" altLang="en-US" sz="2000" dirty="0"/>
          </a:p>
          <a:p>
            <a:pPr marL="457200" indent="-457200">
              <a:buFontTx/>
              <a:buChar char="-"/>
            </a:pPr>
            <a:r>
              <a:rPr lang="en-US" altLang="zh-CN" sz="2000" dirty="0"/>
              <a:t>{[()]} </a:t>
            </a:r>
            <a:r>
              <a:rPr lang="zh-CN" altLang="en-US" sz="2000" dirty="0"/>
              <a:t>：合法。</a:t>
            </a:r>
            <a:endParaRPr lang="en-US" altLang="zh-CN" sz="2000" dirty="0"/>
          </a:p>
          <a:p>
            <a:pPr marL="457200" indent="-457200">
              <a:buFontTx/>
              <a:buChar char="-"/>
            </a:pPr>
            <a:r>
              <a:rPr lang="en-US" altLang="zh-CN" sz="2000" dirty="0"/>
              <a:t>{[((()))]} </a:t>
            </a:r>
            <a:r>
              <a:rPr lang="zh-CN" altLang="en-US" sz="2000" dirty="0"/>
              <a:t>：合法。</a:t>
            </a:r>
            <a:endParaRPr lang="en-US" altLang="zh-CN" sz="2000" dirty="0"/>
          </a:p>
          <a:p>
            <a:pPr marL="457200" indent="-457200">
              <a:buFontTx/>
              <a:buChar char="-"/>
            </a:pPr>
            <a:r>
              <a:rPr lang="en-US" altLang="zh-CN" sz="2000" dirty="0"/>
              <a:t>[({})] </a:t>
            </a:r>
            <a:r>
              <a:rPr lang="zh-CN" altLang="en-US" sz="2000" dirty="0"/>
              <a:t>：非法。</a:t>
            </a:r>
            <a:endParaRPr lang="en-US" altLang="zh-CN" sz="2000" dirty="0"/>
          </a:p>
          <a:p>
            <a:pPr marL="457200" indent="-457200">
              <a:buFontTx/>
              <a:buChar char="-"/>
            </a:pPr>
            <a:r>
              <a:rPr lang="en-US" altLang="zh-CN" sz="2000" dirty="0"/>
              <a:t>([])</a:t>
            </a:r>
            <a:r>
              <a:rPr lang="zh-CN" altLang="en-US" sz="2000" dirty="0"/>
              <a:t>：非法。</a:t>
            </a:r>
            <a:endParaRPr lang="en-US" altLang="zh-CN" sz="2000" dirty="0"/>
          </a:p>
          <a:p>
            <a:r>
              <a:rPr lang="zh-CN" altLang="en-US" sz="2000" dirty="0"/>
              <a:t>我们的任务是写一个程序，判断给定字符串是否合法。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括号匹配问题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97280" y="2006723"/>
            <a:ext cx="10477500" cy="4166870"/>
          </a:xfrm>
        </p:spPr>
        <p:txBody>
          <a:bodyPr>
            <a:normAutofit fontScale="25000" lnSpcReduction="20000"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600" dirty="0"/>
              <a:t>给定一个长度为N的整数数列，输出每个数左边第一个比它小的数，如果不存在则输出</a:t>
            </a:r>
            <a:r>
              <a:rPr lang="en-US" altLang="zh-CN" sz="9600" dirty="0"/>
              <a:t>-</a:t>
            </a:r>
            <a:r>
              <a:rPr lang="zh-CN" altLang="en-US" sz="9600" dirty="0"/>
              <a:t>1。</a:t>
            </a:r>
            <a:endParaRPr lang="zh-CN" altLang="en-US" sz="96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600" dirty="0"/>
              <a:t>输入格式</a:t>
            </a:r>
            <a:endParaRPr lang="zh-CN" altLang="en-US" sz="96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600" dirty="0"/>
              <a:t>第一行包含整数N，表示数列长度。第二行包含N个整数，表示整数数列。</a:t>
            </a:r>
            <a:endParaRPr lang="zh-CN" altLang="en-US" sz="96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600" dirty="0"/>
              <a:t>输出格式</a:t>
            </a:r>
            <a:endParaRPr lang="zh-CN" altLang="en-US" sz="96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600" dirty="0"/>
              <a:t>共一行，包含N个整数，其中第i个数表示第i个数的左边第一个比它小的数，如果不存在则输出</a:t>
            </a:r>
            <a:r>
              <a:rPr lang="en-US" altLang="zh-CN" sz="9600" dirty="0"/>
              <a:t>-</a:t>
            </a:r>
            <a:r>
              <a:rPr lang="zh-CN" altLang="en-US" sz="9600" dirty="0"/>
              <a:t>1。</a:t>
            </a:r>
            <a:endParaRPr lang="zh-CN" altLang="en-US" sz="96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600" dirty="0"/>
              <a:t>数据范围</a:t>
            </a:r>
            <a:endParaRPr lang="zh-CN" altLang="en-US" sz="96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600" dirty="0"/>
              <a:t>1≤N≤10</a:t>
            </a:r>
            <a:r>
              <a:rPr lang="en-US" altLang="zh-CN" sz="9600" dirty="0"/>
              <a:t>^</a:t>
            </a:r>
            <a:r>
              <a:rPr lang="zh-CN" altLang="en-US" sz="9600" dirty="0"/>
              <a:t>5</a:t>
            </a:r>
            <a:r>
              <a:rPr lang="en-US" altLang="zh-CN" sz="9600" dirty="0"/>
              <a:t>   </a:t>
            </a:r>
            <a:r>
              <a:rPr lang="zh-CN" altLang="en-US" sz="9600" dirty="0"/>
              <a:t>1≤数列中元素≤10</a:t>
            </a:r>
            <a:r>
              <a:rPr lang="en-US" altLang="zh-CN" sz="9600" dirty="0"/>
              <a:t>^</a:t>
            </a:r>
            <a:r>
              <a:rPr lang="zh-CN" altLang="en-US" sz="9600" dirty="0"/>
              <a:t>9</a:t>
            </a:r>
            <a:endParaRPr lang="zh-CN" altLang="en-US" sz="96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600" dirty="0"/>
              <a:t>输入样例：</a:t>
            </a:r>
            <a:endParaRPr lang="zh-CN" altLang="en-US" sz="96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600" dirty="0"/>
              <a:t>5</a:t>
            </a:r>
            <a:endParaRPr lang="zh-CN" altLang="en-US" sz="96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600" dirty="0"/>
              <a:t>3 4 2 7 5</a:t>
            </a:r>
            <a:endParaRPr lang="zh-CN" altLang="en-US" sz="96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600" dirty="0"/>
              <a:t>输出样例：</a:t>
            </a:r>
            <a:endParaRPr lang="zh-CN" altLang="en-US" sz="96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600" dirty="0"/>
              <a:t>-1 3 -1 2 2</a:t>
            </a:r>
            <a:endParaRPr lang="zh-CN" altLang="en-US" sz="9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4  3251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做法</a:t>
            </a:r>
            <a:r>
              <a:rPr lang="en-US" altLang="zh-CN" dirty="0"/>
              <a:t>1</a:t>
            </a:r>
            <a:r>
              <a:rPr lang="zh-CN" altLang="en-US" dirty="0"/>
              <a:t>：穷举法伪代码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=1..n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flag=0;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for j=i-1..1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If (a[j]&lt;a[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{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	flag=1;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	</a:t>
            </a:r>
            <a:r>
              <a:rPr lang="zh-CN" altLang="en-US" sz="2000" dirty="0"/>
              <a:t>输出</a:t>
            </a:r>
            <a:r>
              <a:rPr lang="en-US" altLang="zh-CN" sz="2000" dirty="0"/>
              <a:t>a[j];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	break;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If (!flag) </a:t>
            </a:r>
            <a:r>
              <a:rPr lang="zh-CN" altLang="en-US" sz="2000" dirty="0"/>
              <a:t>输出</a:t>
            </a:r>
            <a:r>
              <a:rPr lang="en-US" altLang="zh-CN" sz="2000" dirty="0"/>
              <a:t>-1;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54914" cy="1450757"/>
          </a:xfrm>
        </p:spPr>
        <p:txBody>
          <a:bodyPr/>
          <a:lstStyle/>
          <a:p>
            <a:r>
              <a:rPr lang="zh-CN" altLang="en-US" dirty="0"/>
              <a:t>做法</a:t>
            </a:r>
            <a:r>
              <a:rPr lang="en-US" altLang="zh-CN" dirty="0"/>
              <a:t>1</a:t>
            </a:r>
            <a:r>
              <a:rPr lang="zh-CN" altLang="en-US" dirty="0"/>
              <a:t>：穷举法的时间复杂度？</a:t>
            </a:r>
            <a:r>
              <a:rPr lang="zh-CN" altLang="en-US" sz="4400" dirty="0"/>
              <a:t> </a:t>
            </a:r>
            <a:r>
              <a:rPr lang="en-US" altLang="zh-CN" sz="4400" dirty="0"/>
              <a:t>(</a:t>
            </a:r>
            <a:r>
              <a:rPr lang="zh-CN" altLang="en-US" sz="4400" dirty="0"/>
              <a:t>1≤N≤10</a:t>
            </a:r>
            <a:r>
              <a:rPr lang="en-US" altLang="zh-CN" sz="4400" dirty="0"/>
              <a:t>^</a:t>
            </a:r>
            <a:r>
              <a:rPr lang="zh-CN" altLang="en-US" sz="4400" dirty="0"/>
              <a:t>5</a:t>
            </a:r>
            <a:r>
              <a:rPr lang="en-US" altLang="zh-CN" sz="4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=1..n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flag=0;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for j=i-1..1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If (a[j]&lt;a[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{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	flag=1;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	</a:t>
            </a:r>
            <a:r>
              <a:rPr lang="zh-CN" altLang="en-US" sz="2000" dirty="0"/>
              <a:t>输出</a:t>
            </a:r>
            <a:r>
              <a:rPr lang="en-US" altLang="zh-CN" sz="2000" dirty="0"/>
              <a:t>a[j];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	break;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	If (!flag) </a:t>
            </a:r>
            <a:r>
              <a:rPr lang="zh-CN" altLang="en-US" sz="2000" dirty="0"/>
              <a:t>输出</a:t>
            </a:r>
            <a:r>
              <a:rPr lang="en-US" altLang="zh-CN" sz="2000" dirty="0"/>
              <a:t>-1;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做法</a:t>
            </a:r>
            <a:r>
              <a:rPr lang="en-US" altLang="zh-CN"/>
              <a:t>2</a:t>
            </a:r>
            <a:r>
              <a:rPr lang="zh-CN" altLang="en-US"/>
              <a:t>：维护一个单调递增的栈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015" y="1831975"/>
            <a:ext cx="11845925" cy="4548505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const int N = 100010;</a:t>
            </a:r>
            <a:endParaRPr lang="zh-CN" altLang="en-US" sz="2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int st[N], top;</a:t>
            </a:r>
            <a:endParaRPr lang="zh-CN" altLang="en-US" sz="2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int main()</a:t>
            </a:r>
            <a:endParaRPr lang="zh-CN" altLang="en-US" sz="2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{</a:t>
            </a:r>
            <a:endParaRPr lang="zh-CN" altLang="en-US" sz="2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   int n;</a:t>
            </a:r>
            <a:endParaRPr lang="zh-CN" altLang="en-US" sz="2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   scanf("%d", &amp;n);</a:t>
            </a:r>
            <a:endParaRPr lang="zh-CN" altLang="en-US" sz="2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   for (int i=1;i&lt;=n;i++)</a:t>
            </a:r>
            <a:endParaRPr lang="zh-CN" altLang="en-US" sz="2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   {</a:t>
            </a:r>
            <a:endParaRPr lang="zh-CN" altLang="en-US" sz="2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       int x;</a:t>
            </a:r>
            <a:endParaRPr lang="zh-CN" altLang="en-US" sz="2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       scanf("%d", &amp;x);</a:t>
            </a:r>
            <a:endParaRPr lang="zh-CN" altLang="en-US" sz="2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       while (top &amp;&amp; st[top] &gt;= x) top -- ;//如果栈顶元素大于当前待入栈元素，则出栈</a:t>
            </a:r>
            <a:endParaRPr lang="zh-CN" altLang="en-US" sz="2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       if (!top) printf("-1 ");//如果栈空，则左边没有比该元素小的值。</a:t>
            </a:r>
            <a:endParaRPr lang="zh-CN" altLang="en-US" sz="2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       else printf("%d ", st[top]);//栈顶元素就是左侧第一个比它小的元素。</a:t>
            </a:r>
            <a:endParaRPr lang="zh-CN" altLang="en-US" sz="2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       st[ ++ top] = x;</a:t>
            </a:r>
            <a:endParaRPr lang="zh-CN" altLang="en-US" sz="2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   }</a:t>
            </a:r>
            <a:endParaRPr lang="zh-CN" altLang="en-US" sz="2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   return 0;</a:t>
            </a:r>
            <a:endParaRPr lang="zh-CN" altLang="en-US" sz="20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做法</a:t>
            </a:r>
            <a:r>
              <a:rPr lang="en-US" altLang="zh-CN"/>
              <a:t>2</a:t>
            </a:r>
            <a:r>
              <a:rPr lang="zh-CN" altLang="en-US"/>
              <a:t>：单调栈</a:t>
            </a:r>
            <a:r>
              <a:rPr lang="en-US" altLang="zh-CN"/>
              <a:t>: </a:t>
            </a:r>
            <a:r>
              <a:rPr lang="zh-CN" altLang="en-US"/>
              <a:t>时间复杂度？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044700"/>
            <a:ext cx="10799445" cy="4548505"/>
          </a:xfrm>
        </p:spPr>
        <p:txBody>
          <a:bodyPr>
            <a:normAutofit lnSpcReduction="20000"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const int N = 100010;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int st[N], top;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int main()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{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    int n;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    scanf("%d", &amp;n);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    for (int i=1;i&lt;=n;i++)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    {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        int x;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        scanf("%d", &amp;x);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        while (top &amp;&amp; st[top] &gt;= x) top -- ;//如果栈顶元素大于当前待入栈元素，则出栈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        if (!top) printf("-1 ");//如果栈空，则左边没有比该元素小的值。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        else printf("%d ", st[top]);//栈顶元素就是左侧第一个比它小的元素。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        st[ ++ top] = x;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    }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    return 0;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单调栈只是栈的一个特殊用法而已，本质上依然是一个栈。</a:t>
            </a:r>
            <a:endParaRPr lang="en-US" altLang="zh-CN" sz="2400" dirty="0"/>
          </a:p>
          <a:p>
            <a:r>
              <a:rPr lang="zh-CN" altLang="en-US" sz="2400" dirty="0"/>
              <a:t>单调栈要求栈中的元素从栈底到栈顶是单调（有序）的，所以在加入一个新的元素时，如果它和栈顶元素不满足单调，怎么办？</a:t>
            </a:r>
            <a:endParaRPr lang="en-US" altLang="zh-CN" sz="2400" dirty="0"/>
          </a:p>
          <a:p>
            <a:r>
              <a:rPr lang="zh-CN" altLang="en-US" sz="2400" dirty="0"/>
              <a:t>处理方法：保留新元素，</a:t>
            </a:r>
            <a:r>
              <a:rPr lang="zh-CN" altLang="en-US" sz="2400" b="1" dirty="0"/>
              <a:t>调整栈内元素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依次弹出栈顶的元素直到这个元素加入到栈中依然满足单调，最后将这个元素加入到栈中。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时间复杂度？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0629" y="2063116"/>
            <a:ext cx="10058400" cy="4101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3600" b="1" dirty="0"/>
              <a:t>for(int i=1;i&lt;=n;i++)</a:t>
            </a:r>
            <a:endParaRPr sz="3600" b="1" dirty="0"/>
          </a:p>
          <a:p>
            <a:pPr marL="0" indent="0">
              <a:buNone/>
            </a:pPr>
            <a:r>
              <a:rPr sz="3600" b="1" dirty="0"/>
              <a:t>	</a:t>
            </a:r>
            <a:r>
              <a:rPr lang="en-US" sz="3600" b="1" dirty="0"/>
              <a:t>t</a:t>
            </a:r>
            <a:r>
              <a:rPr sz="3600" b="1" dirty="0"/>
              <a:t>++;</a:t>
            </a:r>
            <a:endParaRPr lang="en-US" sz="3600" b="1" dirty="0"/>
          </a:p>
          <a:p>
            <a:pPr marL="0" indent="0">
              <a:buNone/>
            </a:pPr>
            <a:r>
              <a:rPr lang="zh-CN" altLang="en-US" sz="3600" b="1" dirty="0"/>
              <a:t>频度为</a:t>
            </a:r>
            <a:r>
              <a:rPr lang="en-US" altLang="zh-CN" sz="3600" b="1" dirty="0"/>
              <a:t>1: </a:t>
            </a:r>
            <a:r>
              <a:rPr lang="en-US" altLang="zh-CN" sz="3600" b="1" dirty="0" err="1"/>
              <a:t>i</a:t>
            </a:r>
            <a:r>
              <a:rPr lang="en-US" altLang="zh-CN" sz="3600" b="1" dirty="0"/>
              <a:t>=1</a:t>
            </a:r>
            <a:endParaRPr sz="3600" b="1" dirty="0"/>
          </a:p>
          <a:p>
            <a:pPr marL="0" indent="0">
              <a:buNone/>
            </a:pPr>
            <a:r>
              <a:rPr sz="3600" b="1" dirty="0" err="1"/>
              <a:t>频度为</a:t>
            </a:r>
            <a:r>
              <a:rPr lang="en-US" sz="3600" b="1" dirty="0" err="1"/>
              <a:t>n</a:t>
            </a:r>
            <a:r>
              <a:rPr sz="3600" b="1" dirty="0"/>
              <a:t>: i++, </a:t>
            </a:r>
            <a:r>
              <a:rPr sz="3600" b="1" dirty="0" err="1"/>
              <a:t>i</a:t>
            </a:r>
            <a:r>
              <a:rPr sz="3600" b="1" dirty="0"/>
              <a:t>≤</a:t>
            </a:r>
            <a:r>
              <a:rPr lang="en-US" altLang="zh-CN" sz="3600" b="1" dirty="0"/>
              <a:t>n</a:t>
            </a:r>
            <a:endParaRPr lang="en-US" sz="3600" b="1" dirty="0"/>
          </a:p>
          <a:p>
            <a:pPr marL="0" indent="0">
              <a:buNone/>
            </a:pPr>
            <a:endParaRPr sz="3600" b="1" dirty="0"/>
          </a:p>
          <a:p>
            <a:endParaRPr lang="en-US" altLang="zh-CN" sz="36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单调栈适用范围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、求某个数左边第一个大于它的元素的值。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、求某个数左边第一个大于它的元素的位置。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、求某个数与左边第一个大于它的元素之间的元素个数（距离）。</a:t>
            </a:r>
            <a:endParaRPr lang="en-US" altLang="zh-CN" sz="2400" dirty="0"/>
          </a:p>
          <a:p>
            <a:r>
              <a:rPr lang="zh-CN" altLang="en-US" sz="2400" dirty="0"/>
              <a:t>左边（右边）</a:t>
            </a:r>
            <a:endParaRPr lang="en-US" altLang="zh-CN" sz="2400" dirty="0"/>
          </a:p>
          <a:p>
            <a:r>
              <a:rPr lang="zh-CN" altLang="en-US" sz="2400" dirty="0"/>
              <a:t>大于（小于）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97280" y="2054934"/>
            <a:ext cx="10058400" cy="4180205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300" dirty="0"/>
              <a:t>n</a:t>
            </a:r>
            <a:r>
              <a:rPr lang="zh-CN" altLang="en-US" sz="2300" dirty="0"/>
              <a:t>头高度不完全相同的牛从左到右站成一排，每头牛只能看见它右边的比它矮的牛的发型，若遇到一头高度大于或等于它的牛，则无法继续看到这头牛后面的其他牛的发型。</a:t>
            </a:r>
            <a:endParaRPr lang="zh-CN" altLang="en-US" sz="23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300" dirty="0"/>
              <a:t>给出这些牛的高度，请求出每头牛可以看到的牛的数量的和。</a:t>
            </a:r>
            <a:endParaRPr lang="zh-CN" altLang="en-US" sz="23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300" dirty="0"/>
              <a:t>输入数据</a:t>
            </a:r>
            <a:endParaRPr lang="zh-CN" altLang="en-US" sz="23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300" dirty="0"/>
              <a:t>6</a:t>
            </a:r>
            <a:endParaRPr lang="zh-CN" altLang="en-US" sz="23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300" dirty="0"/>
              <a:t>10</a:t>
            </a:r>
            <a:r>
              <a:rPr lang="en-US" altLang="zh-CN" sz="2300" dirty="0"/>
              <a:t> </a:t>
            </a:r>
            <a:r>
              <a:rPr lang="zh-CN" altLang="en-US" sz="2300" dirty="0"/>
              <a:t>3</a:t>
            </a:r>
            <a:r>
              <a:rPr lang="en-US" altLang="zh-CN" sz="2300" dirty="0"/>
              <a:t> </a:t>
            </a:r>
            <a:r>
              <a:rPr lang="zh-CN" altLang="en-US" sz="2300" dirty="0"/>
              <a:t>7</a:t>
            </a:r>
            <a:r>
              <a:rPr lang="en-US" altLang="zh-CN" sz="2300" dirty="0"/>
              <a:t> </a:t>
            </a:r>
            <a:r>
              <a:rPr lang="zh-CN" altLang="en-US" sz="2300" dirty="0"/>
              <a:t>4</a:t>
            </a:r>
            <a:r>
              <a:rPr lang="en-US" altLang="zh-CN" sz="2300" dirty="0"/>
              <a:t> </a:t>
            </a:r>
            <a:r>
              <a:rPr lang="zh-CN" altLang="en-US" sz="2300" dirty="0"/>
              <a:t>12</a:t>
            </a:r>
            <a:r>
              <a:rPr lang="en-US" altLang="zh-CN" sz="2300" dirty="0"/>
              <a:t> </a:t>
            </a:r>
            <a:r>
              <a:rPr lang="zh-CN" altLang="en-US" sz="2300" dirty="0"/>
              <a:t>2</a:t>
            </a:r>
            <a:endParaRPr lang="zh-CN" altLang="en-US" sz="23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300" dirty="0"/>
              <a:t>输出数据</a:t>
            </a:r>
            <a:endParaRPr lang="zh-CN" altLang="en-US" sz="23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300" dirty="0"/>
              <a:t>5</a:t>
            </a:r>
            <a:endParaRPr lang="zh-CN" altLang="en-US" sz="23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300" dirty="0"/>
              <a:t>样例解释</a:t>
            </a:r>
            <a:endParaRPr lang="zh-CN" altLang="en-US" sz="23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300" dirty="0"/>
              <a:t>3+0+1+0+1+0</a:t>
            </a:r>
            <a:endParaRPr lang="en-US" altLang="zh-CN" sz="23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300" dirty="0">
                <a:sym typeface="+mn-ea"/>
              </a:rPr>
              <a:t>数据范围（</a:t>
            </a:r>
            <a:r>
              <a:rPr lang="en-US" altLang="zh-CN" sz="2300" dirty="0">
                <a:sym typeface="+mn-ea"/>
              </a:rPr>
              <a:t>n&lt;=80000)</a:t>
            </a:r>
            <a:endParaRPr lang="en-US" altLang="zh-CN" sz="23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5 3250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做法</a:t>
            </a:r>
            <a:r>
              <a:rPr lang="en-US" altLang="zh-CN"/>
              <a:t>1</a:t>
            </a:r>
            <a:r>
              <a:rPr lang="zh-CN" altLang="en-US"/>
              <a:t>：穷举法</a:t>
            </a:r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做法</a:t>
            </a:r>
            <a:r>
              <a:rPr lang="en-US" altLang="zh-CN"/>
              <a:t>1</a:t>
            </a:r>
            <a:r>
              <a:rPr lang="zh-CN" altLang="en-US"/>
              <a:t>：穷举法：时间复杂度？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sz="2800"/>
              <a:t>穷举每一头牛左边所有牛，能被多少头牛观察到？</a:t>
            </a:r>
            <a:endParaRPr lang="zh-CN" altLang="en-US" sz="280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ym typeface="+mn-ea"/>
              </a:rPr>
              <a:t>for </a:t>
            </a:r>
            <a:r>
              <a:rPr lang="en-US" altLang="zh-CN" sz="2800" dirty="0" err="1">
                <a:sym typeface="+mn-ea"/>
              </a:rPr>
              <a:t>i</a:t>
            </a:r>
            <a:r>
              <a:rPr lang="en-US" altLang="zh-CN" sz="2800" dirty="0">
                <a:sym typeface="+mn-ea"/>
              </a:rPr>
              <a:t>=1..n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ym typeface="+mn-ea"/>
              </a:rPr>
              <a:t>{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ym typeface="+mn-ea"/>
              </a:rPr>
              <a:t>	flag=0;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ym typeface="+mn-ea"/>
              </a:rPr>
              <a:t>	for j=i-1..1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ym typeface="+mn-ea"/>
              </a:rPr>
              <a:t>	If (</a:t>
            </a:r>
            <a:r>
              <a:rPr lang="zh-CN" altLang="en-US" sz="2800" dirty="0">
                <a:sym typeface="+mn-ea"/>
              </a:rPr>
              <a:t>满足条件</a:t>
            </a:r>
            <a:r>
              <a:rPr lang="en-US" altLang="zh-CN" sz="2800" dirty="0">
                <a:sym typeface="+mn-ea"/>
              </a:rPr>
              <a:t>)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ym typeface="+mn-ea"/>
              </a:rPr>
              <a:t>	</a:t>
            </a:r>
            <a:r>
              <a:rPr lang="en-US" sz="2800" dirty="0">
                <a:sym typeface="+mn-ea"/>
              </a:rPr>
              <a:t>{</a:t>
            </a:r>
            <a:endParaRPr lang="en-US" sz="2800" dirty="0">
              <a:sym typeface="+mn-ea"/>
            </a:endParaRPr>
          </a:p>
          <a:p>
            <a:pPr marL="20129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85" dirty="0">
                <a:sym typeface="+mn-ea"/>
              </a:rPr>
              <a:t>          </a:t>
            </a:r>
            <a:r>
              <a:rPr lang="zh-CN" altLang="en-US" sz="2485" dirty="0">
                <a:sym typeface="+mn-ea"/>
              </a:rPr>
              <a:t>。。。。。</a:t>
            </a:r>
            <a:endParaRPr lang="en-US" altLang="zh-CN" sz="2485" dirty="0"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ym typeface="+mn-ea"/>
              </a:rPr>
              <a:t>     }</a:t>
            </a:r>
            <a:endParaRPr lang="en-US" altLang="zh-CN" sz="2800" dirty="0"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ym typeface="+mn-ea"/>
              </a:rPr>
              <a:t>}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做法</a:t>
            </a:r>
            <a:r>
              <a:rPr lang="en-US" altLang="zh-CN"/>
              <a:t>2</a:t>
            </a:r>
            <a:r>
              <a:rPr lang="zh-CN" altLang="en-US"/>
              <a:t>：单调栈？</a:t>
            </a:r>
            <a:endParaRPr lang="zh-CN" altLang="en-US"/>
          </a:p>
        </p:txBody>
      </p:sp>
      <p:sp>
        <p:nvSpPr>
          <p:cNvPr id="5" name="内容占位符 3"/>
          <p:cNvSpPr/>
          <p:nvPr/>
        </p:nvSpPr>
        <p:spPr>
          <a:xfrm>
            <a:off x="1295400" y="1866900"/>
            <a:ext cx="10058400" cy="46494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</a:t>
            </a:r>
            <a:endParaRPr lang="zh-CN" altLang="en-US" sz="2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做法</a:t>
            </a:r>
            <a:r>
              <a:rPr lang="en-US" altLang="zh-CN"/>
              <a:t>2</a:t>
            </a:r>
            <a:r>
              <a:rPr lang="zh-CN" altLang="en-US"/>
              <a:t>：单调栈</a:t>
            </a:r>
            <a:endParaRPr lang="zh-CN" altLang="en-US"/>
          </a:p>
        </p:txBody>
      </p:sp>
      <p:sp>
        <p:nvSpPr>
          <p:cNvPr id="5" name="内容占位符 3"/>
          <p:cNvSpPr/>
          <p:nvPr/>
        </p:nvSpPr>
        <p:spPr>
          <a:xfrm>
            <a:off x="1295400" y="1866900"/>
            <a:ext cx="10058400" cy="4649470"/>
          </a:xfrm>
          <a:prstGeom prst="rect">
            <a:avLst/>
          </a:prstGeom>
        </p:spPr>
        <p:txBody>
          <a:bodyPr vert="horz" lIns="0" tIns="45720" rIns="0" bIns="45720" rtlCol="0">
            <a:normAutofit fontScale="90000" lnSpcReduction="2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int n;	</a:t>
            </a:r>
            <a:endParaRPr lang="zh-CN" altLang="en-US" sz="24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      </a:t>
            </a:r>
            <a:r>
              <a:rPr lang="zh-CN" altLang="en-US" sz="2130"/>
              <a:t>cin&gt;&gt;n;</a:t>
            </a:r>
            <a:endParaRPr lang="zh-CN" altLang="en-US" sz="213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long long sum=0;</a:t>
            </a:r>
            <a:endParaRPr lang="zh-CN" altLang="en-US" sz="24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long long x;</a:t>
            </a:r>
            <a:endParaRPr lang="zh-CN" altLang="en-US" sz="24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cin&gt;&gt;x;</a:t>
            </a:r>
            <a:endParaRPr lang="zh-CN" altLang="en-US" sz="24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st[++top]=x;</a:t>
            </a:r>
            <a:endParaRPr lang="zh-CN" altLang="en-US" sz="24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for(int i=2;i&lt;=n;i++)</a:t>
            </a:r>
            <a:endParaRPr lang="zh-CN" altLang="en-US" sz="24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{</a:t>
            </a:r>
            <a:endParaRPr lang="zh-CN" altLang="en-US" sz="24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	cin&gt;&gt;x;</a:t>
            </a:r>
            <a:endParaRPr lang="zh-CN" altLang="en-US" sz="24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	while(top &amp;&amp; st[top]&lt;=x)</a:t>
            </a:r>
            <a:endParaRPr lang="zh-CN" altLang="en-US" sz="24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		top--;</a:t>
            </a:r>
            <a:endParaRPr lang="zh-CN" altLang="en-US" sz="24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	sum+=top;</a:t>
            </a:r>
            <a:r>
              <a:rPr lang="en-US" altLang="zh-CN" sz="2400"/>
              <a:t>//</a:t>
            </a:r>
            <a:r>
              <a:rPr lang="zh-CN" altLang="en-US" sz="2400"/>
              <a:t>栈内有几个元素，就能被几头牛看到</a:t>
            </a:r>
            <a:endParaRPr lang="zh-CN" altLang="en-US" sz="24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	</a:t>
            </a:r>
            <a:r>
              <a:rPr lang="zh-CN" altLang="en-US" sz="2400" b="1">
                <a:solidFill>
                  <a:srgbClr val="FF0000"/>
                </a:solidFill>
              </a:rPr>
              <a:t>st[++top]=x;</a:t>
            </a:r>
            <a:endParaRPr lang="zh-CN" altLang="en-US" sz="24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}</a:t>
            </a:r>
            <a:endParaRPr lang="zh-CN" altLang="en-US" sz="24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cout&lt;&lt;sum&lt;&lt;endl;</a:t>
            </a:r>
            <a:endParaRPr lang="zh-CN" altLang="en-US" sz="24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/>
              <a:t>	</a:t>
            </a:r>
            <a:endParaRPr lang="zh-CN" altLang="en-US" sz="2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做法</a:t>
            </a:r>
            <a:r>
              <a:rPr lang="en-US" altLang="zh-CN"/>
              <a:t>2</a:t>
            </a:r>
            <a:r>
              <a:rPr lang="zh-CN" altLang="en-US"/>
              <a:t>：单调栈</a:t>
            </a:r>
            <a:r>
              <a:rPr lang="en-US" altLang="zh-CN"/>
              <a:t>: </a:t>
            </a:r>
            <a:r>
              <a:rPr lang="zh-CN" altLang="en-US"/>
              <a:t>时间复杂度？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66800" y="1993900"/>
            <a:ext cx="10058400" cy="4649470"/>
          </a:xfrm>
        </p:spPr>
        <p:txBody>
          <a:bodyPr>
            <a:normAutofit fontScale="25000" lnSpcReduction="20000"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0"/>
              <a:t>	int n;	cin&gt;&gt;n;</a:t>
            </a:r>
            <a:endParaRPr lang="zh-CN" altLang="en-US" sz="8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0"/>
              <a:t>	long long sum=0;</a:t>
            </a:r>
            <a:endParaRPr lang="zh-CN" altLang="en-US" sz="8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0"/>
              <a:t>	long long x;</a:t>
            </a:r>
            <a:endParaRPr lang="zh-CN" altLang="en-US" sz="8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0"/>
              <a:t>	cin&gt;&gt;x;</a:t>
            </a:r>
            <a:endParaRPr lang="zh-CN" altLang="en-US" sz="8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0"/>
              <a:t>	st[++top]=x;</a:t>
            </a:r>
            <a:endParaRPr lang="zh-CN" altLang="en-US" sz="8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0"/>
              <a:t>	for(int i=2;i&lt;=n;i++)</a:t>
            </a:r>
            <a:endParaRPr lang="zh-CN" altLang="en-US" sz="8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0"/>
              <a:t>	{</a:t>
            </a:r>
            <a:endParaRPr lang="zh-CN" altLang="en-US" sz="8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0"/>
              <a:t>		cin&gt;&gt;x;</a:t>
            </a:r>
            <a:endParaRPr lang="zh-CN" altLang="en-US" sz="8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0"/>
              <a:t>		while(top &amp;&amp; st[top]&lt;=x)</a:t>
            </a:r>
            <a:endParaRPr lang="zh-CN" altLang="en-US" sz="8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0"/>
              <a:t>			top--;</a:t>
            </a:r>
            <a:endParaRPr lang="zh-CN" altLang="en-US" sz="8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0"/>
              <a:t>		sum+=top;</a:t>
            </a:r>
            <a:endParaRPr lang="zh-CN" altLang="en-US" sz="8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0"/>
              <a:t>		st[++top]=x;</a:t>
            </a:r>
            <a:endParaRPr lang="zh-CN" altLang="en-US" sz="8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0"/>
              <a:t>	}</a:t>
            </a:r>
            <a:endParaRPr lang="zh-CN" altLang="en-US" sz="8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0"/>
              <a:t>	cout&lt;&lt;sum&lt;&lt;endl;</a:t>
            </a:r>
            <a:endParaRPr lang="zh-CN" altLang="en-US" sz="800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0"/>
              <a:t>	return 0;</a:t>
            </a:r>
            <a:endParaRPr lang="zh-CN" altLang="en-US" sz="8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395" y="643255"/>
            <a:ext cx="6718300" cy="5053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线性结构</a:t>
            </a:r>
            <a:r>
              <a:rPr lang="en-US" altLang="zh-CN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CN" altLang="zh-CN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队列</a:t>
            </a:r>
            <a:endParaRPr lang="zh-CN" altLang="zh-CN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814070" y="388273"/>
            <a:ext cx="755736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队列</a:t>
            </a:r>
            <a:endParaRPr lang="zh-CN" sz="3200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6868" name="Picture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459980" y="3189288"/>
            <a:ext cx="4181475" cy="148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14070" y="1117600"/>
            <a:ext cx="1031494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定义</a:t>
            </a:r>
            <a:b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</a:b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   队列（Queue）是只允许在一端进行插入，而在另一端进行删除的运算受限的线性表。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·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允许删除的一端称为队头（</a:t>
            </a:r>
            <a:r>
              <a:rPr 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head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）。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·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允许插入的一端称为队尾（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tail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）。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·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当队列中没有元素时称为空队列。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·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队列亦称作先进先出(First In First Out)的线性表，简称为FIFO表。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  <p:transition spd="med" advClick="0" advTm="5000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队列的本质是：越先来的，越早办完事离开。</a:t>
            </a:r>
            <a:endParaRPr lang="en-US" altLang="zh-CN" sz="2800" dirty="0"/>
          </a:p>
          <a:p>
            <a:r>
              <a:rPr lang="zh-CN" altLang="en-US" sz="2800" dirty="0"/>
              <a:t>队列</a:t>
            </a:r>
            <a:r>
              <a:rPr lang="en-US" altLang="zh-CN" sz="2800" dirty="0"/>
              <a:t>(queue) : FIFO(First in first out)</a:t>
            </a:r>
            <a:r>
              <a:rPr lang="zh-CN" altLang="en-US" sz="2800" dirty="0"/>
              <a:t>表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队列的性质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时间复杂度？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0629" y="2063116"/>
            <a:ext cx="10058400" cy="41017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3600" b="1" dirty="0"/>
              <a:t>for(int i=1;i&lt;=n;i++)</a:t>
            </a:r>
            <a:endParaRPr sz="3600" b="1" dirty="0"/>
          </a:p>
          <a:p>
            <a:pPr marL="0" indent="0">
              <a:buNone/>
            </a:pPr>
            <a:r>
              <a:rPr sz="3600" b="1" dirty="0"/>
              <a:t>	</a:t>
            </a:r>
            <a:r>
              <a:rPr lang="en-US" sz="3600" b="1" dirty="0"/>
              <a:t>t</a:t>
            </a:r>
            <a:r>
              <a:rPr sz="3600" b="1" dirty="0"/>
              <a:t>++;</a:t>
            </a:r>
            <a:endParaRPr lang="en-US" sz="3600" b="1" dirty="0"/>
          </a:p>
          <a:p>
            <a:pPr marL="0" indent="0">
              <a:buNone/>
            </a:pPr>
            <a:r>
              <a:rPr lang="zh-CN" altLang="en-US" sz="3600" b="1" dirty="0"/>
              <a:t>频度为</a:t>
            </a:r>
            <a:r>
              <a:rPr lang="en-US" altLang="zh-CN" sz="3600" b="1" dirty="0"/>
              <a:t>1: </a:t>
            </a:r>
            <a:r>
              <a:rPr lang="en-US" altLang="zh-CN" sz="3600" b="1" dirty="0" err="1"/>
              <a:t>i</a:t>
            </a:r>
            <a:r>
              <a:rPr lang="en-US" altLang="zh-CN" sz="3600" b="1" dirty="0"/>
              <a:t> =1</a:t>
            </a:r>
            <a:endParaRPr sz="3600" b="1" dirty="0"/>
          </a:p>
          <a:p>
            <a:pPr marL="0" indent="0">
              <a:buNone/>
            </a:pPr>
            <a:r>
              <a:rPr sz="3600" b="1" dirty="0" err="1"/>
              <a:t>频度为</a:t>
            </a:r>
            <a:r>
              <a:rPr lang="en-US" sz="3600" b="1" dirty="0" err="1"/>
              <a:t>n</a:t>
            </a:r>
            <a:r>
              <a:rPr sz="3600" b="1" dirty="0"/>
              <a:t>: i++, </a:t>
            </a:r>
            <a:r>
              <a:rPr sz="3600" b="1" dirty="0" err="1"/>
              <a:t>i</a:t>
            </a:r>
            <a:r>
              <a:rPr sz="3600" b="1" dirty="0"/>
              <a:t> ≤</a:t>
            </a:r>
            <a:r>
              <a:rPr lang="en-US" altLang="zh-CN" sz="3600" b="1" dirty="0"/>
              <a:t>n</a:t>
            </a:r>
            <a:endParaRPr lang="en-US" altLang="zh-CN" sz="3600" b="1" dirty="0"/>
          </a:p>
          <a:p>
            <a:pPr marL="0" indent="0">
              <a:buNone/>
            </a:pPr>
            <a:r>
              <a:rPr lang="zh-CN" altLang="en-US" sz="3600" b="1" dirty="0"/>
              <a:t>此代码段一共执行了</a:t>
            </a:r>
            <a:r>
              <a:rPr lang="zh-CN" altLang="zh-CN" sz="3600" b="1" dirty="0"/>
              <a:t> 2</a:t>
            </a:r>
            <a:r>
              <a:rPr lang="zh-CN" altLang="en-US" sz="3600" b="1" dirty="0"/>
              <a:t>*</a:t>
            </a:r>
            <a:r>
              <a:rPr lang="en-US" altLang="zh-CN" sz="3600" b="1" dirty="0"/>
              <a:t>n</a:t>
            </a:r>
            <a:r>
              <a:rPr lang="zh-CN" altLang="zh-CN" sz="3600" b="1" dirty="0"/>
              <a:t> + 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个语句。</a:t>
            </a:r>
            <a:endParaRPr lang="zh-CN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sz="3600" b="1" dirty="0"/>
          </a:p>
          <a:p>
            <a:endParaRPr lang="en-US" altLang="zh-CN" sz="36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zh-CN" altLang="en-US" sz="3200" dirty="0"/>
              <a:t>符合“先来后到”规则的全都是队列。</a:t>
            </a:r>
            <a:endParaRPr lang="en-US" altLang="zh-CN" sz="3200" dirty="0"/>
          </a:p>
          <a:p>
            <a:pPr marL="457200" indent="-457200">
              <a:buFontTx/>
              <a:buChar char="-"/>
            </a:pPr>
            <a:endParaRPr lang="en-US" altLang="zh-CN" sz="2400" dirty="0"/>
          </a:p>
          <a:p>
            <a:pPr marL="457200" indent="-457200"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生活中的队列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1</a:t>
            </a:r>
            <a:r>
              <a:rPr lang="zh-CN" altLang="en-US" sz="4800" dirty="0">
                <a:solidFill>
                  <a:srgbClr val="FF0000"/>
                </a:solidFill>
              </a:rPr>
              <a:t>、数组模拟</a:t>
            </a:r>
            <a:endParaRPr lang="zh-CN" altLang="en-US" sz="4800" dirty="0">
              <a:solidFill>
                <a:srgbClr val="FF0000"/>
              </a:solidFill>
            </a:endParaRPr>
          </a:p>
          <a:p>
            <a:r>
              <a:rPr lang="en-US" altLang="zh-CN" sz="4800" dirty="0"/>
              <a:t>2</a:t>
            </a:r>
            <a:r>
              <a:rPr lang="zh-CN" altLang="en-US" sz="4800" dirty="0"/>
              <a:t>、</a:t>
            </a:r>
            <a:r>
              <a:rPr lang="en-US" altLang="zh-CN" sz="4800" dirty="0" err="1"/>
              <a:t>STL</a:t>
            </a:r>
            <a:endParaRPr lang="en-US" altLang="zh-CN" sz="4800" dirty="0" err="1"/>
          </a:p>
          <a:p>
            <a:r>
              <a:rPr lang="zh-CN" altLang="en-US" sz="4800" dirty="0" err="1"/>
              <a:t>（Standard Template Library）</a:t>
            </a:r>
            <a:endParaRPr lang="zh-CN" altLang="en-US" sz="4800" dirty="0" err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队列的实现方式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队列：数组模拟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1934" y="2082426"/>
            <a:ext cx="7433310" cy="2549554"/>
          </a:xfrm>
        </p:spPr>
        <p:txBody>
          <a:bodyPr>
            <a:normAutofit fontScale="90000"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队列容量：N，如右图：</a:t>
            </a:r>
            <a:r>
              <a:rPr lang="en-US" altLang="zh-CN" sz="2000" dirty="0"/>
              <a:t>N=11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队列元素的下标分布为：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r>
              <a:rPr lang="en-US" altLang="zh-CN" sz="2000" dirty="0"/>
              <a:t>  1  2 …….N-2   N-1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/>
              <a:t>head</a:t>
            </a:r>
            <a:r>
              <a:rPr lang="zh-CN" altLang="en-US" sz="2000" dirty="0"/>
              <a:t>：</a:t>
            </a:r>
            <a:r>
              <a:rPr lang="en-US" altLang="zh-CN" sz="2000" dirty="0"/>
              <a:t> </a:t>
            </a:r>
            <a:r>
              <a:rPr lang="zh-CN" altLang="en-US" sz="2000" dirty="0"/>
              <a:t>队头标志，值为实际队头元素的前一个所在位置的下标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/>
              <a:t>tail</a:t>
            </a:r>
            <a:r>
              <a:rPr lang="zh-CN" altLang="en-US" sz="2000" dirty="0"/>
              <a:t>： 队尾标志，值为实际队尾元素所在位置的下标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初始状况，队列为空，</a:t>
            </a:r>
            <a:r>
              <a:rPr lang="en-US" altLang="zh-CN" sz="2000" dirty="0"/>
              <a:t>head=tail=0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8889365" y="1171575"/>
            <a:ext cx="1389380" cy="4660900"/>
            <a:chOff x="12373" y="1887"/>
            <a:chExt cx="2188" cy="7340"/>
          </a:xfrm>
        </p:grpSpPr>
        <p:sp>
          <p:nvSpPr>
            <p:cNvPr id="5" name="矩形 4"/>
            <p:cNvSpPr/>
            <p:nvPr/>
          </p:nvSpPr>
          <p:spPr>
            <a:xfrm>
              <a:off x="13015" y="1976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015" y="2635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3015" y="7248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15" y="8566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015" y="5271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3015" y="6589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3015" y="3953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3015" y="4612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15" y="3294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015" y="7907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3015" y="5930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373" y="1887"/>
              <a:ext cx="766" cy="7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/>
                <a:t>10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9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8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7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6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5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4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3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2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1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0</a:t>
              </a:r>
              <a:endParaRPr lang="en-US" altLang="zh-CN"/>
            </a:p>
          </p:txBody>
        </p:sp>
      </p:grpSp>
      <p:cxnSp>
        <p:nvCxnSpPr>
          <p:cNvPr id="17" name="直接箭头连接符 16"/>
          <p:cNvCxnSpPr/>
          <p:nvPr/>
        </p:nvCxnSpPr>
        <p:spPr>
          <a:xfrm flipH="1">
            <a:off x="10396220" y="4364990"/>
            <a:ext cx="62166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10377805" y="1435735"/>
            <a:ext cx="62166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446895" y="1251585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Q(10)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446895" y="1666875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Q(9)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446895" y="2082165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Q(8)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446895" y="2497455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Q(7)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446895" y="2912745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Q(6)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446895" y="3328035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Q(5)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446895" y="3743325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Q(4)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1017885" y="1251585"/>
            <a:ext cx="88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tail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1071860" y="4180840"/>
            <a:ext cx="88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head</a:t>
            </a:r>
            <a:endParaRPr lang="en-US" altLang="zh-CN"/>
          </a:p>
        </p:txBody>
      </p:sp>
      <p:cxnSp>
        <p:nvCxnSpPr>
          <p:cNvPr id="28" name="肘形连接符 53"/>
          <p:cNvCxnSpPr/>
          <p:nvPr/>
        </p:nvCxnSpPr>
        <p:spPr>
          <a:xfrm rot="10800000" flipV="1">
            <a:off x="9734550" y="720090"/>
            <a:ext cx="760730" cy="5080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0495280" y="537210"/>
            <a:ext cx="1311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Q(10)</a:t>
            </a:r>
            <a:r>
              <a:rPr lang="zh-CN" altLang="en-US"/>
              <a:t>入队</a:t>
            </a:r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小</a:t>
            </a:r>
            <a:r>
              <a:rPr lang="en-US" altLang="zh-CN" sz="2400" dirty="0"/>
              <a:t>C</a:t>
            </a:r>
            <a:r>
              <a:rPr lang="zh-CN" altLang="en-US" sz="2400" dirty="0"/>
              <a:t>是</a:t>
            </a:r>
            <a:r>
              <a:rPr lang="en-US" altLang="zh-CN" sz="2400" dirty="0"/>
              <a:t>oi</a:t>
            </a:r>
            <a:r>
              <a:rPr lang="zh-CN" altLang="en-US" sz="2400" dirty="0"/>
              <a:t>餐厅的收银员</a:t>
            </a:r>
            <a:endParaRPr lang="en-US" altLang="zh-CN" sz="2400" dirty="0"/>
          </a:p>
          <a:p>
            <a:r>
              <a:rPr lang="zh-CN" altLang="en-US" sz="2400" dirty="0"/>
              <a:t>小</a:t>
            </a:r>
            <a:r>
              <a:rPr lang="en-US" altLang="zh-CN" sz="2400" dirty="0"/>
              <a:t>C</a:t>
            </a:r>
            <a:r>
              <a:rPr lang="zh-CN" altLang="en-US" sz="2400" dirty="0"/>
              <a:t>面前有很长很长的队伍。小</a:t>
            </a:r>
            <a:r>
              <a:rPr lang="en-US" altLang="zh-CN" sz="2400" dirty="0"/>
              <a:t>C</a:t>
            </a:r>
            <a:r>
              <a:rPr lang="zh-CN" altLang="en-US" sz="2400" dirty="0"/>
              <a:t>总是帮排在最前面的人来结账；源源不断地有人过来，排在队伍的最后面。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如何用一个数组模拟这个队伍？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排队问题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排队问题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98974" y="2317336"/>
            <a:ext cx="9145997" cy="255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队伍的具体情况如下：</a:t>
            </a:r>
            <a:endParaRPr lang="en-US" altLang="zh-CN" sz="3200" dirty="0"/>
          </a:p>
          <a:p>
            <a:r>
              <a:rPr lang="zh-CN" altLang="en-US" sz="3200" dirty="0"/>
              <a:t>排队 排队 排队 出队 出队 排队 排队 </a:t>
            </a:r>
            <a:endParaRPr lang="en-US" altLang="zh-CN" sz="3200" dirty="0"/>
          </a:p>
          <a:p>
            <a:r>
              <a:rPr lang="zh-CN" altLang="en-US" sz="3200" dirty="0"/>
              <a:t>出队 </a:t>
            </a:r>
            <a:r>
              <a:rPr lang="zh-CN" altLang="en-US" sz="3200" dirty="0">
                <a:sym typeface="+mn-ea"/>
              </a:rPr>
              <a:t>排队</a:t>
            </a:r>
            <a:r>
              <a:rPr lang="zh-CN" altLang="en-US" sz="3200" dirty="0"/>
              <a:t> 出队 出队 </a:t>
            </a:r>
            <a:r>
              <a:rPr lang="zh-CN" altLang="en-US" sz="3200" dirty="0">
                <a:sym typeface="+mn-ea"/>
              </a:rPr>
              <a:t>排队</a:t>
            </a:r>
            <a:r>
              <a:rPr lang="zh-CN" altLang="en-US" sz="3200" dirty="0"/>
              <a:t> 出队 出队</a:t>
            </a:r>
            <a:endParaRPr lang="en-US" altLang="zh-CN" sz="3200" dirty="0"/>
          </a:p>
          <a:p>
            <a:r>
              <a:rPr lang="zh-CN" altLang="en-US" sz="3200" dirty="0"/>
              <a:t>如何用一个程序模拟这个队伍？</a:t>
            </a:r>
            <a:endParaRPr lang="en-US" altLang="zh-CN" sz="3200" dirty="0"/>
          </a:p>
          <a:p>
            <a:endParaRPr lang="en-US" altLang="zh-CN" sz="3200" dirty="0"/>
          </a:p>
        </p:txBody>
      </p:sp>
      <p:pic>
        <p:nvPicPr>
          <p:cNvPr id="32" name="Picture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384413" y="4377691"/>
            <a:ext cx="4181475" cy="1485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889365" y="1171575"/>
            <a:ext cx="1389380" cy="4660900"/>
            <a:chOff x="12373" y="1887"/>
            <a:chExt cx="2188" cy="7340"/>
          </a:xfrm>
        </p:grpSpPr>
        <p:sp>
          <p:nvSpPr>
            <p:cNvPr id="27" name="矩形 26"/>
            <p:cNvSpPr/>
            <p:nvPr/>
          </p:nvSpPr>
          <p:spPr>
            <a:xfrm>
              <a:off x="13015" y="1976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15" y="2635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3015" y="7248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015" y="8566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3015" y="5271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3015" y="6589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3015" y="3953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3015" y="4612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3015" y="3294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015" y="7907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015" y="5930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373" y="1887"/>
              <a:ext cx="766" cy="7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/>
                <a:t>10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9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8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7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6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5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4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3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2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1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0</a:t>
              </a:r>
              <a:endParaRPr lang="en-US" altLang="zh-CN"/>
            </a:p>
          </p:txBody>
        </p:sp>
      </p:grpSp>
      <p:cxnSp>
        <p:nvCxnSpPr>
          <p:cNvPr id="43" name="直接箭头连接符 42"/>
          <p:cNvCxnSpPr/>
          <p:nvPr/>
        </p:nvCxnSpPr>
        <p:spPr>
          <a:xfrm flipH="1">
            <a:off x="10396220" y="4364990"/>
            <a:ext cx="62166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10377805" y="1435735"/>
            <a:ext cx="62166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9446895" y="1251585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Q(10)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9446895" y="1666875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Q(9)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9446895" y="2082165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Q(8)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446895" y="2497455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Q(7)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9446895" y="2912745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Q(6)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9446895" y="3328035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Q(5)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9446895" y="3743325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Q(4)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1017885" y="1251585"/>
            <a:ext cx="88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tail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11071860" y="4180840"/>
            <a:ext cx="88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head</a:t>
            </a:r>
            <a:endParaRPr lang="en-US" altLang="zh-CN"/>
          </a:p>
        </p:txBody>
      </p:sp>
      <p:cxnSp>
        <p:nvCxnSpPr>
          <p:cNvPr id="54" name="肘形连接符 53"/>
          <p:cNvCxnSpPr/>
          <p:nvPr/>
        </p:nvCxnSpPr>
        <p:spPr>
          <a:xfrm rot="10800000" flipV="1">
            <a:off x="9734550" y="720090"/>
            <a:ext cx="760730" cy="5080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0495280" y="537210"/>
            <a:ext cx="1311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Q(10)</a:t>
            </a:r>
            <a:r>
              <a:rPr lang="zh-CN" altLang="en-US"/>
              <a:t>入队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049655" y="720407"/>
            <a:ext cx="656336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进队:tail+1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出队:head+1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队列：数组空间</a:t>
            </a:r>
            <a:r>
              <a:rPr 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N=11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/>
              <a:t>当队尾已经处理在最上面时，即tail=10，如果还要执行入队操作，则要发生“上溢”，但实际上队列的下方还有若干个空位置，所以这种溢出称为“</a:t>
            </a:r>
            <a:r>
              <a:rPr lang="zh-CN" altLang="en-US" sz="2800" b="1" dirty="0">
                <a:solidFill>
                  <a:srgbClr val="FF0000"/>
                </a:solidFill>
              </a:rPr>
              <a:t>假溢出</a:t>
            </a:r>
            <a:r>
              <a:rPr lang="zh-CN" altLang="en-US" sz="2800" dirty="0"/>
              <a:t>”。</a:t>
            </a:r>
            <a:endParaRPr lang="zh-CN" altLang="en-US" sz="2800" dirty="0"/>
          </a:p>
        </p:txBody>
      </p:sp>
    </p:spTree>
  </p:cSld>
  <p:clrMapOvr>
    <a:masterClrMapping/>
  </p:clrMapOvr>
  <p:transition spd="med" advClick="0" advTm="5000"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8659" y="1174923"/>
            <a:ext cx="724344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克服假溢出的方法有两种：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（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）将队列中的所有元素均向低地址区移动，显然这种方法是浪费时间的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（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2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）将数组存储区看成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是一个首尾相接的环形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区域。当存放到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n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地址后，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下一个地址就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“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翻转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”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为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0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。在结构上采用这种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技巧来存储的队列称为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循环队列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（Circular Queue）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8697" y="316546"/>
            <a:ext cx="3321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循环队列</a:t>
            </a:r>
            <a:endParaRPr lang="zh-CN" sz="3200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196705" y="1059815"/>
            <a:ext cx="1389380" cy="4660900"/>
            <a:chOff x="12373" y="1887"/>
            <a:chExt cx="2188" cy="7340"/>
          </a:xfrm>
        </p:grpSpPr>
        <p:sp>
          <p:nvSpPr>
            <p:cNvPr id="27" name="矩形 26"/>
            <p:cNvSpPr/>
            <p:nvPr/>
          </p:nvSpPr>
          <p:spPr>
            <a:xfrm>
              <a:off x="13015" y="1976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15" y="2635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3015" y="7248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015" y="8566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3015" y="5271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3015" y="6589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3015" y="3953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015" y="4612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3015" y="3294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015" y="7907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15" y="5930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373" y="1887"/>
              <a:ext cx="766" cy="7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/>
                <a:t>10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9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8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7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6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5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4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3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2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1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0</a:t>
              </a:r>
              <a:endParaRPr lang="en-US" altLang="zh-CN"/>
            </a:p>
          </p:txBody>
        </p:sp>
      </p:grpSp>
      <p:cxnSp>
        <p:nvCxnSpPr>
          <p:cNvPr id="10" name="直接箭头连接符 9"/>
          <p:cNvCxnSpPr/>
          <p:nvPr/>
        </p:nvCxnSpPr>
        <p:spPr>
          <a:xfrm flipH="1">
            <a:off x="10703560" y="4253230"/>
            <a:ext cx="62166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10685145" y="1323975"/>
            <a:ext cx="62166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754235" y="1139825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Q(10)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754235" y="1555115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Q(9)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754235" y="1970405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Q(8)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754235" y="2385695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Q(7)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754235" y="2800985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Q(6)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754235" y="3216275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Q(5)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754235" y="3631565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Q(4)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1325225" y="1139825"/>
            <a:ext cx="88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tail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11379200" y="4069080"/>
            <a:ext cx="88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head</a:t>
            </a:r>
            <a:endParaRPr lang="en-US" altLang="zh-CN"/>
          </a:p>
        </p:txBody>
      </p:sp>
      <p:cxnSp>
        <p:nvCxnSpPr>
          <p:cNvPr id="20" name="肘形连接符 19"/>
          <p:cNvCxnSpPr/>
          <p:nvPr/>
        </p:nvCxnSpPr>
        <p:spPr>
          <a:xfrm rot="10800000" flipV="1">
            <a:off x="10041890" y="608330"/>
            <a:ext cx="760730" cy="5080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802620" y="425450"/>
            <a:ext cx="1311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Q(10)</a:t>
            </a:r>
            <a:r>
              <a:rPr lang="zh-CN" altLang="en-US"/>
              <a:t>入队</a:t>
            </a:r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9126245" y="976544"/>
            <a:ext cx="1003568" cy="5095782"/>
          </a:xfrm>
          <a:custGeom>
            <a:avLst/>
            <a:gdLst>
              <a:gd name="connsiteX0" fmla="*/ 727969 w 1003568"/>
              <a:gd name="connsiteY0" fmla="*/ 115409 h 5095782"/>
              <a:gd name="connsiteX1" fmla="*/ 683580 w 1003568"/>
              <a:gd name="connsiteY1" fmla="*/ 88776 h 5095782"/>
              <a:gd name="connsiteX2" fmla="*/ 648070 w 1003568"/>
              <a:gd name="connsiteY2" fmla="*/ 79899 h 5095782"/>
              <a:gd name="connsiteX3" fmla="*/ 630314 w 1003568"/>
              <a:gd name="connsiteY3" fmla="*/ 62143 h 5095782"/>
              <a:gd name="connsiteX4" fmla="*/ 585926 w 1003568"/>
              <a:gd name="connsiteY4" fmla="*/ 44388 h 5095782"/>
              <a:gd name="connsiteX5" fmla="*/ 532660 w 1003568"/>
              <a:gd name="connsiteY5" fmla="*/ 17755 h 5095782"/>
              <a:gd name="connsiteX6" fmla="*/ 399495 w 1003568"/>
              <a:gd name="connsiteY6" fmla="*/ 0 h 5095782"/>
              <a:gd name="connsiteX7" fmla="*/ 159798 w 1003568"/>
              <a:gd name="connsiteY7" fmla="*/ 35510 h 5095782"/>
              <a:gd name="connsiteX8" fmla="*/ 97654 w 1003568"/>
              <a:gd name="connsiteY8" fmla="*/ 79899 h 5095782"/>
              <a:gd name="connsiteX9" fmla="*/ 35510 w 1003568"/>
              <a:gd name="connsiteY9" fmla="*/ 177553 h 5095782"/>
              <a:gd name="connsiteX10" fmla="*/ 17755 w 1003568"/>
              <a:gd name="connsiteY10" fmla="*/ 257452 h 5095782"/>
              <a:gd name="connsiteX11" fmla="*/ 8877 w 1003568"/>
              <a:gd name="connsiteY11" fmla="*/ 470516 h 5095782"/>
              <a:gd name="connsiteX12" fmla="*/ 0 w 1003568"/>
              <a:gd name="connsiteY12" fmla="*/ 585926 h 5095782"/>
              <a:gd name="connsiteX13" fmla="*/ 8877 w 1003568"/>
              <a:gd name="connsiteY13" fmla="*/ 949910 h 5095782"/>
              <a:gd name="connsiteX14" fmla="*/ 17755 w 1003568"/>
              <a:gd name="connsiteY14" fmla="*/ 1074198 h 5095782"/>
              <a:gd name="connsiteX15" fmla="*/ 8877 w 1003568"/>
              <a:gd name="connsiteY15" fmla="*/ 1260629 h 5095782"/>
              <a:gd name="connsiteX16" fmla="*/ 26633 w 1003568"/>
              <a:gd name="connsiteY16" fmla="*/ 2059619 h 5095782"/>
              <a:gd name="connsiteX17" fmla="*/ 35510 w 1003568"/>
              <a:gd name="connsiteY17" fmla="*/ 2325949 h 5095782"/>
              <a:gd name="connsiteX18" fmla="*/ 26633 w 1003568"/>
              <a:gd name="connsiteY18" fmla="*/ 2707689 h 5095782"/>
              <a:gd name="connsiteX19" fmla="*/ 35510 w 1003568"/>
              <a:gd name="connsiteY19" fmla="*/ 3053918 h 5095782"/>
              <a:gd name="connsiteX20" fmla="*/ 8877 w 1003568"/>
              <a:gd name="connsiteY20" fmla="*/ 3515557 h 5095782"/>
              <a:gd name="connsiteX21" fmla="*/ 0 w 1003568"/>
              <a:gd name="connsiteY21" fmla="*/ 4021584 h 5095782"/>
              <a:gd name="connsiteX22" fmla="*/ 8877 w 1003568"/>
              <a:gd name="connsiteY22" fmla="*/ 4145872 h 5095782"/>
              <a:gd name="connsiteX23" fmla="*/ 17755 w 1003568"/>
              <a:gd name="connsiteY23" fmla="*/ 4616388 h 5095782"/>
              <a:gd name="connsiteX24" fmla="*/ 62143 w 1003568"/>
              <a:gd name="connsiteY24" fmla="*/ 4829452 h 5095782"/>
              <a:gd name="connsiteX25" fmla="*/ 88776 w 1003568"/>
              <a:gd name="connsiteY25" fmla="*/ 4953739 h 5095782"/>
              <a:gd name="connsiteX26" fmla="*/ 115409 w 1003568"/>
              <a:gd name="connsiteY26" fmla="*/ 4980373 h 5095782"/>
              <a:gd name="connsiteX27" fmla="*/ 186431 w 1003568"/>
              <a:gd name="connsiteY27" fmla="*/ 5051394 h 5095782"/>
              <a:gd name="connsiteX28" fmla="*/ 239697 w 1003568"/>
              <a:gd name="connsiteY28" fmla="*/ 5078027 h 5095782"/>
              <a:gd name="connsiteX29" fmla="*/ 363984 w 1003568"/>
              <a:gd name="connsiteY29" fmla="*/ 5095782 h 5095782"/>
              <a:gd name="connsiteX30" fmla="*/ 612559 w 1003568"/>
              <a:gd name="connsiteY30" fmla="*/ 5078027 h 5095782"/>
              <a:gd name="connsiteX31" fmla="*/ 772357 w 1003568"/>
              <a:gd name="connsiteY31" fmla="*/ 5015883 h 5095782"/>
              <a:gd name="connsiteX32" fmla="*/ 870011 w 1003568"/>
              <a:gd name="connsiteY32" fmla="*/ 4953739 h 5095782"/>
              <a:gd name="connsiteX33" fmla="*/ 949910 w 1003568"/>
              <a:gd name="connsiteY33" fmla="*/ 4864963 h 5095782"/>
              <a:gd name="connsiteX34" fmla="*/ 967666 w 1003568"/>
              <a:gd name="connsiteY34" fmla="*/ 4838330 h 5095782"/>
              <a:gd name="connsiteX35" fmla="*/ 1003176 w 1003568"/>
              <a:gd name="connsiteY35" fmla="*/ 4696287 h 5095782"/>
              <a:gd name="connsiteX36" fmla="*/ 1003176 w 1003568"/>
              <a:gd name="connsiteY36" fmla="*/ 4669654 h 509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03568" h="5095782">
                <a:moveTo>
                  <a:pt x="727969" y="115409"/>
                </a:moveTo>
                <a:cubicBezTo>
                  <a:pt x="713173" y="106531"/>
                  <a:pt x="699348" y="95784"/>
                  <a:pt x="683580" y="88776"/>
                </a:cubicBezTo>
                <a:cubicBezTo>
                  <a:pt x="672431" y="83821"/>
                  <a:pt x="658983" y="85355"/>
                  <a:pt x="648070" y="79899"/>
                </a:cubicBezTo>
                <a:cubicBezTo>
                  <a:pt x="640583" y="76156"/>
                  <a:pt x="637581" y="66296"/>
                  <a:pt x="630314" y="62143"/>
                </a:cubicBezTo>
                <a:cubicBezTo>
                  <a:pt x="616478" y="54237"/>
                  <a:pt x="600433" y="50982"/>
                  <a:pt x="585926" y="44388"/>
                </a:cubicBezTo>
                <a:cubicBezTo>
                  <a:pt x="567854" y="36174"/>
                  <a:pt x="551633" y="23593"/>
                  <a:pt x="532660" y="17755"/>
                </a:cubicBezTo>
                <a:cubicBezTo>
                  <a:pt x="524271" y="15174"/>
                  <a:pt x="403061" y="446"/>
                  <a:pt x="399495" y="0"/>
                </a:cubicBezTo>
                <a:cubicBezTo>
                  <a:pt x="319596" y="11837"/>
                  <a:pt x="237880" y="14841"/>
                  <a:pt x="159798" y="35510"/>
                </a:cubicBezTo>
                <a:cubicBezTo>
                  <a:pt x="135189" y="42024"/>
                  <a:pt x="116576" y="62870"/>
                  <a:pt x="97654" y="79899"/>
                </a:cubicBezTo>
                <a:cubicBezTo>
                  <a:pt x="77580" y="97965"/>
                  <a:pt x="44702" y="161467"/>
                  <a:pt x="35510" y="177553"/>
                </a:cubicBezTo>
                <a:cubicBezTo>
                  <a:pt x="29592" y="204186"/>
                  <a:pt x="20225" y="230281"/>
                  <a:pt x="17755" y="257452"/>
                </a:cubicBezTo>
                <a:cubicBezTo>
                  <a:pt x="11319" y="328243"/>
                  <a:pt x="12714" y="399537"/>
                  <a:pt x="8877" y="470516"/>
                </a:cubicBezTo>
                <a:cubicBezTo>
                  <a:pt x="6794" y="509043"/>
                  <a:pt x="2959" y="547456"/>
                  <a:pt x="0" y="585926"/>
                </a:cubicBezTo>
                <a:cubicBezTo>
                  <a:pt x="2959" y="707254"/>
                  <a:pt x="4467" y="828626"/>
                  <a:pt x="8877" y="949910"/>
                </a:cubicBezTo>
                <a:cubicBezTo>
                  <a:pt x="10386" y="991417"/>
                  <a:pt x="17755" y="1032663"/>
                  <a:pt x="17755" y="1074198"/>
                </a:cubicBezTo>
                <a:cubicBezTo>
                  <a:pt x="17755" y="1136412"/>
                  <a:pt x="11836" y="1198485"/>
                  <a:pt x="8877" y="1260629"/>
                </a:cubicBezTo>
                <a:cubicBezTo>
                  <a:pt x="31988" y="2046382"/>
                  <a:pt x="545" y="937812"/>
                  <a:pt x="26633" y="2059619"/>
                </a:cubicBezTo>
                <a:cubicBezTo>
                  <a:pt x="28698" y="2148421"/>
                  <a:pt x="32551" y="2237172"/>
                  <a:pt x="35510" y="2325949"/>
                </a:cubicBezTo>
                <a:cubicBezTo>
                  <a:pt x="32551" y="2453196"/>
                  <a:pt x="26633" y="2580408"/>
                  <a:pt x="26633" y="2707689"/>
                </a:cubicBezTo>
                <a:cubicBezTo>
                  <a:pt x="26633" y="2823137"/>
                  <a:pt x="35510" y="2938470"/>
                  <a:pt x="35510" y="3053918"/>
                </a:cubicBezTo>
                <a:cubicBezTo>
                  <a:pt x="35510" y="3290112"/>
                  <a:pt x="29321" y="3311123"/>
                  <a:pt x="8877" y="3515557"/>
                </a:cubicBezTo>
                <a:cubicBezTo>
                  <a:pt x="5918" y="3684233"/>
                  <a:pt x="0" y="3852882"/>
                  <a:pt x="0" y="4021584"/>
                </a:cubicBezTo>
                <a:cubicBezTo>
                  <a:pt x="0" y="4063119"/>
                  <a:pt x="7638" y="4104356"/>
                  <a:pt x="8877" y="4145872"/>
                </a:cubicBezTo>
                <a:cubicBezTo>
                  <a:pt x="13557" y="4302669"/>
                  <a:pt x="8806" y="4459777"/>
                  <a:pt x="17755" y="4616388"/>
                </a:cubicBezTo>
                <a:cubicBezTo>
                  <a:pt x="22456" y="4698656"/>
                  <a:pt x="41183" y="4756089"/>
                  <a:pt x="62143" y="4829452"/>
                </a:cubicBezTo>
                <a:cubicBezTo>
                  <a:pt x="67100" y="4869106"/>
                  <a:pt x="68374" y="4917014"/>
                  <a:pt x="88776" y="4953739"/>
                </a:cubicBezTo>
                <a:cubicBezTo>
                  <a:pt x="94873" y="4964714"/>
                  <a:pt x="107141" y="4970924"/>
                  <a:pt x="115409" y="4980373"/>
                </a:cubicBezTo>
                <a:cubicBezTo>
                  <a:pt x="151065" y="5021123"/>
                  <a:pt x="142866" y="5025255"/>
                  <a:pt x="186431" y="5051394"/>
                </a:cubicBezTo>
                <a:cubicBezTo>
                  <a:pt x="203453" y="5061607"/>
                  <a:pt x="220439" y="5073212"/>
                  <a:pt x="239697" y="5078027"/>
                </a:cubicBezTo>
                <a:cubicBezTo>
                  <a:pt x="280297" y="5088177"/>
                  <a:pt x="363984" y="5095782"/>
                  <a:pt x="363984" y="5095782"/>
                </a:cubicBezTo>
                <a:cubicBezTo>
                  <a:pt x="446842" y="5089864"/>
                  <a:pt x="530199" y="5088864"/>
                  <a:pt x="612559" y="5078027"/>
                </a:cubicBezTo>
                <a:cubicBezTo>
                  <a:pt x="663401" y="5071337"/>
                  <a:pt x="727920" y="5041610"/>
                  <a:pt x="772357" y="5015883"/>
                </a:cubicBezTo>
                <a:cubicBezTo>
                  <a:pt x="805748" y="4996551"/>
                  <a:pt x="842728" y="4981021"/>
                  <a:pt x="870011" y="4953739"/>
                </a:cubicBezTo>
                <a:cubicBezTo>
                  <a:pt x="914390" y="4909361"/>
                  <a:pt x="913470" y="4913549"/>
                  <a:pt x="949910" y="4864963"/>
                </a:cubicBezTo>
                <a:cubicBezTo>
                  <a:pt x="956312" y="4856427"/>
                  <a:pt x="962894" y="4847873"/>
                  <a:pt x="967666" y="4838330"/>
                </a:cubicBezTo>
                <a:cubicBezTo>
                  <a:pt x="989920" y="4793823"/>
                  <a:pt x="998270" y="4745346"/>
                  <a:pt x="1003176" y="4696287"/>
                </a:cubicBezTo>
                <a:cubicBezTo>
                  <a:pt x="1004059" y="4687453"/>
                  <a:pt x="1003176" y="4678532"/>
                  <a:pt x="1003176" y="46696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 advTm="5000"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7085" y="797877"/>
            <a:ext cx="8629878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循环队列中进行出队、入队操作时，头尾指针仍要加1，朝前移动。只不过当头尾指针指向向量上界</a:t>
            </a:r>
            <a:r>
              <a:rPr lang="en-US"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N</a:t>
            </a:r>
            <a: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-1时，其加1操作的结果是指向向量的下界0。这种循环意义下的加1操作可以描述为：</a:t>
            </a:r>
            <a:endParaRPr sz="28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>
              <a:lnSpc>
                <a:spcPct val="100000"/>
              </a:lnSpc>
            </a:pPr>
            <a:b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</a:br>
            <a: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① </a:t>
            </a:r>
            <a:r>
              <a:rPr sz="2800" dirty="0" err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方法一</a:t>
            </a:r>
            <a: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：</a:t>
            </a:r>
            <a:b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</a:br>
            <a: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    if(i+1==</a:t>
            </a:r>
            <a:r>
              <a:rPr lang="en-US" sz="2800" dirty="0" err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N</a:t>
            </a:r>
            <a: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)  //</a:t>
            </a:r>
            <a:r>
              <a:rPr sz="2800" dirty="0" err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i表示</a:t>
            </a:r>
            <a:r>
              <a:rPr lang="en-US" altLang="zh-CN" sz="2800" dirty="0" err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head</a:t>
            </a:r>
            <a:r>
              <a:rPr sz="2800" dirty="0" err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或</a:t>
            </a:r>
            <a:r>
              <a:rPr lang="en-US" sz="2800" dirty="0" err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tail</a:t>
            </a:r>
            <a:endParaRPr lang="en-US" sz="28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        </a:t>
            </a:r>
            <a:r>
              <a:rPr sz="2800" dirty="0" err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i</a:t>
            </a:r>
            <a: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=0;</a:t>
            </a:r>
            <a:b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</a:br>
            <a: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    else</a:t>
            </a:r>
            <a:b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</a:br>
            <a: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        </a:t>
            </a:r>
            <a:r>
              <a:rPr sz="2800" dirty="0" err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i</a:t>
            </a:r>
            <a: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++;</a:t>
            </a:r>
            <a:b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</a:br>
            <a: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② </a:t>
            </a:r>
            <a:r>
              <a:rPr sz="2800" dirty="0" err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方法二:利用“模运算</a:t>
            </a:r>
            <a: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”</a:t>
            </a:r>
            <a:b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</a:br>
            <a:r>
              <a:rPr sz="28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    </a:t>
            </a:r>
            <a:r>
              <a:rPr sz="2800" b="1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i</a:t>
            </a:r>
            <a:r>
              <a:rPr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=(i+1) % </a:t>
            </a:r>
            <a:r>
              <a:rPr lang="en-US" sz="2800" b="1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N</a:t>
            </a:r>
            <a:r>
              <a:rPr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；</a:t>
            </a:r>
            <a:endParaRPr sz="28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3954" y="176530"/>
            <a:ext cx="9519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循环队列的基本操作</a:t>
            </a:r>
            <a:r>
              <a:rPr lang="en-US" altLang="zh-CN" sz="32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32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入队和出队</a:t>
            </a:r>
            <a:r>
              <a:rPr lang="en-US" altLang="zh-CN" sz="32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2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N=11</a:t>
            </a:r>
            <a:endParaRPr lang="zh-CN" altLang="en-US" sz="3200" dirty="0">
              <a:solidFill>
                <a:srgbClr val="0297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380499" y="1258983"/>
            <a:ext cx="1389380" cy="4660900"/>
            <a:chOff x="12373" y="1887"/>
            <a:chExt cx="2188" cy="7340"/>
          </a:xfrm>
        </p:grpSpPr>
        <p:sp>
          <p:nvSpPr>
            <p:cNvPr id="24" name="矩形 23"/>
            <p:cNvSpPr/>
            <p:nvPr/>
          </p:nvSpPr>
          <p:spPr>
            <a:xfrm>
              <a:off x="13015" y="1976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3015" y="2635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3015" y="7248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3015" y="8566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15" y="5271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3015" y="6589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015" y="3953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3015" y="4612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15" y="3294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3015" y="7907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3015" y="5930"/>
              <a:ext cx="1547" cy="65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2373" y="1887"/>
              <a:ext cx="766" cy="7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/>
                <a:t>10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9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8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7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6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5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4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3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2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1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en-US" altLang="zh-CN"/>
                <a:t>0</a:t>
              </a:r>
              <a:endParaRPr lang="en-US" altLang="zh-CN"/>
            </a:p>
          </p:txBody>
        </p:sp>
      </p:grpSp>
      <p:cxnSp>
        <p:nvCxnSpPr>
          <p:cNvPr id="36" name="直接箭头连接符 35"/>
          <p:cNvCxnSpPr/>
          <p:nvPr/>
        </p:nvCxnSpPr>
        <p:spPr>
          <a:xfrm flipH="1">
            <a:off x="10887354" y="4452398"/>
            <a:ext cx="62166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10868939" y="1523143"/>
            <a:ext cx="62166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938029" y="1338993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Q(10)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9938029" y="1754283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Q(9)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9938029" y="2169573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Q(8)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9938029" y="2584863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Q(7)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9938029" y="3000153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Q(6)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9938029" y="3415443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Q(5)</a:t>
            </a: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9938029" y="3830733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Q(4)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1509019" y="1338993"/>
            <a:ext cx="88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tail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11562994" y="4268248"/>
            <a:ext cx="88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head</a:t>
            </a:r>
            <a:endParaRPr lang="en-US" altLang="zh-CN"/>
          </a:p>
        </p:txBody>
      </p:sp>
      <p:cxnSp>
        <p:nvCxnSpPr>
          <p:cNvPr id="65" name="肘形连接符 19"/>
          <p:cNvCxnSpPr/>
          <p:nvPr/>
        </p:nvCxnSpPr>
        <p:spPr>
          <a:xfrm rot="10800000" flipV="1">
            <a:off x="10225684" y="807498"/>
            <a:ext cx="760730" cy="5080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10986414" y="624618"/>
            <a:ext cx="1311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Q(10)</a:t>
            </a:r>
            <a:r>
              <a:rPr lang="zh-CN" altLang="en-US"/>
              <a:t>入队</a:t>
            </a:r>
            <a:endParaRPr lang="zh-CN" altLang="en-US"/>
          </a:p>
        </p:txBody>
      </p:sp>
      <p:sp>
        <p:nvSpPr>
          <p:cNvPr id="67" name="任意多边形: 形状 66"/>
          <p:cNvSpPr/>
          <p:nvPr/>
        </p:nvSpPr>
        <p:spPr>
          <a:xfrm>
            <a:off x="9310039" y="1175712"/>
            <a:ext cx="1003568" cy="5095782"/>
          </a:xfrm>
          <a:custGeom>
            <a:avLst/>
            <a:gdLst>
              <a:gd name="connsiteX0" fmla="*/ 727969 w 1003568"/>
              <a:gd name="connsiteY0" fmla="*/ 115409 h 5095782"/>
              <a:gd name="connsiteX1" fmla="*/ 683580 w 1003568"/>
              <a:gd name="connsiteY1" fmla="*/ 88776 h 5095782"/>
              <a:gd name="connsiteX2" fmla="*/ 648070 w 1003568"/>
              <a:gd name="connsiteY2" fmla="*/ 79899 h 5095782"/>
              <a:gd name="connsiteX3" fmla="*/ 630314 w 1003568"/>
              <a:gd name="connsiteY3" fmla="*/ 62143 h 5095782"/>
              <a:gd name="connsiteX4" fmla="*/ 585926 w 1003568"/>
              <a:gd name="connsiteY4" fmla="*/ 44388 h 5095782"/>
              <a:gd name="connsiteX5" fmla="*/ 532660 w 1003568"/>
              <a:gd name="connsiteY5" fmla="*/ 17755 h 5095782"/>
              <a:gd name="connsiteX6" fmla="*/ 399495 w 1003568"/>
              <a:gd name="connsiteY6" fmla="*/ 0 h 5095782"/>
              <a:gd name="connsiteX7" fmla="*/ 159798 w 1003568"/>
              <a:gd name="connsiteY7" fmla="*/ 35510 h 5095782"/>
              <a:gd name="connsiteX8" fmla="*/ 97654 w 1003568"/>
              <a:gd name="connsiteY8" fmla="*/ 79899 h 5095782"/>
              <a:gd name="connsiteX9" fmla="*/ 35510 w 1003568"/>
              <a:gd name="connsiteY9" fmla="*/ 177553 h 5095782"/>
              <a:gd name="connsiteX10" fmla="*/ 17755 w 1003568"/>
              <a:gd name="connsiteY10" fmla="*/ 257452 h 5095782"/>
              <a:gd name="connsiteX11" fmla="*/ 8877 w 1003568"/>
              <a:gd name="connsiteY11" fmla="*/ 470516 h 5095782"/>
              <a:gd name="connsiteX12" fmla="*/ 0 w 1003568"/>
              <a:gd name="connsiteY12" fmla="*/ 585926 h 5095782"/>
              <a:gd name="connsiteX13" fmla="*/ 8877 w 1003568"/>
              <a:gd name="connsiteY13" fmla="*/ 949910 h 5095782"/>
              <a:gd name="connsiteX14" fmla="*/ 17755 w 1003568"/>
              <a:gd name="connsiteY14" fmla="*/ 1074198 h 5095782"/>
              <a:gd name="connsiteX15" fmla="*/ 8877 w 1003568"/>
              <a:gd name="connsiteY15" fmla="*/ 1260629 h 5095782"/>
              <a:gd name="connsiteX16" fmla="*/ 26633 w 1003568"/>
              <a:gd name="connsiteY16" fmla="*/ 2059619 h 5095782"/>
              <a:gd name="connsiteX17" fmla="*/ 35510 w 1003568"/>
              <a:gd name="connsiteY17" fmla="*/ 2325949 h 5095782"/>
              <a:gd name="connsiteX18" fmla="*/ 26633 w 1003568"/>
              <a:gd name="connsiteY18" fmla="*/ 2707689 h 5095782"/>
              <a:gd name="connsiteX19" fmla="*/ 35510 w 1003568"/>
              <a:gd name="connsiteY19" fmla="*/ 3053918 h 5095782"/>
              <a:gd name="connsiteX20" fmla="*/ 8877 w 1003568"/>
              <a:gd name="connsiteY20" fmla="*/ 3515557 h 5095782"/>
              <a:gd name="connsiteX21" fmla="*/ 0 w 1003568"/>
              <a:gd name="connsiteY21" fmla="*/ 4021584 h 5095782"/>
              <a:gd name="connsiteX22" fmla="*/ 8877 w 1003568"/>
              <a:gd name="connsiteY22" fmla="*/ 4145872 h 5095782"/>
              <a:gd name="connsiteX23" fmla="*/ 17755 w 1003568"/>
              <a:gd name="connsiteY23" fmla="*/ 4616388 h 5095782"/>
              <a:gd name="connsiteX24" fmla="*/ 62143 w 1003568"/>
              <a:gd name="connsiteY24" fmla="*/ 4829452 h 5095782"/>
              <a:gd name="connsiteX25" fmla="*/ 88776 w 1003568"/>
              <a:gd name="connsiteY25" fmla="*/ 4953739 h 5095782"/>
              <a:gd name="connsiteX26" fmla="*/ 115409 w 1003568"/>
              <a:gd name="connsiteY26" fmla="*/ 4980373 h 5095782"/>
              <a:gd name="connsiteX27" fmla="*/ 186431 w 1003568"/>
              <a:gd name="connsiteY27" fmla="*/ 5051394 h 5095782"/>
              <a:gd name="connsiteX28" fmla="*/ 239697 w 1003568"/>
              <a:gd name="connsiteY28" fmla="*/ 5078027 h 5095782"/>
              <a:gd name="connsiteX29" fmla="*/ 363984 w 1003568"/>
              <a:gd name="connsiteY29" fmla="*/ 5095782 h 5095782"/>
              <a:gd name="connsiteX30" fmla="*/ 612559 w 1003568"/>
              <a:gd name="connsiteY30" fmla="*/ 5078027 h 5095782"/>
              <a:gd name="connsiteX31" fmla="*/ 772357 w 1003568"/>
              <a:gd name="connsiteY31" fmla="*/ 5015883 h 5095782"/>
              <a:gd name="connsiteX32" fmla="*/ 870011 w 1003568"/>
              <a:gd name="connsiteY32" fmla="*/ 4953739 h 5095782"/>
              <a:gd name="connsiteX33" fmla="*/ 949910 w 1003568"/>
              <a:gd name="connsiteY33" fmla="*/ 4864963 h 5095782"/>
              <a:gd name="connsiteX34" fmla="*/ 967666 w 1003568"/>
              <a:gd name="connsiteY34" fmla="*/ 4838330 h 5095782"/>
              <a:gd name="connsiteX35" fmla="*/ 1003176 w 1003568"/>
              <a:gd name="connsiteY35" fmla="*/ 4696287 h 5095782"/>
              <a:gd name="connsiteX36" fmla="*/ 1003176 w 1003568"/>
              <a:gd name="connsiteY36" fmla="*/ 4669654 h 509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03568" h="5095782">
                <a:moveTo>
                  <a:pt x="727969" y="115409"/>
                </a:moveTo>
                <a:cubicBezTo>
                  <a:pt x="713173" y="106531"/>
                  <a:pt x="699348" y="95784"/>
                  <a:pt x="683580" y="88776"/>
                </a:cubicBezTo>
                <a:cubicBezTo>
                  <a:pt x="672431" y="83821"/>
                  <a:pt x="658983" y="85355"/>
                  <a:pt x="648070" y="79899"/>
                </a:cubicBezTo>
                <a:cubicBezTo>
                  <a:pt x="640583" y="76156"/>
                  <a:pt x="637581" y="66296"/>
                  <a:pt x="630314" y="62143"/>
                </a:cubicBezTo>
                <a:cubicBezTo>
                  <a:pt x="616478" y="54237"/>
                  <a:pt x="600433" y="50982"/>
                  <a:pt x="585926" y="44388"/>
                </a:cubicBezTo>
                <a:cubicBezTo>
                  <a:pt x="567854" y="36174"/>
                  <a:pt x="551633" y="23593"/>
                  <a:pt x="532660" y="17755"/>
                </a:cubicBezTo>
                <a:cubicBezTo>
                  <a:pt x="524271" y="15174"/>
                  <a:pt x="403061" y="446"/>
                  <a:pt x="399495" y="0"/>
                </a:cubicBezTo>
                <a:cubicBezTo>
                  <a:pt x="319596" y="11837"/>
                  <a:pt x="237880" y="14841"/>
                  <a:pt x="159798" y="35510"/>
                </a:cubicBezTo>
                <a:cubicBezTo>
                  <a:pt x="135189" y="42024"/>
                  <a:pt x="116576" y="62870"/>
                  <a:pt x="97654" y="79899"/>
                </a:cubicBezTo>
                <a:cubicBezTo>
                  <a:pt x="77580" y="97965"/>
                  <a:pt x="44702" y="161467"/>
                  <a:pt x="35510" y="177553"/>
                </a:cubicBezTo>
                <a:cubicBezTo>
                  <a:pt x="29592" y="204186"/>
                  <a:pt x="20225" y="230281"/>
                  <a:pt x="17755" y="257452"/>
                </a:cubicBezTo>
                <a:cubicBezTo>
                  <a:pt x="11319" y="328243"/>
                  <a:pt x="12714" y="399537"/>
                  <a:pt x="8877" y="470516"/>
                </a:cubicBezTo>
                <a:cubicBezTo>
                  <a:pt x="6794" y="509043"/>
                  <a:pt x="2959" y="547456"/>
                  <a:pt x="0" y="585926"/>
                </a:cubicBezTo>
                <a:cubicBezTo>
                  <a:pt x="2959" y="707254"/>
                  <a:pt x="4467" y="828626"/>
                  <a:pt x="8877" y="949910"/>
                </a:cubicBezTo>
                <a:cubicBezTo>
                  <a:pt x="10386" y="991417"/>
                  <a:pt x="17755" y="1032663"/>
                  <a:pt x="17755" y="1074198"/>
                </a:cubicBezTo>
                <a:cubicBezTo>
                  <a:pt x="17755" y="1136412"/>
                  <a:pt x="11836" y="1198485"/>
                  <a:pt x="8877" y="1260629"/>
                </a:cubicBezTo>
                <a:cubicBezTo>
                  <a:pt x="31988" y="2046382"/>
                  <a:pt x="545" y="937812"/>
                  <a:pt x="26633" y="2059619"/>
                </a:cubicBezTo>
                <a:cubicBezTo>
                  <a:pt x="28698" y="2148421"/>
                  <a:pt x="32551" y="2237172"/>
                  <a:pt x="35510" y="2325949"/>
                </a:cubicBezTo>
                <a:cubicBezTo>
                  <a:pt x="32551" y="2453196"/>
                  <a:pt x="26633" y="2580408"/>
                  <a:pt x="26633" y="2707689"/>
                </a:cubicBezTo>
                <a:cubicBezTo>
                  <a:pt x="26633" y="2823137"/>
                  <a:pt x="35510" y="2938470"/>
                  <a:pt x="35510" y="3053918"/>
                </a:cubicBezTo>
                <a:cubicBezTo>
                  <a:pt x="35510" y="3290112"/>
                  <a:pt x="29321" y="3311123"/>
                  <a:pt x="8877" y="3515557"/>
                </a:cubicBezTo>
                <a:cubicBezTo>
                  <a:pt x="5918" y="3684233"/>
                  <a:pt x="0" y="3852882"/>
                  <a:pt x="0" y="4021584"/>
                </a:cubicBezTo>
                <a:cubicBezTo>
                  <a:pt x="0" y="4063119"/>
                  <a:pt x="7638" y="4104356"/>
                  <a:pt x="8877" y="4145872"/>
                </a:cubicBezTo>
                <a:cubicBezTo>
                  <a:pt x="13557" y="4302669"/>
                  <a:pt x="8806" y="4459777"/>
                  <a:pt x="17755" y="4616388"/>
                </a:cubicBezTo>
                <a:cubicBezTo>
                  <a:pt x="22456" y="4698656"/>
                  <a:pt x="41183" y="4756089"/>
                  <a:pt x="62143" y="4829452"/>
                </a:cubicBezTo>
                <a:cubicBezTo>
                  <a:pt x="67100" y="4869106"/>
                  <a:pt x="68374" y="4917014"/>
                  <a:pt x="88776" y="4953739"/>
                </a:cubicBezTo>
                <a:cubicBezTo>
                  <a:pt x="94873" y="4964714"/>
                  <a:pt x="107141" y="4970924"/>
                  <a:pt x="115409" y="4980373"/>
                </a:cubicBezTo>
                <a:cubicBezTo>
                  <a:pt x="151065" y="5021123"/>
                  <a:pt x="142866" y="5025255"/>
                  <a:pt x="186431" y="5051394"/>
                </a:cubicBezTo>
                <a:cubicBezTo>
                  <a:pt x="203453" y="5061607"/>
                  <a:pt x="220439" y="5073212"/>
                  <a:pt x="239697" y="5078027"/>
                </a:cubicBezTo>
                <a:cubicBezTo>
                  <a:pt x="280297" y="5088177"/>
                  <a:pt x="363984" y="5095782"/>
                  <a:pt x="363984" y="5095782"/>
                </a:cubicBezTo>
                <a:cubicBezTo>
                  <a:pt x="446842" y="5089864"/>
                  <a:pt x="530199" y="5088864"/>
                  <a:pt x="612559" y="5078027"/>
                </a:cubicBezTo>
                <a:cubicBezTo>
                  <a:pt x="663401" y="5071337"/>
                  <a:pt x="727920" y="5041610"/>
                  <a:pt x="772357" y="5015883"/>
                </a:cubicBezTo>
                <a:cubicBezTo>
                  <a:pt x="805748" y="4996551"/>
                  <a:pt x="842728" y="4981021"/>
                  <a:pt x="870011" y="4953739"/>
                </a:cubicBezTo>
                <a:cubicBezTo>
                  <a:pt x="914390" y="4909361"/>
                  <a:pt x="913470" y="4913549"/>
                  <a:pt x="949910" y="4864963"/>
                </a:cubicBezTo>
                <a:cubicBezTo>
                  <a:pt x="956312" y="4856427"/>
                  <a:pt x="962894" y="4847873"/>
                  <a:pt x="967666" y="4838330"/>
                </a:cubicBezTo>
                <a:cubicBezTo>
                  <a:pt x="989920" y="4793823"/>
                  <a:pt x="998270" y="4745346"/>
                  <a:pt x="1003176" y="4696287"/>
                </a:cubicBezTo>
                <a:cubicBezTo>
                  <a:pt x="1004059" y="4687453"/>
                  <a:pt x="1003176" y="4678532"/>
                  <a:pt x="1003176" y="46696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  <p:bldLst>
      <p:bldP spid="3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循环队列的基本操作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队头下标（指针）：</a:t>
            </a:r>
            <a:r>
              <a:rPr lang="en-US" altLang="zh-CN" dirty="0"/>
              <a:t>head</a:t>
            </a:r>
            <a:r>
              <a:rPr lang="zh-CN" altLang="en-US" dirty="0"/>
              <a:t>，指向实际队头元素的前一个位置</a:t>
            </a:r>
            <a:endParaRPr lang="en-US" altLang="zh-CN" dirty="0"/>
          </a:p>
          <a:p>
            <a:r>
              <a:rPr lang="zh-CN" altLang="en-US" dirty="0"/>
              <a:t>队尾下标（指针）：</a:t>
            </a:r>
            <a:r>
              <a:rPr lang="en-US" altLang="zh-CN" dirty="0"/>
              <a:t>tail</a:t>
            </a:r>
            <a:r>
              <a:rPr lang="zh-CN" altLang="en-US" dirty="0"/>
              <a:t>，指向实际队尾元素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、初始状况，队列为空，</a:t>
            </a:r>
            <a:r>
              <a:rPr lang="en-US" altLang="zh-CN" dirty="0"/>
              <a:t>head=tail=0</a:t>
            </a:r>
            <a:r>
              <a:rPr lang="zh-CN" altLang="en-US" dirty="0"/>
              <a:t>（</a:t>
            </a:r>
            <a:r>
              <a:rPr lang="en-US" altLang="zh-CN" dirty="0"/>
              <a:t>head</a:t>
            </a:r>
            <a:r>
              <a:rPr lang="zh-CN" altLang="en-US" dirty="0"/>
              <a:t>之后，</a:t>
            </a:r>
            <a:r>
              <a:rPr lang="en-US" altLang="zh-CN" dirty="0"/>
              <a:t>tail</a:t>
            </a:r>
            <a:r>
              <a:rPr lang="zh-CN" altLang="en-US" dirty="0"/>
              <a:t>为队尾）</a:t>
            </a:r>
            <a:endParaRPr lang="en-US" altLang="zh-CN" dirty="0"/>
          </a:p>
          <a:p>
            <a:r>
              <a:rPr lang="zh-CN" altLang="en-US" sz="1800" dirty="0"/>
              <a:t>2、入队：tail=(tail+1)% N</a:t>
            </a:r>
            <a:endParaRPr lang="zh-CN" altLang="en-US" sz="1800" dirty="0"/>
          </a:p>
          <a:p>
            <a:r>
              <a:rPr lang="zh-CN" altLang="en-US" sz="1800" dirty="0"/>
              <a:t>3、出队：head=(head+1)% N</a:t>
            </a:r>
            <a:endParaRPr lang="zh-CN" altLang="en-US" sz="1800" dirty="0"/>
          </a:p>
          <a:p>
            <a:r>
              <a:rPr lang="zh-CN" altLang="en-US" sz="1800" dirty="0"/>
              <a:t>4、判断队列满 </a:t>
            </a:r>
            <a:r>
              <a:rPr lang="en-US" sz="1800" dirty="0"/>
              <a:t>?</a:t>
            </a:r>
            <a:endParaRPr lang="zh-CN" altLang="en-US" sz="1800" dirty="0"/>
          </a:p>
          <a:p>
            <a:endParaRPr lang="zh-CN" altLang="en-US" sz="18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循环队列的基本操作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队头下标（指针）：</a:t>
            </a:r>
            <a:r>
              <a:rPr lang="en-US" altLang="zh-CN" dirty="0"/>
              <a:t>head</a:t>
            </a:r>
            <a:r>
              <a:rPr lang="zh-CN" altLang="en-US" dirty="0"/>
              <a:t>，指向实际队头元素的前一个位置</a:t>
            </a:r>
            <a:endParaRPr lang="en-US" altLang="zh-CN" dirty="0"/>
          </a:p>
          <a:p>
            <a:r>
              <a:rPr lang="zh-CN" altLang="en-US" dirty="0"/>
              <a:t>队尾下标（指针）：</a:t>
            </a:r>
            <a:r>
              <a:rPr lang="en-US" altLang="zh-CN" dirty="0"/>
              <a:t>tail</a:t>
            </a:r>
            <a:r>
              <a:rPr lang="zh-CN" altLang="en-US" dirty="0"/>
              <a:t>，指向实际队尾元素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、初始状况，队列为空，</a:t>
            </a:r>
            <a:r>
              <a:rPr lang="en-US" altLang="zh-CN" dirty="0"/>
              <a:t>head=tail=0</a:t>
            </a:r>
            <a:r>
              <a:rPr lang="zh-CN" altLang="en-US" dirty="0"/>
              <a:t>（</a:t>
            </a:r>
            <a:r>
              <a:rPr lang="en-US" altLang="zh-CN" dirty="0"/>
              <a:t>head</a:t>
            </a:r>
            <a:r>
              <a:rPr lang="zh-CN" altLang="en-US" dirty="0"/>
              <a:t>之后，</a:t>
            </a:r>
            <a:r>
              <a:rPr lang="en-US" altLang="zh-CN" dirty="0"/>
              <a:t>tail</a:t>
            </a:r>
            <a:r>
              <a:rPr lang="zh-CN" altLang="en-US" dirty="0"/>
              <a:t>为队尾）</a:t>
            </a:r>
            <a:endParaRPr lang="en-US" altLang="zh-CN" dirty="0"/>
          </a:p>
          <a:p>
            <a:r>
              <a:rPr lang="zh-CN" altLang="en-US" sz="1800" dirty="0"/>
              <a:t>2、入队：tail=(tail+1)% N</a:t>
            </a:r>
            <a:endParaRPr lang="zh-CN" altLang="en-US" sz="1800" dirty="0"/>
          </a:p>
          <a:p>
            <a:r>
              <a:rPr lang="zh-CN" altLang="en-US" sz="1800" dirty="0"/>
              <a:t>3、出队：head=(head+1)% N</a:t>
            </a:r>
            <a:endParaRPr lang="zh-CN" altLang="en-US" sz="1800" dirty="0"/>
          </a:p>
          <a:p>
            <a:r>
              <a:rPr lang="zh-CN" altLang="en-US" sz="1800" dirty="0"/>
              <a:t>4、判断队列满 </a:t>
            </a:r>
            <a:r>
              <a:rPr lang="en-US" sz="1800" dirty="0"/>
              <a:t>?</a:t>
            </a:r>
            <a:endParaRPr lang="en-US" sz="1800" dirty="0"/>
          </a:p>
          <a:p>
            <a:r>
              <a:rPr lang="en-US" altLang="zh-CN" dirty="0">
                <a:sym typeface="+mn-ea"/>
              </a:rPr>
              <a:t>head==tail</a:t>
            </a:r>
            <a:r>
              <a:rPr lang="zh-CN" altLang="en-US" dirty="0">
                <a:sym typeface="+mn-ea"/>
              </a:rPr>
              <a:t>队满、队空皆有可能，为避免这种情况，认为设定(tail+1)% N</a:t>
            </a:r>
            <a:r>
              <a:rPr lang="en-US" altLang="zh-CN" dirty="0">
                <a:sym typeface="+mn-ea"/>
              </a:rPr>
              <a:t>==head</a:t>
            </a:r>
            <a:r>
              <a:rPr lang="zh-CN" altLang="en-US" dirty="0">
                <a:sym typeface="+mn-ea"/>
              </a:rPr>
              <a:t>为满，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代价为浪费一个空间。</a:t>
            </a:r>
            <a:endParaRPr lang="zh-CN" altLang="en-US" sz="1800" dirty="0"/>
          </a:p>
          <a:p>
            <a:endParaRPr lang="zh-CN" altLang="en-US" sz="18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时间复杂度？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5879" y="2101216"/>
            <a:ext cx="10058400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3600" b="1" dirty="0"/>
              <a:t>for(int i=1;i&lt;=n;i++)</a:t>
            </a:r>
            <a:endParaRPr sz="3600" b="1" dirty="0"/>
          </a:p>
          <a:p>
            <a:pPr marL="0" indent="0">
              <a:buNone/>
            </a:pPr>
            <a:r>
              <a:rPr sz="3600" b="1" dirty="0"/>
              <a:t>	for(int j=1;j&lt;=n;j++)</a:t>
            </a:r>
            <a:endParaRPr sz="3600" b="1" dirty="0"/>
          </a:p>
          <a:p>
            <a:pPr marL="0" indent="0">
              <a:buNone/>
            </a:pPr>
            <a:r>
              <a:rPr sz="3600" b="1" dirty="0"/>
              <a:t>    		</a:t>
            </a:r>
            <a:r>
              <a:rPr lang="en-US" sz="3600" b="1" dirty="0"/>
              <a:t>t</a:t>
            </a:r>
            <a:r>
              <a:rPr sz="3600" b="1" dirty="0"/>
              <a:t>++;</a:t>
            </a:r>
            <a:endParaRPr sz="3600" b="1" dirty="0"/>
          </a:p>
          <a:p>
            <a:endParaRPr lang="en-US" altLang="zh-CN" sz="36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循环队列的基本操作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队头下标（指针）：</a:t>
            </a:r>
            <a:r>
              <a:rPr lang="en-US" altLang="zh-CN" dirty="0"/>
              <a:t>head</a:t>
            </a:r>
            <a:r>
              <a:rPr lang="zh-CN" altLang="en-US" dirty="0"/>
              <a:t>，指向实际队头元素的前一个位置</a:t>
            </a:r>
            <a:endParaRPr lang="en-US" altLang="zh-CN" dirty="0"/>
          </a:p>
          <a:p>
            <a:r>
              <a:rPr lang="zh-CN" altLang="en-US" dirty="0"/>
              <a:t>队尾下标（指针）：</a:t>
            </a:r>
            <a:r>
              <a:rPr lang="en-US" altLang="zh-CN" dirty="0"/>
              <a:t>tail</a:t>
            </a:r>
            <a:r>
              <a:rPr lang="zh-CN" altLang="en-US" dirty="0"/>
              <a:t>，指向实际队尾元素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、初始状况，队列为空，</a:t>
            </a:r>
            <a:r>
              <a:rPr lang="en-US" altLang="zh-CN" dirty="0"/>
              <a:t>head=tail=0</a:t>
            </a:r>
            <a:r>
              <a:rPr lang="zh-CN" altLang="en-US" dirty="0"/>
              <a:t>（</a:t>
            </a:r>
            <a:r>
              <a:rPr lang="en-US" altLang="zh-CN" dirty="0"/>
              <a:t>head</a:t>
            </a:r>
            <a:r>
              <a:rPr lang="zh-CN" altLang="en-US" dirty="0"/>
              <a:t>之后，</a:t>
            </a:r>
            <a:r>
              <a:rPr lang="en-US" altLang="zh-CN" dirty="0"/>
              <a:t>tail</a:t>
            </a:r>
            <a:r>
              <a:rPr lang="zh-CN" altLang="en-US" dirty="0"/>
              <a:t>为队尾）</a:t>
            </a:r>
            <a:endParaRPr lang="en-US" altLang="zh-CN" dirty="0"/>
          </a:p>
          <a:p>
            <a:r>
              <a:rPr lang="zh-CN" altLang="en-US" sz="1800" dirty="0"/>
              <a:t>2、入队：tail=(tail+1)% N</a:t>
            </a:r>
            <a:endParaRPr lang="zh-CN" altLang="en-US" sz="1800" dirty="0"/>
          </a:p>
          <a:p>
            <a:r>
              <a:rPr lang="zh-CN" altLang="en-US" sz="1800" dirty="0"/>
              <a:t>3、出队：head=(head+1)% N</a:t>
            </a:r>
            <a:endParaRPr lang="zh-CN" altLang="en-US" sz="1800" dirty="0"/>
          </a:p>
          <a:p>
            <a:r>
              <a:rPr lang="zh-CN" altLang="en-US" sz="1800" dirty="0"/>
              <a:t>4、判断队列满  (tail+1) % N =</a:t>
            </a:r>
            <a:r>
              <a:rPr lang="en-US" altLang="zh-CN" sz="1800" dirty="0"/>
              <a:t>head</a:t>
            </a:r>
            <a:endParaRPr lang="zh-CN" altLang="en-US" sz="1800" dirty="0"/>
          </a:p>
          <a:p>
            <a:r>
              <a:rPr lang="zh-CN" altLang="en-US" sz="1800" dirty="0"/>
              <a:t>5、求队列长度 (tail-head+N) % N</a:t>
            </a:r>
            <a:endParaRPr lang="zh-CN" altLang="en-US" sz="18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队列初赛例题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400"/>
              <a:t>若用一个大小为6的数组来实现循环队列，且当前tail和head的值分别为0和3,当从队列中删除一个元素，在加入两个元素后，tail和head的值分别为多少</a:t>
            </a:r>
            <a:endParaRPr lang="zh-CN" altLang="en-US" sz="2400"/>
          </a:p>
          <a:p>
            <a:r>
              <a:rPr lang="en-US" altLang="zh-CN" sz="2400"/>
              <a:t>A.1</a:t>
            </a:r>
            <a:r>
              <a:rPr lang="zh-CN" altLang="en-US" sz="2400"/>
              <a:t>和</a:t>
            </a:r>
            <a:r>
              <a:rPr lang="en-US" altLang="zh-CN" sz="2400"/>
              <a:t>5</a:t>
            </a:r>
            <a:endParaRPr lang="en-US" altLang="zh-CN" sz="2400"/>
          </a:p>
          <a:p>
            <a:r>
              <a:rPr lang="en-US" altLang="zh-CN" sz="2400"/>
              <a:t>B.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4</a:t>
            </a:r>
            <a:endParaRPr lang="en-US" altLang="zh-CN" sz="2400"/>
          </a:p>
          <a:p>
            <a:r>
              <a:rPr lang="en-US" altLang="zh-CN" sz="2400"/>
              <a:t>C.</a:t>
            </a:r>
            <a:r>
              <a:rPr lang="en-US" altLang="zh-CN" sz="2400">
                <a:sym typeface="+mn-ea"/>
              </a:rPr>
              <a:t>4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2</a:t>
            </a:r>
            <a:endParaRPr lang="en-US" altLang="zh-CN" sz="2400"/>
          </a:p>
          <a:p>
            <a:r>
              <a:rPr lang="en-US" altLang="zh-CN" sz="2400"/>
              <a:t>D.</a:t>
            </a:r>
            <a:r>
              <a:rPr lang="en-US" altLang="zh-CN" sz="2400">
                <a:sym typeface="+mn-ea"/>
              </a:rPr>
              <a:t>5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1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队列初赛例题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400"/>
              <a:t>若用一个大小为6的数组来实现循环队列，且当前tail和head的值分别为0和3,当从队列中删除一个元素，在加入两个元素后，tail和head的值分别为多少</a:t>
            </a:r>
            <a:endParaRPr lang="zh-CN" altLang="en-US" sz="2400"/>
          </a:p>
          <a:p>
            <a:r>
              <a:rPr lang="en-US" altLang="zh-CN" sz="2400"/>
              <a:t>A.1</a:t>
            </a:r>
            <a:r>
              <a:rPr lang="zh-CN" altLang="en-US" sz="2400"/>
              <a:t>和</a:t>
            </a:r>
            <a:r>
              <a:rPr lang="en-US" altLang="zh-CN" sz="2400"/>
              <a:t>5</a:t>
            </a:r>
            <a:endParaRPr lang="en-US" altLang="zh-CN" sz="2400"/>
          </a:p>
          <a:p>
            <a:r>
              <a:rPr lang="en-US" altLang="zh-CN" sz="2400" b="1">
                <a:solidFill>
                  <a:srgbClr val="FF0000"/>
                </a:solidFill>
              </a:rPr>
              <a:t>B.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4</a:t>
            </a:r>
            <a:endParaRPr lang="en-US" altLang="zh-CN" sz="2400"/>
          </a:p>
          <a:p>
            <a:r>
              <a:rPr lang="en-US" altLang="zh-CN" sz="2400"/>
              <a:t>C.</a:t>
            </a:r>
            <a:r>
              <a:rPr lang="en-US" altLang="zh-CN" sz="2400">
                <a:sym typeface="+mn-ea"/>
              </a:rPr>
              <a:t>4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2</a:t>
            </a:r>
            <a:endParaRPr lang="en-US" altLang="zh-CN" sz="2400"/>
          </a:p>
          <a:p>
            <a:r>
              <a:rPr lang="en-US" altLang="zh-CN" sz="2400"/>
              <a:t>D.</a:t>
            </a:r>
            <a:r>
              <a:rPr lang="en-US" altLang="zh-CN" sz="2400">
                <a:sym typeface="+mn-ea"/>
              </a:rPr>
              <a:t>5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1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队列初赛例题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假设以数组A[m]存放循环队列的元素,其头尾指针分别为head 和tail,则当前队列中的元素个数为()</a:t>
            </a:r>
            <a:endParaRPr lang="zh-CN" altLang="en-US" sz="2400"/>
          </a:p>
          <a:p>
            <a:r>
              <a:rPr lang="zh-CN" altLang="en-US" sz="2400"/>
              <a:t>A:(tail-head+m)%m</a:t>
            </a:r>
            <a:endParaRPr lang="zh-CN" altLang="en-US" sz="2400"/>
          </a:p>
          <a:p>
            <a:r>
              <a:rPr lang="zh-CN" altLang="en-US" sz="2400"/>
              <a:t>B:tail-head+1</a:t>
            </a:r>
            <a:endParaRPr lang="zh-CN" altLang="en-US" sz="2400"/>
          </a:p>
          <a:p>
            <a:r>
              <a:rPr lang="zh-CN" altLang="en-US" sz="2400"/>
              <a:t>C:(head-tail+m)%m</a:t>
            </a:r>
            <a:endParaRPr lang="zh-CN" altLang="en-US" sz="2400"/>
          </a:p>
          <a:p>
            <a:r>
              <a:rPr lang="zh-CN" altLang="en-US" sz="2400"/>
              <a:t>D:(tail-head)%m</a:t>
            </a:r>
            <a:endParaRPr lang="zh-CN" altLang="en-US" sz="24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队列初赛例题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假设以数组A[m]存放循环队列的元素,其头尾指针分别为head 和tail,则当前队列中的元素个数为()</a:t>
            </a:r>
            <a:endParaRPr lang="zh-CN" altLang="en-US" sz="2400"/>
          </a:p>
          <a:p>
            <a:r>
              <a:rPr lang="zh-CN" altLang="en-US" sz="2400" b="1">
                <a:solidFill>
                  <a:srgbClr val="FF0000"/>
                </a:solidFill>
              </a:rPr>
              <a:t>A:(tail-head+m)%m</a:t>
            </a:r>
            <a:endParaRPr lang="zh-CN" altLang="en-US" sz="2400"/>
          </a:p>
          <a:p>
            <a:r>
              <a:rPr lang="zh-CN" altLang="en-US" sz="2400"/>
              <a:t>B:tail-head+1</a:t>
            </a:r>
            <a:endParaRPr lang="zh-CN" altLang="en-US" sz="2400"/>
          </a:p>
          <a:p>
            <a:r>
              <a:rPr lang="zh-CN" altLang="en-US" sz="2400"/>
              <a:t>C:(head-tail+m)%m</a:t>
            </a:r>
            <a:endParaRPr lang="zh-CN" altLang="en-US" sz="2400"/>
          </a:p>
          <a:p>
            <a:r>
              <a:rPr lang="zh-CN" altLang="en-US" sz="2400"/>
              <a:t>D:(tail-head)%m</a:t>
            </a:r>
            <a:endParaRPr lang="zh-CN" altLang="en-US" sz="24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队列初赛例题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最大容量为</a:t>
            </a:r>
            <a:r>
              <a:rPr lang="en-US" altLang="zh-CN" sz="2400"/>
              <a:t>n</a:t>
            </a:r>
            <a:r>
              <a:rPr lang="zh-CN" altLang="en-US" sz="2400"/>
              <a:t>的循环队列，队尾指针</a:t>
            </a:r>
            <a:r>
              <a:rPr lang="en-US" altLang="zh-CN" sz="2400"/>
              <a:t>tail</a:t>
            </a:r>
            <a:r>
              <a:rPr lang="zh-CN" altLang="en-US" sz="2400"/>
              <a:t>，队头指针</a:t>
            </a:r>
            <a:r>
              <a:rPr lang="en-US" altLang="zh-CN" sz="2400"/>
              <a:t>head</a:t>
            </a:r>
            <a:r>
              <a:rPr lang="zh-CN" altLang="en-US" sz="2400"/>
              <a:t>，则队空的条件是？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A.(tail+1) % n == head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B.</a:t>
            </a:r>
            <a:r>
              <a:rPr lang="en-US" altLang="zh-CN" sz="2400">
                <a:sym typeface="+mn-ea"/>
              </a:rPr>
              <a:t>tail == head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C.</a:t>
            </a:r>
            <a:r>
              <a:rPr lang="en-US" altLang="zh-CN" sz="2400">
                <a:sym typeface="+mn-ea"/>
              </a:rPr>
              <a:t>tail+1  == head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D.</a:t>
            </a:r>
            <a:r>
              <a:rPr lang="en-US" altLang="zh-CN" sz="2400">
                <a:sym typeface="+mn-ea"/>
              </a:rPr>
              <a:t>tail-1  == head</a:t>
            </a:r>
            <a:endParaRPr lang="en-US" altLang="zh-CN" sz="24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队列初赛例题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循环队列中</a:t>
            </a:r>
            <a:r>
              <a:rPr lang="en-US" altLang="zh-CN" sz="2400"/>
              <a:t>tail=32</a:t>
            </a:r>
            <a:r>
              <a:rPr lang="zh-CN" altLang="en-US" sz="2400"/>
              <a:t>指向队尾元素，</a:t>
            </a:r>
            <a:r>
              <a:rPr lang="en-US" altLang="zh-CN" sz="2400"/>
              <a:t>head=15</a:t>
            </a:r>
            <a:r>
              <a:rPr lang="zh-CN" altLang="en-US" sz="2400"/>
              <a:t>指向队头元素的前一个空位，队列空间</a:t>
            </a:r>
            <a:r>
              <a:rPr lang="en-US" altLang="zh-CN" sz="2400"/>
              <a:t>m=60</a:t>
            </a:r>
            <a:r>
              <a:rPr lang="zh-CN" altLang="en-US" sz="2400"/>
              <a:t>（</a:t>
            </a:r>
            <a:r>
              <a:rPr lang="en-US" altLang="zh-CN" sz="2400"/>
              <a:t>0..59</a:t>
            </a:r>
            <a:r>
              <a:rPr lang="zh-CN" altLang="en-US" sz="2400"/>
              <a:t>）</a:t>
            </a:r>
            <a:r>
              <a:rPr lang="en-US" altLang="zh-CN" sz="2400"/>
              <a:t>.</a:t>
            </a:r>
            <a:r>
              <a:rPr lang="zh-CN" altLang="en-US" sz="2400">
                <a:sym typeface="+mn-ea"/>
              </a:rPr>
              <a:t>循环队列中元素数目是？</a:t>
            </a:r>
            <a:endParaRPr lang="en-US" altLang="zh-CN" sz="2400"/>
          </a:p>
          <a:p>
            <a:r>
              <a:rPr lang="en-US" altLang="zh-CN" sz="2400"/>
              <a:t>A.42</a:t>
            </a:r>
            <a:endParaRPr lang="en-US" altLang="zh-CN" sz="2400"/>
          </a:p>
          <a:p>
            <a:r>
              <a:rPr lang="en-US" altLang="zh-CN" sz="2400"/>
              <a:t>B.16</a:t>
            </a:r>
            <a:endParaRPr lang="en-US" altLang="zh-CN" sz="2400"/>
          </a:p>
          <a:p>
            <a:r>
              <a:rPr lang="en-US" altLang="zh-CN" sz="2400"/>
              <a:t>C.17</a:t>
            </a:r>
            <a:endParaRPr lang="en-US" altLang="zh-CN" sz="2400"/>
          </a:p>
          <a:p>
            <a:r>
              <a:rPr lang="en-US" altLang="zh-CN" sz="2400"/>
              <a:t>D.41</a:t>
            </a:r>
            <a:endParaRPr lang="en-US" altLang="zh-CN" sz="24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队列初赛例题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循环队列中</a:t>
            </a:r>
            <a:r>
              <a:rPr lang="en-US" altLang="zh-CN" sz="2400"/>
              <a:t>tail=32</a:t>
            </a:r>
            <a:r>
              <a:rPr lang="zh-CN" altLang="en-US" sz="2400"/>
              <a:t>指向队尾元素，</a:t>
            </a:r>
            <a:r>
              <a:rPr lang="en-US" altLang="zh-CN" sz="2400"/>
              <a:t>head=15</a:t>
            </a:r>
            <a:r>
              <a:rPr lang="zh-CN" altLang="en-US" sz="2400"/>
              <a:t>指向队头元素的前一个空位，队列空间</a:t>
            </a:r>
            <a:r>
              <a:rPr lang="en-US" altLang="zh-CN" sz="2400"/>
              <a:t>m=60.</a:t>
            </a:r>
            <a:r>
              <a:rPr lang="zh-CN" altLang="en-US" sz="2400">
                <a:sym typeface="+mn-ea"/>
              </a:rPr>
              <a:t>循环队列中元素数目是？</a:t>
            </a:r>
            <a:endParaRPr lang="en-US" altLang="zh-CN" sz="2400"/>
          </a:p>
          <a:p>
            <a:r>
              <a:rPr lang="en-US" altLang="zh-CN" sz="2400"/>
              <a:t>A.42</a:t>
            </a:r>
            <a:endParaRPr lang="en-US" altLang="zh-CN" sz="2400"/>
          </a:p>
          <a:p>
            <a:r>
              <a:rPr lang="en-US" altLang="zh-CN" sz="2400"/>
              <a:t>B.16</a:t>
            </a:r>
            <a:endParaRPr lang="en-US" altLang="zh-CN" sz="2400"/>
          </a:p>
          <a:p>
            <a:r>
              <a:rPr lang="en-US" altLang="zh-CN" sz="2400" b="1">
                <a:solidFill>
                  <a:srgbClr val="FF0000"/>
                </a:solidFill>
              </a:rPr>
              <a:t>C.17</a:t>
            </a:r>
            <a:endParaRPr lang="en-US" altLang="zh-CN" sz="2400"/>
          </a:p>
          <a:p>
            <a:r>
              <a:rPr lang="en-US" altLang="zh-CN" sz="2400"/>
              <a:t>D.41</a:t>
            </a:r>
            <a:endParaRPr lang="en-US" altLang="zh-CN" sz="24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周末舞会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8000"/>
              <a:t>【题目描述】</a:t>
            </a:r>
            <a:endParaRPr lang="zh-CN" altLang="en-US" sz="8000"/>
          </a:p>
          <a:p>
            <a:r>
              <a:rPr lang="zh-CN" altLang="en-US" sz="8000"/>
              <a:t>假设在周末舞会上，男士们和女士们进入舞厅时，各自排成一队。跳舞开始时，依次从男队和女队的队头上各出一人配成舞伴。规定每个舞曲能有一对跳舞者。若两队初始人数不相同，则较长的那一队中未配对者等待下一轮舞曲。现要求写一个程序，模拟上述舞伴配对问题。【输入】</a:t>
            </a:r>
            <a:endParaRPr lang="zh-CN" altLang="en-US" sz="8000"/>
          </a:p>
          <a:p>
            <a:r>
              <a:rPr lang="zh-CN" altLang="en-US" sz="8000"/>
              <a:t>第一行两队的人数;</a:t>
            </a:r>
            <a:endParaRPr lang="zh-CN" altLang="en-US" sz="8000"/>
          </a:p>
          <a:p>
            <a:r>
              <a:rPr lang="zh-CN" altLang="en-US" sz="8000"/>
              <a:t>第二行舞曲的数目。</a:t>
            </a:r>
            <a:endParaRPr lang="zh-CN" altLang="en-US" sz="8000"/>
          </a:p>
          <a:p>
            <a:r>
              <a:rPr lang="zh-CN" altLang="en-US" sz="8000"/>
              <a:t>【输出】配对情况。</a:t>
            </a:r>
            <a:endParaRPr lang="zh-CN" altLang="en-US" sz="8000"/>
          </a:p>
          <a:p>
            <a:endParaRPr lang="zh-CN" altLang="en-US" sz="8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923,&quot;width&quot;:9364}"/>
</p:tagLst>
</file>

<file path=ppt/tags/tag2.xml><?xml version="1.0" encoding="utf-8"?>
<p:tagLst xmlns:p="http://schemas.openxmlformats.org/presentationml/2006/main">
  <p:tag name="KSO_WM_UNIT_TABLE_BEAUTIFY" val="smartTable{d02620ad-1403-4ccc-a842-2b581d0436ce}"/>
</p:tagLst>
</file>

<file path=ppt/tags/tag3.xml><?xml version="1.0" encoding="utf-8"?>
<p:tagLst xmlns:p="http://schemas.openxmlformats.org/presentationml/2006/main">
  <p:tag name="KSO_WM_UNIT_PLACING_PICTURE_USER_VIEWPORT" val="{&quot;height&quot;:2111,&quot;width&quot;:12960}"/>
</p:tagLst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Retrospect">
      <a:majorFont>
        <a:latin typeface="Bahnschrif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ews Gothic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15918</Words>
  <Application>WPS 演示</Application>
  <PresentationFormat>宽屏</PresentationFormat>
  <Paragraphs>1343</Paragraphs>
  <Slides>155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155</vt:i4>
      </vt:variant>
    </vt:vector>
  </HeadingPairs>
  <TitlesOfParts>
    <vt:vector size="168" baseType="lpstr">
      <vt:lpstr>Arial</vt:lpstr>
      <vt:lpstr>宋体</vt:lpstr>
      <vt:lpstr>Wingdings</vt:lpstr>
      <vt:lpstr>Calibri</vt:lpstr>
      <vt:lpstr>News Gothic MT</vt:lpstr>
      <vt:lpstr>Bahnschrift</vt:lpstr>
      <vt:lpstr>微软雅黑</vt:lpstr>
      <vt:lpstr>Arial Unicode MS</vt:lpstr>
      <vt:lpstr>等线</vt:lpstr>
      <vt:lpstr>仿宋</vt:lpstr>
      <vt:lpstr>Yahei Consolas Hybrid</vt:lpstr>
      <vt:lpstr>Arial</vt:lpstr>
      <vt:lpstr>RetrospectVTI</vt:lpstr>
      <vt:lpstr>基础数据结构</vt:lpstr>
      <vt:lpstr>基础数据结构</vt:lpstr>
      <vt:lpstr>时空复杂度</vt:lpstr>
      <vt:lpstr>PowerPoint 演示文稿</vt:lpstr>
      <vt:lpstr>时间复杂度</vt:lpstr>
      <vt:lpstr>所有语句的频度和？</vt:lpstr>
      <vt:lpstr>时间复杂度？</vt:lpstr>
      <vt:lpstr>时间复杂度？</vt:lpstr>
      <vt:lpstr>时间复杂度？</vt:lpstr>
      <vt:lpstr>时间复杂度？</vt:lpstr>
      <vt:lpstr>时间复杂度？</vt:lpstr>
      <vt:lpstr>时间复杂度的描述方法</vt:lpstr>
      <vt:lpstr>时间复杂度的预估O(3n^2+ 3n + 1)</vt:lpstr>
      <vt:lpstr>预估时间复杂度</vt:lpstr>
      <vt:lpstr>预估时间复杂度</vt:lpstr>
      <vt:lpstr>冒泡排序的时间复杂度</vt:lpstr>
      <vt:lpstr>时间复杂度</vt:lpstr>
      <vt:lpstr>时间复杂度的预估</vt:lpstr>
      <vt:lpstr>时间复杂度的预估</vt:lpstr>
      <vt:lpstr>做法1：朴素穷举做法(n&lt;=100,000)</vt:lpstr>
      <vt:lpstr>朴素穷举做法:时间复杂度0(n^2)</vt:lpstr>
      <vt:lpstr>做法2：</vt:lpstr>
      <vt:lpstr>常见的时间复杂度</vt:lpstr>
      <vt:lpstr>空间复杂度</vt:lpstr>
      <vt:lpstr>空间复杂度</vt:lpstr>
      <vt:lpstr>内存空间计量单位</vt:lpstr>
      <vt:lpstr>存储计量单位</vt:lpstr>
      <vt:lpstr>PowerPoint 演示文稿</vt:lpstr>
      <vt:lpstr>空间复杂度</vt:lpstr>
      <vt:lpstr>常见的oj评测结果</vt:lpstr>
      <vt:lpstr>基础数据结构</vt:lpstr>
      <vt:lpstr>线性表</vt:lpstr>
      <vt:lpstr>线性结构（非空）的特点</vt:lpstr>
      <vt:lpstr>常见的数据结构</vt:lpstr>
      <vt:lpstr>线性结构:栈</vt:lpstr>
      <vt:lpstr>PowerPoint 演示文稿</vt:lpstr>
      <vt:lpstr>生活中的栈</vt:lpstr>
      <vt:lpstr>洗碗问题</vt:lpstr>
      <vt:lpstr>洗碗问题</vt:lpstr>
      <vt:lpstr>栈的性质</vt:lpstr>
      <vt:lpstr>初赛例题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栈的基本操作：</vt:lpstr>
      <vt:lpstr>栈是一种抽象数据类型。</vt:lpstr>
      <vt:lpstr>栈的实现方式</vt:lpstr>
      <vt:lpstr>栈操作的数组实现方式</vt:lpstr>
      <vt:lpstr>栈的应用</vt:lpstr>
      <vt:lpstr>括号匹配问题1</vt:lpstr>
      <vt:lpstr>括号匹配问题1</vt:lpstr>
      <vt:lpstr>括号匹配问题1</vt:lpstr>
      <vt:lpstr>括号匹配问题2</vt:lpstr>
      <vt:lpstr>括号匹配问题2</vt:lpstr>
      <vt:lpstr>括号匹配问题2</vt:lpstr>
      <vt:lpstr>括号匹配问题3</vt:lpstr>
      <vt:lpstr>例4  3251</vt:lpstr>
      <vt:lpstr>做法1：穷举法伪代码</vt:lpstr>
      <vt:lpstr>做法1：穷举法的时间复杂度？ (1≤N≤10^5)</vt:lpstr>
      <vt:lpstr>做法2：维护一个单调递增的栈</vt:lpstr>
      <vt:lpstr>做法2：单调栈: 时间复杂度？</vt:lpstr>
      <vt:lpstr>单调栈</vt:lpstr>
      <vt:lpstr>单调栈适用范围</vt:lpstr>
      <vt:lpstr>例5 3250</vt:lpstr>
      <vt:lpstr>做法1：穷举法</vt:lpstr>
      <vt:lpstr>做法1：穷举法：时间复杂度？</vt:lpstr>
      <vt:lpstr>做法2：单调栈？</vt:lpstr>
      <vt:lpstr>做法2：单调栈</vt:lpstr>
      <vt:lpstr>做法2：单调栈: 时间复杂度？</vt:lpstr>
      <vt:lpstr>线性结构:队列</vt:lpstr>
      <vt:lpstr>PowerPoint 演示文稿</vt:lpstr>
      <vt:lpstr>队列的性质</vt:lpstr>
      <vt:lpstr>生活中的队列</vt:lpstr>
      <vt:lpstr>队列的实现方式</vt:lpstr>
      <vt:lpstr>队列：数组模拟</vt:lpstr>
      <vt:lpstr>排队问题</vt:lpstr>
      <vt:lpstr>排队问题</vt:lpstr>
      <vt:lpstr>PowerPoint 演示文稿</vt:lpstr>
      <vt:lpstr>PowerPoint 演示文稿</vt:lpstr>
      <vt:lpstr>PowerPoint 演示文稿</vt:lpstr>
      <vt:lpstr>循环队列的基本操作</vt:lpstr>
      <vt:lpstr>循环队列的基本操作</vt:lpstr>
      <vt:lpstr>循环队列的基本操作</vt:lpstr>
      <vt:lpstr>队列初赛例题</vt:lpstr>
      <vt:lpstr>队列初赛例题</vt:lpstr>
      <vt:lpstr>队列初赛例题</vt:lpstr>
      <vt:lpstr>队列初赛例题</vt:lpstr>
      <vt:lpstr>队列初赛例题</vt:lpstr>
      <vt:lpstr>队列初赛例题</vt:lpstr>
      <vt:lpstr>队列初赛例题</vt:lpstr>
      <vt:lpstr>队列的应用</vt:lpstr>
      <vt:lpstr>周末舞会</vt:lpstr>
      <vt:lpstr>PowerPoint 演示文稿</vt:lpstr>
      <vt:lpstr>PowerPoint 演示文稿</vt:lpstr>
      <vt:lpstr>约瑟夫问题</vt:lpstr>
      <vt:lpstr>队列的用途</vt:lpstr>
      <vt:lpstr>PowerPoint 演示文稿</vt:lpstr>
      <vt:lpstr>(n,k&lt;=100000)</vt:lpstr>
      <vt:lpstr>做法1：穷举法</vt:lpstr>
      <vt:lpstr>维护一个单调队列</vt:lpstr>
      <vt:lpstr>单调队列的时间复杂度</vt:lpstr>
      <vt:lpstr>单调队列用途</vt:lpstr>
      <vt:lpstr>STL</vt:lpstr>
      <vt:lpstr>C++语言的核心优势：软件的重用</vt:lpstr>
      <vt:lpstr>C++语言的核心优势：软件的重用</vt:lpstr>
      <vt:lpstr>STL的几个基本概念</vt:lpstr>
      <vt:lpstr>标准模板库STL</vt:lpstr>
      <vt:lpstr>容器</vt:lpstr>
      <vt:lpstr>顺序性容器</vt:lpstr>
      <vt:lpstr>关联容器</vt:lpstr>
      <vt:lpstr>堆栈stack</vt:lpstr>
      <vt:lpstr>stack方法</vt:lpstr>
      <vt:lpstr>PowerPoint 演示文稿</vt:lpstr>
      <vt:lpstr>stack方法</vt:lpstr>
      <vt:lpstr>queue队列容器</vt:lpstr>
      <vt:lpstr>PowerPoint 演示文稿</vt:lpstr>
      <vt:lpstr>queue方法</vt:lpstr>
      <vt:lpstr>set集合容器</vt:lpstr>
      <vt:lpstr>set集合容器</vt:lpstr>
      <vt:lpstr>set集合容器</vt:lpstr>
      <vt:lpstr>创建set集合对象</vt:lpstr>
      <vt:lpstr>set常用方法</vt:lpstr>
      <vt:lpstr>元素的插入</vt:lpstr>
      <vt:lpstr>元素的检索</vt:lpstr>
      <vt:lpstr>元素的删除</vt:lpstr>
      <vt:lpstr>PowerPoint 演示文稿</vt:lpstr>
      <vt:lpstr>PowerPoint 演示文稿</vt:lpstr>
      <vt:lpstr>自定义比较函数</vt:lpstr>
      <vt:lpstr>PowerPoint 演示文稿</vt:lpstr>
      <vt:lpstr>多重集合容器multiset</vt:lpstr>
      <vt:lpstr>map 映射容器</vt:lpstr>
      <vt:lpstr>map 映射容器</vt:lpstr>
      <vt:lpstr>map 映射容器</vt:lpstr>
      <vt:lpstr>map 创建、元素插入和遍历访问</vt:lpstr>
      <vt:lpstr>删除元素</vt:lpstr>
      <vt:lpstr>下面程序演示了删除 map 中键值为 28 的元素</vt:lpstr>
      <vt:lpstr>下面程序演示了删除 map 中键值为 28 的元素</vt:lpstr>
      <vt:lpstr>元素的搜索</vt:lpstr>
      <vt:lpstr>自定义比较函数</vt:lpstr>
      <vt:lpstr>PowerPoint 演示文稿</vt:lpstr>
      <vt:lpstr>优先队列priority_queue</vt:lpstr>
      <vt:lpstr>优先队列priority_queue常用方法</vt:lpstr>
      <vt:lpstr>PowerPoint 演示文稿</vt:lpstr>
      <vt:lpstr>PowerPoint 演示文稿</vt:lpstr>
      <vt:lpstr>PowerPoint 演示文稿</vt:lpstr>
      <vt:lpstr>排队看医生</vt:lpstr>
      <vt:lpstr>重新定义优先级，优先队列直接实现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数论基础</dc:title>
  <dc:creator>东翔 黄</dc:creator>
  <cp:lastModifiedBy>Administrator</cp:lastModifiedBy>
  <cp:revision>185</cp:revision>
  <dcterms:created xsi:type="dcterms:W3CDTF">2020-01-26T08:19:00Z</dcterms:created>
  <dcterms:modified xsi:type="dcterms:W3CDTF">2021-07-10T11:16:58Z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AA9C4F1520064C65AE7AB9A16E92EBF2</vt:lpwstr>
  </property>
</Properties>
</file>