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</a:rPr>
              <a:t>点击鼠标编辑标题文字格式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</a:rPr>
              <a:t>点击鼠标编辑大纲文字格式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</a:rPr>
              <a:t>第二个大纲级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</a:rPr>
              <a:t>第三大纲级别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</a:rPr>
              <a:t>第四大纲级别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 panose="020B0604020202020204"/>
              </a:rPr>
              <a:t>第五大纲级别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 panose="020B0604020202020204"/>
              </a:rPr>
              <a:t>第六大纲级别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 panose="020B0604020202020204"/>
              </a:rPr>
              <a:t>第七大纲级别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423260" y="1196805"/>
            <a:ext cx="5457600" cy="1004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卢卡斯定理</a:t>
            </a:r>
            <a:endParaRPr lang="en-US" sz="6000" b="0" strike="noStrike" spc="-1">
              <a:latin typeface="Arial" panose="020B06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67305" y="3285490"/>
            <a:ext cx="6329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3600" spc="-1">
                <a:solidFill>
                  <a:srgbClr val="000000"/>
                </a:solidFill>
                <a:latin typeface="Arial" panose="020B0604020202020204"/>
                <a:ea typeface="DejaVu Sans"/>
                <a:sym typeface="+mn-ea"/>
              </a:rPr>
              <a:t>求</a:t>
            </a:r>
            <a:r>
              <a:rPr lang="en-US" sz="3600" spc="-1">
                <a:solidFill>
                  <a:srgbClr val="000000"/>
                </a:solidFill>
                <a:latin typeface="Arial" panose="020B0604020202020204"/>
                <a:ea typeface="DejaVu Sans"/>
                <a:sym typeface="+mn-ea"/>
              </a:rPr>
              <a:t>c(n,m) mod p</a:t>
            </a:r>
            <a:r>
              <a:rPr lang="zh-CN" sz="3600" spc="-1">
                <a:solidFill>
                  <a:srgbClr val="000000"/>
                </a:solidFill>
                <a:latin typeface="Arial" panose="020B0604020202020204"/>
                <a:ea typeface="DejaVu Sans"/>
                <a:sym typeface="+mn-ea"/>
              </a:rPr>
              <a:t>，</a:t>
            </a:r>
            <a:r>
              <a:rPr lang="en-US" sz="3600" spc="-1">
                <a:solidFill>
                  <a:srgbClr val="000000"/>
                </a:solidFill>
                <a:latin typeface="Arial" panose="020B0604020202020204"/>
                <a:ea typeface="DejaVu Sans"/>
                <a:sym typeface="+mn-ea"/>
              </a:rPr>
              <a:t>p</a:t>
            </a:r>
            <a:r>
              <a:rPr lang="zh-CN" sz="3600" spc="-1">
                <a:solidFill>
                  <a:srgbClr val="000000"/>
                </a:solidFill>
                <a:latin typeface="Arial" panose="020B0604020202020204"/>
                <a:ea typeface="DejaVu Sans"/>
                <a:sym typeface="+mn-ea"/>
              </a:rPr>
              <a:t>为素数的值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48400"/>
            <a:ext cx="11774160" cy="5758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在开始之前我们先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回顾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：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费马小定理：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               </a:t>
            </a:r>
            <a:r>
              <a:rPr lang="en-US" sz="3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a</a:t>
            </a:r>
            <a:r>
              <a:rPr lang="en-US" sz="3600" b="0" strike="noStrike" spc="-1" baseline="30000">
                <a:solidFill>
                  <a:srgbClr val="000000"/>
                </a:solidFill>
                <a:latin typeface="Arial" panose="020B0604020202020204"/>
                <a:ea typeface="DejaVu Sans"/>
              </a:rPr>
              <a:t>p−1</a:t>
            </a:r>
            <a:r>
              <a:rPr lang="en-US" sz="3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≡1(mod p)</a:t>
            </a: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扩展欧几里得定理：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已知整数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a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、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b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，扩展欧几里得算法可以在求得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a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、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b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的最大公约数的同时，能找到整数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x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、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y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（其中一个很可能是负数），使它们满足贝祖等式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                         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ax + by = gcd(a, b)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。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 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9680" y="1998360"/>
            <a:ext cx="11999880" cy="3930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 </a:t>
            </a:r>
            <a:r>
              <a:rPr lang="zh-CN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我们开始分析乘法逆元：</a:t>
            </a:r>
            <a:r>
              <a:rPr lang="en-US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ax≡1 (mod p) </a:t>
            </a: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这个等式用中文描述就是 </a:t>
            </a:r>
            <a:r>
              <a:rPr lang="en-US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a</a:t>
            </a:r>
            <a:r>
              <a:rPr lang="zh-CN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乘一个数</a:t>
            </a:r>
            <a:r>
              <a:rPr lang="en-US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x</a:t>
            </a:r>
            <a:r>
              <a:rPr lang="zh-CN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并模</a:t>
            </a:r>
            <a:r>
              <a:rPr lang="en-US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p</a:t>
            </a:r>
            <a:r>
              <a:rPr lang="zh-CN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等于</a:t>
            </a:r>
            <a:r>
              <a:rPr lang="en-US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1</a:t>
            </a:r>
            <a:r>
              <a:rPr lang="zh-CN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，</a:t>
            </a: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即 </a:t>
            </a:r>
            <a:r>
              <a:rPr lang="en-US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a%p*x%p=res,res%p=1;</a:t>
            </a: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看上去就是同余定理的一个简单等式 。那么问题来了。</a:t>
            </a:r>
            <a:endParaRPr lang="en-US" sz="3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343160" y="621000"/>
            <a:ext cx="8897760" cy="4479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3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怎么用费马小定理求逆元</a:t>
            </a: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3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由上面的费马小定理公式可得：</a:t>
            </a: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a×a</a:t>
            </a:r>
            <a:r>
              <a:rPr lang="en-US" sz="3600" b="0" strike="noStrike" spc="-1" baseline="30000">
                <a:solidFill>
                  <a:srgbClr val="000000"/>
                </a:solidFill>
                <a:latin typeface="Arial" panose="020B0604020202020204"/>
                <a:ea typeface="DejaVu Sans"/>
              </a:rPr>
              <a:t>p−2</a:t>
            </a:r>
            <a:r>
              <a:rPr lang="en-US" sz="3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≡1(mod</a:t>
            </a:r>
            <a:r>
              <a:rPr lang="en-US" sz="3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p)</a:t>
            </a: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3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所以：</a:t>
            </a:r>
            <a:r>
              <a:rPr lang="en-US" sz="3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a</a:t>
            </a:r>
            <a:r>
              <a:rPr lang="zh-CN" sz="3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在模</a:t>
            </a:r>
            <a:r>
              <a:rPr lang="en-US" sz="3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</a:t>
            </a:r>
            <a:r>
              <a:rPr lang="zh-CN" sz="3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意义下乘以</a:t>
            </a:r>
            <a:r>
              <a:rPr lang="en-US" sz="3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a</a:t>
            </a:r>
            <a:r>
              <a:rPr lang="en-US" sz="3600" b="0" strike="noStrike" spc="-1" baseline="30000">
                <a:solidFill>
                  <a:srgbClr val="000000"/>
                </a:solidFill>
                <a:latin typeface="Arial" panose="020B0604020202020204"/>
                <a:ea typeface="DejaVu Sans"/>
              </a:rPr>
              <a:t>p−2</a:t>
            </a:r>
            <a:r>
              <a:rPr lang="en-US" sz="3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zh-CN" sz="3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等于</a:t>
            </a:r>
            <a:r>
              <a:rPr lang="en-US" sz="3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1</a:t>
            </a:r>
            <a:r>
              <a:rPr lang="zh-CN" sz="3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，</a:t>
            </a: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3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这符合逆元的定义，</a:t>
            </a: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3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所以</a:t>
            </a:r>
            <a:r>
              <a:rPr lang="en-US" sz="3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a</a:t>
            </a:r>
            <a:r>
              <a:rPr lang="en-US" sz="3600" b="0" strike="noStrike" spc="-1" baseline="30000">
                <a:solidFill>
                  <a:srgbClr val="000000"/>
                </a:solidFill>
                <a:latin typeface="Arial" panose="020B0604020202020204"/>
                <a:ea typeface="DejaVu Sans"/>
              </a:rPr>
              <a:t>p−2</a:t>
            </a:r>
            <a:r>
              <a:rPr lang="zh-CN" sz="3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就是</a:t>
            </a:r>
            <a:r>
              <a:rPr lang="en-US" sz="3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a</a:t>
            </a:r>
            <a:r>
              <a:rPr lang="zh-CN" sz="3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的逆元</a:t>
            </a:r>
            <a:endParaRPr lang="en-US" sz="3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64480" y="287640"/>
            <a:ext cx="11370240" cy="6673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为什么可以用扩展欧几里得求得逆元？</a:t>
            </a: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我们都知道模就是余数，</a:t>
            </a: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比如</a:t>
            </a:r>
            <a:r>
              <a:rPr lang="en-US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12%5=12-5*2=2</a:t>
            </a:r>
            <a:r>
              <a:rPr lang="zh-CN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，</a:t>
            </a:r>
            <a:r>
              <a:rPr lang="en-US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18%4=18-4*4=2</a:t>
            </a:r>
            <a:r>
              <a:rPr lang="zh-CN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。</a:t>
            </a: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（</a:t>
            </a:r>
            <a:r>
              <a:rPr lang="en-US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/</a:t>
            </a:r>
            <a:r>
              <a:rPr lang="zh-CN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是程序运算中的除）</a:t>
            </a: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那么</a:t>
            </a:r>
            <a:r>
              <a:rPr lang="en-US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ax≡1 (mod p)</a:t>
            </a:r>
            <a:r>
              <a:rPr lang="zh-CN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即</a:t>
            </a:r>
            <a:r>
              <a:rPr lang="en-US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ax-yp=1.</a:t>
            </a: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把</a:t>
            </a:r>
            <a:r>
              <a:rPr lang="en-US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y</a:t>
            </a:r>
            <a:r>
              <a:rPr lang="zh-CN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写成</a:t>
            </a:r>
            <a:r>
              <a:rPr lang="en-US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+</a:t>
            </a:r>
            <a:r>
              <a:rPr lang="zh-CN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的形式就是</a:t>
            </a:r>
            <a:r>
              <a:rPr lang="en-US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ax+py=1</a:t>
            </a:r>
            <a:r>
              <a:rPr lang="zh-CN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，</a:t>
            </a: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为方便理解下面我们把</a:t>
            </a:r>
            <a:r>
              <a:rPr lang="en-US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p</a:t>
            </a:r>
            <a:r>
              <a:rPr lang="zh-CN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写成</a:t>
            </a:r>
            <a:r>
              <a:rPr lang="en-US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b</a:t>
            </a:r>
            <a:r>
              <a:rPr lang="zh-CN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就是</a:t>
            </a:r>
            <a:r>
              <a:rPr lang="en-US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ax+by=1</a:t>
            </a:r>
            <a:r>
              <a:rPr lang="zh-CN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。</a:t>
            </a: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就表示</a:t>
            </a:r>
            <a:r>
              <a:rPr lang="en-US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x</a:t>
            </a:r>
            <a:r>
              <a:rPr lang="zh-CN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是</a:t>
            </a:r>
            <a:r>
              <a:rPr lang="en-US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a</a:t>
            </a:r>
            <a:r>
              <a:rPr lang="zh-CN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的模</a:t>
            </a:r>
            <a:r>
              <a:rPr lang="en-US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b</a:t>
            </a:r>
            <a:r>
              <a:rPr lang="zh-CN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乘法逆元，</a:t>
            </a:r>
            <a:r>
              <a:rPr lang="en-US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y</a:t>
            </a:r>
            <a:r>
              <a:rPr lang="zh-CN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是</a:t>
            </a:r>
            <a:r>
              <a:rPr lang="en-US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b</a:t>
            </a:r>
            <a:r>
              <a:rPr lang="zh-CN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的模</a:t>
            </a:r>
            <a:r>
              <a:rPr lang="en-US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a</a:t>
            </a:r>
            <a:r>
              <a:rPr lang="zh-CN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乘法逆元。</a:t>
            </a: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然后就可以用扩展欧几里得求了。</a:t>
            </a: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 </a:t>
            </a:r>
            <a:endParaRPr lang="en-US" sz="3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13135" y="692215"/>
            <a:ext cx="11678760" cy="39668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求</a:t>
            </a: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c(n,m) mod p</a:t>
            </a:r>
            <a:r>
              <a:rPr lang="zh-C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，</a:t>
            </a: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</a:t>
            </a:r>
            <a:r>
              <a:rPr lang="zh-C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为素数的值的办法</a:t>
            </a:r>
            <a:r>
              <a:rPr lang="en-US" altLang="zh-C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-------</a:t>
            </a:r>
            <a:r>
              <a:rPr lang="zh-CN" sz="2800" spc="-1">
                <a:solidFill>
                  <a:srgbClr val="000000"/>
                </a:solidFill>
                <a:latin typeface="Arial" panose="020B0604020202020204"/>
                <a:ea typeface="DejaVu Sans"/>
                <a:sym typeface="+mn-ea"/>
              </a:rPr>
              <a:t>乘法逆元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　　题目中求</a:t>
            </a: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n</a:t>
            </a:r>
            <a:r>
              <a:rPr lang="zh-C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和</a:t>
            </a: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m</a:t>
            </a:r>
            <a:r>
              <a:rPr lang="zh-C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很大的组合数时，结果一般都会溢出，所以经常会求组合数</a:t>
            </a: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%p</a:t>
            </a:r>
            <a:r>
              <a:rPr lang="zh-C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的某个值。当</a:t>
            </a: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</a:t>
            </a:r>
            <a:r>
              <a:rPr lang="zh-C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大于</a:t>
            </a: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m</a:t>
            </a:r>
            <a:r>
              <a:rPr lang="zh-C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时，我们可以直接根据定义求分母在模</a:t>
            </a: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</a:t>
            </a:r>
            <a:r>
              <a:rPr lang="zh-C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意义下的乘法逆元求出结果：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　　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　　但当</a:t>
            </a: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p&lt;m</a:t>
            </a:r>
            <a:r>
              <a:rPr lang="zh-C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时，分母的乘法逆元可能不存在</a:t>
            </a: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(m</a:t>
            </a:r>
            <a:r>
              <a:rPr lang="zh-C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可能是</a:t>
            </a: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</a:t>
            </a:r>
            <a:r>
              <a:rPr lang="zh-C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的倍数</a:t>
            </a: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)</a:t>
            </a:r>
            <a:r>
              <a:rPr lang="zh-C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，所以就轮到卢卡斯定理出场了。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 </a:t>
            </a:r>
            <a:endParaRPr lang="en-US" sz="2800" b="0" strike="noStrike" spc="-1">
              <a:latin typeface="Arial" panose="020B0604020202020204"/>
            </a:endParaRPr>
          </a:p>
        </p:txBody>
      </p:sp>
      <p:pic>
        <p:nvPicPr>
          <p:cNvPr id="47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919520" y="2564640"/>
            <a:ext cx="5850000" cy="422640"/>
          </a:xfrm>
          <a:prstGeom prst="rect">
            <a:avLst/>
          </a:prstGeom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79425" y="5516880"/>
            <a:ext cx="10444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3600" spc="-1">
                <a:solidFill>
                  <a:srgbClr val="000000"/>
                </a:solidFill>
                <a:latin typeface="Arial" panose="020B0604020202020204"/>
                <a:ea typeface="DejaVu Sans"/>
                <a:sym typeface="+mn-ea"/>
              </a:rPr>
              <a:t>卢卡斯定理是用于求</a:t>
            </a:r>
            <a:r>
              <a:rPr lang="en-US" sz="3600" spc="-1">
                <a:solidFill>
                  <a:srgbClr val="000000"/>
                </a:solidFill>
                <a:latin typeface="Arial" panose="020B0604020202020204"/>
                <a:ea typeface="DejaVu Sans"/>
                <a:sym typeface="+mn-ea"/>
              </a:rPr>
              <a:t>c(n,m) mod p</a:t>
            </a:r>
            <a:r>
              <a:rPr lang="zh-CN" sz="3600" spc="-1">
                <a:solidFill>
                  <a:srgbClr val="000000"/>
                </a:solidFill>
                <a:latin typeface="Arial" panose="020B0604020202020204"/>
                <a:ea typeface="DejaVu Sans"/>
                <a:sym typeface="+mn-ea"/>
              </a:rPr>
              <a:t>，</a:t>
            </a:r>
            <a:r>
              <a:rPr lang="en-US" sz="3600" spc="-1">
                <a:solidFill>
                  <a:srgbClr val="000000"/>
                </a:solidFill>
                <a:latin typeface="Arial" panose="020B0604020202020204"/>
                <a:ea typeface="DejaVu Sans"/>
                <a:sym typeface="+mn-ea"/>
              </a:rPr>
              <a:t>p</a:t>
            </a:r>
            <a:r>
              <a:rPr lang="zh-CN" sz="3600" spc="-1">
                <a:solidFill>
                  <a:srgbClr val="000000"/>
                </a:solidFill>
                <a:latin typeface="Arial" panose="020B0604020202020204"/>
                <a:ea typeface="DejaVu Sans"/>
                <a:sym typeface="+mn-ea"/>
              </a:rPr>
              <a:t>为素数的值。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839520" y="692640"/>
            <a:ext cx="9309960" cy="4356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对于非负整数</a:t>
            </a: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n</a:t>
            </a:r>
            <a:r>
              <a:rPr lang="zh-C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，</a:t>
            </a: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m</a:t>
            </a:r>
            <a:r>
              <a:rPr lang="zh-C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和质数</a:t>
            </a: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　　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　　其中，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为</a:t>
            </a: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n</a:t>
            </a:r>
            <a:r>
              <a:rPr lang="zh-C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和</a:t>
            </a: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m</a:t>
            </a:r>
            <a:r>
              <a:rPr lang="zh-C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的</a:t>
            </a: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</a:t>
            </a:r>
            <a:r>
              <a:rPr lang="zh-C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进制展开。</a:t>
            </a:r>
            <a:endParaRPr lang="en-US" sz="2800" b="0" strike="noStrike" spc="-1">
              <a:latin typeface="Arial" panose="020B0604020202020204"/>
            </a:endParaRPr>
          </a:p>
        </p:txBody>
      </p:sp>
      <p:pic>
        <p:nvPicPr>
          <p:cNvPr id="49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927520" y="1197000"/>
            <a:ext cx="3301560" cy="992880"/>
          </a:xfrm>
          <a:prstGeom prst="rect">
            <a:avLst/>
          </a:prstGeom>
          <a:ln w="9525">
            <a:noFill/>
          </a:ln>
        </p:spPr>
      </p:pic>
      <p:pic>
        <p:nvPicPr>
          <p:cNvPr id="50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2783160" y="2133000"/>
            <a:ext cx="3932280" cy="811800"/>
          </a:xfrm>
          <a:prstGeom prst="rect">
            <a:avLst/>
          </a:prstGeom>
          <a:ln w="9525">
            <a:noFill/>
          </a:ln>
        </p:spPr>
      </p:pic>
      <p:pic>
        <p:nvPicPr>
          <p:cNvPr id="51" name="图片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2855520" y="2997360"/>
            <a:ext cx="3749400" cy="794520"/>
          </a:xfrm>
          <a:prstGeom prst="rect">
            <a:avLst/>
          </a:prstGeom>
          <a:ln w="9525">
            <a:noFill/>
          </a:ln>
        </p:spPr>
      </p:pic>
      <p:sp>
        <p:nvSpPr>
          <p:cNvPr id="52" name="CustomShape 2"/>
          <p:cNvSpPr/>
          <p:nvPr/>
        </p:nvSpPr>
        <p:spPr>
          <a:xfrm>
            <a:off x="911880" y="188640"/>
            <a:ext cx="246708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3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卢卡斯定理</a:t>
            </a:r>
            <a:endParaRPr lang="en-US" sz="3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335160" y="405000"/>
            <a:ext cx="11189520" cy="6107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372240" y="160560"/>
            <a:ext cx="1181916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代码实现：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　 费马小定理实现（其实跟拓展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gcd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没多大区别，换了个公式而已）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947880" y="2342520"/>
            <a:ext cx="253944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拓展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gcd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实现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821</Words>
  <Application>WPS 演示</Application>
  <PresentationFormat/>
  <Paragraphs>74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Arial</vt:lpstr>
      <vt:lpstr>宋体</vt:lpstr>
      <vt:lpstr>Wingdings</vt:lpstr>
      <vt:lpstr>Arial</vt:lpstr>
      <vt:lpstr>Symbol</vt:lpstr>
      <vt:lpstr>Calibri</vt:lpstr>
      <vt:lpstr>DejaVu Sans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oqb</dc:creator>
  <cp:lastModifiedBy>oqb</cp:lastModifiedBy>
  <cp:revision>23</cp:revision>
  <dcterms:created xsi:type="dcterms:W3CDTF">2021-06-30T10:19:00Z</dcterms:created>
  <dcterms:modified xsi:type="dcterms:W3CDTF">2021-07-09T10:11:26Z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82CC494550DD4E4D8D277D3FBBA968AE</vt:lpwstr>
  </property>
  <property fmtid="{D5CDD505-2E9C-101B-9397-08002B2CF9AE}" pid="3" name="KSOProductBuildVer">
    <vt:lpwstr>2052-11.1.0.10495</vt:lpwstr>
  </property>
  <property fmtid="{D5CDD505-2E9C-101B-9397-08002B2CF9AE}" pid="4" name="PresentationFormat">
    <vt:lpwstr>宽屏</vt:lpwstr>
  </property>
  <property fmtid="{D5CDD505-2E9C-101B-9397-08002B2CF9AE}" pid="5" name="Slides">
    <vt:i4>36</vt:i4>
  </property>
</Properties>
</file>