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" panose="020F0502020204030204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Calibri" panose="020F050202020403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Calibri" panose="020F050202020403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Calibri" panose="020F05020202040302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点击鼠标编辑大纲文字格式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第二个大纲级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375000" y="1704240"/>
            <a:ext cx="479088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" panose="020F0502020204030204"/>
              </a:rPr>
              <a:t>矩阵快速幂</a:t>
            </a:r>
            <a:r>
              <a:rPr lang="en-US" sz="60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56240" y="0"/>
            <a:ext cx="11573640" cy="3656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2.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矩阵快速幂引入篇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整数快速幂：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为了引出矩阵的快速幂，以及说明快速幂算法的好处，我们可以先求整数的幂。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如果现在要算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X^8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：则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XXXXXXXX 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按照寻常思路，一个一个往上面乘，则乘法运算进行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7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(XX)(XX)(XX)(XX)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这种求法，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先进行乘法得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X^2,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然后对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X^2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再执行三次乘法，这样去计算，则乘法运算执行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4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次。已经比七次要少。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所以为了快速算的整数幂，就会考虑这种结合的思想。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6240" y="0"/>
            <a:ext cx="11573640" cy="61829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2.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矩阵快速幂引入篇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整数快速幂：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为了引出矩阵的快速幂，以及说明快速幂算法的好处，我们可以先求整数的幂。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如果现在要算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X^8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：则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XXXXXXXX 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按照寻常思路，一个一个往上面乘，则乘法运算进行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7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(XX)(XX)(XX)(XX)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这种求法，</a:t>
            </a:r>
            <a:r>
              <a:rPr lang="en-US" alt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-------------------------</a:t>
            </a:r>
            <a:r>
              <a:rPr lang="zh-CN" altLang="en-US" sz="1800" b="0" strike="noStrike" spc="-1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结合律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先进行乘法得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X2,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然后对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X2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再执行三次乘法，这样去计算，则乘法运算执行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4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次。已经比七次要少。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所以为了快速算的整数幂，就会考虑这种结合的思想。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现在要考虑应该怎么分让计算比较快。接下来计算整数快速幂。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例如：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X^19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次方。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19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的二进制为：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1 0 0 1 1 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由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(X^m)*(X^n) = X^(m+n)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则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X^19 = (X^16)*(X^2)*(X^1)</a:t>
            </a:r>
            <a:r>
              <a:rPr lang="en-US" altLang="zh-CN" spc="-1">
                <a:solidFill>
                  <a:srgbClr val="000000"/>
                </a:solidFill>
                <a:latin typeface="Calibri" panose="020F0502020204030204"/>
                <a:sym typeface="+mn-ea"/>
              </a:rPr>
              <a:t>-------------------------</a:t>
            </a:r>
            <a:r>
              <a:rPr lang="zh-CN" altLang="en-US" spc="-1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结合律</a:t>
            </a:r>
            <a:endParaRPr lang="en-US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/>
          <p:nvPr/>
        </p:nvPicPr>
        <p:blipFill>
          <a:blip r:embed="rId1"/>
          <a:stretch>
            <a:fillRect/>
          </a:stretch>
        </p:blipFill>
        <p:spPr>
          <a:xfrm>
            <a:off x="900000" y="3780000"/>
            <a:ext cx="7920000" cy="1518480"/>
          </a:xfrm>
          <a:prstGeom prst="rect">
            <a:avLst/>
          </a:prstGeom>
          <a:ln w="0"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972185" y="511810"/>
            <a:ext cx="9902190" cy="218821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例如：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X^19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次方。</a:t>
            </a:r>
            <a:endParaRPr lang="en-US" sz="2800" b="0" strike="noStrike" spc="-1">
              <a:latin typeface="Arial" panose="020B0604020202020204"/>
            </a:endParaRPr>
          </a:p>
          <a:p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19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的二进制为：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1 0 0 1 1 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。</a:t>
            </a:r>
            <a:endParaRPr lang="en-US" sz="2800" b="0" strike="noStrike" spc="-1">
              <a:latin typeface="Arial" panose="020B0604020202020204"/>
            </a:endParaRPr>
          </a:p>
          <a:p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由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(X^m)*(X^n) = X^(m+n)</a:t>
            </a:r>
            <a:endParaRPr lang="en-US" sz="2800" b="0" strike="noStrike" spc="-1">
              <a:latin typeface="Arial" panose="020B0604020202020204"/>
            </a:endParaRPr>
          </a:p>
          <a:p>
            <a:endParaRPr lang="en-US" sz="2800" b="0" strike="noStrike" spc="-1">
              <a:latin typeface="Arial" panose="020B0604020202020204"/>
            </a:endParaRPr>
          </a:p>
          <a:p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则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X^19 = (X^16)*(X^2)*(X^1)</a:t>
            </a:r>
            <a:r>
              <a:rPr lang="en-US" altLang="zh-CN" sz="28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-------------------------</a:t>
            </a:r>
            <a:r>
              <a:rPr lang="zh-CN" altLang="en-US" sz="2800" spc="-1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结合律</a:t>
            </a:r>
            <a:endParaRPr lang="en-US" sz="2800" b="0" strike="noStrike" spc="-1">
              <a:latin typeface="Arial" panose="020B0604020202020204"/>
            </a:endParaRPr>
          </a:p>
          <a:p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724320" y="3060000"/>
            <a:ext cx="2695680" cy="80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又例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575405" y="5446015"/>
            <a:ext cx="6881760" cy="80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altLang="zh-CN" sz="28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-------------------------</a:t>
            </a:r>
            <a:r>
              <a:rPr lang="zh-CN" altLang="en-US" sz="2800" spc="-1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结合律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777240" y="354240"/>
            <a:ext cx="64072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求解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的值。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///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整数快速幂，计算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x^N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64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53640" y="221040"/>
            <a:ext cx="5291640" cy="658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78640" y="205200"/>
            <a:ext cx="10621440" cy="3503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2.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矩阵快速幂算法篇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看了一个整数数的快速幂，现在我们就正式介绍矩阵快速幂算法。假如现在有一个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n*n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的方阵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所谓方阵就是行数和列数相等的矩阵，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先给出一个数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，让算矩阵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的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次幂，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A^M.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在此只要求计算并不需要去深究这个矩阵到底是什么含义。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则上面代码可以化为。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-136440" y="0"/>
            <a:ext cx="1209384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看了一个整数数的快速幂，现在我们就正式介绍矩阵快速幂算法。假如现在有一个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n*n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的方阵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所谓方阵就是行数和列数相等的矩阵，先给出一个数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，让算矩阵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次幂，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A^M.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在此只要求计算并不需要去深究这个矩阵到底是什么含义。则上面代码可以化为。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67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805320" y="921960"/>
            <a:ext cx="7593120" cy="556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-136440" y="0"/>
            <a:ext cx="1209384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看了一个整数数的快速幂，现在我们就正式介绍矩阵快速幂算法。假如现在有一个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n*n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的方阵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所谓方阵就是行数和列数相等的矩阵，先给出一个数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，让算矩阵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次幂，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A^M.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在此只要求计算并不需要去深究这个矩阵到底是什么含义。则上面代码可以化为。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69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82040" y="1025640"/>
            <a:ext cx="5195880" cy="577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3959280" y="116280"/>
            <a:ext cx="8350560" cy="6741360"/>
          </a:xfrm>
          <a:prstGeom prst="rect">
            <a:avLst/>
          </a:prstGeom>
          <a:ln w="9525"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-136440" y="0"/>
            <a:ext cx="1209384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看了一个整数数的快速幂，现在我们就正式介绍矩阵快速幂算法。假如现在有一个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n*n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的方阵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所谓方阵就是行数和列数相等的矩阵，先给出一个数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，让算矩阵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次幂，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A^M.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在此只要求计算并不需要去深究这个矩阵到底是什么含义。则上面代码可以化为。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7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80" y="1053360"/>
            <a:ext cx="3133440" cy="2295000"/>
          </a:xfrm>
          <a:prstGeom prst="rect">
            <a:avLst/>
          </a:prstGeom>
          <a:ln w="0">
            <a:noFill/>
          </a:ln>
        </p:spPr>
      </p:pic>
      <p:pic>
        <p:nvPicPr>
          <p:cNvPr id="73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63240" y="3480480"/>
            <a:ext cx="2923920" cy="324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5000" y="457920"/>
            <a:ext cx="11357280" cy="5208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快速幂的思路就是：设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为矩阵，求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的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次方，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很大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先看小一点的，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的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9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次方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A^9= A*A*A*A*A*A*A*A*A  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【一个一个乘，要乘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9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次】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= A*(A*A)*(A*A)*(A*A)*(A*A)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【保持格式的上下统一，所以加上这句】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 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= A*(A^2)^4 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【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平方后，再四次方，还要乘上剩下的一个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，要乘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6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次】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= A*((A^2)^2)^2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【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平方后，再平方，再平方，还要乘上剩下的一个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，要乘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4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次】 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也算是一种二分思想的应用吧，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1000000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次幂，暴力要乘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1000000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次，快速幂就只要（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log2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底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1000000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的对数） 次，大约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20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次。。。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 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073880" y="262800"/>
            <a:ext cx="8187480" cy="6062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快速幂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快速幂算法应该也是一个很经典的算法。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它的的核心思想就是每一步都把指数分成两半，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而相应的底数做平方运算。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这样不仅能把非常大的指数给不断变小，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所需要执行的循环次数也变小，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而最后表示的结果却一直不会变。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单独说这两个知识其实没什么关系，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但是有时候我们需要对一个矩阵进行多次相乘，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也就是求幂。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这时候我们可以把快速幂和矩阵乘法相结合，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快速的求出一个矩阵的幂次。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018440" y="578520"/>
            <a:ext cx="729900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1.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基础知识储备篇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矩阵的相关运算会再线性代数中学到。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1.1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矩阵的定义：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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阶方阵（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阶矩阵）：行数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与列数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相同的矩阵，如下图所示就是一个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44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的方阵：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*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43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545120" y="3079800"/>
            <a:ext cx="6517800" cy="31460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7960" y="1305720"/>
            <a:ext cx="10598400" cy="3929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递推式的求解。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提到递推式，斐波那契数列是绕不开的一环。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所以我们先从斐波那契数列出发，介绍矩阵快速幂的一种用法。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斐波那契数列的递推规律，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F(n)=F(n-1)+F(n-2)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；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我们要构造转移矩阵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B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，不难发现。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我们只要让转移矩阵乘递推后项可以成为递推前项就可以了。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这样我们就可以把问题转化为转移矩阵的幂次和常数相乘的问题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68560" y="0"/>
            <a:ext cx="8940600" cy="662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15320"/>
            <a:ext cx="12279960" cy="25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39800" y="2275200"/>
            <a:ext cx="1014768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也就是这张图说的求出转移矩阵的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n-1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次方然后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F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（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）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实际上就等于转移矩阵的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n-1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次方的第一行乘初始矩阵的第一列。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F(0)=0;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所以答案就是转移矩阵的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n-1</a:t>
            </a: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次方的第一行第一列。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66160" y="450360"/>
            <a:ext cx="10109520" cy="59076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46840" y="683280"/>
            <a:ext cx="823356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行矩阵（行向量）：只有一行的矩阵，下图就是一个行矩阵：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​ 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列矩阵（列向量）：只有一列的矩阵，下图就是一个列矩阵：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​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46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-619200" y="1308600"/>
            <a:ext cx="6603480" cy="919080"/>
          </a:xfrm>
          <a:prstGeom prst="rect">
            <a:avLst/>
          </a:prstGeom>
          <a:ln w="9525">
            <a:noFill/>
          </a:ln>
        </p:spPr>
      </p:pic>
      <p:pic>
        <p:nvPicPr>
          <p:cNvPr id="47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88480" y="3730680"/>
            <a:ext cx="5314680" cy="2303280"/>
          </a:xfrm>
          <a:prstGeom prst="rect">
            <a:avLst/>
          </a:prstGeom>
          <a:ln w="9525">
            <a:noFill/>
          </a:ln>
        </p:spPr>
      </p:pic>
      <p:pic>
        <p:nvPicPr>
          <p:cNvPr id="48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6988320" y="530280"/>
            <a:ext cx="3875040" cy="588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216080" y="666000"/>
            <a:ext cx="94122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同型矩阵：设先有矩阵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和矩阵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B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，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的行数与列数和矩阵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B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的相同，则矩阵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、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B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是同型矩阵。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50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680" y="2125440"/>
            <a:ext cx="8416080" cy="33462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517760" y="281160"/>
            <a:ext cx="80380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1.2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矩阵的相关运算：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矩阵加法：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52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704880" y="1381680"/>
            <a:ext cx="10704960" cy="48200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758960" y="495360"/>
            <a:ext cx="2539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矩阵乘法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54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179360" y="1167120"/>
            <a:ext cx="9274320" cy="49762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56240" y="0"/>
            <a:ext cx="1157364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2.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矩阵快速幂引入篇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整数快速幂：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为了引出矩阵的快速幂，以及说明快速幂算法的好处，我们可以先求整数的幂。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如果现在要算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X^8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：则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XXXXXXXX 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按照寻常思路，一个一个往上面乘，则乘法运算进行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7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56240" y="0"/>
            <a:ext cx="1157364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2.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矩阵快速幂引入篇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整数快速幂：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为了引出矩阵的快速幂，以及说明快速幂算法的好处，我们可以先求整数的幂。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如果现在要算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X^8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：则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XXXXXXXX 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按照寻常思路，一个一个往上面乘，则乘法运算进行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7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(XX)(XX)(XX)(XX)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这种求法，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先进行乘法得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X^2,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然后对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X^2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再执行三次乘法，这样去计算，则乘法运算执行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4</a:t>
            </a: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次。已经比七次要少。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WPS 演示</Application>
  <PresentationFormat/>
  <Paragraphs>160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Symbol</vt:lpstr>
      <vt:lpstr>Arial</vt:lpstr>
      <vt:lpstr>DejaVu Sans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oqb</dc:creator>
  <cp:lastModifiedBy>oqb</cp:lastModifiedBy>
  <cp:revision>16</cp:revision>
  <dcterms:created xsi:type="dcterms:W3CDTF">2021-06-30T04:01:00Z</dcterms:created>
  <dcterms:modified xsi:type="dcterms:W3CDTF">2021-07-09T09:30:26Z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EF3A9298838041AB886FDBBBE0372653</vt:lpwstr>
  </property>
  <property fmtid="{D5CDD505-2E9C-101B-9397-08002B2CF9AE}" pid="3" name="KSOProductBuildVer">
    <vt:lpwstr>2052-11.1.0.10495</vt:lpwstr>
  </property>
  <property fmtid="{D5CDD505-2E9C-101B-9397-08002B2CF9AE}" pid="4" name="PresentationFormat">
    <vt:lpwstr>宽屏</vt:lpwstr>
  </property>
  <property fmtid="{D5CDD505-2E9C-101B-9397-08002B2CF9AE}" pid="5" name="Slides">
    <vt:i4>42</vt:i4>
  </property>
</Properties>
</file>