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image" Target="../media/image5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2.jpe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jpeg"/><Relationship Id="rId2" Type="http://schemas.openxmlformats.org/officeDocument/2006/relationships/tags" Target="../tags/tag26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2.jpeg"/><Relationship Id="rId2" Type="http://schemas.openxmlformats.org/officeDocument/2006/relationships/tags" Target="../tags/tag34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jpeg"/><Relationship Id="rId2" Type="http://schemas.openxmlformats.org/officeDocument/2006/relationships/tags" Target="../tags/tag42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2.jpeg"/><Relationship Id="rId2" Type="http://schemas.openxmlformats.org/officeDocument/2006/relationships/tags" Target="../tags/tag5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2.jpe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image" Target="../media/image1.jpe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image" Target="../media/image3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82.xml"/><Relationship Id="rId3" Type="http://schemas.openxmlformats.org/officeDocument/2006/relationships/image" Target="../media/image5.jpe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2.jpe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2.jpe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image" Target="../media/image2.jpeg"/><Relationship Id="rId2" Type="http://schemas.openxmlformats.org/officeDocument/2006/relationships/tags" Target="../tags/tag95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2.jpeg"/><Relationship Id="rId2" Type="http://schemas.openxmlformats.org/officeDocument/2006/relationships/tags" Target="../tags/tag103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2.jpeg"/><Relationship Id="rId2" Type="http://schemas.openxmlformats.org/officeDocument/2006/relationships/tags" Target="../tags/tag111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2.jpeg"/><Relationship Id="rId2" Type="http://schemas.openxmlformats.org/officeDocument/2006/relationships/tags" Target="../tags/tag11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2.jpeg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2618125" y="2467772"/>
            <a:ext cx="6997903" cy="892969"/>
          </a:xfrm>
        </p:spPr>
        <p:txBody>
          <a:bodyPr vert="horz" wrap="square" lIns="101600" tIns="38100" rIns="762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88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5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1" y="1571631"/>
            <a:ext cx="10852237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1987551" y="2661527"/>
            <a:ext cx="8216900" cy="867728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1085400"/>
            <a:ext cx="11606400" cy="46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794150"/>
            <a:ext cx="96264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479950"/>
            <a:ext cx="962660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857250"/>
            <a:ext cx="4823460" cy="5149691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1435050"/>
            <a:ext cx="3960000" cy="6615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2180250"/>
            <a:ext cx="39564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1434704"/>
            <a:ext cx="648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857250"/>
            <a:ext cx="12192000" cy="199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1443150"/>
            <a:ext cx="109764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2101950"/>
            <a:ext cx="10975975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963250"/>
            <a:ext cx="109656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4629151"/>
            <a:ext cx="12192000" cy="13715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1359450"/>
            <a:ext cx="10976400" cy="4239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2118150"/>
            <a:ext cx="109908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4742550"/>
            <a:ext cx="110016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857250"/>
            <a:ext cx="12192000" cy="6858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1035450"/>
            <a:ext cx="110376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2104650"/>
            <a:ext cx="53424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2104650"/>
            <a:ext cx="53676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469850"/>
            <a:ext cx="53424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467150"/>
            <a:ext cx="53676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1576668"/>
            <a:ext cx="12192000" cy="370466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861650"/>
            <a:ext cx="9144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754350"/>
            <a:ext cx="9144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2618125" y="2147362"/>
            <a:ext cx="6997903" cy="1190625"/>
          </a:xfrm>
        </p:spPr>
        <p:txBody>
          <a:bodyPr vert="horz" wrap="square" lIns="101600" tIns="38100" rIns="762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88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5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1189676"/>
            <a:ext cx="10852237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1571631"/>
            <a:ext cx="10852237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, 形状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5452181" y="2454057"/>
            <a:ext cx="4728775" cy="1324610"/>
          </a:xfrm>
          <a:ln w="3175">
            <a:noFill/>
            <a:miter lim="400000"/>
          </a:ln>
        </p:spPr>
        <p:txBody>
          <a:bodyPr vert="horz" wrap="square" lIns="0" tIns="46990" rIns="90170" bIns="4699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0" i="0" u="none" strike="noStrike" kern="1200" cap="none" spc="24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优设标题黑" panose="00000500000000000000" charset="-122"/>
                <a:sym typeface="优设标题黑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1987550" y="2405702"/>
            <a:ext cx="8216900" cy="1156970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, 形状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5452181" y="2697793"/>
            <a:ext cx="4728775" cy="993458"/>
          </a:xfrm>
          <a:ln w="3175">
            <a:noFill/>
            <a:miter lim="400000"/>
          </a:ln>
        </p:spPr>
        <p:txBody>
          <a:bodyPr vert="horz" wrap="square" lIns="0" tIns="46990" rIns="90170" bIns="4699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0" i="0" u="none" strike="noStrike" kern="1200" cap="none" spc="24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优设标题黑" panose="00000500000000000000" charset="-122"/>
                <a:sym typeface="优设标题黑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1189676"/>
            <a:ext cx="10852237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1" y="1571631"/>
            <a:ext cx="5283243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571631"/>
            <a:ext cx="5283243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1189676"/>
            <a:ext cx="10852237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1" y="1571631"/>
            <a:ext cx="5283243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912144"/>
            <a:ext cx="52832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1" y="1571631"/>
            <a:ext cx="5283243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912144"/>
            <a:ext cx="5283243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1" y="1189676"/>
            <a:ext cx="10852237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1" y="1571631"/>
            <a:ext cx="5283243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571631"/>
            <a:ext cx="5283243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本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1571631"/>
            <a:ext cx="950984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571625"/>
            <a:ext cx="9828101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3" y="1189673"/>
            <a:ext cx="10852237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3" y="1578299"/>
            <a:ext cx="10852237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3" y="5619625"/>
            <a:ext cx="270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5619625"/>
            <a:ext cx="396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5619625"/>
            <a:ext cx="270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140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tags" Target="../tags/tag13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14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tags" Target="../tags/tag1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5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34497"/>
          <p:cNvSpPr>
            <a:spLocks noGrp="1"/>
          </p:cNvSpPr>
          <p:nvPr>
            <p:ph type="ctrTitle" idx="1"/>
          </p:nvPr>
        </p:nvSpPr>
        <p:spPr/>
        <p:txBody>
          <a:bodyPr anchor="ctr" anchorCtr="0">
            <a:normAutofit fontScale="90000"/>
          </a:bodyPr>
          <a:p>
            <a:br>
              <a:rPr lang="zh-CN" altLang="en-US" dirty="0">
                <a:ea typeface="微软雅黑" panose="020B0503020204020204" charset="-122"/>
              </a:rPr>
            </a:b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9218" name="文本占位符 234498"/>
          <p:cNvSpPr>
            <a:spLocks noGrp="1"/>
          </p:cNvSpPr>
          <p:nvPr>
            <p:ph sz="half" idx="4294967295"/>
          </p:nvPr>
        </p:nvSpPr>
        <p:spPr>
          <a:xfrm>
            <a:off x="1524000" y="1268730"/>
            <a:ext cx="8229600" cy="4686300"/>
          </a:xfrm>
        </p:spPr>
        <p:txBody>
          <a:bodyPr anchor="t" anchorCtr="0"/>
          <a:p>
            <a:pPr marL="0" indent="0">
              <a:buSzPct val="50000"/>
              <a:buFont typeface="Wingdings 2" panose="05020102010507070707" pitchFamily="18" charset="2"/>
              <a:buNone/>
            </a:pPr>
            <a:endParaRPr lang="zh-CN" altLang="en-US" sz="3200" kern="1200" dirty="0">
              <a:latin typeface="+mn-lt"/>
              <a:ea typeface="黑体" panose="02010609060101010101" charset="-122"/>
              <a:cs typeface="+mn-cs"/>
            </a:endParaRPr>
          </a:p>
          <a:p>
            <a:pPr marL="0" indent="0">
              <a:buSzPct val="50000"/>
              <a:buFont typeface="Wingdings 2" panose="05020102010507070707" pitchFamily="18" charset="2"/>
              <a:buNone/>
            </a:pPr>
            <a:endParaRPr lang="zh-CN" altLang="en-US" sz="3200" kern="1200" dirty="0"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2497138" y="2505075"/>
            <a:ext cx="719772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8000">
                <a:latin typeface="楷体" panose="02010609060101010101" charset="-122"/>
                <a:ea typeface="楷体" panose="02010609060101010101" charset="-122"/>
              </a:rPr>
              <a:t>树及其应用一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</a:rPr>
              <a:t>					</a:t>
            </a:r>
            <a:r>
              <a:rPr lang="en-US" altLang="zh-CN" sz="2800">
                <a:latin typeface="Cambria" panose="02040503050406030204" charset="0"/>
              </a:rPr>
              <a:t>              </a:t>
            </a:r>
            <a:endParaRPr lang="zh-CN" altLang="en-US" sz="2800">
              <a:latin typeface="Cambria" panose="02040503050406030204" charset="0"/>
              <a:ea typeface="宋体" panose="02010600030101010101" pitchFamily="2" charset="-122"/>
            </a:endParaRPr>
          </a:p>
          <a:p>
            <a:pPr algn="ctr"/>
            <a:endParaRPr lang="zh-CN" altLang="en-US" sz="2800">
              <a:latin typeface="Cambria" panose="02040503050406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算法（一）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暴力求解搜索求LCA时间复杂度和两点之间的距离有关系，极限情况下可达到O(n)，虽然算法时间复杂度较高，但是该算法也是有一定的应用价值的：</a:t>
            </a:r>
            <a:endParaRPr lang="zh-CN" altLang="en-US"/>
          </a:p>
          <a:p>
            <a:r>
              <a:rPr lang="zh-CN" altLang="en-US"/>
              <a:t>1、它实现简单，可以在算法竞赛快速和正确的程序对拍。</a:t>
            </a:r>
            <a:endParaRPr lang="zh-CN" altLang="en-US"/>
          </a:p>
          <a:p>
            <a:r>
              <a:rPr lang="zh-CN" altLang="en-US"/>
              <a:t>2、随机产生的树的高度期望值是O(logn)级别，有些时候树是随机的或者树的深度不大，我们也可以使用该算法。</a:t>
            </a:r>
            <a:endParaRPr lang="zh-CN" altLang="en-US"/>
          </a:p>
          <a:p>
            <a:r>
              <a:rPr lang="zh-CN" altLang="en-US"/>
              <a:t>3、该算法解决动态树问题比较适用，比如如果不知道树的深度，那就逐点标记，另外一个点走到标记点为止。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LCA</a:t>
            </a:r>
            <a:r>
              <a:t>算法（</a:t>
            </a:r>
            <a:r>
              <a:t>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倍增求</a:t>
            </a:r>
            <a:r>
              <a:rPr lang="en-US" altLang="zh-CN"/>
              <a:t>LCA</a:t>
            </a:r>
            <a:endParaRPr lang="en-US" altLang="zh-CN"/>
          </a:p>
          <a:p>
            <a:r>
              <a:t>简单认识倍增思想：</a:t>
            </a:r>
            <a:endParaRPr lang="en-US" altLang="zh-CN"/>
          </a:p>
          <a:p>
            <a:r>
              <a:rPr lang="en-US" altLang="zh-CN"/>
              <a:t>倍增，字面意思就是“成倍增长”。这是指我们在进行递推时，如果状态空间很大，通常的线性递推无法满足时间与空间复杂度的要求，那么我们可以通过成倍增长的方式，只递推状态空间中在2的整数次幂位置上的值作为代表。当需要其他位置上的值时，我们通过“</a:t>
            </a:r>
            <a:r>
              <a:rPr lang="en-US" altLang="zh-CN">
                <a:solidFill>
                  <a:srgbClr val="FF0000"/>
                </a:solidFill>
              </a:rPr>
              <a:t>任意整数可以表示成若干个2的次幂项的和</a:t>
            </a:r>
            <a:r>
              <a:rPr lang="en-US" altLang="zh-CN"/>
              <a:t>”这一性质，使用之前求出代表值拼成所需的值。所以使用倍增算法也要求我们递推的问题的状态空间关于2的次幂具有可划分性。</a:t>
            </a:r>
            <a:endParaRPr lang="en-US" altLang="zh-CN"/>
          </a:p>
          <a:p>
            <a:r>
              <a:rPr lang="en-US" altLang="zh-CN"/>
              <a:t>“倍增”和“二进制划分”两个思想相互结合，降低了求解很多问题的时间与空间复杂度。快速幂算法其实就是“倍增”与“二进制划分”思想的一种体现。</a:t>
            </a:r>
            <a:endParaRPr lang="en-US" altLang="zh-CN"/>
          </a:p>
          <a:p>
            <a:r>
              <a:rPr lang="en-US" altLang="zh-CN"/>
              <a:t>研究的两个方向：</a:t>
            </a:r>
            <a:endParaRPr lang="en-US" altLang="zh-CN"/>
          </a:p>
          <a:p>
            <a:r>
              <a:rPr lang="en-US" altLang="zh-CN"/>
              <a:t>求解RMQ（区间最值）问题的ST算法。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倍增求解LCA（最近公共祖先）。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倍增求</a:t>
            </a:r>
            <a:r>
              <a:rPr lang="en-US" altLang="zh-CN"/>
              <a:t>LCA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利用算法（一）一个个向上找太慢了，因此可以考虑跨 1，2，4，8，16… </a:t>
            </a:r>
            <a:r>
              <a:rPr lang="en-US" altLang="zh-CN"/>
              <a:t>2</a:t>
            </a:r>
            <a:r>
              <a:t>的幂次向上找</a:t>
            </a:r>
            <a:r>
              <a:rPr lang="zh-CN" altLang="en-US"/>
              <a:t>，想一下假如我们要向上走 n 步，按 n 的二进制行进，例如 7 ，我们就走 4 2 1，这样就以 logn 的复杂度处理了。大大增强了查找</a:t>
            </a:r>
            <a:r>
              <a:rPr lang="zh-CN" altLang="en-US"/>
              <a:t>速度。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倍增求</a:t>
            </a:r>
            <a:r>
              <a:rPr lang="en-US" altLang="zh-CN"/>
              <a:t>LCA</a:t>
            </a:r>
            <a:r>
              <a:t>算法</a:t>
            </a:r>
            <a:r>
              <a:t>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925" y="1571625"/>
                <a:ext cx="10852150" cy="3518535"/>
              </a:xfrm>
            </p:spPr>
            <p:txBody>
              <a:bodyPr>
                <a:normAutofit/>
              </a:bodyPr>
              <a:p>
                <a:r>
                  <a:rPr lang="zh-CN" altLang="en-US"/>
                  <a:t>倍增法求lca，是对朴素算法中一步步走的改进，核心实质是让两个结点每次向上走2的幂次步。</a:t>
                </a:r>
                <a:endParaRPr lang="zh-CN" altLang="en-US"/>
              </a:p>
              <a:p>
                <a:r>
                  <a:rPr lang="en-US" altLang="zh-CN"/>
                  <a:t>1</a:t>
                </a:r>
                <a:r>
                  <a:t>、预处理</a:t>
                </a:r>
                <a:r>
                  <a:rPr lang="en-US" altLang="zh-CN"/>
                  <a:t>fa[MAXN][MAXLOG]</a:t>
                </a:r>
                <a:r>
                  <a:t>数组，其中</a:t>
                </a:r>
                <a:r>
                  <a:rPr lang="en-US" altLang="zh-CN"/>
                  <a:t>MAXLOG</a:t>
                </a:r>
                <a:r>
                  <a:t>是最深节点的深度可二分的最大次数（即</a:t>
                </a:r>
                <a:r>
                  <a:rPr lang="en-US" altLang="zh-CN"/>
                  <a:t>2</a:t>
                </a:r>
                <a:r>
                  <a:rPr lang="en-US" altLang="zh-CN" baseline="30000"/>
                  <a:t>x</a:t>
                </a:r>
                <a:r>
                  <a:rPr lang="en-US" altLang="zh-CN"/>
                  <a:t>&gt;=MaxDeep</a:t>
                </a:r>
                <a:r>
                  <a:t>中的指数</a:t>
                </a:r>
                <a:r>
                  <a:rPr lang="en-US" altLang="zh-CN"/>
                  <a:t>x</a:t>
                </a:r>
                <a:r>
                  <a:t>）</a:t>
                </a:r>
                <a:r>
                  <a:rPr lang="en-US" altLang="zh-CN">
                    <a:solidFill>
                      <a:srgbClr val="FF0000"/>
                    </a:solidFill>
                  </a:rPr>
                  <a:t>fa[i][j]</a:t>
                </a:r>
                <a:r>
                  <a:rPr>
                    <a:solidFill>
                      <a:srgbClr val="FF0000"/>
                    </a:solidFill>
                  </a:rPr>
                  <a:t>表示节点</a:t>
                </a:r>
                <a:r>
                  <a:rPr lang="en-US" altLang="zh-CN">
                    <a:solidFill>
                      <a:srgbClr val="FF0000"/>
                    </a:solidFill>
                  </a:rPr>
                  <a:t> i </a:t>
                </a:r>
                <a:r>
                  <a:rPr>
                    <a:solidFill>
                      <a:srgbClr val="FF0000"/>
                    </a:solidFill>
                  </a:rPr>
                  <a:t>向上走</a:t>
                </a:r>
                <a:r>
                  <a:rPr lang="en-US" altLang="zh-CN">
                    <a:solidFill>
                      <a:srgbClr val="FF0000"/>
                    </a:solidFill>
                  </a:rPr>
                  <a:t> 2</a:t>
                </a:r>
                <a:r>
                  <a:rPr lang="en-US" altLang="zh-CN" baseline="30000">
                    <a:solidFill>
                      <a:srgbClr val="FF0000"/>
                    </a:solidFill>
                  </a:rPr>
                  <a:t>j </a:t>
                </a:r>
                <a:r>
                  <a:rPr>
                    <a:solidFill>
                      <a:srgbClr val="FF0000"/>
                    </a:solidFill>
                  </a:rPr>
                  <a:t>步后能走到的节点，</a:t>
                </a:r>
                <a:r>
                  <a:rPr>
                    <a:solidFill>
                      <a:schemeClr val="tx1"/>
                    </a:solidFill>
                  </a:rPr>
                  <a:t>根节点的父亲为</a:t>
                </a:r>
                <a:r>
                  <a:rPr>
                    <a:solidFill>
                      <a:schemeClr val="tx1"/>
                    </a:solidFill>
                  </a:rPr>
                  <a:t>自身。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  </m:t>
                    </m:r>
                  </m:oMath>
                </a14:m>
                <a:endParaRPr lang="en-US" altLang="zh-CN" sz="2800" i="1">
                  <a:solidFill>
                    <a:srgbClr val="00206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3"/>
                <a:endParaRPr lang="en-US" altLang="zh-CN" sz="2800" i="1">
                  <a:solidFill>
                    <a:srgbClr val="00206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3"/>
                <a:r>
                  <a:rPr lang="en-US" altLang="zh-CN" sz="2800">
                    <a:solidFill>
                      <a:srgbClr val="00206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][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 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𝑓𝑎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][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 ][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]，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j&gt;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371600" lvl="3" indent="0">
                  <a:buNone/>
                </a:pPr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925" y="1571625"/>
                <a:ext cx="10852150" cy="35185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倍增求</a:t>
            </a:r>
            <a:r>
              <a:rPr lang="en-US" altLang="zh-CN"/>
              <a:t>LCA</a:t>
            </a:r>
            <a:r>
              <a:t>算法</a:t>
            </a:r>
            <a:r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571625"/>
            <a:ext cx="10852150" cy="3518535"/>
          </a:xfrm>
        </p:spPr>
        <p:txBody>
          <a:bodyPr>
            <a:normAutofit/>
          </a:bodyPr>
          <a:p>
            <a:r>
              <a:rPr lang="en-US" altLang="zh-CN"/>
              <a:t>2</a:t>
            </a:r>
            <a:r>
              <a:t>、把两个点移到同一高度。利用倍增从大到小枚举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ym typeface="+mn-ea"/>
              </a:rPr>
              <a:t>i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步</a:t>
            </a:r>
            <a:r>
              <a:t>实现。</a:t>
            </a:r>
          </a:p>
          <a:p>
            <a:r>
              <a:rPr lang="en-US" altLang="zh-CN"/>
              <a:t>3</a:t>
            </a:r>
            <a:r>
              <a:t>、当两个节点位于同一高度时，判断是否是同一个节点，是就结束，否则，两点同时倍增向上走。（可以按照从大到小枚举往上走</a:t>
            </a:r>
            <a:r>
              <a:rPr lang="en-US" altLang="zh-CN"/>
              <a:t>2</a:t>
            </a:r>
            <a:r>
              <a:rPr lang="en-US" altLang="zh-CN" baseline="30000"/>
              <a:t>i</a:t>
            </a:r>
            <a:r>
              <a:rPr lang="en-US" altLang="zh-CN"/>
              <a:t> </a:t>
            </a:r>
            <a:r>
              <a:t>步。如果步子跨大了，结果肯定就是同一个节点，然后就缩小步子继续走，一直走到恰好不是同一个节点时为止。最后，两个节点各向上走一步，就找到</a:t>
            </a:r>
            <a:r>
              <a:rPr lang="en-US" altLang="zh-CN"/>
              <a:t>LCA</a:t>
            </a:r>
            <a:r>
              <a:t>。（例如：</a:t>
            </a:r>
            <a:r>
              <a:rPr lang="en-US" altLang="zh-CN"/>
              <a:t>3</a:t>
            </a:r>
            <a:r>
              <a:t>步</a:t>
            </a:r>
            <a:r>
              <a:rPr lang="en-US" altLang="zh-CN"/>
              <a:t>&lt;4</a:t>
            </a:r>
            <a:r>
              <a:t>步，</a:t>
            </a:r>
            <a:r>
              <a:rPr lang="en-US" altLang="zh-CN"/>
              <a:t>3</a:t>
            </a:r>
            <a:r>
              <a:t>步</a:t>
            </a:r>
            <a:r>
              <a:rPr lang="en-US" altLang="zh-CN"/>
              <a:t>=2</a:t>
            </a:r>
            <a:r>
              <a:t>步</a:t>
            </a:r>
            <a:r>
              <a:rPr lang="en-US" altLang="zh-CN"/>
              <a:t>+1</a:t>
            </a:r>
            <a:r>
              <a:t>步）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文本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419693" y="534991"/>
            <a:ext cx="10852237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核心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55" y="866775"/>
            <a:ext cx="7349490" cy="549021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1615" y="10985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952500" progId="Package">
                  <p:embed/>
                </p:oleObj>
              </mc:Choice>
              <mc:Fallback>
                <p:oleObj name="" showAsIcon="1" r:id="rId4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81615" y="10985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树的应用（括号序列</a:t>
            </a:r>
            <a:r>
              <a:rPr lang="zh-CN" altLang="en-US"/>
              <a:t>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给出括号序列</a:t>
            </a:r>
            <a:r>
              <a:rPr lang="en-US" altLang="zh-CN"/>
              <a:t> ( ( ( ) ( ) ) ( ) ( ( ) ( ) ( ) ) )</a:t>
            </a:r>
            <a:endParaRPr lang="en-US" altLang="zh-CN"/>
          </a:p>
          <a:p>
            <a:r>
              <a:t>在以上括号序列中，左右括号</a:t>
            </a:r>
            <a:r>
              <a:t>一一对应。</a:t>
            </a:r>
          </a:p>
          <a:p>
            <a:r>
              <a:t>括号层层嵌套，如果把一对括号看成一个结点，其直接套住的括号对看作是其子结点，则这个结构就是</a:t>
            </a:r>
            <a:r>
              <a:t>一棵树。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t>对应到树结构上：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/>
              <a:tblGrid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  <a:gridCol w="4737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4CDA6"/>
                      </a:solidFill>
                      <a:prstDash val="sysDash"/>
                    </a:lnL>
                    <a:lnR w="9525">
                      <a:solidFill>
                        <a:srgbClr val="F4CDA6"/>
                      </a:solidFill>
                      <a:prstDash val="sysDash"/>
                    </a:lnR>
                    <a:lnT w="9525">
                      <a:solidFill>
                        <a:srgbClr val="F4CDA6"/>
                      </a:solidFill>
                      <a:prstDash val="sysDash"/>
                    </a:lnT>
                    <a:lnB w="9525">
                      <a:solidFill>
                        <a:srgbClr val="F4CDA6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45" y="4817110"/>
            <a:ext cx="3695700" cy="144780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8130" y="44323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8130" y="44323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树的应用（求树的</a:t>
            </a:r>
            <a:r>
              <a:rPr lang="zh-CN" altLang="en-US"/>
              <a:t>直径）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树的直径是树中两点间的最长路径。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直径满足以下性质：</a:t>
            </a:r>
            <a:endParaRPr lang="zh-CN" altLang="en-US"/>
          </a:p>
          <a:p>
            <a:r>
              <a:rPr lang="zh-CN" altLang="en-US"/>
              <a:t>1、若有多条直径，则所有的直径之间皆有公共点。</a:t>
            </a:r>
            <a:endParaRPr lang="zh-CN" altLang="en-US"/>
          </a:p>
          <a:p>
            <a:r>
              <a:rPr lang="zh-CN" altLang="en-US"/>
              <a:t>2、直径的两个端点一定是叶子。</a:t>
            </a:r>
            <a:endParaRPr lang="zh-CN" altLang="en-US"/>
          </a:p>
          <a:p>
            <a:r>
              <a:rPr lang="zh-CN" altLang="en-US"/>
              <a:t>3、树中距离某一直径端点最远的点，至少有一个是该直径的另一个端点。</a:t>
            </a:r>
            <a:endParaRPr lang="zh-CN" altLang="en-US"/>
          </a:p>
          <a:p>
            <a:r>
              <a:rPr lang="zh-CN" altLang="en-US"/>
              <a:t>4、对树上任意一个点，与之距离最远的每一个点，至少有一个直径的端点。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求树的</a:t>
            </a:r>
            <a:r>
              <a:rPr lang="zh-CN" altLang="en-US"/>
              <a:t>直径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通过两次遍历找出树的一条直径。</a:t>
            </a:r>
            <a:endParaRPr lang="zh-CN" altLang="en-US"/>
          </a:p>
          <a:p>
            <a:r>
              <a:rPr lang="zh-CN" altLang="en-US"/>
              <a:t>	第一次遍历：找出距离根结点最远的一个点x。</a:t>
            </a:r>
            <a:endParaRPr lang="zh-CN" altLang="en-US"/>
          </a:p>
          <a:p>
            <a:r>
              <a:rPr lang="zh-CN" altLang="en-US"/>
              <a:t>	第二次遍历：找出距离x最远的一个点y。</a:t>
            </a:r>
            <a:endParaRPr lang="zh-CN" altLang="en-US"/>
          </a:p>
          <a:p>
            <a:r>
              <a:rPr lang="zh-CN" altLang="en-US"/>
              <a:t>例如2-1-0-5-7-9为下图直径：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879" y="3090107"/>
            <a:ext cx="4377170" cy="29251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6040" y="885190"/>
            <a:ext cx="5618480" cy="550164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000" y="92964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2" imgW="971550" imgH="952500" progId="Package">
                  <p:embed/>
                </p:oleObj>
              </mc:Choice>
              <mc:Fallback>
                <p:oleObj name="" showAsIcon="1" r:id="rId2" imgW="971550" imgH="95250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5000" y="92964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1239841"/>
            <a:ext cx="10852237" cy="331473"/>
          </a:xfrm>
        </p:spPr>
        <p:txBody>
          <a:bodyPr/>
          <a:p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定义：n（n≥1）个有限结点组成的一个非线性、具有层次关系的集合</a:t>
            </a:r>
            <a:endParaRPr lang="zh-CN" altLang="en-US"/>
          </a:p>
          <a:p>
            <a:r>
              <a:rPr lang="zh-CN" altLang="en-US"/>
              <a:t>层、</a:t>
            </a:r>
            <a:r>
              <a:rPr lang="zh-CN" altLang="en-US">
                <a:solidFill>
                  <a:srgbClr val="FF0000"/>
                </a:solidFill>
              </a:rPr>
              <a:t>父子关系</a:t>
            </a:r>
            <a:endParaRPr lang="zh-CN" altLang="en-US"/>
          </a:p>
          <a:p>
            <a:r>
              <a:rPr lang="zh-CN" altLang="en-US"/>
              <a:t>子树、</a:t>
            </a:r>
            <a:r>
              <a:rPr lang="zh-CN" altLang="en-US">
                <a:solidFill>
                  <a:srgbClr val="FF0000"/>
                </a:solidFill>
              </a:rPr>
              <a:t>树的高度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特殊性质：对于一棵树，有n个节点，一定有（n-1）</a:t>
            </a:r>
            <a:endParaRPr lang="zh-CN" altLang="en-US"/>
          </a:p>
          <a:p>
            <a:r>
              <a:rPr lang="zh-CN" altLang="en-US"/>
              <a:t> 	      条边，如果删去一条边，将变成两棵树；</a:t>
            </a:r>
            <a:endParaRPr lang="zh-CN" altLang="en-US"/>
          </a:p>
          <a:p>
            <a:r>
              <a:rPr lang="zh-CN" altLang="en-US"/>
              <a:t>	      如果添加一条边，将出现唯一的一条回路</a:t>
            </a:r>
            <a:endParaRPr lang="zh-CN" altLang="en-US"/>
          </a:p>
          <a:p>
            <a:r>
              <a:rPr lang="zh-CN" altLang="en-US"/>
              <a:t> 	      树上任意两个顶点之间存在唯一的路径，</a:t>
            </a:r>
            <a:endParaRPr lang="zh-CN" altLang="en-US"/>
          </a:p>
          <a:p>
            <a:r>
              <a:rPr lang="zh-CN" altLang="en-US"/>
              <a:t>	      除根结点之外有且仅有一个父亲结点。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588881" y="2428901"/>
            <a:ext cx="2553041" cy="2000905"/>
            <a:chOff x="6927273" y="1981200"/>
            <a:chExt cx="1996013" cy="1620982"/>
          </a:xfrm>
        </p:grpSpPr>
        <p:sp>
          <p:nvSpPr>
            <p:cNvPr id="36" name="椭圆 35"/>
            <p:cNvSpPr/>
            <p:nvPr/>
          </p:nvSpPr>
          <p:spPr>
            <a:xfrm>
              <a:off x="7910945" y="1981200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301345" y="2439940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987145" y="2479964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770886" y="2514225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564582" y="2921769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520545" y="3074169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927273" y="2942551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370617" y="3449782"/>
              <a:ext cx="152400" cy="152400"/>
            </a:xfrm>
            <a:prstGeom prst="ellipse">
              <a:avLst/>
            </a:prstGeom>
            <a:solidFill>
              <a:srgbClr val="E48312"/>
            </a:solidFill>
            <a:ln w="15875" cap="flat" cmpd="sng" algn="ctr">
              <a:solidFill>
                <a:srgbClr val="E4831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4" name="直接连接符 43"/>
            <p:cNvCxnSpPr>
              <a:stCxn id="36" idx="2"/>
              <a:endCxn id="37" idx="7"/>
            </p:cNvCxnSpPr>
            <p:nvPr/>
          </p:nvCxnSpPr>
          <p:spPr>
            <a:xfrm flipH="1">
              <a:off x="7431427" y="2057400"/>
              <a:ext cx="479518" cy="404858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45" name="直接连接符 44"/>
            <p:cNvCxnSpPr>
              <a:stCxn id="37" idx="3"/>
              <a:endCxn id="42" idx="4"/>
            </p:cNvCxnSpPr>
            <p:nvPr/>
          </p:nvCxnSpPr>
          <p:spPr>
            <a:xfrm flipH="1">
              <a:off x="7003473" y="2570022"/>
              <a:ext cx="320190" cy="524929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46" name="直接连接符 45"/>
            <p:cNvCxnSpPr>
              <a:stCxn id="37" idx="6"/>
              <a:endCxn id="40" idx="1"/>
            </p:cNvCxnSpPr>
            <p:nvPr/>
          </p:nvCxnSpPr>
          <p:spPr>
            <a:xfrm>
              <a:off x="7453745" y="2516140"/>
              <a:ext cx="133155" cy="427947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47" name="直接连接符 46"/>
            <p:cNvCxnSpPr>
              <a:stCxn id="40" idx="4"/>
              <a:endCxn id="43" idx="0"/>
            </p:cNvCxnSpPr>
            <p:nvPr/>
          </p:nvCxnSpPr>
          <p:spPr>
            <a:xfrm flipH="1">
              <a:off x="7446817" y="3074169"/>
              <a:ext cx="193965" cy="375613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48" name="直接连接符 47"/>
            <p:cNvCxnSpPr>
              <a:endCxn id="38" idx="0"/>
            </p:cNvCxnSpPr>
            <p:nvPr/>
          </p:nvCxnSpPr>
          <p:spPr>
            <a:xfrm>
              <a:off x="7987145" y="2142989"/>
              <a:ext cx="76200" cy="336975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49" name="直接连接符 48"/>
            <p:cNvCxnSpPr>
              <a:stCxn id="36" idx="6"/>
              <a:endCxn id="39" idx="1"/>
            </p:cNvCxnSpPr>
            <p:nvPr/>
          </p:nvCxnSpPr>
          <p:spPr>
            <a:xfrm>
              <a:off x="8063345" y="2057400"/>
              <a:ext cx="729860" cy="479142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  <p:cxnSp>
          <p:nvCxnSpPr>
            <p:cNvPr id="50" name="直接连接符 49"/>
            <p:cNvCxnSpPr>
              <a:stCxn id="39" idx="4"/>
              <a:endCxn id="41" idx="7"/>
            </p:cNvCxnSpPr>
            <p:nvPr/>
          </p:nvCxnSpPr>
          <p:spPr>
            <a:xfrm flipH="1">
              <a:off x="8650626" y="2666624"/>
              <a:ext cx="196460" cy="429863"/>
            </a:xfrm>
            <a:prstGeom prst="line">
              <a:avLst/>
            </a:prstGeom>
            <a:noFill/>
            <a:ln w="12700" cap="flat" cmpd="sng" algn="ctr">
              <a:solidFill>
                <a:srgbClr val="E48312"/>
              </a:solidFill>
              <a:prstDash val="solid"/>
            </a:ln>
            <a:effectLst/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树的应用（求树的</a:t>
            </a:r>
            <a:r>
              <a:rPr lang="zh-CN" altLang="en-US"/>
              <a:t>中心）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树的中心是该点到树中其他点的距离，最远距离最小（树的中心可能有多个）。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中心满足以下性质：</a:t>
            </a:r>
            <a:endParaRPr lang="zh-CN" altLang="en-US"/>
          </a:p>
          <a:p>
            <a:r>
              <a:rPr lang="zh-CN" altLang="en-US"/>
              <a:t>1、它一定在某条树的直径上，并且到直径两端的距离差不超过1。</a:t>
            </a:r>
            <a:endParaRPr lang="zh-CN" altLang="en-US"/>
          </a:p>
          <a:p>
            <a:r>
              <a:rPr lang="zh-CN" altLang="en-US"/>
              <a:t>2、即使树有多条直径，但是树的中心至多有两个，且均为直径的中点。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求树的</a:t>
            </a:r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树的中心是该点到树中其他点的距离，最远距离最小（树的中心可能有多个）。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利用直径、LCA求中心：</a:t>
            </a:r>
            <a:endParaRPr lang="zh-CN" altLang="en-US"/>
          </a:p>
          <a:p>
            <a:r>
              <a:rPr lang="zh-CN" altLang="en-US"/>
              <a:t>1、假设直径长度为R（两个端点x,y），我们要在x到y的路径上找到与x点距离为R/2的点。</a:t>
            </a:r>
            <a:endParaRPr lang="zh-CN" altLang="en-US"/>
          </a:p>
          <a:p>
            <a:r>
              <a:rPr lang="zh-CN" altLang="en-US"/>
              <a:t>2、假如R/2小于x到z（LCA）的距离，则该点在x到z的路径上，否则在z到y的路径上找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19764"/>
            <a:ext cx="10852237" cy="441964"/>
          </a:xfrm>
        </p:spPr>
        <p:txBody>
          <a:bodyPr/>
          <a:p>
            <a:r>
              <a:rPr lang="zh-CN" altLang="en-US"/>
              <a:t>核心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2775" y="1734820"/>
            <a:ext cx="7028180" cy="3094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2525 </a:t>
            </a:r>
            <a:r>
              <a:t>点的</a:t>
            </a:r>
            <a:r>
              <a:t>距离</a:t>
            </a:r>
          </a:p>
          <a:p>
            <a:r>
              <a:rPr lang="en-US" altLang="zh-CN"/>
              <a:t>1549 </a:t>
            </a:r>
            <a:r>
              <a:t>祖孙询问</a:t>
            </a:r>
          </a:p>
          <a:p>
            <a:r>
              <a:rPr lang="en-US" altLang="zh-CN"/>
              <a:t>1669 </a:t>
            </a:r>
            <a:r>
              <a:t>括号</a:t>
            </a:r>
            <a:r>
              <a:t>匹配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Thank you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3378200" y="3659827"/>
            <a:ext cx="5435600" cy="793094"/>
          </a:xfrm>
          <a:prstGeom prst="rect">
            <a:avLst/>
          </a:prstGeom>
          <a:noFill/>
          <a:ln>
            <a:noFill/>
          </a:ln>
        </p:spPr>
        <p:txBody>
          <a:bodyPr wrap="square" lIns="101600" tIns="0" rIns="82550" bIns="0" rtlCol="0">
            <a:normAutofit/>
          </a:bodyPr>
          <a:p>
            <a:pPr algn="ctr">
              <a:lnSpc>
                <a:spcPct val="140000"/>
              </a:lnSpc>
            </a:pPr>
            <a:r>
              <a:rPr lang="en-US" altLang="zh-CN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sym typeface="+mn-ea"/>
              </a:rPr>
              <a:t>Best to you</a:t>
            </a:r>
            <a:r>
              <a:rPr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sym typeface="+mn-ea"/>
              </a:rPr>
              <a:t>！</a:t>
            </a:r>
            <a:endParaRPr lang="zh-CN" altLang="en-US" spc="150" dirty="0">
              <a:solidFill>
                <a:schemeClr val="dk1"/>
              </a:solidFill>
              <a:uFillTx/>
              <a:latin typeface="Arial" panose="020B0604020202020204" pitchFamily="34" charset="0"/>
              <a:ea typeface="汉仪君黑-35W" panose="0002060004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父亲存储</a:t>
            </a:r>
            <a:r>
              <a:rPr lang="zh-CN" altLang="en-US"/>
              <a:t>法</a:t>
            </a: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int fa[MAXN];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void link(int </a:t>
            </a:r>
            <a:r>
              <a:rPr lang="en-US" altLang="zh-CN" spc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x,int</a:t>
            </a: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 y){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pc="0" noProof="0">
                <a:ln>
                  <a:noFill/>
                </a:ln>
                <a:solidFill>
                  <a:srgbClr val="00B0F0"/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//y</a:t>
            </a:r>
            <a:r>
              <a:rPr spc="0" noProof="0">
                <a:ln>
                  <a:noFill/>
                </a:ln>
                <a:solidFill>
                  <a:srgbClr val="00B0F0"/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pc="0" noProof="0">
                <a:ln>
                  <a:noFill/>
                </a:ln>
                <a:solidFill>
                  <a:srgbClr val="00B0F0"/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x</a:t>
            </a:r>
            <a:r>
              <a:rPr spc="0" noProof="0">
                <a:ln>
                  <a:noFill/>
                </a:ln>
                <a:solidFill>
                  <a:srgbClr val="00B0F0"/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的父亲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fa[x]=y;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lang="en-US" altLang="zh-CN" spc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latin typeface="Calibri" panose="020F0502020204030204"/>
                <a:ea typeface="宋体" panose="02010600030101010101" pitchFamily="2" charset="-122"/>
                <a:sym typeface="+mn-ea"/>
              </a:rPr>
              <a:t>} </a:t>
            </a:r>
            <a:endParaRPr lang="en-US" altLang="zh-CN" spc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除根结点以外其他结点有且仅有一个父结点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优点：容易理解，实现简单，存储消耗空间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小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缺点：存储信息太少，很多操作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无法完成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845" y="1571625"/>
            <a:ext cx="6028690" cy="3199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邻接矩阵</a:t>
            </a:r>
            <a:r>
              <a:rPr lang="zh-CN" altLang="en-US"/>
              <a:t>存储</a:t>
            </a:r>
            <a:endParaRPr lang="zh-CN" altLang="en-US"/>
          </a:p>
          <a:p>
            <a:pPr lvl="1"/>
            <a:r>
              <a:rPr lang="zh-CN" altLang="en-US"/>
              <a:t>优点：容易理解、</a:t>
            </a:r>
            <a:r>
              <a:rPr lang="zh-CN" altLang="en-US"/>
              <a:t>实现简单</a:t>
            </a:r>
            <a:endParaRPr lang="zh-CN" altLang="en-US"/>
          </a:p>
          <a:p>
            <a:pPr lvl="1"/>
            <a:r>
              <a:rPr lang="zh-CN" altLang="en-US"/>
              <a:t>缺点：消耗空间</a:t>
            </a:r>
            <a:r>
              <a:rPr lang="zh-CN" altLang="en-US"/>
              <a:t>大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邻接链表存储（边表）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优点：消耗空间小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缺点：设计较为抽象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vector</a:t>
            </a:r>
            <a:r>
              <a:t>存储</a:t>
            </a:r>
          </a:p>
          <a:p>
            <a:pPr lvl="1"/>
            <a:r>
              <a:rPr lang="zh-CN" altLang="en-US"/>
              <a:t>优点：实现简单，消耗空间</a:t>
            </a:r>
            <a:r>
              <a:rPr lang="zh-CN" altLang="en-US"/>
              <a:t>小</a:t>
            </a:r>
            <a:endParaRPr lang="zh-CN" altLang="en-US"/>
          </a:p>
          <a:p>
            <a:pPr lvl="1"/>
            <a:r>
              <a:rPr lang="zh-CN" altLang="en-US"/>
              <a:t>缺点：功能单一，复杂设计不容易实现，对</a:t>
            </a:r>
            <a:r>
              <a:rPr lang="en-US" altLang="zh-CN"/>
              <a:t>STL</a:t>
            </a:r>
            <a:r>
              <a:t>要求较高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</a:t>
            </a:r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深度优先遍历（</a:t>
            </a:r>
            <a:r>
              <a:rPr lang="en-US" altLang="zh-CN"/>
              <a:t>DFS</a:t>
            </a:r>
            <a:r>
              <a:t>）</a:t>
            </a:r>
          </a:p>
          <a:p>
            <a:pPr lvl="1"/>
            <a:r>
              <a:t>一般用深度优先遍历，用来标记树</a:t>
            </a:r>
            <a:r>
              <a:t>节点的深度。</a:t>
            </a:r>
            <a:endParaRPr lang="zh-CN" altLang="en-US"/>
          </a:p>
          <a:p>
            <a:r>
              <a:rPr lang="zh-CN" altLang="en-US"/>
              <a:t>广度优先遍历（</a:t>
            </a:r>
            <a:r>
              <a:rPr lang="en-US" altLang="zh-CN"/>
              <a:t>BFS</a:t>
            </a:r>
            <a: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树的应用（</a:t>
            </a:r>
            <a:r>
              <a:rPr lang="en-US" altLang="zh-CN"/>
              <a:t>LCA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最近公共</a:t>
            </a:r>
            <a:r>
              <a:rPr lang="zh-CN" altLang="en-US"/>
              <a:t>祖先</a:t>
            </a:r>
            <a:endParaRPr lang="zh-CN" altLang="en-US"/>
          </a:p>
          <a:p>
            <a:r>
              <a:rPr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若两个结点祖先相同，则叫做该结点的</a:t>
            </a:r>
            <a:r>
              <a:rPr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公共祖先</a:t>
            </a:r>
            <a:r>
              <a:rPr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。距离两个结点最近的公共祖先称为“最近公共祖先”（</a:t>
            </a:r>
            <a:r>
              <a:rPr lang="en-US" altLang="zh-CN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Lowest Common Ancestor)</a:t>
            </a:r>
            <a:endParaRPr lang="en-US" altLang="zh-CN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r>
              <a:rPr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显然，两个点的</a:t>
            </a:r>
            <a:r>
              <a:rPr lang="en-US" altLang="zh-CN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LCA</a:t>
            </a:r>
            <a:r>
              <a:rPr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只有一个，且一定是两个点到根的路径中重复部分最下端的点。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LCA</a:t>
            </a:r>
            <a:r>
              <a:t>算法（</a:t>
            </a:r>
            <a:r>
              <a:t>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算法：采用两个点逐渐向根移动的方法，求LCA。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1、求出每个结点的深度。</a:t>
            </a:r>
            <a:endParaRPr lang="zh-CN" altLang="en-US"/>
          </a:p>
          <a:p>
            <a:r>
              <a:rPr lang="zh-CN" altLang="en-US"/>
              <a:t>2、询问两个结点是否重合，若重合，则LCA已求出。</a:t>
            </a:r>
            <a:endParaRPr lang="zh-CN" altLang="en-US"/>
          </a:p>
          <a:p>
            <a:r>
              <a:rPr lang="zh-CN" altLang="en-US"/>
              <a:t>3、否则，选择两个点中深度较大的一个，并移动到它的父亲。</a:t>
            </a:r>
            <a:endParaRPr lang="zh-CN" altLang="en-US"/>
          </a:p>
          <a:p>
            <a:r>
              <a:rPr lang="zh-CN" altLang="en-US"/>
              <a:t>4、重复执行2、3步。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LCA</a:t>
            </a:r>
            <a:r>
              <a:t>算法（</a:t>
            </a:r>
            <a:r>
              <a:t>一）步骤：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样例（右图）：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、两个指针位于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号结点与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、此时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号结点深度较大，向上移动到它的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父亲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、此时两个结点深度一样，移动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号结点的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指针到它父亲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、此时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号结点深度较大，向上移动到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、此时两个结点深度一样，移动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号结点到根结点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、此时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号结点深度较大，向上移动到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号结点，两个指针重合，    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Clr>
                <a:srgbClr val="E48312"/>
              </a:buClr>
              <a:buFont typeface="Calibri" panose="020F0502020204030204" charset="0"/>
              <a:buNone/>
              <a:defRPr/>
            </a:pP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0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号点为</a:t>
            </a:r>
            <a:r>
              <a:rPr lang="en-US" altLang="zh-CN"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LCA</a:t>
            </a:r>
            <a:r>
              <a:rPr sz="200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0830" y="1322070"/>
            <a:ext cx="3184525" cy="2499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1315" y="1521460"/>
            <a:ext cx="5564505" cy="40417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83800" y="152146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2" imgW="971550" imgH="952500" progId="Package">
                  <p:embed/>
                </p:oleObj>
              </mc:Choice>
              <mc:Fallback>
                <p:oleObj name="" showAsIcon="1" r:id="rId2" imgW="971550" imgH="952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83800" y="152146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1*i*1"/>
  <p:tag name="KSO_WM_BEAUTIFY_FLAG" val="#wm#"/>
  <p:tag name="KSO_WM_TAG_VERSION" val="1.0"/>
  <p:tag name="KSO_WM_CHIP_GROUPID" val="61b07d62eadd3e7cad1c9f69"/>
  <p:tag name="KSO_WM_CHIP_XID" val="61b201608aab5289f067a9e5"/>
  <p:tag name="KSO_WM_UNIT_DEC_AREA_ID" val="fa4fbd77b2bf4711b924b16abb4633c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9fa6c582b6746239d9b33c0534c6416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100.xml><?xml version="1.0" encoding="utf-8"?>
<p:tagLst xmlns:p="http://schemas.openxmlformats.org/presentationml/2006/main">
  <p:tag name="KSO_WM_SLIDE_BACKGROUND_TYPE" val="leftRight"/>
</p:tagLst>
</file>

<file path=ppt/tags/tag101.xml><?xml version="1.0" encoding="utf-8"?>
<p:tagLst xmlns:p="http://schemas.openxmlformats.org/presentationml/2006/main">
  <p:tag name="KSO_WM_SLIDE_BACKGROUND_TYPE" val="leftRight"/>
</p:tagLst>
</file>

<file path=ppt/tags/tag102.xml><?xml version="1.0" encoding="utf-8"?>
<p:tagLst xmlns:p="http://schemas.openxmlformats.org/presentationml/2006/main">
  <p:tag name="KSO_WM_SLIDE_BACKGROUND_TYPE" val="leftRight"/>
</p:tagLst>
</file>

<file path=ppt/tags/tag103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254441f44395496abbb199acc32603f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711a27506084096958fe2b85383011c"/>
  <p:tag name="KSO_WM_SLIDE_BACKGROUND_TYPE" val="topBottom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SLIDE_BACKGROUND_TYPE" val="topBottom"/>
</p:tagLst>
</file>

<file path=ppt/tags/tag106.xml><?xml version="1.0" encoding="utf-8"?>
<p:tagLst xmlns:p="http://schemas.openxmlformats.org/presentationml/2006/main">
  <p:tag name="KSO_WM_SLIDE_BACKGROUND_TYPE" val="topBottom"/>
</p:tagLst>
</file>

<file path=ppt/tags/tag107.xml><?xml version="1.0" encoding="utf-8"?>
<p:tagLst xmlns:p="http://schemas.openxmlformats.org/presentationml/2006/main"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</p:tagLst>
</file>

<file path=ppt/tags/tag109.xml><?xml version="1.0" encoding="utf-8"?>
<p:tagLst xmlns:p="http://schemas.openxmlformats.org/presentationml/2006/main">
  <p:tag name="KSO_WM_SLIDE_BACKGROUND_TYPE" val="topBottom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110.xml><?xml version="1.0" encoding="utf-8"?>
<p:tagLst xmlns:p="http://schemas.openxmlformats.org/presentationml/2006/main">
  <p:tag name="KSO_WM_SLIDE_BACKGROUND_TYPE" val="topBottom"/>
</p:tagLst>
</file>

<file path=ppt/tags/tag111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d99e53d5217e47d8bfa9a8b396e1b9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30d5c35b21740209567d9729d26f0b2"/>
  <p:tag name="KSO_WM_SLIDE_BACKGROUND_TYPE" val="bottomTop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SLIDE_BACKGROUND_TYPE" val="bottomTop"/>
</p:tagLst>
</file>

<file path=ppt/tags/tag114.xml><?xml version="1.0" encoding="utf-8"?>
<p:tagLst xmlns:p="http://schemas.openxmlformats.org/presentationml/2006/main">
  <p:tag name="KSO_WM_SLIDE_BACKGROUND_TYPE" val="bottomTop"/>
</p:tagLst>
</file>

<file path=ppt/tags/tag115.xml><?xml version="1.0" encoding="utf-8"?>
<p:tagLst xmlns:p="http://schemas.openxmlformats.org/presentationml/2006/main">
  <p:tag name="KSO_WM_SLIDE_BACKGROUND_TYPE" val="bottomTop"/>
</p:tagLst>
</file>

<file path=ppt/tags/tag116.xml><?xml version="1.0" encoding="utf-8"?>
<p:tagLst xmlns:p="http://schemas.openxmlformats.org/presentationml/2006/main">
  <p:tag name="KSO_WM_SLIDE_BACKGROUND_TYPE" val="bottomTop"/>
</p:tagLst>
</file>

<file path=ppt/tags/tag117.xml><?xml version="1.0" encoding="utf-8"?>
<p:tagLst xmlns:p="http://schemas.openxmlformats.org/presentationml/2006/main">
  <p:tag name="KSO_WM_SLIDE_BACKGROUND_TYPE" val="bottomTop"/>
</p:tagLst>
</file>

<file path=ppt/tags/tag118.xml><?xml version="1.0" encoding="utf-8"?>
<p:tagLst xmlns:p="http://schemas.openxmlformats.org/presentationml/2006/main">
  <p:tag name="KSO_WM_SLIDE_BACKGROUND_TYPE" val="bottomTop"/>
</p:tagLst>
</file>

<file path=ppt/tags/tag119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decdd12d5fe74cc792f8fbce3fb5524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4a59e0e76a48689f6cdd75e4fe0051"/>
  <p:tag name="KSO_WM_SLIDE_BACKGROUND_TYPE" val="navigation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201608aab5289f067a9e2"/>
  <p:tag name="KSO_WM_UNIT_DEC_AREA_ID" val="eb9d21a448df4852b4ae31a722e2dc1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c4f790088024231b26ebb5b21353ab9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SLIDE_BACKGROUND_TYPE" val="navigation"/>
</p:tagLst>
</file>

<file path=ppt/tags/tag122.xml><?xml version="1.0" encoding="utf-8"?>
<p:tagLst xmlns:p="http://schemas.openxmlformats.org/presentationml/2006/main">
  <p:tag name="KSO_WM_SLIDE_BACKGROUND_TYPE" val="navigation"/>
</p:tagLst>
</file>

<file path=ppt/tags/tag123.xml><?xml version="1.0" encoding="utf-8"?>
<p:tagLst xmlns:p="http://schemas.openxmlformats.org/presentationml/2006/main">
  <p:tag name="KSO_WM_SLIDE_BACKGROUND_TYPE" val="navigation"/>
</p:tagLst>
</file>

<file path=ppt/tags/tag124.xml><?xml version="1.0" encoding="utf-8"?>
<p:tagLst xmlns:p="http://schemas.openxmlformats.org/presentationml/2006/main">
  <p:tag name="KSO_WM_SLIDE_BACKGROUND_TYPE" val="navigation"/>
</p:tagLst>
</file>

<file path=ppt/tags/tag125.xml><?xml version="1.0" encoding="utf-8"?>
<p:tagLst xmlns:p="http://schemas.openxmlformats.org/presentationml/2006/main">
  <p:tag name="KSO_WM_SLIDE_BACKGROUND_TYPE" val="navigation"/>
</p:tagLst>
</file>

<file path=ppt/tags/tag126.xml><?xml version="1.0" encoding="utf-8"?>
<p:tagLst xmlns:p="http://schemas.openxmlformats.org/presentationml/2006/main">
  <p:tag name="KSO_WM_SLIDE_BACKGROUND_TYPE" val="navigation"/>
</p:tagLst>
</file>

<file path=ppt/tags/tag127.xml><?xml version="1.0" encoding="utf-8"?>
<p:tagLst xmlns:p="http://schemas.openxmlformats.org/presentationml/2006/main">
  <p:tag name="KSO_WM_SLIDE_BACKGROUND_TYPE" val="navigation"/>
</p:tagLst>
</file>

<file path=ppt/tags/tag128.xml><?xml version="1.0" encoding="utf-8"?>
<p:tagLst xmlns:p="http://schemas.openxmlformats.org/presentationml/2006/main">
  <p:tag name="KSO_WM_SLIDE_BACKGROUND_TYPE" val="navigation"/>
</p:tagLst>
</file>

<file path=ppt/tags/tag129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5609d34b6ef14c798e798dcaed47869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98b2d0a2304f5e88a2f209fdec2b25"/>
  <p:tag name="KSO_WM_SLIDE_BACKGROUND_TYPE" val="belt"/>
</p:tagLst>
</file>

<file path=ppt/tags/tag13.xml><?xml version="1.0" encoding="utf-8"?>
<p:tagLst xmlns:p="http://schemas.openxmlformats.org/presentationml/2006/main">
  <p:tag name="KSO_WM_UNIT_BLOCK" val="0"/>
  <p:tag name="KSO_WM_UNIT_DEC_AREA_ID" val="f5f22a9eac5042d7b89a4db80b4b4776"/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DEFAULT_FONT" val="66;72;2"/>
  <p:tag name="KSO_WM_CHIP_GROUPID" val="614314e91e630cfd8f11395a"/>
  <p:tag name="KSO_WM_CHIP_XID" val="614314e91e630cfd8f11395b"/>
  <p:tag name="KSO_WM_CHIP_FILLAREA_FILL_RULE" val="{&quot;fill_align&quot;:&quot;cm&quot;,&quot;fill_mode&quot;:&quot;adaptive&quot;,&quot;sacle_strategy&quot;:&quot;smart&quot;}"/>
  <p:tag name="KSO_WM_ASSEMBLE_CHIP_INDEX" val="89c39db8efe94c03b3c326dd1747cce2"/>
  <p:tag name="KSO_WM_UNIT_TEXT_FILL_FORE_SCHEMECOLOR_INDEX_BRIGHTNESS" val="0"/>
  <p:tag name="KSO_WM_UNIT_TEXT_FILL_FORE_SCHEMECOLOR_INDEX" val="13"/>
  <p:tag name="KSO_WM_UNIT_TEXT_FILL_TYPE" val="1"/>
  <p:tag name="KSO_WM_TEMPLATE_ASSEMBLE_XID" val="61b954c2c9524cd5e8bdfb55"/>
  <p:tag name="KSO_WM_TEMPLATE_ASSEMBLE_GROUPID" val="61b07d62eadd3e7cad1c9f69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SLIDE_BACKGROUND_TYPE" val="belt"/>
</p:tagLst>
</file>

<file path=ppt/tags/tag132.xml><?xml version="1.0" encoding="utf-8"?>
<p:tagLst xmlns:p="http://schemas.openxmlformats.org/presentationml/2006/main">
  <p:tag name="KSO_WM_SLIDE_BACKGROUND_TYPE" val="belt"/>
</p:tagLst>
</file>

<file path=ppt/tags/tag133.xml><?xml version="1.0" encoding="utf-8"?>
<p:tagLst xmlns:p="http://schemas.openxmlformats.org/presentationml/2006/main">
  <p:tag name="KSO_WM_SLIDE_BACKGROUND_TYPE" val="belt"/>
</p:tagLst>
</file>

<file path=ppt/tags/tag134.xml><?xml version="1.0" encoding="utf-8"?>
<p:tagLst xmlns:p="http://schemas.openxmlformats.org/presentationml/2006/main">
  <p:tag name="KSO_WM_SLIDE_BACKGROUND_TYPE" val="belt"/>
</p:tagLst>
</file>

<file path=ppt/tags/tag135.xml><?xml version="1.0" encoding="utf-8"?>
<p:tagLst xmlns:p="http://schemas.openxmlformats.org/presentationml/2006/main">
  <p:tag name="KSO_WM_SLIDE_BACKGROUND_TYPE" val="belt"/>
</p:tagLst>
</file>

<file path=ppt/tags/tag136.xml><?xml version="1.0" encoding="utf-8"?>
<p:tagLst xmlns:p="http://schemas.openxmlformats.org/presentationml/2006/main">
  <p:tag name="KSO_WM_TEMPLATE_CATEGORY" val="custom"/>
  <p:tag name="KSO_WM_TEMPLATE_INDEX" val="20221188"/>
</p:tagLst>
</file>

<file path=ppt/tags/tag137.xml><?xml version="1.0" encoding="utf-8"?>
<p:tagLst xmlns:p="http://schemas.openxmlformats.org/presentationml/2006/main">
  <p:tag name="KSO_WM_TEMPLATE_CATEGORY" val="custom"/>
  <p:tag name="KSO_WM_TEMPLATE_INDEX" val="20221188"/>
</p:tagLst>
</file>

<file path=ppt/tags/tag13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188"/>
  <p:tag name="KSO_WM_CHIP_COLORING" val="2"/>
</p:tagLst>
</file>

<file path=ppt/tags/tag139.xml><?xml version="1.0" encoding="utf-8"?>
<p:tagLst xmlns:p="http://schemas.openxmlformats.org/presentationml/2006/main">
  <p:tag name="KSO_WM_UNIT_SUBTYPE" val="v"/>
  <p:tag name="KSO_WM_TEMPLATE_CATEGORY" val="custom"/>
  <p:tag name="KSO_WM_TEMPLATE_INDEX" val="20221188"/>
  <p:tag name="KSO_WM_UNIT_TYPE" val="i"/>
  <p:tag name="KSO_WM_UNIT_INDEX" val="1"/>
  <p:tag name="KSO_WM_UNIT_ID" val="custom20221188_9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  <p:tag name="KSO_WM_SLIDE_BACKGROUND_TYPE" val="general"/>
</p:tagLst>
</file>

<file path=ppt/tags/tag14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  <p:tag name="KSO_WM_SLIDE_BACKGROUND_TYPE" val="general"/>
</p:tagLst>
</file>

<file path=ppt/tags/tag140.xml><?xml version="1.0" encoding="utf-8"?>
<p:tagLst xmlns:p="http://schemas.openxmlformats.org/presentationml/2006/main">
  <p:tag name="KSO_WM_SLIDE_ID" val="custom20221188_9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9"/>
  <p:tag name="KSO_WM_SLIDE_SIZE" val="704.868*226.023"/>
  <p:tag name="KSO_WM_SLIDE_POSITION" val="127.566*169.519"/>
  <p:tag name="KSO_WM_TAG_VERSION" val="1.0"/>
  <p:tag name="KSO_WM_BEAUTIFY_FLAG" val="#wm#"/>
  <p:tag name="KSO_WM_TEMPLATE_CATEGORY" val="custom"/>
  <p:tag name="KSO_WM_TEMPLATE_INDEX" val="20221188"/>
  <p:tag name="KSO_WM_SLIDE_LAYOUT" val="a_f_l"/>
  <p:tag name="KSO_WM_SLIDE_LAYOUT_CNT" val="1_1_1"/>
  <p:tag name="KSO_WM_DIAGRAM_GROUP_CODE" val="l1-2"/>
  <p:tag name="KSO_WM_SLIDE_DIAGTYPE" val="l"/>
  <p:tag name="KSO_WM_SLIDE_BACKGROUND_TYPE" val="general"/>
  <p:tag name="KSO_WM_CHIP_COLORING" val="2"/>
</p:tagLst>
</file>

<file path=ppt/tags/tag141.xml><?xml version="1.0" encoding="utf-8"?>
<p:tagLst xmlns:p="http://schemas.openxmlformats.org/presentationml/2006/main">
  <p:tag name="KSO_WM_UNIT_TABLE_BEAUTIFY" val="smartTable{b9afa232-6be7-41e1-9274-9fb965eef0ec}"/>
  <p:tag name="TABLE_EMPHASIZE_COLOR" val="16043430"/>
  <p:tag name="TABLE_SKINIDX" val="2"/>
  <p:tag name="TABLE_COLORIDX" val="8"/>
  <p:tag name="TABLE_COLOR_RGB" val="0x000000*0xFFFFFF*0x212121*0xFFFFFF*0xf4cda6*0xb1dce3*0xc2ebc9*0xdccee7*0xf4e8d0*0xf4a9a6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</p:tagLst>
</file>

<file path=ppt/tags/tag15.xml><?xml version="1.0" encoding="utf-8"?>
<p:tagLst xmlns:p="http://schemas.openxmlformats.org/presentationml/2006/main">
  <p:tag name="KSO_WM_SLIDE_BACKGROUND_TYPE" val="general"/>
</p:tagLst>
</file>

<file path=ppt/tags/tag150.xml><?xml version="1.0" encoding="utf-8"?>
<p:tagLst xmlns:p="http://schemas.openxmlformats.org/presentationml/2006/main">
  <p:tag name="KSO_WM_UNIT_BLOCK" val="0"/>
  <p:tag name="KSO_WM_UNIT_DEC_AREA_ID" val="f5f22a9eac5042d7b89a4db80b4b4776"/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40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DEFAULT_FONT" val="66;72;2"/>
  <p:tag name="KSO_WM_CHIP_GROUPID" val="614314e91e630cfd8f11395a"/>
  <p:tag name="KSO_WM_CHIP_XID" val="614314e91e630cfd8f11395b"/>
  <p:tag name="KSO_WM_CHIP_FILLAREA_FILL_RULE" val="{&quot;fill_align&quot;:&quot;cm&quot;,&quot;fill_mode&quot;:&quot;adaptive&quot;,&quot;sacle_strategy&quot;:&quot;smart&quot;}"/>
  <p:tag name="KSO_WM_ASSEMBLE_CHIP_INDEX" val="89c39db8efe94c03b3c326dd1747cce2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BLOCK" val="0"/>
  <p:tag name="KSO_WM_UNIT_DEC_AREA_ID" val="b754859411c74057b62ef22e359d038e"/>
  <p:tag name="KSO_WM_UNIT_SUBTYPE" val="a"/>
  <p:tag name="KSO_WM_UNIT_PRESET_TEXT" val="单击此处添加正文，文字是您思想的提炼，请尽量言简意赅的阐述观点。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188_40*f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DEFAULT_FONT" val="14;18;2"/>
  <p:tag name="KSO_WM_CHIP_GROUPID" val="614314e91e630cfd8f11395a"/>
  <p:tag name="KSO_WM_CHIP_XID" val="614314e91e630cfd8f11395b"/>
  <p:tag name="KSO_WM_CHIP_FILLAREA_FILL_RULE" val="{&quot;fill_align&quot;:&quot;cm&quot;,&quot;fill_mode&quot;:&quot;adaptive&quot;,&quot;sacle_strategy&quot;:&quot;smart&quot;}"/>
  <p:tag name="KSO_WM_ASSEMBLE_CHIP_INDEX" val="89c39db8efe94c03b3c326dd1747cce2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21188"/>
  <p:tag name="KSO_WM_SLIDE_ID" val="custom20221188_40"/>
  <p:tag name="KSO_WM_TEMPLATE_SUBCATEGORY" val="21"/>
  <p:tag name="KSO_WM_TEMPLATE_MASTER_TYPE" val="1"/>
  <p:tag name="KSO_WM_TEMPLATE_COLOR_TYPE" val="1"/>
  <p:tag name="KSO_WM_SLIDE_ITEM_CNT" val="0"/>
  <p:tag name="KSO_WM_SLIDE_INDEX" val="40"/>
  <p:tag name="KSO_WM_TAG_VERSION" val="1.0"/>
  <p:tag name="KSO_WM_SLIDE_LAYOUT" val="a_f"/>
  <p:tag name="KSO_WM_SLIDE_LAYOUT_CNT" val="1_1"/>
  <p:tag name="KSO_WM_CHIP_INFOS" val="{&quot;type&quot;:0,&quot;layout_type&quot;:&quot;1_NF_C_3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endPage&quot;],&quot;useType&quot;:[&quot;ppt&quot;]}"/>
  <p:tag name="KSO_WM_CHIP_FILLPROP" val="[[{&quot;text_align&quot;:&quot;cm&quot;,&quot;text_direction&quot;:&quot;horizontal&quot;,&quot;support_big_font&quot;:false,&quot;picture_toward&quot;:0,&quot;picture_dockside&quot;:[],&quot;fill_id&quot;:&quot;96eefa8a9f884552bce8fe8b1f51256e&quot;,&quot;fill_align&quot;:&quot;cm&quot;,&quot;chip_types&quot;:[&quot;header&quot;,&quot;wordpuzzle&quot;]}]]"/>
  <p:tag name="KSO_WM_CHIP_DECFILLPROP" val="[]"/>
  <p:tag name="KSO_WM_CHIP_XID" val="6130965dc37455bdf62aa293"/>
  <p:tag name="KSO_WM_CHIP_GROUPID" val="6130965dc37455bdf62aa292"/>
  <p:tag name="KSO_WM_SLIDE_LAYOUT_INFO" val="{&quot;id&quot;:&quot;2021-12-15T10:36:51&quot;,&quot;margin&quot;:{&quot;bottom&quot;:6.6807765960693359,&quot;left&quot;:5.5209722518920898,&quot;right&quot;:5.5209722518920898,&quot;top&quot;:6.6825051307678223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2"/>
  <p:tag name="KSO_WM_SLIDE_SUBTYPE" val="pureTxt"/>
  <p:tag name="KSO_WM_TEMPLATE_ASSEMBLE_XID" val="61b954c2c9524cd5e8bdfb55"/>
  <p:tag name="KSO_WM_TEMPLATE_ASSEMBLE_GROUPID" val="61b07d62eadd3e7cad1c9f69"/>
</p:tagLst>
</file>

<file path=ppt/tags/tag16.xml><?xml version="1.0" encoding="utf-8"?>
<p:tagLst xmlns:p="http://schemas.openxmlformats.org/presentationml/2006/main">
  <p:tag name="KSO_WM_SLIDE_BACKGROUND_TYPE" val="general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9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336d489ff8354fde8fd9db8536a8589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3913b9d508446e95426d501bd36f65"/>
  <p:tag name="KSO_WM_SLIDE_BACKGROUND_TYPE" val="frame"/>
</p:tagLst>
</file>

<file path=ppt/tags/tag2.xml><?xml version="1.0" encoding="utf-8"?>
<p:tagLst xmlns:p="http://schemas.openxmlformats.org/presentationml/2006/main">
  <p:tag name="KSO_WM_UNIT_DEFAULT_FONT" val="66;72;2"/>
  <p:tag name="KSO_WM_UNIT_BLOCK" val="0"/>
  <p:tag name="KSO_WM_UNIT_DEC_AREA_ID" val="f55cbd6c30544572b14e90da2501e9ba"/>
  <p:tag name="KSO_WM_UNIT_ISCONTENTSTITLE" val="0"/>
  <p:tag name="KSO_WM_UNIT_ISNUMDGMTITLE" val="0"/>
  <p:tag name="KSO_WM_UNIT_PRESET_TEXT" val="我们的校园生活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CHIP_GROUPID" val="6184d045a6a891b1f9dbb8ea"/>
  <p:tag name="KSO_WM_CHIP_XID" val="6184d045a6a891b1f9dbb8e7"/>
  <p:tag name="KSO_WM_CHIP_FILLAREA_FILL_RULE" val="{&quot;fill_align&quot;:&quot;cm&quot;,&quot;fill_mode&quot;:&quot;adaptive&quot;,&quot;sacle_strategy&quot;:&quot;smart&quot;}"/>
  <p:tag name="KSO_WM_ASSEMBLE_CHIP_INDEX" val="99735b5ab62549cd9926a9f538f6c19f"/>
  <p:tag name="KSO_WM_UNIT_TEXT_FILL_FORE_SCHEMECOLOR_INDEX_BRIGHTNESS" val="0"/>
  <p:tag name="KSO_WM_UNIT_TEXT_FILL_FORE_SCHEMECOLOR_INDEX" val="13"/>
  <p:tag name="KSO_WM_UNIT_TEXT_FILL_TYPE" val="1"/>
  <p:tag name="KSO_WM_TEMPLATE_ASSEMBLE_XID" val="61b954c27d221a2e4b612911"/>
  <p:tag name="KSO_WM_TEMPLATE_ASSEMBLE_GROUPID" val="61b07d62eadd3e7cad1c9f69"/>
</p:tagLst>
</file>

<file path=ppt/tags/tag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b8ce8db9a4e849518bd74e925f91a0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e5f1dd0a612403d8944f05b213e91fa"/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254441f44395496abbb199acc32603f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711a27506084096958fe2b85383011c"/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5*i*1"/>
  <p:tag name="KSO_WM_BEAUTIFY_FLAG" val="#wm#"/>
  <p:tag name="KSO_WM_TAG_VERSION" val="1.0"/>
  <p:tag name="KSO_WM_CHIP_GROUPID" val="61b07d62eadd3e7cad1c9f69"/>
  <p:tag name="KSO_WM_CHIP_XID" val="61b201608aab5289f067a9e3"/>
  <p:tag name="KSO_WM_UNIT_DEC_AREA_ID" val="9072ad4634bf41c498d853dd9b0122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74d8dda694467197f4e6d67e8021eb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d99e53d5217e47d8bfa9a8b396e1b9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30d5c35b21740209567d9729d26f0b2"/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BLOCK" val="0"/>
  <p:tag name="KSO_WM_UNIT_DEC_AREA_ID" val="b23f4b3f41a347c6a6ac134e5c2d0e5e"/>
  <p:tag name="KSO_WM_UNIT_DEFAULT_FONT" val="60;72;2"/>
  <p:tag name="KSO_WM_CHIP_GROUPID" val="612ee0258ebfb23103c99f75"/>
  <p:tag name="KSO_WM_CHIP_XID" val="612ee0258ebfb23103c99f76"/>
  <p:tag name="KSO_WM_CHIP_FILLAREA_FILL_RULE" val="{&quot;fill_align&quot;:&quot;cm&quot;,&quot;fill_mode&quot;:&quot;adaptive&quot;,&quot;sacle_strategy&quot;:&quot;smart&quot;}"/>
  <p:tag name="KSO_WM_ASSEMBLE_CHIP_INDEX" val="acd17be412594f46a66c4c89ecab2aa8"/>
  <p:tag name="KSO_WM_UNIT_TEXT_FILL_FORE_SCHEMECOLOR_INDEX_BRIGHTNESS" val="0.15"/>
  <p:tag name="KSO_WM_UNIT_TEXT_FILL_FORE_SCHEMECOLOR_INDEX" val="13"/>
  <p:tag name="KSO_WM_UNIT_TEXT_FILL_TYPE" val="1"/>
  <p:tag name="KSO_WM_TEMPLATE_ASSEMBLE_XID" val="61b954c27d221a2e4b6128e0"/>
  <p:tag name="KSO_WM_TEMPLATE_ASSEMBLE_GROUPID" val="61b07d62eadd3e7cad1c9f69"/>
</p:tagLst>
</file>

<file path=ppt/tags/tag50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decdd12d5fe74cc792f8fbce3fb5524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4a59e0e76a48689f6cdd75e4fe0051"/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60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5609d34b6ef14c798e798dcaed47869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98b2d0a2304f5e88a2f209fdec2b25"/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TEMPLATE_CATEGORY" val="custom"/>
  <p:tag name="KSO_WM_TEMPLATE_INDEX" val="20221188"/>
</p:tagLst>
</file>

<file path=ppt/tags/tag68.xml><?xml version="1.0" encoding="utf-8"?>
<p:tagLst xmlns:p="http://schemas.openxmlformats.org/presentationml/2006/main">
  <p:tag name="KSO_WM_TEMPLATE_CATEGORY" val="custom"/>
  <p:tag name="KSO_WM_TEMPLATE_INDEX" val="20221188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188"/>
  <p:tag name="KSO_WM_CHIP_COLORING" val="2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70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1*i*1"/>
  <p:tag name="KSO_WM_BEAUTIFY_FLAG" val="#wm#"/>
  <p:tag name="KSO_WM_TAG_VERSION" val="1.0"/>
  <p:tag name="KSO_WM_CHIP_GROUPID" val="61b07d62eadd3e7cad1c9f69"/>
  <p:tag name="KSO_WM_CHIP_XID" val="61b201608aab5289f067a9e5"/>
  <p:tag name="KSO_WM_UNIT_DEC_AREA_ID" val="fa4fbd77b2bf4711b924b16abb4633c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9fa6c582b6746239d9b33c0534c6416"/>
</p:tagLst>
</file>

<file path=ppt/tags/tag71.xml><?xml version="1.0" encoding="utf-8"?>
<p:tagLst xmlns:p="http://schemas.openxmlformats.org/presentationml/2006/main">
  <p:tag name="KSO_WM_UNIT_DEFAULT_FONT" val="66;72;2"/>
  <p:tag name="KSO_WM_UNIT_BLOCK" val="0"/>
  <p:tag name="KSO_WM_UNIT_DEC_AREA_ID" val="f55cbd6c30544572b14e90da2501e9ba"/>
  <p:tag name="KSO_WM_UNIT_ISCONTENTSTITLE" val="0"/>
  <p:tag name="KSO_WM_UNIT_ISNUMDGMTITLE" val="0"/>
  <p:tag name="KSO_WM_UNIT_PRESET_TEXT" val="我们的校园生活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CHIP_GROUPID" val="6184d045a6a891b1f9dbb8ea"/>
  <p:tag name="KSO_WM_CHIP_XID" val="6184d045a6a891b1f9dbb8e7"/>
  <p:tag name="KSO_WM_CHIP_FILLAREA_FILL_RULE" val="{&quot;fill_align&quot;:&quot;cm&quot;,&quot;fill_mode&quot;:&quot;adaptive&quot;,&quot;sacle_strategy&quot;:&quot;smart&quot;}"/>
  <p:tag name="KSO_WM_ASSEMBLE_CHIP_INDEX" val="99735b5ab62549cd9926a9f538f6c19f"/>
  <p:tag name="KSO_WM_UNIT_TEXT_FILL_FORE_SCHEMECOLOR_INDEX_BRIGHTNESS" val="0"/>
  <p:tag name="KSO_WM_UNIT_TEXT_FILL_FORE_SCHEMECOLOR_INDEX" val="13"/>
  <p:tag name="KSO_WM_UNIT_TEXT_FILL_TYPE" val="1"/>
  <p:tag name="KSO_WM_TEMPLATE_ASSEMBLE_XID" val="61b954c27d221a2e4b612911"/>
  <p:tag name="KSO_WM_TEMPLATE_ASSEMBLE_GROUPID" val="61b07d62eadd3e7cad1c9f69"/>
</p:tagLst>
</file>

<file path=ppt/tags/tag72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73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5*i*1"/>
  <p:tag name="KSO_WM_BEAUTIFY_FLAG" val="#wm#"/>
  <p:tag name="KSO_WM_TAG_VERSION" val="1.0"/>
  <p:tag name="KSO_WM_CHIP_GROUPID" val="61b07d62eadd3e7cad1c9f69"/>
  <p:tag name="KSO_WM_CHIP_XID" val="61b201608aab5289f067a9e3"/>
  <p:tag name="KSO_WM_UNIT_DEC_AREA_ID" val="9072ad4634bf41c498d853dd9b0122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74d8dda694467197f4e6d67e8021eb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BLOCK" val="0"/>
  <p:tag name="KSO_WM_UNIT_DEC_AREA_ID" val="b23f4b3f41a347c6a6ac134e5c2d0e5e"/>
  <p:tag name="KSO_WM_UNIT_DEFAULT_FONT" val="60;72;2"/>
  <p:tag name="KSO_WM_CHIP_GROUPID" val="612ee0258ebfb23103c99f75"/>
  <p:tag name="KSO_WM_CHIP_XID" val="612ee0258ebfb23103c99f76"/>
  <p:tag name="KSO_WM_CHIP_FILLAREA_FILL_RULE" val="{&quot;fill_align&quot;:&quot;cm&quot;,&quot;fill_mode&quot;:&quot;adaptive&quot;,&quot;sacle_strategy&quot;:&quot;smart&quot;}"/>
  <p:tag name="KSO_WM_ASSEMBLE_CHIP_INDEX" val="acd17be412594f46a66c4c89ecab2aa8"/>
  <p:tag name="KSO_WM_UNIT_TEXT_FILL_FORE_SCHEMECOLOR_INDEX_BRIGHTNESS" val="0.15"/>
  <p:tag name="KSO_WM_UNIT_TEXT_FILL_FORE_SCHEMECOLOR_INDEX" val="13"/>
  <p:tag name="KSO_WM_UNIT_TEXT_FILL_TYPE" val="1"/>
  <p:tag name="KSO_WM_TEMPLATE_ASSEMBLE_XID" val="61b954c27d221a2e4b6128e0"/>
  <p:tag name="KSO_WM_TEMPLATE_ASSEMBLE_GROUPID" val="61b07d62eadd3e7cad1c9f69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77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3*i*1"/>
  <p:tag name="KSO_WM_BEAUTIFY_FLAG" val="#wm#"/>
  <p:tag name="KSO_WM_TAG_VERSION" val="1.0"/>
  <p:tag name="KSO_WM_CHIP_GROUPID" val="61b07d62eadd3e7cad1c9f69"/>
  <p:tag name="KSO_WM_CHIP_XID" val="61b201608aab5289f067a9e1"/>
  <p:tag name="KSO_WM_UNIT_DEC_AREA_ID" val="fc7701a86b5241d6bb00326da49eb26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0abef9f865640339c3450f82b1494e5"/>
</p:tagLst>
</file>

<file path=ppt/tags/tag78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79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3*i*1"/>
  <p:tag name="KSO_WM_BEAUTIFY_FLAG" val="#wm#"/>
  <p:tag name="KSO_WM_TAG_VERSION" val="1.0"/>
  <p:tag name="KSO_WM_CHIP_GROUPID" val="61b07d62eadd3e7cad1c9f69"/>
  <p:tag name="KSO_WM_CHIP_XID" val="61b201608aab5289f067a9e1"/>
  <p:tag name="KSO_WM_UNIT_DEC_AREA_ID" val="fc7701a86b5241d6bb00326da49eb26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0abef9f865640339c3450f82b1494e5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201608aab5289f067a9e2"/>
  <p:tag name="KSO_WM_UNIT_DEC_AREA_ID" val="eb9d21a448df4852b4ae31a722e2dc1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c4f790088024231b26ebb5b21353ab9"/>
</p:tagLst>
</file>

<file path=ppt/tags/tag82.xml><?xml version="1.0" encoding="utf-8"?>
<p:tagLst xmlns:p="http://schemas.openxmlformats.org/presentationml/2006/main">
  <p:tag name="KSO_WM_UNIT_BLOCK" val="0"/>
  <p:tag name="KSO_WM_UNIT_DEC_AREA_ID" val="f5f22a9eac5042d7b89a4db80b4b4776"/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188_1*a*1"/>
  <p:tag name="KSO_WM_TEMPLATE_CATEGORY" val="custom"/>
  <p:tag name="KSO_WM_TEMPLATE_INDEX" val="20221188"/>
  <p:tag name="KSO_WM_UNIT_LAYERLEVEL" val="1"/>
  <p:tag name="KSO_WM_TAG_VERSION" val="1.0"/>
  <p:tag name="KSO_WM_BEAUTIFY_FLAG" val="#wm#"/>
  <p:tag name="KSO_WM_UNIT_DEFAULT_FONT" val="66;72;2"/>
  <p:tag name="KSO_WM_CHIP_GROUPID" val="614314e91e630cfd8f11395a"/>
  <p:tag name="KSO_WM_CHIP_XID" val="614314e91e630cfd8f11395b"/>
  <p:tag name="KSO_WM_CHIP_FILLAREA_FILL_RULE" val="{&quot;fill_align&quot;:&quot;cm&quot;,&quot;fill_mode&quot;:&quot;adaptive&quot;,&quot;sacle_strategy&quot;:&quot;smart&quot;}"/>
  <p:tag name="KSO_WM_ASSEMBLE_CHIP_INDEX" val="89c39db8efe94c03b3c326dd1747cce2"/>
  <p:tag name="KSO_WM_UNIT_TEXT_FILL_FORE_SCHEMECOLOR_INDEX_BRIGHTNESS" val="0"/>
  <p:tag name="KSO_WM_UNIT_TEXT_FILL_FORE_SCHEMECOLOR_INDEX" val="13"/>
  <p:tag name="KSO_WM_UNIT_TEXT_FILL_TYPE" val="1"/>
  <p:tag name="KSO_WM_TEMPLATE_ASSEMBLE_XID" val="61b954c2c9524cd5e8bdfb55"/>
  <p:tag name="KSO_WM_TEMPLATE_ASSEMBLE_GROUPID" val="61b07d62eadd3e7cad1c9f69"/>
</p:tagLst>
</file>

<file path=ppt/tags/tag83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  <p:tag name="KSO_WM_SLIDE_BACKGROUND_TYPE" val="general"/>
</p:tagLst>
</file>

<file path=ppt/tags/tag84.xml><?xml version="1.0" encoding="utf-8"?>
<p:tagLst xmlns:p="http://schemas.openxmlformats.org/presentationml/2006/main">
  <p:tag name="KSO_WM_SLIDE_BACKGROUND_TYPE" val="general"/>
</p:tagLst>
</file>

<file path=ppt/tags/tag85.xml><?xml version="1.0" encoding="utf-8"?>
<p:tagLst xmlns:p="http://schemas.openxmlformats.org/presentationml/2006/main">
  <p:tag name="KSO_WM_SLIDE_BACKGROUND_TYPE" val="general"/>
</p:tagLst>
</file>

<file path=ppt/tags/tag86.xml><?xml version="1.0" encoding="utf-8"?>
<p:tagLst xmlns:p="http://schemas.openxmlformats.org/presentationml/2006/main">
  <p:tag name="KSO_WM_SLIDE_BACKGROUND_TYPE" val="general"/>
</p:tagLst>
</file>

<file path=ppt/tags/tag87.xml><?xml version="1.0" encoding="utf-8"?>
<p:tagLst xmlns:p="http://schemas.openxmlformats.org/presentationml/2006/main">
  <p:tag name="KSO_WM_SLIDE_BACKGROUND_TYPE" val="general"/>
</p:tagLst>
</file>

<file path=ppt/tags/tag88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336d489ff8354fde8fd9db8536a8589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3913b9d508446e95426d501bd36f65"/>
  <p:tag name="KSO_WM_SLIDE_BACKGROUND_TYPE" val="frame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7eb0e7195e1647a0931d11d6450b47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8bd44ebcf624eb3bb82c67e22faa9ca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</p:tagLst>
</file>

<file path=ppt/tags/tag92.xml><?xml version="1.0" encoding="utf-8"?>
<p:tagLst xmlns:p="http://schemas.openxmlformats.org/presentationml/2006/main">
  <p:tag name="KSO_WM_SLIDE_BACKGROUND_TYPE" val="frame"/>
</p:tagLst>
</file>

<file path=ppt/tags/tag93.xml><?xml version="1.0" encoding="utf-8"?>
<p:tagLst xmlns:p="http://schemas.openxmlformats.org/presentationml/2006/main">
  <p:tag name="KSO_WM_SLIDE_BACKGROUND_TYPE" val="frame"/>
</p:tagLst>
</file>

<file path=ppt/tags/tag94.xml><?xml version="1.0" encoding="utf-8"?>
<p:tagLst xmlns:p="http://schemas.openxmlformats.org/presentationml/2006/main">
  <p:tag name="KSO_WM_SLIDE_BACKGROUND_TYPE" val="frame"/>
</p:tagLst>
</file>

<file path=ppt/tags/tag95.xml><?xml version="1.0" encoding="utf-8"?>
<p:tagLst xmlns:p="http://schemas.openxmlformats.org/presentationml/2006/main">
  <p:tag name="KSO_WM_UNIT_SUBTYPE" val="v"/>
  <p:tag name="KSO_WM_TEMPLATE_CATEGORY" val="chip"/>
  <p:tag name="KSO_WM_TEMPLATE_INDEX" val="20221188"/>
  <p:tag name="KSO_WM_UNIT_TYPE" val="i"/>
  <p:tag name="KSO_WM_UNIT_INDEX" val="1"/>
  <p:tag name="KSO_WM_UNIT_ID" val="chip20221188_2*i*1"/>
  <p:tag name="KSO_WM_BEAUTIFY_FLAG" val="#wm#"/>
  <p:tag name="KSO_WM_TAG_VERSION" val="1.0"/>
  <p:tag name="KSO_WM_CHIP_GROUPID" val="61b07d62eadd3e7cad1c9f69"/>
  <p:tag name="KSO_WM_CHIP_XID" val="61b1e62aeadd3e7cad1cb8f1"/>
  <p:tag name="KSO_WM_UNIT_DEC_AREA_ID" val="b8ce8db9a4e849518bd74e925f91a0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e5f1dd0a612403d8944f05b213e91fa"/>
  <p:tag name="KSO_WM_SLIDE_BACKGROUND_TYPE" val="leftRight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SLIDE_BACKGROUND_TYPE" val="leftRight"/>
</p:tagLst>
</file>

<file path=ppt/tags/tag98.xml><?xml version="1.0" encoding="utf-8"?>
<p:tagLst xmlns:p="http://schemas.openxmlformats.org/presentationml/2006/main">
  <p:tag name="KSO_WM_SLIDE_BACKGROUND_TYPE" val="leftRight"/>
</p:tagLst>
</file>

<file path=ppt/tags/tag99.xml><?xml version="1.0" encoding="utf-8"?>
<p:tagLst xmlns:p="http://schemas.openxmlformats.org/presentationml/2006/main">
  <p:tag name="KSO_WM_SLIDE_BACKGROUND_TYPE" val="leftRight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4A5F7F"/>
      </a:accent1>
      <a:accent2>
        <a:srgbClr val="565B7E"/>
      </a:accent2>
      <a:accent3>
        <a:srgbClr val="63567A"/>
      </a:accent3>
      <a:accent4>
        <a:srgbClr val="6E5173"/>
      </a:accent4>
      <a:accent5>
        <a:srgbClr val="774D69"/>
      </a:accent5>
      <a:accent6>
        <a:srgbClr val="7E49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4A5F7F"/>
      </a:accent1>
      <a:accent2>
        <a:srgbClr val="565B7E"/>
      </a:accent2>
      <a:accent3>
        <a:srgbClr val="63567A"/>
      </a:accent3>
      <a:accent4>
        <a:srgbClr val="6E5173"/>
      </a:accent4>
      <a:accent5>
        <a:srgbClr val="774D69"/>
      </a:accent5>
      <a:accent6>
        <a:srgbClr val="7E49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2680</Words>
  <Application>WPS 演示</Application>
  <PresentationFormat>宽屏</PresentationFormat>
  <Paragraphs>249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Wingdings 2</vt:lpstr>
      <vt:lpstr>黑体</vt:lpstr>
      <vt:lpstr>楷体</vt:lpstr>
      <vt:lpstr>Cambria</vt:lpstr>
      <vt:lpstr>汉仪君黑-35W</vt:lpstr>
      <vt:lpstr>汉仪趣黑简</vt:lpstr>
      <vt:lpstr>优设标题黑</vt:lpstr>
      <vt:lpstr>Calibri</vt:lpstr>
      <vt:lpstr>Bodoni Bk BT</vt:lpstr>
      <vt:lpstr>隶书</vt:lpstr>
      <vt:lpstr>Cambria Math</vt:lpstr>
      <vt:lpstr>等线</vt:lpstr>
      <vt:lpstr>等线 Light</vt:lpstr>
      <vt:lpstr>Poppins SemiBold</vt:lpstr>
      <vt:lpstr>Verdana</vt:lpstr>
      <vt:lpstr>1_Office 主题​​</vt:lpstr>
      <vt:lpstr>2_Office 主题​​</vt:lpstr>
      <vt:lpstr>Package</vt:lpstr>
      <vt:lpstr>Package</vt:lpstr>
      <vt:lpstr>Package</vt:lpstr>
      <vt:lpstr>Package</vt:lpstr>
      <vt:lpstr> </vt:lpstr>
      <vt:lpstr>PowerPoint 演示文稿</vt:lpstr>
      <vt:lpstr>PowerPoint 演示文稿</vt:lpstr>
      <vt:lpstr>树的存储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倍增求LCA算法步骤</vt:lpstr>
      <vt:lpstr>核心代码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王少珂</cp:lastModifiedBy>
  <cp:revision>159</cp:revision>
  <dcterms:created xsi:type="dcterms:W3CDTF">2019-06-19T02:08:00Z</dcterms:created>
  <dcterms:modified xsi:type="dcterms:W3CDTF">2022-03-26T15:35:11Z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A74496E55E5E47719B7E7948506292A2</vt:lpwstr>
  </property>
</Properties>
</file>