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357" r:id="rId2"/>
    <p:sldId id="358" r:id="rId3"/>
    <p:sldId id="359" r:id="rId4"/>
    <p:sldId id="360" r:id="rId5"/>
    <p:sldId id="361" r:id="rId6"/>
    <p:sldId id="362" r:id="rId7"/>
    <p:sldId id="363" r:id="rId8"/>
    <p:sldId id="364" r:id="rId9"/>
    <p:sldId id="36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9" r:id="rId23"/>
    <p:sldId id="378" r:id="rId24"/>
    <p:sldId id="380" r:id="rId25"/>
  </p:sldIdLst>
  <p:sldSz cx="9144000" cy="6858000" type="screen4x3"/>
  <p:notesSz cx="6761163" cy="9942513"/>
  <p:defaultTextStyle>
    <a:defPPr>
      <a:defRPr lang="en-US"/>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9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a:srgbClr val="760827"/>
    <a:srgbClr val="45500E"/>
    <a:srgbClr val="E2551C"/>
    <a:srgbClr val="009900"/>
    <a:srgbClr val="FFFF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014" autoAdjust="0"/>
  </p:normalViewPr>
  <p:slideViewPr>
    <p:cSldViewPr>
      <p:cViewPr varScale="1">
        <p:scale>
          <a:sx n="64" d="100"/>
          <a:sy n="64" d="100"/>
        </p:scale>
        <p:origin x="1340" y="36"/>
      </p:cViewPr>
      <p:guideLst>
        <p:guide orient="horz" pos="2092"/>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30402" name="页眉占位符 230401">
            <a:extLst>
              <a:ext uri="{FF2B5EF4-FFF2-40B4-BE49-F238E27FC236}">
                <a16:creationId xmlns:a16="http://schemas.microsoft.com/office/drawing/2014/main" id="{FC4BF58E-E2FF-4A24-9B79-9C3213250544}"/>
              </a:ext>
            </a:extLst>
          </p:cNvPr>
          <p:cNvSpPr>
            <a:spLocks noGrp="1"/>
          </p:cNvSpPr>
          <p:nvPr>
            <p:ph type="hdr" sz="quarter"/>
          </p:nvPr>
        </p:nvSpPr>
        <p:spPr>
          <a:xfrm>
            <a:off x="0" y="0"/>
            <a:ext cx="2930525" cy="496888"/>
          </a:xfrm>
          <a:prstGeom prst="rect">
            <a:avLst/>
          </a:prstGeom>
          <a:noFill/>
          <a:ln w="9525">
            <a:noFill/>
          </a:ln>
        </p:spPr>
        <p:txBody>
          <a:bodyPr/>
          <a:lstStyle>
            <a:lvl1pPr>
              <a:defRPr sz="1200" noProof="1" dirty="0"/>
            </a:lvl1pPr>
          </a:lstStyle>
          <a:p>
            <a:endParaRPr lang="zh-CN" altLang="en-US"/>
          </a:p>
        </p:txBody>
      </p:sp>
      <p:sp>
        <p:nvSpPr>
          <p:cNvPr id="230403" name="日期占位符 230402">
            <a:extLst>
              <a:ext uri="{FF2B5EF4-FFF2-40B4-BE49-F238E27FC236}">
                <a16:creationId xmlns:a16="http://schemas.microsoft.com/office/drawing/2014/main" id="{80E3B054-DA90-4320-883A-9E7CE6165DED}"/>
              </a:ext>
            </a:extLst>
          </p:cNvPr>
          <p:cNvSpPr>
            <a:spLocks noGrp="1"/>
          </p:cNvSpPr>
          <p:nvPr>
            <p:ph type="dt" sz="quarter" idx="1"/>
          </p:nvPr>
        </p:nvSpPr>
        <p:spPr>
          <a:xfrm>
            <a:off x="3829050" y="0"/>
            <a:ext cx="2930525" cy="496888"/>
          </a:xfrm>
          <a:prstGeom prst="rect">
            <a:avLst/>
          </a:prstGeom>
          <a:noFill/>
          <a:ln w="9525">
            <a:noFill/>
          </a:ln>
        </p:spPr>
        <p:txBody>
          <a:bodyPr/>
          <a:lstStyle>
            <a:lvl1pPr algn="r">
              <a:defRPr sz="1200" noProof="1" dirty="0"/>
            </a:lvl1pPr>
          </a:lstStyle>
          <a:p>
            <a:endParaRPr lang="zh-CN" altLang="en-US"/>
          </a:p>
        </p:txBody>
      </p:sp>
      <p:sp>
        <p:nvSpPr>
          <p:cNvPr id="230404" name="页脚占位符 230403">
            <a:extLst>
              <a:ext uri="{FF2B5EF4-FFF2-40B4-BE49-F238E27FC236}">
                <a16:creationId xmlns:a16="http://schemas.microsoft.com/office/drawing/2014/main" id="{D868E7FE-A61F-4EE4-837D-9EBB73B6D515}"/>
              </a:ext>
            </a:extLst>
          </p:cNvPr>
          <p:cNvSpPr>
            <a:spLocks noGrp="1"/>
          </p:cNvSpPr>
          <p:nvPr>
            <p:ph type="ftr" sz="quarter" idx="2"/>
          </p:nvPr>
        </p:nvSpPr>
        <p:spPr>
          <a:xfrm>
            <a:off x="0" y="9444038"/>
            <a:ext cx="2930525" cy="496887"/>
          </a:xfrm>
          <a:prstGeom prst="rect">
            <a:avLst/>
          </a:prstGeom>
          <a:noFill/>
          <a:ln w="9525">
            <a:noFill/>
          </a:ln>
        </p:spPr>
        <p:txBody>
          <a:bodyPr anchor="b"/>
          <a:lstStyle>
            <a:lvl1pPr>
              <a:defRPr sz="1200" noProof="1" dirty="0"/>
            </a:lvl1pPr>
          </a:lstStyle>
          <a:p>
            <a:endParaRPr lang="zh-CN" altLang="en-US"/>
          </a:p>
        </p:txBody>
      </p:sp>
      <p:sp>
        <p:nvSpPr>
          <p:cNvPr id="230405" name="灯片编号占位符 230404">
            <a:extLst>
              <a:ext uri="{FF2B5EF4-FFF2-40B4-BE49-F238E27FC236}">
                <a16:creationId xmlns:a16="http://schemas.microsoft.com/office/drawing/2014/main" id="{8DE18FB2-0EAC-4AE8-98B0-FDF6FD3C74DF}"/>
              </a:ext>
            </a:extLst>
          </p:cNvPr>
          <p:cNvSpPr>
            <a:spLocks noGrp="1"/>
          </p:cNvSpPr>
          <p:nvPr>
            <p:ph type="sldNum" sz="quarter" idx="3"/>
          </p:nvPr>
        </p:nvSpPr>
        <p:spPr>
          <a:xfrm>
            <a:off x="3829050" y="9444038"/>
            <a:ext cx="2930525" cy="496887"/>
          </a:xfrm>
          <a:prstGeom prst="rect">
            <a:avLst/>
          </a:prstGeom>
          <a:noFill/>
          <a:ln w="9525">
            <a:noFill/>
          </a:ln>
        </p:spPr>
        <p:txBody>
          <a:bodyPr anchor="b"/>
          <a:lstStyle>
            <a:lvl1pPr algn="r">
              <a:defRPr sz="1200" noProof="1" dirty="0"/>
            </a:lvl1pPr>
          </a:lstStyle>
          <a:p>
            <a:fld id="{AFEBA4CB-C921-40B0-850B-813AB2159EBE}" type="slidenum">
              <a:rPr lang="zh-CN" altLang="en-US"/>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926AFEE-EAC8-41E1-838B-E02DAA4B5AE7}"/>
              </a:ext>
            </a:extLst>
          </p:cNvPr>
          <p:cNvSpPr>
            <a:spLocks noGrp="1"/>
          </p:cNvSpPr>
          <p:nvPr>
            <p:ph type="hdr" sz="quarter"/>
          </p:nvPr>
        </p:nvSpPr>
        <p:spPr>
          <a:xfrm>
            <a:off x="0" y="0"/>
            <a:ext cx="2930525" cy="498475"/>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a:extLst>
              <a:ext uri="{FF2B5EF4-FFF2-40B4-BE49-F238E27FC236}">
                <a16:creationId xmlns:a16="http://schemas.microsoft.com/office/drawing/2014/main" id="{7744EA8E-A9C9-47E5-A809-42F686B37412}"/>
              </a:ext>
            </a:extLst>
          </p:cNvPr>
          <p:cNvSpPr>
            <a:spLocks noGrp="1"/>
          </p:cNvSpPr>
          <p:nvPr>
            <p:ph type="dt" idx="1"/>
          </p:nvPr>
        </p:nvSpPr>
        <p:spPr>
          <a:xfrm>
            <a:off x="3830638" y="0"/>
            <a:ext cx="2928937" cy="498475"/>
          </a:xfrm>
          <a:prstGeom prst="rect">
            <a:avLst/>
          </a:prstGeom>
        </p:spPr>
        <p:txBody>
          <a:bodyPr vert="horz" lIns="91440" tIns="45720" rIns="91440" bIns="45720" rtlCol="0"/>
          <a:lstStyle>
            <a:lvl1pPr algn="r">
              <a:defRPr sz="1200" noProof="1" smtClean="0"/>
            </a:lvl1pPr>
          </a:lstStyle>
          <a:p>
            <a:fld id="{D2A48B96-639E-45A3-A0BA-2464DFDB1FAA}" type="datetimeFigureOut">
              <a:rPr lang="zh-CN" altLang="en-US"/>
              <a:pPr/>
              <a:t>2018/8/3</a:t>
            </a:fld>
            <a:endParaRPr lang="zh-CN" altLang="en-US"/>
          </a:p>
        </p:txBody>
      </p:sp>
      <p:sp>
        <p:nvSpPr>
          <p:cNvPr id="4100" name="幻灯片图像占位符 3">
            <a:extLst>
              <a:ext uri="{FF2B5EF4-FFF2-40B4-BE49-F238E27FC236}">
                <a16:creationId xmlns:a16="http://schemas.microsoft.com/office/drawing/2014/main" id="{E684568B-D73B-44E3-A44A-4AB202CDFCC6}"/>
              </a:ext>
            </a:extLst>
          </p:cNvPr>
          <p:cNvSpPr>
            <a:spLocks noGrp="1" noRot="1" noChangeAspect="1" noChangeArrowheads="1"/>
          </p:cNvSpPr>
          <p:nvPr>
            <p:ph type="sldImg" idx="4294967295"/>
          </p:nvPr>
        </p:nvSpPr>
        <p:spPr bwMode="auto">
          <a:xfrm>
            <a:off x="398463" y="1243013"/>
            <a:ext cx="5965825" cy="3355975"/>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4101" name="备注占位符 4">
            <a:extLst>
              <a:ext uri="{FF2B5EF4-FFF2-40B4-BE49-F238E27FC236}">
                <a16:creationId xmlns:a16="http://schemas.microsoft.com/office/drawing/2014/main" id="{458A290B-23F8-49C6-9C30-8B93744DB0E2}"/>
              </a:ext>
            </a:extLst>
          </p:cNvPr>
          <p:cNvSpPr>
            <a:spLocks noGrp="1" noChangeArrowheads="1"/>
          </p:cNvSpPr>
          <p:nvPr>
            <p:ph type="body" sz="quarter" idx="4294967295"/>
          </p:nvPr>
        </p:nvSpPr>
        <p:spPr bwMode="auto">
          <a:xfrm>
            <a:off x="676275" y="4784725"/>
            <a:ext cx="5408613"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8D22C944-2C67-4F5A-9D11-3DED063D4F13}"/>
              </a:ext>
            </a:extLst>
          </p:cNvPr>
          <p:cNvSpPr>
            <a:spLocks noGrp="1"/>
          </p:cNvSpPr>
          <p:nvPr>
            <p:ph type="ftr" sz="quarter" idx="4"/>
          </p:nvPr>
        </p:nvSpPr>
        <p:spPr>
          <a:xfrm>
            <a:off x="0" y="9444038"/>
            <a:ext cx="2930525" cy="498475"/>
          </a:xfrm>
          <a:prstGeom prst="rect">
            <a:avLst/>
          </a:prstGeom>
        </p:spPr>
        <p:txBody>
          <a:bodyPr vert="horz" lIns="91440" tIns="45720" rIns="91440" bIns="45720" rtlCol="0" anchor="b"/>
          <a:lstStyle>
            <a:lvl1pPr algn="l">
              <a:defRPr sz="1200" noProof="1"/>
            </a:lvl1pPr>
          </a:lstStyle>
          <a:p>
            <a:endParaRPr lang="zh-CN" altLang="en-US"/>
          </a:p>
        </p:txBody>
      </p:sp>
      <p:sp>
        <p:nvSpPr>
          <p:cNvPr id="7" name="灯片编号占位符 6">
            <a:extLst>
              <a:ext uri="{FF2B5EF4-FFF2-40B4-BE49-F238E27FC236}">
                <a16:creationId xmlns:a16="http://schemas.microsoft.com/office/drawing/2014/main" id="{9A5BA3C5-5F8F-4188-9705-0D3AE6F9D85E}"/>
              </a:ext>
            </a:extLst>
          </p:cNvPr>
          <p:cNvSpPr>
            <a:spLocks noGrp="1"/>
          </p:cNvSpPr>
          <p:nvPr>
            <p:ph type="sldNum" sz="quarter" idx="5"/>
          </p:nvPr>
        </p:nvSpPr>
        <p:spPr>
          <a:xfrm>
            <a:off x="3830638" y="9444038"/>
            <a:ext cx="2928937" cy="498475"/>
          </a:xfrm>
          <a:prstGeom prst="rect">
            <a:avLst/>
          </a:prstGeom>
        </p:spPr>
        <p:txBody>
          <a:bodyPr vert="horz" lIns="91440" tIns="45720" rIns="91440" bIns="45720" rtlCol="0" anchor="b"/>
          <a:lstStyle>
            <a:lvl1pPr algn="r">
              <a:defRPr sz="1200" noProof="1" smtClean="0"/>
            </a:lvl1pPr>
          </a:lstStyle>
          <a:p>
            <a:fld id="{2F62B5C4-BD06-48C0-9263-3F9329395284}"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6">
            <a:extLst>
              <a:ext uri="{FF2B5EF4-FFF2-40B4-BE49-F238E27FC236}">
                <a16:creationId xmlns:a16="http://schemas.microsoft.com/office/drawing/2014/main" id="{71A70DCF-E1C8-4CF1-A00A-BCA4F01C03FD}"/>
              </a:ext>
            </a:extLst>
          </p:cNvPr>
          <p:cNvSpPr/>
          <p:nvPr/>
        </p:nvSpPr>
        <p:spPr>
          <a:xfrm>
            <a:off x="0" y="6453188"/>
            <a:ext cx="9144000" cy="404812"/>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矩形 7">
            <a:extLst>
              <a:ext uri="{FF2B5EF4-FFF2-40B4-BE49-F238E27FC236}">
                <a16:creationId xmlns:a16="http://schemas.microsoft.com/office/drawing/2014/main" id="{C06D39DC-5DEB-4831-810E-F9FBA767EE23}"/>
              </a:ext>
            </a:extLst>
          </p:cNvPr>
          <p:cNvSpPr/>
          <p:nvPr/>
        </p:nvSpPr>
        <p:spPr>
          <a:xfrm>
            <a:off x="0" y="0"/>
            <a:ext cx="9144000" cy="836613"/>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7" name="文本框 6">
            <a:extLst>
              <a:ext uri="{FF2B5EF4-FFF2-40B4-BE49-F238E27FC236}">
                <a16:creationId xmlns:a16="http://schemas.microsoft.com/office/drawing/2014/main" id="{05488B3E-412A-486D-89B0-0C174A0A351C}"/>
              </a:ext>
            </a:extLst>
          </p:cNvPr>
          <p:cNvSpPr txBox="1"/>
          <p:nvPr/>
        </p:nvSpPr>
        <p:spPr>
          <a:xfrm>
            <a:off x="0" y="6491288"/>
            <a:ext cx="9144000" cy="304800"/>
          </a:xfrm>
          <a:prstGeom prst="rect">
            <a:avLst/>
          </a:prstGeom>
          <a:noFill/>
          <a:ln w="9525">
            <a:noFill/>
          </a:ln>
        </p:spPr>
        <p:txBody>
          <a:bodyPr>
            <a:spAutoFit/>
          </a:bodyPr>
          <a:lstStyle/>
          <a:p>
            <a:pPr>
              <a:spcBef>
                <a:spcPct val="50000"/>
              </a:spcBef>
            </a:pPr>
            <a:r>
              <a:rPr lang="en-US" altLang="zh-CN" sz="1000" b="1" noProof="1">
                <a:solidFill>
                  <a:schemeClr val="accent1"/>
                </a:solidFill>
                <a:latin typeface="Verdana" panose="020B0604030504040204" pitchFamily="34" charset="0"/>
                <a:ea typeface="DotumChe" panose="020B0609000101010101" pitchFamily="49" charset="-127"/>
                <a:sym typeface="+mn-ea"/>
              </a:rPr>
              <a:t>HTTP://WWW.FEP.COM.CN</a:t>
            </a:r>
            <a:r>
              <a:rPr lang="en-US" altLang="zh-CN" sz="1400" noProof="1">
                <a:solidFill>
                  <a:schemeClr val="accent1"/>
                </a:solidFill>
                <a:effectLst>
                  <a:outerShdw blurRad="38100" dist="38100" dir="2700000">
                    <a:srgbClr val="000000"/>
                  </a:outerShdw>
                </a:effectLst>
                <a:sym typeface="+mn-ea"/>
              </a:rPr>
              <a:t>            </a:t>
            </a:r>
            <a:r>
              <a:rPr lang="zh-CN" altLang="en-US" sz="1400" noProof="1">
                <a:solidFill>
                  <a:schemeClr val="accent1"/>
                </a:solidFill>
                <a:effectLst>
                  <a:outerShdw blurRad="38100" dist="38100" dir="2700000">
                    <a:srgbClr val="000000"/>
                  </a:outerShdw>
                </a:effectLst>
                <a:sym typeface="+mn-ea"/>
              </a:rPr>
              <a:t>                                                  　           　　              　　           </a:t>
            </a:r>
            <a:r>
              <a:rPr lang="zh-CN" altLang="en-US" sz="1400" noProof="1">
                <a:solidFill>
                  <a:schemeClr val="accent1"/>
                </a:solidFill>
                <a:ea typeface="幼圆" pitchFamily="49" charset="-122"/>
                <a:sym typeface="+mn-ea"/>
              </a:rPr>
              <a:t>福建教育出版社</a:t>
            </a:r>
          </a:p>
        </p:txBody>
      </p:sp>
      <p:sp>
        <p:nvSpPr>
          <p:cNvPr id="8" name="直接连接符 5131">
            <a:extLst>
              <a:ext uri="{FF2B5EF4-FFF2-40B4-BE49-F238E27FC236}">
                <a16:creationId xmlns:a16="http://schemas.microsoft.com/office/drawing/2014/main" id="{50673FA6-2130-453F-A0BD-32EBD87D7D53}"/>
              </a:ext>
            </a:extLst>
          </p:cNvPr>
          <p:cNvSpPr>
            <a:spLocks noChangeShapeType="1"/>
          </p:cNvSpPr>
          <p:nvPr/>
        </p:nvSpPr>
        <p:spPr bwMode="auto">
          <a:xfrm>
            <a:off x="2771775" y="836613"/>
            <a:ext cx="6372225" cy="0"/>
          </a:xfrm>
          <a:prstGeom prst="line">
            <a:avLst/>
          </a:prstGeom>
          <a:noFill/>
          <a:ln w="31750">
            <a:solidFill>
              <a:srgbClr val="FF9900"/>
            </a:solidFill>
            <a:round/>
            <a:headEnd type="none" w="lg" len="lg"/>
            <a:tailEnd type="stealth" w="lg" len="lg"/>
          </a:ln>
          <a:extLst>
            <a:ext uri="{909E8E84-426E-40DD-AFC4-6F175D3DCCD1}">
              <a14:hiddenFill xmlns:a14="http://schemas.microsoft.com/office/drawing/2010/main">
                <a:noFill/>
              </a14:hiddenFill>
            </a:ext>
          </a:extLst>
        </p:spPr>
        <p:txBody>
          <a:bodyPr/>
          <a:lstStyle/>
          <a:p>
            <a:endParaRPr lang="zh-CN" altLang="en-US"/>
          </a:p>
        </p:txBody>
      </p:sp>
      <p:pic>
        <p:nvPicPr>
          <p:cNvPr id="9" name="图片 5132" descr="未标题-4副本">
            <a:extLst>
              <a:ext uri="{FF2B5EF4-FFF2-40B4-BE49-F238E27FC236}">
                <a16:creationId xmlns:a16="http://schemas.microsoft.com/office/drawing/2014/main" id="{BDDCAB04-9DB5-48BA-B7C8-6AEF8E0E2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0"/>
            <a:ext cx="4953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noProof="1"/>
              <a:t>单击此处编辑母版标题样式</a:t>
            </a:r>
            <a:endParaRPr lang="en-US"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Tree>
    <p:extLst>
      <p:ext uri="{BB962C8B-B14F-4D97-AF65-F5344CB8AC3E}">
        <p14:creationId xmlns:p14="http://schemas.microsoft.com/office/powerpoint/2010/main" val="36786301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176F820-30BE-4E4C-885E-FF2A718F743C}"/>
              </a:ext>
            </a:extLst>
          </p:cNvPr>
          <p:cNvSpPr/>
          <p:nvPr/>
        </p:nvSpPr>
        <p:spPr>
          <a:xfrm>
            <a:off x="0" y="6453188"/>
            <a:ext cx="9144000" cy="404812"/>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8" name="矩形 7">
            <a:extLst>
              <a:ext uri="{FF2B5EF4-FFF2-40B4-BE49-F238E27FC236}">
                <a16:creationId xmlns:a16="http://schemas.microsoft.com/office/drawing/2014/main" id="{368B7FAD-4FCC-4A35-82F7-5620951B6B3C}"/>
              </a:ext>
            </a:extLst>
          </p:cNvPr>
          <p:cNvSpPr/>
          <p:nvPr/>
        </p:nvSpPr>
        <p:spPr>
          <a:xfrm>
            <a:off x="0" y="0"/>
            <a:ext cx="9144000" cy="836613"/>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028" name="标题占位符 1">
            <a:extLst>
              <a:ext uri="{FF2B5EF4-FFF2-40B4-BE49-F238E27FC236}">
                <a16:creationId xmlns:a16="http://schemas.microsoft.com/office/drawing/2014/main" id="{C1C8FFCF-7C02-425E-86F6-9F0A3893E850}"/>
              </a:ext>
            </a:extLst>
          </p:cNvPr>
          <p:cNvSpPr>
            <a:spLocks noGrp="1" noChangeArrowheads="1"/>
          </p:cNvSpPr>
          <p:nvPr>
            <p:ph type="title" idx="4294967295"/>
          </p:nvPr>
        </p:nvSpPr>
        <p:spPr bwMode="auto">
          <a:xfrm>
            <a:off x="2987675" y="260350"/>
            <a:ext cx="61563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   </a:t>
            </a:r>
          </a:p>
        </p:txBody>
      </p:sp>
      <p:sp>
        <p:nvSpPr>
          <p:cNvPr id="1029" name="文本占位符 2">
            <a:extLst>
              <a:ext uri="{FF2B5EF4-FFF2-40B4-BE49-F238E27FC236}">
                <a16:creationId xmlns:a16="http://schemas.microsoft.com/office/drawing/2014/main" id="{FADD94F7-F891-4DEE-AFF9-3FCFB9DA0FB8}"/>
              </a:ext>
            </a:extLst>
          </p:cNvPr>
          <p:cNvSpPr>
            <a:spLocks noGrp="1" noChangeArrowheads="1"/>
          </p:cNvSpPr>
          <p:nvPr>
            <p:ph type="body" idx="4294967295"/>
          </p:nvPr>
        </p:nvSpPr>
        <p:spPr bwMode="auto">
          <a:xfrm>
            <a:off x="395288" y="1268413"/>
            <a:ext cx="82296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50" r:id="rId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Franklin Gothic Medium" panose="020B0603020102020204" pitchFamily="34" charset="0"/>
        </a:defRPr>
      </a:lvl2pPr>
      <a:lvl3pPr algn="ctr" rtl="0" fontAlgn="base">
        <a:spcBef>
          <a:spcPct val="0"/>
        </a:spcBef>
        <a:spcAft>
          <a:spcPct val="0"/>
        </a:spcAft>
        <a:defRPr sz="4400">
          <a:solidFill>
            <a:schemeClr val="tx2"/>
          </a:solidFill>
          <a:latin typeface="Franklin Gothic Medium" panose="020B0603020102020204" pitchFamily="34" charset="0"/>
        </a:defRPr>
      </a:lvl3pPr>
      <a:lvl4pPr algn="ctr" rtl="0" fontAlgn="base">
        <a:spcBef>
          <a:spcPct val="0"/>
        </a:spcBef>
        <a:spcAft>
          <a:spcPct val="0"/>
        </a:spcAft>
        <a:defRPr sz="4400">
          <a:solidFill>
            <a:schemeClr val="tx2"/>
          </a:solidFill>
          <a:latin typeface="Franklin Gothic Medium" panose="020B0603020102020204" pitchFamily="34" charset="0"/>
        </a:defRPr>
      </a:lvl4pPr>
      <a:lvl5pPr algn="ctr" rtl="0" fontAlgn="base">
        <a:spcBef>
          <a:spcPct val="0"/>
        </a:spcBef>
        <a:spcAft>
          <a:spcPct val="0"/>
        </a:spcAft>
        <a:defRPr sz="4400">
          <a:solidFill>
            <a:schemeClr val="tx2"/>
          </a:solidFill>
          <a:latin typeface="Franklin Gothic Medium" panose="020B06030201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fontAlgn="base">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fontAlgn="base">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883C543-BEA4-4998-91CC-1293FC2AD216}"/>
              </a:ext>
            </a:extLst>
          </p:cNvPr>
          <p:cNvSpPr/>
          <p:nvPr/>
        </p:nvSpPr>
        <p:spPr>
          <a:xfrm>
            <a:off x="1248016" y="2275203"/>
            <a:ext cx="6647974" cy="2308324"/>
          </a:xfrm>
          <a:prstGeom prst="rect">
            <a:avLst/>
          </a:prstGeom>
          <a:noFill/>
          <a:ln>
            <a:noFill/>
          </a:ln>
        </p:spPr>
        <p:txBody>
          <a:bodyPr wrap="none">
            <a:spAutoFit/>
            <a:scene3d>
              <a:camera prst="orthographicFront"/>
              <a:lightRig rig="threePt" dir="t"/>
            </a:scene3d>
          </a:bodyPr>
          <a:lstStyle/>
          <a:p>
            <a:pPr algn="ctr"/>
            <a:r>
              <a:rPr lang="zh-CN" altLang="zh-CN" sz="72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第</a:t>
            </a:r>
            <a:r>
              <a:rPr lang="en-US" altLang="zh-CN" sz="72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3</a:t>
            </a:r>
            <a:r>
              <a:rPr lang="zh-CN" altLang="en-US" sz="72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章</a:t>
            </a:r>
          </a:p>
          <a:p>
            <a:pPr algn="ctr"/>
            <a:r>
              <a:rPr lang="zh-CN" altLang="en-US" sz="72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深搜的剪枝技巧</a:t>
            </a:r>
            <a:endParaRPr lang="en-US" sz="72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F96F2A-4F36-4373-A6E2-E487F6FAE441}"/>
              </a:ext>
            </a:extLst>
          </p:cNvPr>
          <p:cNvSpPr/>
          <p:nvPr/>
        </p:nvSpPr>
        <p:spPr>
          <a:xfrm>
            <a:off x="2771875" y="24408"/>
            <a:ext cx="2954655" cy="923330"/>
          </a:xfrm>
          <a:prstGeom prst="rect">
            <a:avLst/>
          </a:prstGeom>
          <a:noFill/>
          <a:ln>
            <a:noFill/>
          </a:ln>
        </p:spPr>
        <p:txBody>
          <a:bodyPr wrap="none">
            <a:spAutoFit/>
            <a:scene3d>
              <a:camera prst="orthographicFront"/>
              <a:lightRig rig="threePt" dir="t"/>
            </a:scene3d>
          </a:bodyPr>
          <a:lstStyle/>
          <a:p>
            <a:pPr algn="ctr"/>
            <a:r>
              <a:rPr lang="zh-CN" altLang="en-US" sz="54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四、例题</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44BEE18D-BF61-429C-A7E3-9679F9DB7468}"/>
                  </a:ext>
                </a:extLst>
              </p:cNvPr>
              <p:cNvSpPr/>
              <p:nvPr/>
            </p:nvSpPr>
            <p:spPr>
              <a:xfrm>
                <a:off x="182562" y="836820"/>
                <a:ext cx="8778875" cy="5691430"/>
              </a:xfrm>
              <a:prstGeom prst="rect">
                <a:avLst/>
              </a:prstGeom>
              <a:noFill/>
              <a:ln>
                <a:noFill/>
              </a:ln>
            </p:spPr>
            <p:txBody>
              <a:bodyPr>
                <a:spAutoFit/>
              </a:bodyPr>
              <a:lstStyle/>
              <a:p>
                <a:r>
                  <a:rPr lang="zh-CN" altLang="zh-CN" sz="2800" dirty="0">
                    <a:ln>
                      <a:solidFill>
                        <a:srgbClr val="0070C0"/>
                      </a:solidFill>
                    </a:ln>
                    <a:solidFill>
                      <a:srgbClr val="00B0F0"/>
                    </a:solidFill>
                    <a:latin typeface="楷体" panose="02010609060101010101" pitchFamily="49" charset="-122"/>
                    <a:ea typeface="楷体" panose="02010609060101010101" pitchFamily="49" charset="-122"/>
                  </a:rPr>
                  <a:t>【算法分析】</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搜索框架：从下往上搜索，枚举搜索面对的状态有：正在搜索蛋糕第</a:t>
                </a:r>
                <a:r>
                  <a:rPr lang="en-US" altLang="zh-CN" sz="2400" dirty="0">
                    <a:latin typeface="楷体" panose="02010609060101010101" pitchFamily="49" charset="-122"/>
                    <a:ea typeface="楷体" panose="02010609060101010101" pitchFamily="49" charset="-122"/>
                  </a:rPr>
                  <a:t>dep</a:t>
                </a:r>
                <a:r>
                  <a:rPr lang="zh-CN" altLang="zh-CN" sz="2400" dirty="0">
                    <a:latin typeface="楷体" panose="02010609060101010101" pitchFamily="49" charset="-122"/>
                    <a:ea typeface="楷体" panose="02010609060101010101" pitchFamily="49" charset="-122"/>
                  </a:rPr>
                  <a:t>层，当前外表面面积</a:t>
                </a:r>
                <a:r>
                  <a:rPr lang="en-US" altLang="zh-CN" sz="2400" dirty="0">
                    <a:latin typeface="楷体" panose="02010609060101010101" pitchFamily="49" charset="-122"/>
                    <a:ea typeface="楷体" panose="02010609060101010101" pitchFamily="49" charset="-122"/>
                  </a:rPr>
                  <a:t>s</a:t>
                </a:r>
                <a:r>
                  <a:rPr lang="zh-CN" altLang="zh-CN" sz="2400" dirty="0">
                    <a:latin typeface="楷体" panose="02010609060101010101" pitchFamily="49" charset="-122"/>
                    <a:ea typeface="楷体" panose="02010609060101010101" pitchFamily="49" charset="-122"/>
                  </a:rPr>
                  <a:t>，当前体积</a:t>
                </a:r>
                <a:r>
                  <a:rPr lang="en-US" altLang="zh-CN" sz="2400" dirty="0">
                    <a:latin typeface="楷体" panose="02010609060101010101" pitchFamily="49" charset="-122"/>
                    <a:ea typeface="楷体" panose="02010609060101010101" pitchFamily="49" charset="-122"/>
                  </a:rPr>
                  <a:t>v</a:t>
                </a:r>
                <a:r>
                  <a:rPr lang="zh-CN" altLang="zh-CN"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dep + 1 </a:t>
                </a:r>
                <a:r>
                  <a:rPr lang="zh-CN" altLang="zh-CN" sz="2400" dirty="0">
                    <a:latin typeface="楷体" panose="02010609060101010101" pitchFamily="49" charset="-122"/>
                    <a:ea typeface="楷体" panose="02010609060101010101" pitchFamily="49" charset="-122"/>
                  </a:rPr>
                  <a:t>层的高度和半径。不妨用数组</a:t>
                </a:r>
                <a:r>
                  <a:rPr lang="en-US" altLang="zh-CN" sz="2400" dirty="0">
                    <a:latin typeface="楷体" panose="02010609060101010101" pitchFamily="49" charset="-122"/>
                    <a:ea typeface="楷体" panose="02010609060101010101" pitchFamily="49" charset="-122"/>
                  </a:rPr>
                  <a:t>h</a:t>
                </a:r>
                <a:r>
                  <a:rPr lang="zh-CN" altLang="zh-CN" sz="2400" dirty="0">
                    <a:latin typeface="楷体" panose="02010609060101010101" pitchFamily="49" charset="-122"/>
                    <a:ea typeface="楷体" panose="02010609060101010101" pitchFamily="49" charset="-122"/>
                  </a:rPr>
                  <a:t>和</a:t>
                </a:r>
                <a:r>
                  <a:rPr lang="en-US" altLang="zh-CN" sz="2400" dirty="0">
                    <a:latin typeface="楷体" panose="02010609060101010101" pitchFamily="49" charset="-122"/>
                    <a:ea typeface="楷体" panose="02010609060101010101" pitchFamily="49" charset="-122"/>
                  </a:rPr>
                  <a:t>r</a:t>
                </a:r>
                <a:r>
                  <a:rPr lang="zh-CN" altLang="zh-CN" sz="2400" dirty="0">
                    <a:latin typeface="楷体" panose="02010609060101010101" pitchFamily="49" charset="-122"/>
                    <a:ea typeface="楷体" panose="02010609060101010101" pitchFamily="49" charset="-122"/>
                  </a:rPr>
                  <a:t>分别记录每层的高度和半径。整个蛋糕的</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上表面</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面积之和等于最底层的圆面积，可以在第</a:t>
                </a:r>
                <a:r>
                  <a:rPr lang="en-US" altLang="zh-CN" sz="2400" dirty="0">
                    <a:latin typeface="楷体" panose="02010609060101010101" pitchFamily="49" charset="-122"/>
                    <a:ea typeface="楷体" panose="02010609060101010101" pitchFamily="49" charset="-122"/>
                  </a:rPr>
                  <a:t>M</a:t>
                </a:r>
                <a:r>
                  <a:rPr lang="zh-CN" altLang="zh-CN" sz="2400" dirty="0">
                    <a:latin typeface="楷体" panose="02010609060101010101" pitchFamily="49" charset="-122"/>
                    <a:ea typeface="楷体" panose="02010609060101010101" pitchFamily="49" charset="-122"/>
                  </a:rPr>
                  <a:t>层直接累加到</a:t>
                </a:r>
                <a:r>
                  <a:rPr lang="en-US" altLang="zh-CN" sz="2400" dirty="0">
                    <a:latin typeface="楷体" panose="02010609060101010101" pitchFamily="49" charset="-122"/>
                    <a:ea typeface="楷体" panose="02010609060101010101" pitchFamily="49" charset="-122"/>
                  </a:rPr>
                  <a:t> s </a:t>
                </a:r>
                <a:r>
                  <a:rPr lang="zh-CN" altLang="zh-CN" sz="2400" dirty="0">
                    <a:latin typeface="楷体" panose="02010609060101010101" pitchFamily="49" charset="-122"/>
                    <a:ea typeface="楷体" panose="02010609060101010101" pitchFamily="49" charset="-122"/>
                  </a:rPr>
                  <a:t>中。这样在第</a:t>
                </a:r>
                <a:r>
                  <a:rPr lang="en-US" altLang="zh-CN" sz="2400" dirty="0">
                    <a:latin typeface="楷体" panose="02010609060101010101" pitchFamily="49" charset="-122"/>
                    <a:ea typeface="楷体" panose="02010609060101010101" pitchFamily="49" charset="-122"/>
                  </a:rPr>
                  <a:t> M-1</a:t>
                </a:r>
                <a:r>
                  <a:rPr lang="zh-CN" altLang="zh-CN" sz="2400" dirty="0">
                    <a:latin typeface="楷体" panose="02010609060101010101" pitchFamily="49" charset="-122"/>
                    <a:ea typeface="楷体" panose="02010609060101010101" pitchFamily="49" charset="-122"/>
                  </a:rPr>
                  <a:t>层往上的搜索中，只需要计算侧面积。</a:t>
                </a:r>
                <a:endParaRPr lang="en-US" altLang="zh-CN" sz="2400" dirty="0">
                  <a:latin typeface="楷体" panose="02010609060101010101" pitchFamily="49" charset="-122"/>
                  <a:ea typeface="楷体" panose="02010609060101010101" pitchFamily="49" charset="-122"/>
                </a:endParaRPr>
              </a:p>
              <a:p>
                <a:r>
                  <a:rPr lang="zh-CN" altLang="zh-CN" sz="2800" dirty="0">
                    <a:ln>
                      <a:solidFill>
                        <a:srgbClr val="0070C0"/>
                      </a:solidFill>
                    </a:ln>
                    <a:solidFill>
                      <a:srgbClr val="00B0F0"/>
                    </a:solidFill>
                    <a:latin typeface="楷体" panose="02010609060101010101" pitchFamily="49" charset="-122"/>
                    <a:ea typeface="楷体" panose="02010609060101010101" pitchFamily="49" charset="-122"/>
                  </a:rPr>
                  <a:t>剪枝：</a:t>
                </a:r>
              </a:p>
              <a:p>
                <a:pPr marL="457200" indent="-457200">
                  <a:buFont typeface="Arial" panose="020B0604020202020204" pitchFamily="34" charset="0"/>
                  <a:buChar char="•"/>
                </a:pPr>
                <a:r>
                  <a:rPr lang="zh-CN" altLang="zh-CN" sz="2400" dirty="0">
                    <a:ln>
                      <a:solidFill>
                        <a:srgbClr val="0070C0"/>
                      </a:solidFill>
                    </a:ln>
                    <a:solidFill>
                      <a:srgbClr val="00B0F0"/>
                    </a:solidFill>
                    <a:latin typeface="楷体" panose="02010609060101010101" pitchFamily="49" charset="-122"/>
                    <a:ea typeface="楷体" panose="02010609060101010101" pitchFamily="49" charset="-122"/>
                  </a:rPr>
                  <a:t>上下界剪枝</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在第</a:t>
                </a:r>
                <a:r>
                  <a:rPr lang="en-US" altLang="zh-CN" sz="2400" dirty="0">
                    <a:latin typeface="楷体" panose="02010609060101010101" pitchFamily="49" charset="-122"/>
                    <a:ea typeface="楷体" panose="02010609060101010101" pitchFamily="49" charset="-122"/>
                  </a:rPr>
                  <a:t>dep</a:t>
                </a:r>
                <a:r>
                  <a:rPr lang="zh-CN" altLang="zh-CN" sz="2400" dirty="0">
                    <a:latin typeface="楷体" panose="02010609060101010101" pitchFamily="49" charset="-122"/>
                    <a:ea typeface="楷体" panose="02010609060101010101" pitchFamily="49" charset="-122"/>
                  </a:rPr>
                  <a:t>层时，只在下面的范围内枚举半径和高度即可。</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首先，枚举</a:t>
                </a:r>
                <a14:m>
                  <m:oMath xmlns:m="http://schemas.openxmlformats.org/officeDocument/2006/math">
                    <m:r>
                      <a:rPr lang="en-US" altLang="zh-CN" sz="2400" b="0" i="1" smtClean="0">
                        <a:latin typeface="Cambria Math" panose="02040503050406030204" pitchFamily="18" charset="0"/>
                        <a:ea typeface="楷体" panose="02010609060101010101" pitchFamily="49" charset="-122"/>
                      </a:rPr>
                      <m:t>𝑅</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𝑑𝑒𝑝</m:t>
                    </m:r>
                    <m:r>
                      <a:rPr lang="en-US" altLang="zh-CN" sz="2400" b="0" i="1"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min</m:t>
                    </m:r>
                    <m:r>
                      <a:rPr lang="en-US" altLang="zh-CN" sz="2400" b="0" i="1" smtClean="0">
                        <a:latin typeface="Cambria Math" panose="02040503050406030204" pitchFamily="18" charset="0"/>
                        <a:ea typeface="Cambria Math" panose="02040503050406030204" pitchFamily="18" charset="0"/>
                      </a:rPr>
                      <m:t>⁡(</m:t>
                    </m:r>
                    <m:d>
                      <m:dPr>
                        <m:begChr m:val="⌊"/>
                        <m:endChr m:val="⌋"/>
                        <m:ctrlPr>
                          <a:rPr lang="en-US" altLang="zh-CN" sz="2400" b="0" i="1" smtClean="0">
                            <a:latin typeface="Cambria Math" panose="02040503050406030204" pitchFamily="18" charset="0"/>
                            <a:ea typeface="Cambria Math" panose="02040503050406030204" pitchFamily="18" charset="0"/>
                          </a:rPr>
                        </m:ctrlPr>
                      </m:dPr>
                      <m:e>
                        <m:rad>
                          <m:radPr>
                            <m:degHide m:val="on"/>
                            <m:ctrlPr>
                              <a:rPr lang="en-US" altLang="zh-CN" sz="2400" b="0" i="1" smtClean="0">
                                <a:latin typeface="Cambria Math" panose="02040503050406030204" pitchFamily="18" charset="0"/>
                                <a:ea typeface="Cambria Math" panose="02040503050406030204" pitchFamily="18" charset="0"/>
                              </a:rPr>
                            </m:ctrlPr>
                          </m:radPr>
                          <m:deg/>
                          <m:e>
                            <m:r>
                              <a:rPr lang="en-US" altLang="zh-CN" sz="2400" b="0" i="1" smtClean="0">
                                <a:latin typeface="Cambria Math" panose="02040503050406030204" pitchFamily="18" charset="0"/>
                                <a:ea typeface="Cambria Math" panose="02040503050406030204" pitchFamily="18" charset="0"/>
                              </a:rPr>
                              <m:t>𝑁</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𝑣</m:t>
                            </m:r>
                          </m:e>
                        </m:rad>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𝑟</m:t>
                    </m:r>
                    <m:d>
                      <m:dPr>
                        <m:begChr m:val="["/>
                        <m:endChr m:val="]"/>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𝑑𝑒𝑝</m:t>
                        </m:r>
                        <m:r>
                          <a:rPr lang="en-US" altLang="zh-CN" sz="2400" b="0" i="1" smtClean="0">
                            <a:latin typeface="Cambria Math" panose="02040503050406030204" pitchFamily="18" charset="0"/>
                            <a:ea typeface="Cambria Math" panose="02040503050406030204" pitchFamily="18" charset="0"/>
                          </a:rPr>
                          <m:t>+1</m:t>
                        </m:r>
                      </m:e>
                    </m:d>
                    <m:r>
                      <a:rPr lang="en-US" altLang="zh-CN" sz="2400" b="0" i="1" smtClean="0">
                        <a:latin typeface="Cambria Math" panose="02040503050406030204" pitchFamily="18" charset="0"/>
                        <a:ea typeface="Cambria Math" panose="02040503050406030204" pitchFamily="18" charset="0"/>
                      </a:rPr>
                      <m:t>−1)]</m:t>
                    </m:r>
                  </m:oMath>
                </a14:m>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其次，枚举</a:t>
                </a:r>
                <a14:m>
                  <m:oMath xmlns:m="http://schemas.openxmlformats.org/officeDocument/2006/math">
                    <m:r>
                      <a:rPr lang="en-US" altLang="zh-CN" sz="2400" b="0" i="1" smtClean="0">
                        <a:latin typeface="Cambria Math" panose="02040503050406030204" pitchFamily="18" charset="0"/>
                        <a:ea typeface="楷体" panose="02010609060101010101" pitchFamily="49" charset="-122"/>
                      </a:rPr>
                      <m:t>𝐻</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𝑑𝑒𝑝</m:t>
                    </m:r>
                    <m:r>
                      <a:rPr lang="en-US" altLang="zh-CN" sz="2400" b="0" i="1"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min</m:t>
                    </m:r>
                    <m:r>
                      <a:rPr lang="en-US" altLang="zh-CN" sz="2400" b="0" i="1" smtClean="0">
                        <a:latin typeface="Cambria Math" panose="02040503050406030204" pitchFamily="18" charset="0"/>
                        <a:ea typeface="Cambria Math" panose="02040503050406030204" pitchFamily="18" charset="0"/>
                      </a:rPr>
                      <m:t>⁡(</m:t>
                    </m:r>
                    <m:d>
                      <m:dPr>
                        <m:begChr m:val="⌊"/>
                        <m:endChr m:val="⌋"/>
                        <m:ctrlPr>
                          <a:rPr lang="en-US" altLang="zh-CN" sz="2400" b="0" i="1" smtClean="0">
                            <a:latin typeface="Cambria Math" panose="02040503050406030204" pitchFamily="18" charset="0"/>
                            <a:ea typeface="Cambria Math" panose="02040503050406030204" pitchFamily="18" charset="0"/>
                          </a:rPr>
                        </m:ctrlPr>
                      </m:dPr>
                      <m:e>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𝑁</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𝑣</m:t>
                            </m:r>
                          </m:num>
                          <m:den>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𝑅</m:t>
                                </m:r>
                              </m:e>
                              <m:sup>
                                <m:r>
                                  <a:rPr lang="en-US" altLang="zh-CN" sz="2400" b="0" i="1" smtClean="0">
                                    <a:latin typeface="Cambria Math" panose="02040503050406030204" pitchFamily="18" charset="0"/>
                                    <a:ea typeface="Cambria Math" panose="02040503050406030204" pitchFamily="18" charset="0"/>
                                  </a:rPr>
                                  <m:t>2</m:t>
                                </m:r>
                              </m:sup>
                            </m:sSup>
                          </m:den>
                        </m:f>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h</m:t>
                    </m:r>
                    <m:d>
                      <m:dPr>
                        <m:begChr m:val="["/>
                        <m:endChr m:val="]"/>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𝑑𝑒𝑝</m:t>
                        </m:r>
                        <m:r>
                          <a:rPr lang="en-US" altLang="zh-CN" sz="2400" b="0" i="1" smtClean="0">
                            <a:latin typeface="Cambria Math" panose="02040503050406030204" pitchFamily="18" charset="0"/>
                            <a:ea typeface="Cambria Math" panose="02040503050406030204" pitchFamily="18" charset="0"/>
                          </a:rPr>
                          <m:t>+1</m:t>
                        </m:r>
                      </m:e>
                    </m:d>
                    <m:r>
                      <a:rPr lang="en-US" altLang="zh-CN" sz="2400" b="0" i="1" smtClean="0">
                        <a:latin typeface="Cambria Math" panose="02040503050406030204" pitchFamily="18" charset="0"/>
                        <a:ea typeface="Cambria Math" panose="02040503050406030204" pitchFamily="18" charset="0"/>
                      </a:rPr>
                      <m:t>−1)]</m:t>
                    </m:r>
                  </m:oMath>
                </a14:m>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上面两个区间右边界中的式子可以通过圆柱体积公</a:t>
                </a:r>
                <a:r>
                  <a:rPr lang="zh-CN" altLang="en-US" sz="2400" dirty="0">
                    <a:latin typeface="楷体" panose="02010609060101010101" pitchFamily="49" charset="-122"/>
                    <a:ea typeface="楷体" panose="02010609060101010101" pitchFamily="49" charset="-122"/>
                  </a:rPr>
                  <a:t>式：</a:t>
                </a:r>
                <a:r>
                  <a:rPr lang="en-US" altLang="zh-CN" sz="2400" dirty="0">
                    <a:latin typeface="楷体" panose="02010609060101010101" pitchFamily="49" charset="-122"/>
                    <a:ea typeface="楷体" panose="02010609060101010101" pitchFamily="49" charset="-122"/>
                  </a:rPr>
                  <a:t>πR</a:t>
                </a:r>
                <a:r>
                  <a:rPr lang="en-US" altLang="zh-CN" sz="2400" baseline="30000" dirty="0">
                    <a:latin typeface="楷体" panose="02010609060101010101" pitchFamily="49" charset="-122"/>
                    <a:ea typeface="楷体" panose="02010609060101010101" pitchFamily="49" charset="-122"/>
                  </a:rPr>
                  <a:t>2</a:t>
                </a:r>
                <a:r>
                  <a:rPr lang="en-US" altLang="zh-CN" sz="2400" dirty="0">
                    <a:latin typeface="楷体" panose="02010609060101010101" pitchFamily="49" charset="-122"/>
                    <a:ea typeface="楷体" panose="02010609060101010101" pitchFamily="49" charset="-122"/>
                  </a:rPr>
                  <a:t>H=π(N-v)</a:t>
                </a:r>
                <a:r>
                  <a:rPr lang="zh-CN" altLang="zh-CN" sz="2400" dirty="0">
                    <a:latin typeface="楷体" panose="02010609060101010101" pitchFamily="49" charset="-122"/>
                    <a:ea typeface="楷体" panose="02010609060101010101" pitchFamily="49" charset="-122"/>
                  </a:rPr>
                  <a:t>得到</a:t>
                </a:r>
              </a:p>
            </p:txBody>
          </p:sp>
        </mc:Choice>
        <mc:Fallback xmlns="">
          <p:sp>
            <p:nvSpPr>
              <p:cNvPr id="3" name="矩形 2">
                <a:extLst>
                  <a:ext uri="{FF2B5EF4-FFF2-40B4-BE49-F238E27FC236}">
                    <a16:creationId xmlns:a16="http://schemas.microsoft.com/office/drawing/2014/main" id="{44BEE18D-BF61-429C-A7E3-9679F9DB7468}"/>
                  </a:ext>
                </a:extLst>
              </p:cNvPr>
              <p:cNvSpPr>
                <a:spLocks noRot="1" noChangeAspect="1" noMove="1" noResize="1" noEditPoints="1" noAdjustHandles="1" noChangeArrowheads="1" noChangeShapeType="1" noTextEdit="1"/>
              </p:cNvSpPr>
              <p:nvPr/>
            </p:nvSpPr>
            <p:spPr>
              <a:xfrm>
                <a:off x="182562" y="836820"/>
                <a:ext cx="8778875" cy="5691430"/>
              </a:xfrm>
              <a:prstGeom prst="rect">
                <a:avLst/>
              </a:prstGeom>
              <a:blipFill>
                <a:blip r:embed="rId2"/>
                <a:stretch>
                  <a:fillRect l="-1111" r="-347" b="-321"/>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5979040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F96F2A-4F36-4373-A6E2-E487F6FAE441}"/>
              </a:ext>
            </a:extLst>
          </p:cNvPr>
          <p:cNvSpPr/>
          <p:nvPr/>
        </p:nvSpPr>
        <p:spPr>
          <a:xfrm>
            <a:off x="2771875" y="24408"/>
            <a:ext cx="2954655" cy="923330"/>
          </a:xfrm>
          <a:prstGeom prst="rect">
            <a:avLst/>
          </a:prstGeom>
          <a:noFill/>
          <a:ln>
            <a:noFill/>
          </a:ln>
        </p:spPr>
        <p:txBody>
          <a:bodyPr wrap="none">
            <a:spAutoFit/>
            <a:scene3d>
              <a:camera prst="orthographicFront"/>
              <a:lightRig rig="threePt" dir="t"/>
            </a:scene3d>
          </a:bodyPr>
          <a:lstStyle/>
          <a:p>
            <a:pPr algn="ctr"/>
            <a:r>
              <a:rPr lang="zh-CN" altLang="en-US" sz="54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四、例题</a:t>
            </a:r>
          </a:p>
        </p:txBody>
      </p:sp>
      <p:sp>
        <p:nvSpPr>
          <p:cNvPr id="3" name="矩形 2">
            <a:extLst>
              <a:ext uri="{FF2B5EF4-FFF2-40B4-BE49-F238E27FC236}">
                <a16:creationId xmlns:a16="http://schemas.microsoft.com/office/drawing/2014/main" id="{44BEE18D-BF61-429C-A7E3-9679F9DB7468}"/>
              </a:ext>
            </a:extLst>
          </p:cNvPr>
          <p:cNvSpPr/>
          <p:nvPr/>
        </p:nvSpPr>
        <p:spPr>
          <a:xfrm>
            <a:off x="182562" y="836820"/>
            <a:ext cx="8778875" cy="4216539"/>
          </a:xfrm>
          <a:prstGeom prst="rect">
            <a:avLst/>
          </a:prstGeom>
          <a:noFill/>
          <a:ln>
            <a:noFill/>
          </a:ln>
        </p:spPr>
        <p:txBody>
          <a:bodyPr>
            <a:spAutoFit/>
          </a:bodyPr>
          <a:lstStyle/>
          <a:p>
            <a:r>
              <a:rPr lang="zh-CN" altLang="zh-CN" sz="2800" dirty="0">
                <a:ln>
                  <a:solidFill>
                    <a:srgbClr val="0070C0"/>
                  </a:solidFill>
                </a:ln>
                <a:solidFill>
                  <a:srgbClr val="00B0F0"/>
                </a:solidFill>
                <a:latin typeface="楷体" panose="02010609060101010101" pitchFamily="49" charset="-122"/>
                <a:ea typeface="楷体" panose="02010609060101010101" pitchFamily="49" charset="-122"/>
              </a:rPr>
              <a:t>【算法分析】</a:t>
            </a:r>
          </a:p>
          <a:p>
            <a:pPr marL="342900" indent="-342900">
              <a:buFont typeface="Arial" panose="020B0604020202020204" pitchFamily="34" charset="0"/>
              <a:buChar char="•"/>
            </a:pPr>
            <a:r>
              <a:rPr lang="zh-CN" altLang="zh-CN" sz="2400" dirty="0">
                <a:ln>
                  <a:solidFill>
                    <a:srgbClr val="0070C0"/>
                  </a:solidFill>
                </a:ln>
                <a:solidFill>
                  <a:srgbClr val="00B0F0"/>
                </a:solidFill>
                <a:latin typeface="楷体" panose="02010609060101010101" pitchFamily="49" charset="-122"/>
                <a:ea typeface="楷体" panose="02010609060101010101" pitchFamily="49" charset="-122"/>
              </a:rPr>
              <a:t>优化搜索顺序</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在上面确定的范围中，使用倒序枚举。</a:t>
            </a:r>
          </a:p>
          <a:p>
            <a:pPr marL="342900" indent="-342900">
              <a:buFont typeface="Arial" panose="020B0604020202020204" pitchFamily="34" charset="0"/>
              <a:buChar char="•"/>
            </a:pPr>
            <a:r>
              <a:rPr lang="zh-CN" altLang="zh-CN" sz="2400" dirty="0">
                <a:ln>
                  <a:solidFill>
                    <a:srgbClr val="0070C0"/>
                  </a:solidFill>
                </a:ln>
                <a:solidFill>
                  <a:srgbClr val="00B0F0"/>
                </a:solidFill>
                <a:latin typeface="楷体" panose="02010609060101010101" pitchFamily="49" charset="-122"/>
                <a:ea typeface="楷体" panose="02010609060101010101" pitchFamily="49" charset="-122"/>
              </a:rPr>
              <a:t>可行性剪枝</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可以预处理出从上往下前</a:t>
            </a:r>
            <a:r>
              <a:rPr lang="en-US" altLang="zh-CN" sz="2400" dirty="0" err="1">
                <a:latin typeface="楷体" panose="02010609060101010101" pitchFamily="49" charset="-122"/>
                <a:ea typeface="楷体" panose="02010609060101010101" pitchFamily="49" charset="-122"/>
              </a:rPr>
              <a:t>i</a:t>
            </a:r>
            <a:r>
              <a:rPr lang="en-US" altLang="zh-CN" sz="2400" dirty="0">
                <a:latin typeface="楷体" panose="02010609060101010101" pitchFamily="49" charset="-122"/>
                <a:ea typeface="楷体" panose="02010609060101010101" pitchFamily="49" charset="-122"/>
              </a:rPr>
              <a:t>(1≤i≤M)</a:t>
            </a:r>
            <a:r>
              <a:rPr lang="zh-CN" altLang="zh-CN" sz="2400" dirty="0">
                <a:latin typeface="楷体" panose="02010609060101010101" pitchFamily="49" charset="-122"/>
                <a:ea typeface="楷体" panose="02010609060101010101" pitchFamily="49" charset="-122"/>
              </a:rPr>
              <a:t>层的最小体积和侧面积。显然，当第</a:t>
            </a:r>
            <a:r>
              <a:rPr lang="en-US" altLang="zh-CN" sz="2400" dirty="0">
                <a:latin typeface="楷体" panose="02010609060101010101" pitchFamily="49" charset="-122"/>
                <a:ea typeface="楷体" panose="02010609060101010101" pitchFamily="49" charset="-122"/>
              </a:rPr>
              <a:t>1~i</a:t>
            </a:r>
            <a:r>
              <a:rPr lang="zh-CN" altLang="zh-CN" sz="2400" dirty="0">
                <a:latin typeface="楷体" panose="02010609060101010101" pitchFamily="49" charset="-122"/>
                <a:ea typeface="楷体" panose="02010609060101010101" pitchFamily="49" charset="-122"/>
              </a:rPr>
              <a:t>层的半径分别取</a:t>
            </a:r>
            <a:r>
              <a:rPr lang="en-US" altLang="zh-CN" sz="2400" dirty="0">
                <a:latin typeface="楷体" panose="02010609060101010101" pitchFamily="49" charset="-122"/>
                <a:ea typeface="楷体" panose="02010609060101010101" pitchFamily="49" charset="-122"/>
              </a:rPr>
              <a:t>1</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a:t>
            </a:r>
            <a:r>
              <a:rPr lang="en-US" altLang="zh-CN" sz="2400" dirty="0" err="1">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，高度也分别取</a:t>
            </a:r>
            <a:r>
              <a:rPr lang="en-US" altLang="zh-CN" sz="2400" dirty="0">
                <a:latin typeface="楷体" panose="02010609060101010101" pitchFamily="49" charset="-122"/>
                <a:ea typeface="楷体" panose="02010609060101010101" pitchFamily="49" charset="-122"/>
              </a:rPr>
              <a:t>1</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a:t>
            </a:r>
            <a:r>
              <a:rPr lang="en-US" altLang="zh-CN" sz="2400" dirty="0" err="1">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时，有最小体积与侧面积。</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如果当前体积</a:t>
            </a:r>
            <a:r>
              <a:rPr lang="en-US" altLang="zh-CN" sz="2400" dirty="0">
                <a:latin typeface="楷体" panose="02010609060101010101" pitchFamily="49" charset="-122"/>
                <a:ea typeface="楷体" panose="02010609060101010101" pitchFamily="49" charset="-122"/>
              </a:rPr>
              <a:t>v</a:t>
            </a:r>
            <a:r>
              <a:rPr lang="zh-CN" altLang="zh-CN" sz="2400" dirty="0">
                <a:latin typeface="楷体" panose="02010609060101010101" pitchFamily="49" charset="-122"/>
                <a:ea typeface="楷体" panose="02010609060101010101" pitchFamily="49" charset="-122"/>
              </a:rPr>
              <a:t>加上</a:t>
            </a:r>
            <a:r>
              <a:rPr lang="en-US" altLang="zh-CN" sz="2400" dirty="0">
                <a:latin typeface="楷体" panose="02010609060101010101" pitchFamily="49" charset="-122"/>
                <a:ea typeface="楷体" panose="02010609060101010101" pitchFamily="49" charset="-122"/>
              </a:rPr>
              <a:t>1~dep-1</a:t>
            </a:r>
            <a:r>
              <a:rPr lang="zh-CN" altLang="zh-CN" sz="2400" dirty="0">
                <a:latin typeface="楷体" panose="02010609060101010101" pitchFamily="49" charset="-122"/>
                <a:ea typeface="楷体" panose="02010609060101010101" pitchFamily="49" charset="-122"/>
              </a:rPr>
              <a:t>层的最小体积大于</a:t>
            </a:r>
            <a:r>
              <a:rPr lang="en-US" altLang="zh-CN" sz="2400" dirty="0">
                <a:latin typeface="楷体" panose="02010609060101010101" pitchFamily="49" charset="-122"/>
                <a:ea typeface="楷体" panose="02010609060101010101" pitchFamily="49" charset="-122"/>
              </a:rPr>
              <a:t>N</a:t>
            </a:r>
            <a:r>
              <a:rPr lang="zh-CN" altLang="zh-CN" sz="2400" dirty="0">
                <a:latin typeface="楷体" panose="02010609060101010101" pitchFamily="49" charset="-122"/>
                <a:ea typeface="楷体" panose="02010609060101010101" pitchFamily="49" charset="-122"/>
              </a:rPr>
              <a:t>，可以剪枝。</a:t>
            </a:r>
          </a:p>
          <a:p>
            <a:pPr marL="342900" indent="-342900">
              <a:buFont typeface="Arial" panose="020B0604020202020204" pitchFamily="34" charset="0"/>
              <a:buChar char="•"/>
            </a:pPr>
            <a:r>
              <a:rPr lang="zh-CN" altLang="zh-CN" sz="2400" dirty="0">
                <a:ln>
                  <a:solidFill>
                    <a:srgbClr val="0070C0"/>
                  </a:solidFill>
                </a:ln>
                <a:solidFill>
                  <a:srgbClr val="00B0F0"/>
                </a:solidFill>
                <a:latin typeface="楷体" panose="02010609060101010101" pitchFamily="49" charset="-122"/>
                <a:ea typeface="楷体" panose="02010609060101010101" pitchFamily="49" charset="-122"/>
              </a:rPr>
              <a:t>最优性剪枝</a:t>
            </a:r>
            <a:r>
              <a:rPr lang="en-US" altLang="zh-CN" sz="2400" dirty="0">
                <a:ln>
                  <a:solidFill>
                    <a:srgbClr val="0070C0"/>
                  </a:solidFill>
                </a:ln>
                <a:solidFill>
                  <a:srgbClr val="00B0F0"/>
                </a:solidFill>
                <a:latin typeface="楷体" panose="02010609060101010101" pitchFamily="49" charset="-122"/>
                <a:ea typeface="楷体" panose="02010609060101010101" pitchFamily="49" charset="-122"/>
              </a:rPr>
              <a:t>1</a:t>
            </a:r>
            <a:endParaRPr lang="zh-CN" altLang="zh-CN" sz="2400" dirty="0">
              <a:ln>
                <a:solidFill>
                  <a:srgbClr val="0070C0"/>
                </a:solidFill>
              </a:ln>
              <a:solidFill>
                <a:srgbClr val="00B0F0"/>
              </a:solidFill>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如果当前表面积</a:t>
            </a:r>
            <a:r>
              <a:rPr lang="en-US" altLang="zh-CN" sz="2400" dirty="0">
                <a:latin typeface="楷体" panose="02010609060101010101" pitchFamily="49" charset="-122"/>
                <a:ea typeface="楷体" panose="02010609060101010101" pitchFamily="49" charset="-122"/>
              </a:rPr>
              <a:t>s</a:t>
            </a:r>
            <a:r>
              <a:rPr lang="zh-CN" altLang="zh-CN" sz="2400" dirty="0">
                <a:latin typeface="楷体" panose="02010609060101010101" pitchFamily="49" charset="-122"/>
                <a:ea typeface="楷体" panose="02010609060101010101" pitchFamily="49" charset="-122"/>
              </a:rPr>
              <a:t>加上</a:t>
            </a:r>
            <a:r>
              <a:rPr lang="en-US" altLang="zh-CN" sz="2400" dirty="0">
                <a:latin typeface="楷体" panose="02010609060101010101" pitchFamily="49" charset="-122"/>
                <a:ea typeface="楷体" panose="02010609060101010101" pitchFamily="49" charset="-122"/>
              </a:rPr>
              <a:t>1~dep-1</a:t>
            </a:r>
            <a:r>
              <a:rPr lang="zh-CN" altLang="zh-CN" sz="2400" dirty="0">
                <a:latin typeface="楷体" panose="02010609060101010101" pitchFamily="49" charset="-122"/>
                <a:ea typeface="楷体" panose="02010609060101010101" pitchFamily="49" charset="-122"/>
              </a:rPr>
              <a:t>层的最小侧面积大于已经搜到的答案，剪枝。</a:t>
            </a:r>
          </a:p>
        </p:txBody>
      </p:sp>
    </p:spTree>
    <p:extLst>
      <p:ext uri="{BB962C8B-B14F-4D97-AF65-F5344CB8AC3E}">
        <p14:creationId xmlns:p14="http://schemas.microsoft.com/office/powerpoint/2010/main" val="167344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F96F2A-4F36-4373-A6E2-E487F6FAE441}"/>
              </a:ext>
            </a:extLst>
          </p:cNvPr>
          <p:cNvSpPr/>
          <p:nvPr/>
        </p:nvSpPr>
        <p:spPr>
          <a:xfrm>
            <a:off x="2771875" y="24408"/>
            <a:ext cx="2954655" cy="923330"/>
          </a:xfrm>
          <a:prstGeom prst="rect">
            <a:avLst/>
          </a:prstGeom>
          <a:noFill/>
          <a:ln>
            <a:noFill/>
          </a:ln>
        </p:spPr>
        <p:txBody>
          <a:bodyPr wrap="none">
            <a:spAutoFit/>
            <a:scene3d>
              <a:camera prst="orthographicFront"/>
              <a:lightRig rig="threePt" dir="t"/>
            </a:scene3d>
          </a:bodyPr>
          <a:lstStyle/>
          <a:p>
            <a:pPr algn="ctr"/>
            <a:r>
              <a:rPr lang="zh-CN" altLang="en-US" sz="54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四、例题</a:t>
            </a:r>
          </a:p>
        </p:txBody>
      </p: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44BEE18D-BF61-429C-A7E3-9679F9DB7468}"/>
                  </a:ext>
                </a:extLst>
              </p:cNvPr>
              <p:cNvSpPr/>
              <p:nvPr/>
            </p:nvSpPr>
            <p:spPr>
              <a:xfrm>
                <a:off x="182562" y="836820"/>
                <a:ext cx="8778875" cy="4277966"/>
              </a:xfrm>
              <a:prstGeom prst="rect">
                <a:avLst/>
              </a:prstGeom>
              <a:noFill/>
              <a:ln>
                <a:noFill/>
              </a:ln>
            </p:spPr>
            <p:txBody>
              <a:bodyPr>
                <a:spAutoFit/>
              </a:bodyPr>
              <a:lstStyle/>
              <a:p>
                <a:r>
                  <a:rPr lang="zh-CN" altLang="zh-CN" sz="2800" dirty="0">
                    <a:ln>
                      <a:solidFill>
                        <a:srgbClr val="0070C0"/>
                      </a:solidFill>
                    </a:ln>
                    <a:solidFill>
                      <a:srgbClr val="00B0F0"/>
                    </a:solidFill>
                    <a:latin typeface="楷体" panose="02010609060101010101" pitchFamily="49" charset="-122"/>
                    <a:ea typeface="楷体" panose="02010609060101010101" pitchFamily="49" charset="-122"/>
                  </a:rPr>
                  <a:t>【算法分析】</a:t>
                </a:r>
                <a:endParaRPr lang="zh-CN" altLang="zh-CN" sz="2400"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zh-CN" sz="2400" dirty="0">
                    <a:ln>
                      <a:solidFill>
                        <a:srgbClr val="0070C0"/>
                      </a:solidFill>
                    </a:ln>
                    <a:solidFill>
                      <a:srgbClr val="00B0F0"/>
                    </a:solidFill>
                    <a:latin typeface="楷体" panose="02010609060101010101" pitchFamily="49" charset="-122"/>
                    <a:ea typeface="楷体" panose="02010609060101010101" pitchFamily="49" charset="-122"/>
                  </a:rPr>
                  <a:t>最优性剪枝</a:t>
                </a:r>
                <a:r>
                  <a:rPr lang="en-US" altLang="zh-CN" sz="2400" dirty="0">
                    <a:ln>
                      <a:solidFill>
                        <a:srgbClr val="0070C0"/>
                      </a:solidFill>
                    </a:ln>
                    <a:solidFill>
                      <a:srgbClr val="00B0F0"/>
                    </a:solidFill>
                    <a:latin typeface="楷体" panose="02010609060101010101" pitchFamily="49" charset="-122"/>
                    <a:ea typeface="楷体" panose="02010609060101010101" pitchFamily="49" charset="-122"/>
                  </a:rPr>
                  <a:t>2</a:t>
                </a:r>
                <a:endParaRPr lang="zh-CN" altLang="zh-CN" sz="2400" dirty="0">
                  <a:ln>
                    <a:solidFill>
                      <a:srgbClr val="0070C0"/>
                    </a:solidFill>
                  </a:ln>
                  <a:solidFill>
                    <a:srgbClr val="00B0F0"/>
                  </a:solidFill>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1~dep-1</a:t>
                </a:r>
                <a:r>
                  <a:rPr lang="zh-CN" altLang="en-US" sz="2400" dirty="0">
                    <a:latin typeface="楷体" panose="02010609060101010101" pitchFamily="49" charset="-122"/>
                    <a:ea typeface="楷体" panose="02010609060101010101" pitchFamily="49" charset="-122"/>
                  </a:rPr>
                  <a:t>层的体积可表示为</a:t>
                </a:r>
                <a14:m>
                  <m:oMath xmlns:m="http://schemas.openxmlformats.org/officeDocument/2006/math">
                    <m:r>
                      <a:rPr lang="en-US" altLang="zh-CN" sz="2400" b="0" i="1" smtClean="0">
                        <a:latin typeface="Cambria Math" panose="02040503050406030204" pitchFamily="18" charset="0"/>
                        <a:ea typeface="楷体" panose="02010609060101010101" pitchFamily="49" charset="-122"/>
                      </a:rPr>
                      <m:t>𝑛</m:t>
                    </m:r>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𝑣</m:t>
                    </m:r>
                    <m:r>
                      <a:rPr lang="en-US" altLang="zh-CN" sz="2400" b="0" i="1" smtClean="0">
                        <a:latin typeface="Cambria Math" panose="02040503050406030204" pitchFamily="18" charset="0"/>
                        <a:ea typeface="楷体" panose="02010609060101010101" pitchFamily="49" charset="-122"/>
                      </a:rPr>
                      <m:t>=</m:t>
                    </m:r>
                    <m:nary>
                      <m:naryPr>
                        <m:chr m:val="∑"/>
                        <m:limLoc m:val="subSup"/>
                        <m:ctrlPr>
                          <a:rPr lang="en-US" altLang="zh-CN" sz="2400" b="0" i="1" smtClean="0">
                            <a:latin typeface="Cambria Math" panose="02040503050406030204" pitchFamily="18" charset="0"/>
                            <a:ea typeface="楷体" panose="02010609060101010101" pitchFamily="49" charset="-122"/>
                          </a:rPr>
                        </m:ctrlPr>
                      </m:naryPr>
                      <m:sub>
                        <m:r>
                          <m:rPr>
                            <m:brk m:alnAt="25"/>
                          </m:rPr>
                          <a:rPr lang="en-US" altLang="zh-CN" sz="2400" b="0" i="1" smtClean="0">
                            <a:latin typeface="Cambria Math" panose="02040503050406030204" pitchFamily="18" charset="0"/>
                            <a:ea typeface="楷体" panose="02010609060101010101" pitchFamily="49" charset="-122"/>
                          </a:rPr>
                          <m:t>𝑘</m:t>
                        </m:r>
                        <m:r>
                          <a:rPr lang="en-US" altLang="zh-CN" sz="2400" b="0" i="1" smtClean="0">
                            <a:latin typeface="Cambria Math" panose="02040503050406030204" pitchFamily="18" charset="0"/>
                            <a:ea typeface="楷体" panose="02010609060101010101" pitchFamily="49" charset="-122"/>
                          </a:rPr>
                          <m:t>=1</m:t>
                        </m:r>
                      </m:sub>
                      <m:sup>
                        <m:r>
                          <a:rPr lang="en-US" altLang="zh-CN" sz="2400" b="0" i="1" smtClean="0">
                            <a:latin typeface="Cambria Math" panose="02040503050406030204" pitchFamily="18" charset="0"/>
                            <a:ea typeface="楷体" panose="02010609060101010101" pitchFamily="49" charset="-122"/>
                          </a:rPr>
                          <m:t>𝑑𝑒𝑝</m:t>
                        </m:r>
                        <m:r>
                          <a:rPr lang="en-US" altLang="zh-CN" sz="2400" b="0" i="1" smtClean="0">
                            <a:latin typeface="Cambria Math" panose="02040503050406030204" pitchFamily="18" charset="0"/>
                            <a:ea typeface="楷体" panose="02010609060101010101" pitchFamily="49" charset="-122"/>
                          </a:rPr>
                          <m:t>−1</m:t>
                        </m:r>
                      </m:sup>
                      <m:e>
                        <m:r>
                          <a:rPr lang="en-US" altLang="zh-CN" sz="2400" b="0" i="1" smtClean="0">
                            <a:latin typeface="Cambria Math" panose="02040503050406030204" pitchFamily="18" charset="0"/>
                            <a:ea typeface="楷体" panose="02010609060101010101" pitchFamily="49" charset="-122"/>
                          </a:rPr>
                          <m:t>h</m:t>
                        </m:r>
                        <m:d>
                          <m:dPr>
                            <m:begChr m:val="["/>
                            <m:endChr m:val="]"/>
                            <m:ctrlPr>
                              <a:rPr lang="en-US" altLang="zh-CN" sz="2400" b="0" i="1" smtClean="0">
                                <a:latin typeface="Cambria Math" panose="02040503050406030204" pitchFamily="18" charset="0"/>
                                <a:ea typeface="楷体" panose="02010609060101010101" pitchFamily="49" charset="-122"/>
                              </a:rPr>
                            </m:ctrlPr>
                          </m:dPr>
                          <m:e>
                            <m:r>
                              <a:rPr lang="en-US" altLang="zh-CN" sz="2400" b="0" i="1" smtClean="0">
                                <a:latin typeface="Cambria Math" panose="02040503050406030204" pitchFamily="18" charset="0"/>
                                <a:ea typeface="楷体" panose="02010609060101010101" pitchFamily="49" charset="-122"/>
                              </a:rPr>
                              <m:t>𝑘</m:t>
                            </m:r>
                          </m:e>
                        </m:d>
                        <m:r>
                          <a:rPr lang="en-US" altLang="zh-CN" sz="2400" b="0" i="1" smtClean="0">
                            <a:latin typeface="Cambria Math" panose="02040503050406030204" pitchFamily="18" charset="0"/>
                            <a:ea typeface="楷体" panose="02010609060101010101" pitchFamily="49" charset="-122"/>
                          </a:rPr>
                          <m:t>∗</m:t>
                        </m:r>
                        <m:sSup>
                          <m:sSupPr>
                            <m:ctrlPr>
                              <a:rPr lang="en-US" altLang="zh-CN" sz="2400" b="0" i="1" smtClean="0">
                                <a:latin typeface="Cambria Math" panose="02040503050406030204" pitchFamily="18" charset="0"/>
                                <a:ea typeface="楷体" panose="02010609060101010101" pitchFamily="49" charset="-122"/>
                              </a:rPr>
                            </m:ctrlPr>
                          </m:sSupPr>
                          <m:e>
                            <m:r>
                              <a:rPr lang="en-US" altLang="zh-CN" sz="2400" b="0" i="1" smtClean="0">
                                <a:latin typeface="Cambria Math" panose="02040503050406030204" pitchFamily="18" charset="0"/>
                                <a:ea typeface="楷体" panose="02010609060101010101" pitchFamily="49" charset="-122"/>
                              </a:rPr>
                              <m:t>𝑟</m:t>
                            </m:r>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𝑘</m:t>
                            </m:r>
                            <m:r>
                              <a:rPr lang="en-US" altLang="zh-CN" sz="2400" b="0" i="1" smtClean="0">
                                <a:latin typeface="Cambria Math" panose="02040503050406030204" pitchFamily="18" charset="0"/>
                                <a:ea typeface="楷体" panose="02010609060101010101" pitchFamily="49" charset="-122"/>
                              </a:rPr>
                              <m:t>]</m:t>
                            </m:r>
                          </m:e>
                          <m:sup>
                            <m:r>
                              <a:rPr lang="en-US" altLang="zh-CN" sz="2400" b="0" i="1" smtClean="0">
                                <a:latin typeface="Cambria Math" panose="02040503050406030204" pitchFamily="18" charset="0"/>
                                <a:ea typeface="楷体" panose="02010609060101010101" pitchFamily="49" charset="-122"/>
                              </a:rPr>
                              <m:t>2</m:t>
                            </m:r>
                          </m:sup>
                        </m:sSup>
                      </m:e>
                    </m:nary>
                  </m:oMath>
                </a14:m>
                <a:r>
                  <a:rPr lang="en-US" altLang="zh-CN" sz="2400" dirty="0">
                    <a:latin typeface="楷体" panose="02010609060101010101" pitchFamily="49" charset="-122"/>
                    <a:ea typeface="楷体" panose="02010609060101010101" pitchFamily="49" charset="-122"/>
                  </a:rPr>
                  <a:t>,</a:t>
                </a:r>
              </a:p>
              <a:p>
                <a:r>
                  <a:rPr lang="en-US" altLang="zh-CN" sz="2400" dirty="0">
                    <a:latin typeface="楷体" panose="02010609060101010101" pitchFamily="49" charset="-122"/>
                    <a:ea typeface="楷体" panose="02010609060101010101" pitchFamily="49" charset="-122"/>
                  </a:rPr>
                  <a:t>    1~dep-1</a:t>
                </a:r>
                <a:r>
                  <a:rPr lang="zh-CN" altLang="en-US" sz="2400" dirty="0">
                    <a:latin typeface="楷体" panose="02010609060101010101" pitchFamily="49" charset="-122"/>
                    <a:ea typeface="楷体" panose="02010609060101010101" pitchFamily="49" charset="-122"/>
                  </a:rPr>
                  <a:t>层的侧面积可表示为</a:t>
                </a:r>
                <a14:m>
                  <m:oMath xmlns:m="http://schemas.openxmlformats.org/officeDocument/2006/math">
                    <m:r>
                      <a:rPr lang="en-US" altLang="zh-CN" sz="2400" i="1" dirty="0">
                        <a:latin typeface="Cambria Math" panose="02040503050406030204" pitchFamily="18" charset="0"/>
                        <a:ea typeface="楷体" panose="02010609060101010101" pitchFamily="49" charset="-122"/>
                      </a:rPr>
                      <m:t>2</m:t>
                    </m:r>
                    <m:nary>
                      <m:naryPr>
                        <m:chr m:val="∑"/>
                        <m:limLoc m:val="subSup"/>
                        <m:ctrlPr>
                          <a:rPr lang="zh-CN" altLang="en-US" sz="2400" i="1" smtClean="0">
                            <a:latin typeface="Cambria Math" panose="02040503050406030204" pitchFamily="18" charset="0"/>
                            <a:ea typeface="楷体" panose="02010609060101010101" pitchFamily="49" charset="-122"/>
                          </a:rPr>
                        </m:ctrlPr>
                      </m:naryPr>
                      <m:sub>
                        <m:r>
                          <m:rPr>
                            <m:brk m:alnAt="25"/>
                          </m:rPr>
                          <a:rPr lang="en-US" altLang="zh-CN" sz="2400" b="0" i="1" smtClean="0">
                            <a:latin typeface="Cambria Math" panose="02040503050406030204" pitchFamily="18" charset="0"/>
                            <a:ea typeface="楷体" panose="02010609060101010101" pitchFamily="49" charset="-122"/>
                          </a:rPr>
                          <m:t>𝑘</m:t>
                        </m:r>
                        <m:r>
                          <a:rPr lang="en-US" altLang="zh-CN" sz="2400" b="0" i="1" smtClean="0">
                            <a:latin typeface="Cambria Math" panose="02040503050406030204" pitchFamily="18" charset="0"/>
                            <a:ea typeface="楷体" panose="02010609060101010101" pitchFamily="49" charset="-122"/>
                          </a:rPr>
                          <m:t>=1</m:t>
                        </m:r>
                      </m:sub>
                      <m:sup>
                        <m:r>
                          <a:rPr lang="en-US" altLang="zh-CN" sz="2400" b="0" i="1" smtClean="0">
                            <a:latin typeface="Cambria Math" panose="02040503050406030204" pitchFamily="18" charset="0"/>
                            <a:ea typeface="楷体" panose="02010609060101010101" pitchFamily="49" charset="-122"/>
                          </a:rPr>
                          <m:t>𝑑𝑒𝑝</m:t>
                        </m:r>
                        <m:r>
                          <a:rPr lang="en-US" altLang="zh-CN" sz="2400" b="0" i="1" smtClean="0">
                            <a:latin typeface="Cambria Math" panose="02040503050406030204" pitchFamily="18" charset="0"/>
                            <a:ea typeface="楷体" panose="02010609060101010101" pitchFamily="49" charset="-122"/>
                          </a:rPr>
                          <m:t>−1</m:t>
                        </m:r>
                      </m:sup>
                      <m:e>
                        <m:r>
                          <a:rPr lang="en-US" altLang="zh-CN" sz="2400" b="0" i="1" smtClean="0">
                            <a:latin typeface="Cambria Math" panose="02040503050406030204" pitchFamily="18" charset="0"/>
                            <a:ea typeface="楷体" panose="02010609060101010101" pitchFamily="49" charset="-122"/>
                          </a:rPr>
                          <m:t>h</m:t>
                        </m:r>
                        <m:d>
                          <m:dPr>
                            <m:begChr m:val="["/>
                            <m:endChr m:val="]"/>
                            <m:ctrlPr>
                              <a:rPr lang="en-US" altLang="zh-CN" sz="2400" b="0" i="1" smtClean="0">
                                <a:latin typeface="Cambria Math" panose="02040503050406030204" pitchFamily="18" charset="0"/>
                                <a:ea typeface="楷体" panose="02010609060101010101" pitchFamily="49" charset="-122"/>
                              </a:rPr>
                            </m:ctrlPr>
                          </m:dPr>
                          <m:e>
                            <m:r>
                              <a:rPr lang="en-US" altLang="zh-CN" sz="2400" b="0" i="1" smtClean="0">
                                <a:latin typeface="Cambria Math" panose="02040503050406030204" pitchFamily="18" charset="0"/>
                                <a:ea typeface="楷体" panose="02010609060101010101" pitchFamily="49" charset="-122"/>
                              </a:rPr>
                              <m:t>𝑘</m:t>
                            </m:r>
                          </m:e>
                        </m:d>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𝑟</m:t>
                        </m:r>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𝑘</m:t>
                        </m:r>
                        <m:r>
                          <a:rPr lang="en-US" altLang="zh-CN" sz="2400" b="0" i="1" smtClean="0">
                            <a:latin typeface="Cambria Math" panose="02040503050406030204" pitchFamily="18" charset="0"/>
                            <a:ea typeface="楷体" panose="02010609060101010101" pitchFamily="49" charset="-122"/>
                          </a:rPr>
                          <m:t>]</m:t>
                        </m:r>
                      </m:e>
                    </m:nary>
                    <m:r>
                      <a:rPr lang="zh-CN" altLang="en-US" sz="2400" i="1">
                        <a:latin typeface="Cambria Math" panose="02040503050406030204" pitchFamily="18" charset="0"/>
                        <a:ea typeface="楷体" panose="02010609060101010101" pitchFamily="49" charset="-122"/>
                      </a:rPr>
                      <m:t>。</m:t>
                    </m:r>
                  </m:oMath>
                </a14:m>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因为</a:t>
                </a:r>
                <a14:m>
                  <m:oMath xmlns:m="http://schemas.openxmlformats.org/officeDocument/2006/math">
                    <m:r>
                      <a:rPr lang="en-US" altLang="zh-CN" sz="2400" b="0" i="0" smtClean="0">
                        <a:latin typeface="Cambria Math" panose="02040503050406030204" pitchFamily="18" charset="0"/>
                        <a:ea typeface="楷体" panose="02010609060101010101" pitchFamily="49" charset="-122"/>
                      </a:rPr>
                      <m:t>2</m:t>
                    </m:r>
                    <m:nary>
                      <m:naryPr>
                        <m:chr m:val="∑"/>
                        <m:limLoc m:val="subSup"/>
                        <m:ctrlPr>
                          <a:rPr lang="zh-CN" altLang="en-US" sz="2400" i="1" smtClean="0">
                            <a:latin typeface="Cambria Math" panose="02040503050406030204" pitchFamily="18" charset="0"/>
                            <a:ea typeface="楷体" panose="02010609060101010101" pitchFamily="49" charset="-122"/>
                          </a:rPr>
                        </m:ctrlPr>
                      </m:naryPr>
                      <m:sub>
                        <m:r>
                          <m:rPr>
                            <m:brk m:alnAt="25"/>
                          </m:rPr>
                          <a:rPr lang="en-US" altLang="zh-CN" sz="2400" b="0" i="1" smtClean="0">
                            <a:latin typeface="Cambria Math" panose="02040503050406030204" pitchFamily="18" charset="0"/>
                            <a:ea typeface="楷体" panose="02010609060101010101" pitchFamily="49" charset="-122"/>
                          </a:rPr>
                          <m:t>𝑘</m:t>
                        </m:r>
                        <m:r>
                          <a:rPr lang="en-US" altLang="zh-CN" sz="2400" b="0" i="1" smtClean="0">
                            <a:latin typeface="Cambria Math" panose="02040503050406030204" pitchFamily="18" charset="0"/>
                            <a:ea typeface="楷体" panose="02010609060101010101" pitchFamily="49" charset="-122"/>
                          </a:rPr>
                          <m:t>=1</m:t>
                        </m:r>
                      </m:sub>
                      <m:sup>
                        <m:r>
                          <a:rPr lang="en-US" altLang="zh-CN" sz="2400" b="0" i="1" smtClean="0">
                            <a:latin typeface="Cambria Math" panose="02040503050406030204" pitchFamily="18" charset="0"/>
                            <a:ea typeface="楷体" panose="02010609060101010101" pitchFamily="49" charset="-122"/>
                          </a:rPr>
                          <m:t>𝑑𝑒𝑝</m:t>
                        </m:r>
                        <m:r>
                          <a:rPr lang="en-US" altLang="zh-CN" sz="2400" b="0" i="1" smtClean="0">
                            <a:latin typeface="Cambria Math" panose="02040503050406030204" pitchFamily="18" charset="0"/>
                            <a:ea typeface="楷体" panose="02010609060101010101" pitchFamily="49" charset="-122"/>
                          </a:rPr>
                          <m:t>−1</m:t>
                        </m:r>
                      </m:sup>
                      <m:e>
                        <m:r>
                          <a:rPr lang="en-US" altLang="zh-CN" sz="2400" b="0" i="1" smtClean="0">
                            <a:latin typeface="Cambria Math" panose="02040503050406030204" pitchFamily="18" charset="0"/>
                            <a:ea typeface="楷体" panose="02010609060101010101" pitchFamily="49" charset="-122"/>
                          </a:rPr>
                          <m:t>h</m:t>
                        </m:r>
                        <m:d>
                          <m:dPr>
                            <m:begChr m:val="["/>
                            <m:endChr m:val="]"/>
                            <m:ctrlPr>
                              <a:rPr lang="en-US" altLang="zh-CN" sz="2400" b="0" i="1" smtClean="0">
                                <a:latin typeface="Cambria Math" panose="02040503050406030204" pitchFamily="18" charset="0"/>
                                <a:ea typeface="楷体" panose="02010609060101010101" pitchFamily="49" charset="-122"/>
                              </a:rPr>
                            </m:ctrlPr>
                          </m:dPr>
                          <m:e>
                            <m:r>
                              <a:rPr lang="en-US" altLang="zh-CN" sz="2400" b="0" i="1" smtClean="0">
                                <a:latin typeface="Cambria Math" panose="02040503050406030204" pitchFamily="18" charset="0"/>
                                <a:ea typeface="楷体" panose="02010609060101010101" pitchFamily="49" charset="-122"/>
                              </a:rPr>
                              <m:t>𝑘</m:t>
                            </m:r>
                          </m:e>
                        </m:d>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𝑟</m:t>
                        </m:r>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𝑘</m:t>
                        </m:r>
                        <m:r>
                          <a:rPr lang="en-US" altLang="zh-CN" sz="2400" b="0" i="1" smtClean="0">
                            <a:latin typeface="Cambria Math" panose="02040503050406030204" pitchFamily="18" charset="0"/>
                            <a:ea typeface="楷体" panose="02010609060101010101" pitchFamily="49" charset="-122"/>
                          </a:rPr>
                          <m:t>]</m:t>
                        </m:r>
                      </m:e>
                    </m:nary>
                    <m:r>
                      <a:rPr lang="en-US" altLang="zh-CN" sz="2400" b="0" i="1" smtClean="0">
                        <a:latin typeface="Cambria Math" panose="02040503050406030204" pitchFamily="18" charset="0"/>
                        <a:ea typeface="楷体" panose="02010609060101010101" pitchFamily="49" charset="-122"/>
                      </a:rPr>
                      <m:t>=</m:t>
                    </m:r>
                    <m:f>
                      <m:fPr>
                        <m:ctrlPr>
                          <a:rPr lang="en-US" altLang="zh-CN" sz="2400" b="0" i="1" smtClean="0">
                            <a:latin typeface="Cambria Math" panose="02040503050406030204" pitchFamily="18" charset="0"/>
                            <a:ea typeface="楷体" panose="02010609060101010101" pitchFamily="49" charset="-122"/>
                          </a:rPr>
                        </m:ctrlPr>
                      </m:fPr>
                      <m:num>
                        <m:r>
                          <a:rPr lang="en-US" altLang="zh-CN" sz="2400" b="0" i="1" smtClean="0">
                            <a:latin typeface="Cambria Math" panose="02040503050406030204" pitchFamily="18" charset="0"/>
                            <a:ea typeface="楷体" panose="02010609060101010101" pitchFamily="49" charset="-122"/>
                          </a:rPr>
                          <m:t>2</m:t>
                        </m:r>
                      </m:num>
                      <m:den>
                        <m:r>
                          <a:rPr lang="en-US" altLang="zh-CN" sz="2400" b="0" i="1" smtClean="0">
                            <a:latin typeface="Cambria Math" panose="02040503050406030204" pitchFamily="18" charset="0"/>
                            <a:ea typeface="楷体" panose="02010609060101010101" pitchFamily="49" charset="-122"/>
                          </a:rPr>
                          <m:t>𝑟</m:t>
                        </m:r>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𝑑𝑒𝑝</m:t>
                        </m:r>
                        <m:r>
                          <a:rPr lang="en-US" altLang="zh-CN" sz="2400" b="0" i="1" smtClean="0">
                            <a:latin typeface="Cambria Math" panose="02040503050406030204" pitchFamily="18" charset="0"/>
                            <a:ea typeface="楷体" panose="02010609060101010101" pitchFamily="49" charset="-122"/>
                          </a:rPr>
                          <m:t>]</m:t>
                        </m:r>
                      </m:den>
                    </m:f>
                    <m:r>
                      <a:rPr lang="en-US" altLang="zh-CN" sz="2400" b="0" i="1" smtClean="0">
                        <a:latin typeface="Cambria Math" panose="02040503050406030204" pitchFamily="18" charset="0"/>
                        <a:ea typeface="楷体" panose="02010609060101010101" pitchFamily="49" charset="-122"/>
                      </a:rPr>
                      <m:t>∗</m:t>
                    </m:r>
                    <m:nary>
                      <m:naryPr>
                        <m:chr m:val="∑"/>
                        <m:limLoc m:val="subSup"/>
                        <m:ctrlPr>
                          <a:rPr lang="en-US" altLang="zh-CN" sz="2400" b="0" i="1" smtClean="0">
                            <a:latin typeface="Cambria Math" panose="02040503050406030204" pitchFamily="18" charset="0"/>
                            <a:ea typeface="楷体" panose="02010609060101010101" pitchFamily="49" charset="-122"/>
                          </a:rPr>
                        </m:ctrlPr>
                      </m:naryPr>
                      <m:sub>
                        <m:r>
                          <m:rPr>
                            <m:brk m:alnAt="25"/>
                          </m:rPr>
                          <a:rPr lang="en-US" altLang="zh-CN" sz="2400" b="0" i="1" smtClean="0">
                            <a:latin typeface="Cambria Math" panose="02040503050406030204" pitchFamily="18" charset="0"/>
                            <a:ea typeface="楷体" panose="02010609060101010101" pitchFamily="49" charset="-122"/>
                          </a:rPr>
                          <m:t>𝑘</m:t>
                        </m:r>
                        <m:r>
                          <a:rPr lang="en-US" altLang="zh-CN" sz="2400" b="0" i="1" smtClean="0">
                            <a:latin typeface="Cambria Math" panose="02040503050406030204" pitchFamily="18" charset="0"/>
                            <a:ea typeface="楷体" panose="02010609060101010101" pitchFamily="49" charset="-122"/>
                          </a:rPr>
                          <m:t>=1</m:t>
                        </m:r>
                      </m:sub>
                      <m:sup>
                        <m:r>
                          <a:rPr lang="en-US" altLang="zh-CN" sz="2400" b="0" i="1" smtClean="0">
                            <a:latin typeface="Cambria Math" panose="02040503050406030204" pitchFamily="18" charset="0"/>
                            <a:ea typeface="楷体" panose="02010609060101010101" pitchFamily="49" charset="-122"/>
                          </a:rPr>
                          <m:t>𝑑𝑒𝑝</m:t>
                        </m:r>
                        <m:r>
                          <a:rPr lang="en-US" altLang="zh-CN" sz="2400" b="0" i="1" smtClean="0">
                            <a:latin typeface="Cambria Math" panose="02040503050406030204" pitchFamily="18" charset="0"/>
                            <a:ea typeface="楷体" panose="02010609060101010101" pitchFamily="49" charset="-122"/>
                          </a:rPr>
                          <m:t>−1</m:t>
                        </m:r>
                      </m:sup>
                      <m:e>
                        <m:r>
                          <a:rPr lang="en-US" altLang="zh-CN" sz="2400" b="0" i="1" smtClean="0">
                            <a:latin typeface="Cambria Math" panose="02040503050406030204" pitchFamily="18" charset="0"/>
                            <a:ea typeface="楷体" panose="02010609060101010101" pitchFamily="49" charset="-122"/>
                          </a:rPr>
                          <m:t>h</m:t>
                        </m:r>
                        <m:d>
                          <m:dPr>
                            <m:begChr m:val="["/>
                            <m:endChr m:val="]"/>
                            <m:ctrlPr>
                              <a:rPr lang="en-US" altLang="zh-CN" sz="2400" b="0" i="1" smtClean="0">
                                <a:latin typeface="Cambria Math" panose="02040503050406030204" pitchFamily="18" charset="0"/>
                                <a:ea typeface="楷体" panose="02010609060101010101" pitchFamily="49" charset="-122"/>
                              </a:rPr>
                            </m:ctrlPr>
                          </m:dPr>
                          <m:e>
                            <m:r>
                              <a:rPr lang="en-US" altLang="zh-CN" sz="2400" b="0" i="1" smtClean="0">
                                <a:latin typeface="Cambria Math" panose="02040503050406030204" pitchFamily="18" charset="0"/>
                                <a:ea typeface="楷体" panose="02010609060101010101" pitchFamily="49" charset="-122"/>
                              </a:rPr>
                              <m:t>𝑘</m:t>
                            </m:r>
                          </m:e>
                        </m:d>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𝑟</m:t>
                        </m:r>
                        <m:d>
                          <m:dPr>
                            <m:begChr m:val="["/>
                            <m:endChr m:val="]"/>
                            <m:ctrlPr>
                              <a:rPr lang="en-US" altLang="zh-CN" sz="2400" b="0" i="1" smtClean="0">
                                <a:latin typeface="Cambria Math" panose="02040503050406030204" pitchFamily="18" charset="0"/>
                                <a:ea typeface="楷体" panose="02010609060101010101" pitchFamily="49" charset="-122"/>
                              </a:rPr>
                            </m:ctrlPr>
                          </m:dPr>
                          <m:e>
                            <m:r>
                              <a:rPr lang="en-US" altLang="zh-CN" sz="2400" b="0" i="1" smtClean="0">
                                <a:latin typeface="Cambria Math" panose="02040503050406030204" pitchFamily="18" charset="0"/>
                                <a:ea typeface="楷体" panose="02010609060101010101" pitchFamily="49" charset="-122"/>
                              </a:rPr>
                              <m:t>𝑘</m:t>
                            </m:r>
                          </m:e>
                        </m:d>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𝑟</m:t>
                        </m:r>
                        <m:d>
                          <m:dPr>
                            <m:begChr m:val="["/>
                            <m:endChr m:val="]"/>
                            <m:ctrlPr>
                              <a:rPr lang="en-US" altLang="zh-CN" sz="2400" b="0" i="1" smtClean="0">
                                <a:latin typeface="Cambria Math" panose="02040503050406030204" pitchFamily="18" charset="0"/>
                                <a:ea typeface="楷体" panose="02010609060101010101" pitchFamily="49" charset="-122"/>
                              </a:rPr>
                            </m:ctrlPr>
                          </m:dPr>
                          <m:e>
                            <m:r>
                              <a:rPr lang="en-US" altLang="zh-CN" sz="2400" b="0" i="1" smtClean="0">
                                <a:latin typeface="Cambria Math" panose="02040503050406030204" pitchFamily="18" charset="0"/>
                                <a:ea typeface="楷体" panose="02010609060101010101" pitchFamily="49" charset="-122"/>
                              </a:rPr>
                              <m:t>𝑑𝑒𝑝</m:t>
                            </m:r>
                          </m:e>
                        </m:d>
                      </m:e>
                    </m:nary>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2</m:t>
                        </m:r>
                      </m:num>
                      <m:den>
                        <m:r>
                          <a:rPr lang="en-US" altLang="zh-CN" sz="2400" b="0" i="1" smtClean="0">
                            <a:latin typeface="Cambria Math" panose="02040503050406030204" pitchFamily="18" charset="0"/>
                            <a:ea typeface="Cambria Math" panose="02040503050406030204" pitchFamily="18" charset="0"/>
                          </a:rPr>
                          <m:t>𝑟</m:t>
                        </m:r>
                        <m:d>
                          <m:dPr>
                            <m:begChr m:val="["/>
                            <m:endChr m:val="]"/>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𝑑𝑒𝑝</m:t>
                            </m:r>
                          </m:e>
                        </m:d>
                      </m:den>
                    </m:f>
                    <m:r>
                      <a:rPr lang="en-US" altLang="zh-CN" sz="2400" b="0" i="1" smtClean="0">
                        <a:latin typeface="Cambria Math" panose="02040503050406030204" pitchFamily="18" charset="0"/>
                        <a:ea typeface="Cambria Math" panose="02040503050406030204" pitchFamily="18" charset="0"/>
                      </a:rPr>
                      <m:t>∗</m:t>
                    </m:r>
                    <m:nary>
                      <m:naryPr>
                        <m:chr m:val="∑"/>
                        <m:limLoc m:val="subSup"/>
                        <m:ctrlPr>
                          <a:rPr lang="en-US" altLang="zh-CN" sz="2400" b="0" i="1" smtClean="0">
                            <a:latin typeface="Cambria Math" panose="02040503050406030204" pitchFamily="18" charset="0"/>
                            <a:ea typeface="Cambria Math" panose="02040503050406030204" pitchFamily="18" charset="0"/>
                          </a:rPr>
                        </m:ctrlPr>
                      </m:naryPr>
                      <m:sub>
                        <m:r>
                          <m:rPr>
                            <m:brk m:alnAt="25"/>
                          </m:rPr>
                          <a:rPr lang="en-US" altLang="zh-CN" sz="2400" b="0" i="1" smtClean="0">
                            <a:latin typeface="Cambria Math" panose="02040503050406030204" pitchFamily="18" charset="0"/>
                            <a:ea typeface="Cambria Math" panose="02040503050406030204" pitchFamily="18" charset="0"/>
                          </a:rPr>
                          <m:t>𝑘</m:t>
                        </m:r>
                        <m:r>
                          <a:rPr lang="en-US" altLang="zh-CN" sz="2400" b="0" i="1" smtClean="0">
                            <a:latin typeface="Cambria Math" panose="02040503050406030204" pitchFamily="18" charset="0"/>
                            <a:ea typeface="Cambria Math" panose="02040503050406030204" pitchFamily="18" charset="0"/>
                          </a:rPr>
                          <m:t>=1</m:t>
                        </m:r>
                      </m:sub>
                      <m:sup>
                        <m:r>
                          <a:rPr lang="en-US" altLang="zh-CN" sz="2400" b="0" i="1" smtClean="0">
                            <a:latin typeface="Cambria Math" panose="02040503050406030204" pitchFamily="18" charset="0"/>
                            <a:ea typeface="Cambria Math" panose="02040503050406030204" pitchFamily="18" charset="0"/>
                          </a:rPr>
                          <m:t>𝑑𝑒𝑝</m:t>
                        </m:r>
                        <m:r>
                          <a:rPr lang="en-US" altLang="zh-CN" sz="2400" b="0" i="1" smtClean="0">
                            <a:latin typeface="Cambria Math" panose="02040503050406030204" pitchFamily="18" charset="0"/>
                            <a:ea typeface="Cambria Math" panose="02040503050406030204" pitchFamily="18" charset="0"/>
                          </a:rPr>
                          <m:t>−1</m:t>
                        </m:r>
                      </m:sup>
                      <m:e>
                        <m:r>
                          <a:rPr lang="en-US" altLang="zh-CN" sz="2400" b="0" i="1" smtClean="0">
                            <a:latin typeface="Cambria Math" panose="02040503050406030204" pitchFamily="18" charset="0"/>
                            <a:ea typeface="Cambria Math" panose="02040503050406030204" pitchFamily="18" charset="0"/>
                          </a:rPr>
                          <m:t>h</m:t>
                        </m:r>
                        <m:d>
                          <m:dPr>
                            <m:begChr m:val="["/>
                            <m:endChr m:val="]"/>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𝑘</m:t>
                            </m:r>
                          </m:e>
                        </m:d>
                        <m:r>
                          <a:rPr lang="en-US" altLang="zh-CN" sz="2400" b="0" i="1" smtClean="0">
                            <a:latin typeface="Cambria Math" panose="02040503050406030204" pitchFamily="18" charset="0"/>
                            <a:ea typeface="Cambria Math" panose="02040503050406030204" pitchFamily="18" charset="0"/>
                          </a:rPr>
                          <m:t>∗</m:t>
                        </m:r>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𝑟</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𝑘</m:t>
                            </m:r>
                            <m:r>
                              <a:rPr lang="en-US" altLang="zh-CN" sz="2400" b="0" i="1" smtClean="0">
                                <a:latin typeface="Cambria Math" panose="02040503050406030204" pitchFamily="18" charset="0"/>
                                <a:ea typeface="Cambria Math" panose="02040503050406030204" pitchFamily="18" charset="0"/>
                              </a:rPr>
                              <m:t>]</m:t>
                            </m:r>
                          </m:e>
                          <m:sup>
                            <m:r>
                              <a:rPr lang="en-US" altLang="zh-CN" sz="2400" b="0" i="1" smtClean="0">
                                <a:latin typeface="Cambria Math" panose="02040503050406030204" pitchFamily="18" charset="0"/>
                                <a:ea typeface="Cambria Math" panose="02040503050406030204" pitchFamily="18" charset="0"/>
                              </a:rPr>
                              <m:t>2</m:t>
                            </m:r>
                          </m:sup>
                        </m:sSup>
                      </m:e>
                    </m:nary>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2(</m:t>
                        </m:r>
                        <m:r>
                          <a:rPr lang="en-US" altLang="zh-CN" sz="2400" b="0" i="1" smtClean="0">
                            <a:latin typeface="Cambria Math" panose="02040503050406030204" pitchFamily="18" charset="0"/>
                            <a:ea typeface="Cambria Math" panose="02040503050406030204" pitchFamily="18" charset="0"/>
                          </a:rPr>
                          <m:t>𝑛</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𝑣</m:t>
                        </m:r>
                        <m:r>
                          <a:rPr lang="en-US" altLang="zh-CN" sz="2400" b="0" i="1" smtClean="0">
                            <a:latin typeface="Cambria Math" panose="02040503050406030204" pitchFamily="18" charset="0"/>
                            <a:ea typeface="Cambria Math" panose="02040503050406030204" pitchFamily="18" charset="0"/>
                          </a:rPr>
                          <m:t>)</m:t>
                        </m:r>
                      </m:num>
                      <m:den>
                        <m:r>
                          <a:rPr lang="en-US" altLang="zh-CN" sz="2400" b="0" i="1" smtClean="0">
                            <a:latin typeface="Cambria Math" panose="02040503050406030204" pitchFamily="18" charset="0"/>
                            <a:ea typeface="Cambria Math" panose="02040503050406030204" pitchFamily="18" charset="0"/>
                          </a:rPr>
                          <m:t>𝑟</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𝑑𝑒𝑝</m:t>
                        </m:r>
                        <m:r>
                          <a:rPr lang="en-US" altLang="zh-CN" sz="2400" b="0" i="1" smtClean="0">
                            <a:latin typeface="Cambria Math" panose="02040503050406030204" pitchFamily="18" charset="0"/>
                            <a:ea typeface="Cambria Math" panose="02040503050406030204" pitchFamily="18" charset="0"/>
                          </a:rPr>
                          <m:t>]</m:t>
                        </m:r>
                      </m:den>
                    </m:f>
                  </m:oMath>
                </a14:m>
                <a:r>
                  <a:rPr lang="zh-CN" altLang="en-US" sz="2400" dirty="0">
                    <a:latin typeface="楷体" panose="02010609060101010101" pitchFamily="49" charset="-122"/>
                    <a:ea typeface="楷体" panose="02010609060101010101" pitchFamily="49" charset="-122"/>
                  </a:rPr>
                  <a:t>，所以当</a:t>
                </a:r>
                <a14:m>
                  <m:oMath xmlns:m="http://schemas.openxmlformats.org/officeDocument/2006/math">
                    <m:f>
                      <m:fPr>
                        <m:ctrlPr>
                          <a:rPr lang="en-US" altLang="zh-CN" sz="2400" i="1" smtClean="0">
                            <a:latin typeface="Cambria Math" panose="02040503050406030204" pitchFamily="18" charset="0"/>
                            <a:ea typeface="楷体" panose="02010609060101010101" pitchFamily="49" charset="-122"/>
                          </a:rPr>
                        </m:ctrlPr>
                      </m:fPr>
                      <m:num>
                        <m:r>
                          <a:rPr lang="en-US" altLang="zh-CN" sz="2400" b="0" i="1" smtClean="0">
                            <a:latin typeface="Cambria Math" panose="02040503050406030204" pitchFamily="18" charset="0"/>
                            <a:ea typeface="楷体" panose="02010609060101010101" pitchFamily="49" charset="-122"/>
                          </a:rPr>
                          <m:t>2(</m:t>
                        </m:r>
                        <m:r>
                          <a:rPr lang="en-US" altLang="zh-CN" sz="2400" b="0" i="1" smtClean="0">
                            <a:latin typeface="Cambria Math" panose="02040503050406030204" pitchFamily="18" charset="0"/>
                            <a:ea typeface="楷体" panose="02010609060101010101" pitchFamily="49" charset="-122"/>
                          </a:rPr>
                          <m:t>𝑛</m:t>
                        </m:r>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𝑣</m:t>
                        </m:r>
                        <m:r>
                          <a:rPr lang="en-US" altLang="zh-CN" sz="2400" b="0" i="1" smtClean="0">
                            <a:latin typeface="Cambria Math" panose="02040503050406030204" pitchFamily="18" charset="0"/>
                            <a:ea typeface="楷体" panose="02010609060101010101" pitchFamily="49" charset="-122"/>
                          </a:rPr>
                          <m:t>)</m:t>
                        </m:r>
                      </m:num>
                      <m:den>
                        <m:r>
                          <a:rPr lang="en-US" altLang="zh-CN" sz="2400" b="0" i="1" smtClean="0">
                            <a:latin typeface="Cambria Math" panose="02040503050406030204" pitchFamily="18" charset="0"/>
                            <a:ea typeface="楷体" panose="02010609060101010101" pitchFamily="49" charset="-122"/>
                          </a:rPr>
                          <m:t>𝑟</m:t>
                        </m:r>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𝑑𝑒𝑝</m:t>
                        </m:r>
                        <m:r>
                          <a:rPr lang="en-US" altLang="zh-CN" sz="2400" b="0" i="1" smtClean="0">
                            <a:latin typeface="Cambria Math" panose="02040503050406030204" pitchFamily="18" charset="0"/>
                            <a:ea typeface="楷体" panose="02010609060101010101" pitchFamily="49" charset="-122"/>
                          </a:rPr>
                          <m:t>]</m:t>
                        </m:r>
                      </m:den>
                    </m:f>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𝑠</m:t>
                    </m:r>
                  </m:oMath>
                </a14:m>
                <a:r>
                  <a:rPr lang="zh-CN" altLang="en-US" sz="2400" dirty="0">
                    <a:latin typeface="楷体" panose="02010609060101010101" pitchFamily="49" charset="-122"/>
                    <a:ea typeface="楷体" panose="02010609060101010101" pitchFamily="49" charset="-122"/>
                  </a:rPr>
                  <a:t>大于已搜到的答案时，可以剪枝。</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加入以上五个剪枝后，搜索算法就可以快速求出该问题的最优解了。</a:t>
                </a:r>
                <a:endParaRPr lang="zh-CN" altLang="zh-CN" sz="2400" dirty="0">
                  <a:latin typeface="楷体" panose="02010609060101010101" pitchFamily="49" charset="-122"/>
                  <a:ea typeface="楷体" panose="02010609060101010101" pitchFamily="49" charset="-122"/>
                </a:endParaRPr>
              </a:p>
            </p:txBody>
          </p:sp>
        </mc:Choice>
        <mc:Fallback>
          <p:sp>
            <p:nvSpPr>
              <p:cNvPr id="3" name="矩形 2">
                <a:extLst>
                  <a:ext uri="{FF2B5EF4-FFF2-40B4-BE49-F238E27FC236}">
                    <a16:creationId xmlns:a16="http://schemas.microsoft.com/office/drawing/2014/main" id="{44BEE18D-BF61-429C-A7E3-9679F9DB7468}"/>
                  </a:ext>
                </a:extLst>
              </p:cNvPr>
              <p:cNvSpPr>
                <a:spLocks noRot="1" noChangeAspect="1" noMove="1" noResize="1" noEditPoints="1" noAdjustHandles="1" noChangeArrowheads="1" noChangeShapeType="1" noTextEdit="1"/>
              </p:cNvSpPr>
              <p:nvPr/>
            </p:nvSpPr>
            <p:spPr>
              <a:xfrm>
                <a:off x="182562" y="836820"/>
                <a:ext cx="8778875" cy="4277966"/>
              </a:xfrm>
              <a:prstGeom prst="rect">
                <a:avLst/>
              </a:prstGeom>
              <a:blipFill>
                <a:blip r:embed="rId2"/>
                <a:stretch>
                  <a:fillRect l="-1111" r="-4514" b="-2279"/>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896297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F96F2A-4F36-4373-A6E2-E487F6FAE441}"/>
              </a:ext>
            </a:extLst>
          </p:cNvPr>
          <p:cNvSpPr/>
          <p:nvPr/>
        </p:nvSpPr>
        <p:spPr>
          <a:xfrm>
            <a:off x="2771875" y="24408"/>
            <a:ext cx="2954655" cy="923330"/>
          </a:xfrm>
          <a:prstGeom prst="rect">
            <a:avLst/>
          </a:prstGeom>
          <a:noFill/>
          <a:ln>
            <a:noFill/>
          </a:ln>
        </p:spPr>
        <p:txBody>
          <a:bodyPr wrap="none">
            <a:spAutoFit/>
            <a:scene3d>
              <a:camera prst="orthographicFront"/>
              <a:lightRig rig="threePt" dir="t"/>
            </a:scene3d>
          </a:bodyPr>
          <a:lstStyle/>
          <a:p>
            <a:pPr algn="ctr"/>
            <a:r>
              <a:rPr lang="zh-CN" altLang="en-US" sz="54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四、例题</a:t>
            </a:r>
          </a:p>
        </p:txBody>
      </p:sp>
      <p:sp>
        <p:nvSpPr>
          <p:cNvPr id="3" name="矩形 2">
            <a:extLst>
              <a:ext uri="{FF2B5EF4-FFF2-40B4-BE49-F238E27FC236}">
                <a16:creationId xmlns:a16="http://schemas.microsoft.com/office/drawing/2014/main" id="{44BEE18D-BF61-429C-A7E3-9679F9DB7468}"/>
              </a:ext>
            </a:extLst>
          </p:cNvPr>
          <p:cNvSpPr/>
          <p:nvPr/>
        </p:nvSpPr>
        <p:spPr>
          <a:xfrm>
            <a:off x="182562" y="836820"/>
            <a:ext cx="8778875" cy="5693866"/>
          </a:xfrm>
          <a:prstGeom prst="rect">
            <a:avLst/>
          </a:prstGeom>
          <a:noFill/>
          <a:ln>
            <a:noFill/>
          </a:ln>
        </p:spPr>
        <p:txBody>
          <a:bodyPr>
            <a:spAutoFit/>
          </a:bodyPr>
          <a:lstStyle/>
          <a:p>
            <a:r>
              <a:rPr lang="zh-CN" altLang="zh-CN" sz="2800" dirty="0">
                <a:ln>
                  <a:solidFill>
                    <a:srgbClr val="0070C0"/>
                  </a:solidFill>
                </a:ln>
                <a:solidFill>
                  <a:srgbClr val="00B0F0"/>
                </a:solidFill>
                <a:latin typeface="楷体" panose="02010609060101010101" pitchFamily="49" charset="-122"/>
                <a:ea typeface="楷体" panose="02010609060101010101" pitchFamily="49" charset="-122"/>
              </a:rPr>
              <a:t>【算法分析】</a:t>
            </a:r>
            <a:endParaRPr lang="zh-CN" altLang="zh-CN" sz="2400"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搜索算法的状态可以看作一个多元组，其中每一元都是问题状态空间中的一个</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维度</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任何一维</a:t>
            </a:r>
            <a:r>
              <a:rPr lang="zh-CN" altLang="zh-CN" sz="2400" dirty="0">
                <a:latin typeface="楷体" panose="02010609060101010101" pitchFamily="49" charset="-122"/>
                <a:ea typeface="楷体" panose="02010609060101010101" pitchFamily="49" charset="-122"/>
              </a:rPr>
              <a:t>发生变化，都会移动到状态空间中的另一个</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点</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。这些维度一般在输入变量、限制条件、待求解变量等非常关键的位置出现。注意提取这些</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维度</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，从而设计合适的搜索框架。</a:t>
            </a:r>
          </a:p>
          <a:p>
            <a:pPr marL="342900" indent="-34290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搜索过程中的剪枝，就是针对每个</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维度</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与该维度的边界条件，加以缩放、推导，得出相应的不等式，来减少搜索树分支的扩张。</a:t>
            </a:r>
            <a:endParaRPr lang="en-US" altLang="zh-CN" sz="2400"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为了进一步提高剪枝的效果，除了当前花费的</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代价</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之外，还可以对未来至少需要花费的代价进行预算，这样更容易接近每个维度的上下界。例如本题中的剪枝</a:t>
            </a:r>
            <a:r>
              <a:rPr lang="en-US" altLang="zh-CN" sz="2400" dirty="0">
                <a:latin typeface="楷体" panose="02010609060101010101" pitchFamily="49" charset="-122"/>
                <a:ea typeface="楷体" panose="02010609060101010101" pitchFamily="49" charset="-122"/>
              </a:rPr>
              <a:t>5</a:t>
            </a:r>
            <a:r>
              <a:rPr lang="zh-CN" altLang="zh-CN" sz="2400" dirty="0">
                <a:latin typeface="楷体" panose="02010609060101010101" pitchFamily="49" charset="-122"/>
                <a:ea typeface="楷体" panose="02010609060101010101" pitchFamily="49" charset="-122"/>
              </a:rPr>
              <a:t>通过表面枳与体积之间的关系，对不等式进行缩放，</a:t>
            </a:r>
            <a:r>
              <a:rPr lang="en-US" altLang="zh-CN" sz="2400" dirty="0">
                <a:latin typeface="楷体" panose="02010609060101010101" pitchFamily="49" charset="-122"/>
                <a:ea typeface="楷体" panose="02010609060101010101" pitchFamily="49" charset="-122"/>
              </a:rPr>
              <a:t>2(n-v)/r[dep] </a:t>
            </a:r>
            <a:r>
              <a:rPr lang="zh-CN" altLang="zh-CN" sz="2400" dirty="0">
                <a:latin typeface="楷体" panose="02010609060101010101" pitchFamily="49" charset="-122"/>
                <a:ea typeface="楷体" panose="02010609060101010101" pitchFamily="49" charset="-122"/>
              </a:rPr>
              <a:t>这个式子也是对前</a:t>
            </a:r>
            <a:r>
              <a:rPr lang="en-US" altLang="zh-CN" sz="2400" dirty="0">
                <a:latin typeface="楷体" panose="02010609060101010101" pitchFamily="49" charset="-122"/>
                <a:ea typeface="楷体" panose="02010609060101010101" pitchFamily="49" charset="-122"/>
              </a:rPr>
              <a:t>dep-1</a:t>
            </a:r>
            <a:r>
              <a:rPr lang="zh-CN" altLang="zh-CN" sz="2400" dirty="0">
                <a:latin typeface="楷体" panose="02010609060101010101" pitchFamily="49" charset="-122"/>
                <a:ea typeface="楷体" panose="02010609060101010101" pitchFamily="49" charset="-122"/>
              </a:rPr>
              <a:t>层侧面积的一个估计。</a:t>
            </a:r>
            <a:r>
              <a:rPr lang="zh-CN" altLang="en-US" sz="2400" dirty="0">
                <a:latin typeface="楷体" panose="02010609060101010101" pitchFamily="49" charset="-122"/>
                <a:ea typeface="楷体" panose="02010609060101010101" pitchFamily="49" charset="-122"/>
              </a:rPr>
              <a:t>这说明</a:t>
            </a:r>
            <a:r>
              <a:rPr lang="zh-CN" altLang="zh-CN" sz="2400" dirty="0">
                <a:latin typeface="楷体" panose="02010609060101010101" pitchFamily="49" charset="-122"/>
                <a:ea typeface="楷体" panose="02010609060101010101" pitchFamily="49" charset="-122"/>
              </a:rPr>
              <a:t>在一般的剪枝不足以应对问题</a:t>
            </a:r>
            <a:r>
              <a:rPr lang="zh-CN" altLang="en-US" sz="2400" dirty="0">
                <a:latin typeface="楷体" panose="02010609060101010101" pitchFamily="49" charset="-122"/>
                <a:ea typeface="楷体" panose="02010609060101010101" pitchFamily="49" charset="-122"/>
              </a:rPr>
              <a:t>时</a:t>
            </a:r>
            <a:r>
              <a:rPr lang="zh-CN" altLang="zh-CN" sz="2400" dirty="0">
                <a:latin typeface="楷体" panose="02010609060101010101" pitchFamily="49" charset="-122"/>
                <a:ea typeface="楷体" panose="02010609060101010101" pitchFamily="49" charset="-122"/>
              </a:rPr>
              <a:t>，可以结合各维度之间的联系得到更加精准的剪枝。</a:t>
            </a:r>
          </a:p>
        </p:txBody>
      </p:sp>
    </p:spTree>
    <p:extLst>
      <p:ext uri="{BB962C8B-B14F-4D97-AF65-F5344CB8AC3E}">
        <p14:creationId xmlns:p14="http://schemas.microsoft.com/office/powerpoint/2010/main" val="17635432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F96F2A-4F36-4373-A6E2-E487F6FAE441}"/>
              </a:ext>
            </a:extLst>
          </p:cNvPr>
          <p:cNvSpPr/>
          <p:nvPr/>
        </p:nvSpPr>
        <p:spPr>
          <a:xfrm>
            <a:off x="2771875" y="24408"/>
            <a:ext cx="2954655" cy="923330"/>
          </a:xfrm>
          <a:prstGeom prst="rect">
            <a:avLst/>
          </a:prstGeom>
          <a:noFill/>
          <a:ln>
            <a:noFill/>
          </a:ln>
        </p:spPr>
        <p:txBody>
          <a:bodyPr wrap="none">
            <a:spAutoFit/>
            <a:scene3d>
              <a:camera prst="orthographicFront"/>
              <a:lightRig rig="threePt" dir="t"/>
            </a:scene3d>
          </a:bodyPr>
          <a:lstStyle/>
          <a:p>
            <a:pPr algn="ctr"/>
            <a:r>
              <a:rPr lang="zh-CN" altLang="en-US" sz="54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四、例题</a:t>
            </a:r>
          </a:p>
        </p:txBody>
      </p:sp>
      <p:sp>
        <p:nvSpPr>
          <p:cNvPr id="3" name="矩形 2">
            <a:extLst>
              <a:ext uri="{FF2B5EF4-FFF2-40B4-BE49-F238E27FC236}">
                <a16:creationId xmlns:a16="http://schemas.microsoft.com/office/drawing/2014/main" id="{44BEE18D-BF61-429C-A7E3-9679F9DB7468}"/>
              </a:ext>
            </a:extLst>
          </p:cNvPr>
          <p:cNvSpPr/>
          <p:nvPr/>
        </p:nvSpPr>
        <p:spPr>
          <a:xfrm>
            <a:off x="182562" y="836820"/>
            <a:ext cx="8778875" cy="4955203"/>
          </a:xfrm>
          <a:prstGeom prst="rect">
            <a:avLst/>
          </a:prstGeom>
          <a:noFill/>
          <a:ln>
            <a:noFill/>
          </a:ln>
        </p:spPr>
        <p:txBody>
          <a:bodyPr>
            <a:spAutoFit/>
          </a:bodyPr>
          <a:lstStyle/>
          <a:p>
            <a:r>
              <a:rPr lang="zh-CN"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【例题</a:t>
            </a:r>
            <a:r>
              <a:rPr lang="pt-BR"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3</a:t>
            </a:r>
            <a:r>
              <a:rPr lang="zh-CN"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】小木棍</a:t>
            </a:r>
            <a:r>
              <a:rPr lang="pt-BR"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(poj1011</a:t>
            </a:r>
            <a:r>
              <a:rPr lang="zh-CN"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，最优性剪枝，可行性剪枝</a:t>
            </a:r>
            <a:r>
              <a:rPr lang="pt-BR"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endParaRPr lang="zh-CN"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【问题描述】</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同样长的小木棍</a:t>
            </a:r>
            <a:r>
              <a:rPr lang="zh-CN" altLang="en-US" sz="2400" dirty="0">
                <a:latin typeface="楷体" panose="02010609060101010101" pitchFamily="49" charset="-122"/>
                <a:ea typeface="楷体" panose="02010609060101010101" pitchFamily="49" charset="-122"/>
              </a:rPr>
              <a:t>被</a:t>
            </a:r>
            <a:r>
              <a:rPr lang="zh-CN" altLang="zh-CN" sz="2400" dirty="0">
                <a:latin typeface="楷体" panose="02010609060101010101" pitchFamily="49" charset="-122"/>
                <a:ea typeface="楷体" panose="02010609060101010101" pitchFamily="49" charset="-122"/>
              </a:rPr>
              <a:t>随意砍成几段，</a:t>
            </a:r>
            <a:r>
              <a:rPr lang="zh-CN" altLang="en-US" sz="2400" dirty="0">
                <a:latin typeface="楷体" panose="02010609060101010101" pitchFamily="49" charset="-122"/>
                <a:ea typeface="楷体" panose="02010609060101010101" pitchFamily="49" charset="-122"/>
              </a:rPr>
              <a:t>已</a:t>
            </a:r>
            <a:r>
              <a:rPr lang="zh-CN" altLang="zh-CN" sz="2400" dirty="0">
                <a:latin typeface="楷体" panose="02010609060101010101" pitchFamily="49" charset="-122"/>
                <a:ea typeface="楷体" panose="02010609060101010101" pitchFamily="49" charset="-122"/>
              </a:rPr>
              <a:t>知每段的长都不超过</a:t>
            </a:r>
            <a:r>
              <a:rPr lang="pt-BR" altLang="zh-CN" sz="2400" dirty="0">
                <a:latin typeface="楷体" panose="02010609060101010101" pitchFamily="49" charset="-122"/>
                <a:ea typeface="楷体" panose="02010609060101010101" pitchFamily="49" charset="-122"/>
              </a:rPr>
              <a:t>50</a:t>
            </a:r>
            <a:r>
              <a:rPr lang="zh-CN" altLang="zh-CN" sz="2400" dirty="0">
                <a:latin typeface="楷体" panose="02010609060101010101" pitchFamily="49" charset="-122"/>
                <a:ea typeface="楷体" panose="02010609060101010101" pitchFamily="49" charset="-122"/>
              </a:rPr>
              <a:t>。现在，</a:t>
            </a:r>
            <a:r>
              <a:rPr lang="zh-CN" altLang="en-US" sz="2400" dirty="0">
                <a:latin typeface="楷体" panose="02010609060101010101" pitchFamily="49" charset="-122"/>
                <a:ea typeface="楷体" panose="02010609060101010101" pitchFamily="49" charset="-122"/>
              </a:rPr>
              <a:t>要</a:t>
            </a:r>
            <a:r>
              <a:rPr lang="zh-CN" altLang="zh-CN" sz="2400" dirty="0">
                <a:latin typeface="楷体" panose="02010609060101010101" pitchFamily="49" charset="-122"/>
                <a:ea typeface="楷体" panose="02010609060101010101" pitchFamily="49" charset="-122"/>
              </a:rPr>
              <a:t>把小木棍拼接成原来的样子，但却</a:t>
            </a:r>
            <a:r>
              <a:rPr lang="zh-CN" altLang="en-US" sz="2400" dirty="0">
                <a:latin typeface="楷体" panose="02010609060101010101" pitchFamily="49" charset="-122"/>
                <a:ea typeface="楷体" panose="02010609060101010101" pitchFamily="49" charset="-122"/>
              </a:rPr>
              <a:t>不知道</a:t>
            </a:r>
            <a:r>
              <a:rPr lang="zh-CN" altLang="zh-CN" sz="2400" dirty="0">
                <a:latin typeface="楷体" panose="02010609060101010101" pitchFamily="49" charset="-122"/>
                <a:ea typeface="楷体" panose="02010609060101010101" pitchFamily="49" charset="-122"/>
              </a:rPr>
              <a:t>开始时有多少根木棍和它们的长度。给出每段小木棍的长度，</a:t>
            </a:r>
            <a:r>
              <a:rPr lang="zh-CN" altLang="en-US" sz="2400" dirty="0">
                <a:latin typeface="楷体" panose="02010609060101010101" pitchFamily="49" charset="-122"/>
                <a:ea typeface="楷体" panose="02010609060101010101" pitchFamily="49" charset="-122"/>
              </a:rPr>
              <a:t>求</a:t>
            </a:r>
            <a:r>
              <a:rPr lang="zh-CN" altLang="zh-CN" sz="2400" dirty="0">
                <a:latin typeface="楷体" panose="02010609060101010101" pitchFamily="49" charset="-122"/>
                <a:ea typeface="楷体" panose="02010609060101010101" pitchFamily="49" charset="-122"/>
              </a:rPr>
              <a:t>原始木棍的最小可能长度。</a:t>
            </a:r>
          </a:p>
          <a:p>
            <a:r>
              <a:rPr lang="zh-CN" altLang="zh-CN" sz="2400" dirty="0">
                <a:latin typeface="楷体" panose="02010609060101010101" pitchFamily="49" charset="-122"/>
                <a:ea typeface="楷体" panose="02010609060101010101" pitchFamily="49" charset="-122"/>
              </a:rPr>
              <a:t>【文件输入】</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第一行为一个单独的整数</a:t>
            </a:r>
            <a:r>
              <a:rPr lang="en-US" altLang="zh-CN" sz="2400" dirty="0">
                <a:latin typeface="楷体" panose="02010609060101010101" pitchFamily="49" charset="-122"/>
                <a:ea typeface="楷体" panose="02010609060101010101" pitchFamily="49" charset="-122"/>
              </a:rPr>
              <a:t> N </a:t>
            </a:r>
            <a:r>
              <a:rPr lang="zh-CN" altLang="zh-CN" sz="2400" dirty="0">
                <a:latin typeface="楷体" panose="02010609060101010101" pitchFamily="49" charset="-122"/>
                <a:ea typeface="楷体" panose="02010609060101010101" pitchFamily="49" charset="-122"/>
              </a:rPr>
              <a:t>表示砍过以后的小木棍的总数，其中</a:t>
            </a:r>
            <a:r>
              <a:rPr lang="en-US" altLang="zh-CN" sz="2400" dirty="0">
                <a:latin typeface="楷体" panose="02010609060101010101" pitchFamily="49" charset="-122"/>
                <a:ea typeface="楷体" panose="02010609060101010101" pitchFamily="49" charset="-122"/>
              </a:rPr>
              <a:t>N&lt;=60</a:t>
            </a:r>
            <a:r>
              <a:rPr lang="zh-CN" altLang="zh-CN" sz="2400" dirty="0">
                <a:latin typeface="楷体" panose="02010609060101010101" pitchFamily="49" charset="-122"/>
                <a:ea typeface="楷体" panose="02010609060101010101" pitchFamily="49" charset="-122"/>
              </a:rPr>
              <a:t>；</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第二行为</a:t>
            </a:r>
            <a:r>
              <a:rPr lang="en-US" altLang="zh-CN" sz="2400" dirty="0">
                <a:latin typeface="楷体" panose="02010609060101010101" pitchFamily="49" charset="-122"/>
                <a:ea typeface="楷体" panose="02010609060101010101" pitchFamily="49" charset="-122"/>
              </a:rPr>
              <a:t> N </a:t>
            </a:r>
            <a:r>
              <a:rPr lang="zh-CN" altLang="zh-CN" sz="2400" dirty="0">
                <a:latin typeface="楷体" panose="02010609060101010101" pitchFamily="49" charset="-122"/>
                <a:ea typeface="楷体" panose="02010609060101010101" pitchFamily="49" charset="-122"/>
              </a:rPr>
              <a:t>个用空个隔开的正整数，表示</a:t>
            </a:r>
            <a:r>
              <a:rPr lang="en-US" altLang="zh-CN" sz="2400" dirty="0">
                <a:latin typeface="楷体" panose="02010609060101010101" pitchFamily="49" charset="-122"/>
                <a:ea typeface="楷体" panose="02010609060101010101" pitchFamily="49" charset="-122"/>
              </a:rPr>
              <a:t> N</a:t>
            </a:r>
            <a:r>
              <a:rPr lang="zh-CN" altLang="zh-CN" sz="2400" dirty="0">
                <a:latin typeface="楷体" panose="02010609060101010101" pitchFamily="49" charset="-122"/>
                <a:ea typeface="楷体" panose="02010609060101010101" pitchFamily="49" charset="-122"/>
              </a:rPr>
              <a:t>根小木棍的长度。</a:t>
            </a:r>
            <a:endParaRPr lang="en-US"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【文件输出】</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输出文件仅一行，表示要求的原始木棍的最小可能长度。</a:t>
            </a:r>
          </a:p>
        </p:txBody>
      </p:sp>
    </p:spTree>
    <p:extLst>
      <p:ext uri="{BB962C8B-B14F-4D97-AF65-F5344CB8AC3E}">
        <p14:creationId xmlns:p14="http://schemas.microsoft.com/office/powerpoint/2010/main" val="24166396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F96F2A-4F36-4373-A6E2-E487F6FAE441}"/>
              </a:ext>
            </a:extLst>
          </p:cNvPr>
          <p:cNvSpPr/>
          <p:nvPr/>
        </p:nvSpPr>
        <p:spPr>
          <a:xfrm>
            <a:off x="2771875" y="24408"/>
            <a:ext cx="2954655" cy="923330"/>
          </a:xfrm>
          <a:prstGeom prst="rect">
            <a:avLst/>
          </a:prstGeom>
          <a:noFill/>
          <a:ln>
            <a:noFill/>
          </a:ln>
        </p:spPr>
        <p:txBody>
          <a:bodyPr wrap="none">
            <a:spAutoFit/>
            <a:scene3d>
              <a:camera prst="orthographicFront"/>
              <a:lightRig rig="threePt" dir="t"/>
            </a:scene3d>
          </a:bodyPr>
          <a:lstStyle/>
          <a:p>
            <a:pPr algn="ctr"/>
            <a:r>
              <a:rPr lang="zh-CN" altLang="en-US" sz="54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四、例题</a:t>
            </a:r>
          </a:p>
        </p:txBody>
      </p:sp>
      <p:sp>
        <p:nvSpPr>
          <p:cNvPr id="3" name="矩形 2">
            <a:extLst>
              <a:ext uri="{FF2B5EF4-FFF2-40B4-BE49-F238E27FC236}">
                <a16:creationId xmlns:a16="http://schemas.microsoft.com/office/drawing/2014/main" id="{44BEE18D-BF61-429C-A7E3-9679F9DB7468}"/>
              </a:ext>
            </a:extLst>
          </p:cNvPr>
          <p:cNvSpPr/>
          <p:nvPr/>
        </p:nvSpPr>
        <p:spPr>
          <a:xfrm>
            <a:off x="182562" y="836820"/>
            <a:ext cx="8778875" cy="5693866"/>
          </a:xfrm>
          <a:prstGeom prst="rect">
            <a:avLst/>
          </a:prstGeom>
          <a:noFill/>
          <a:ln>
            <a:noFill/>
          </a:ln>
        </p:spPr>
        <p:txBody>
          <a:bodyPr>
            <a:spAutoFit/>
          </a:bodyPr>
          <a:lstStyle/>
          <a:p>
            <a:r>
              <a:rPr lang="zh-CN" altLang="zh-CN" sz="2800" dirty="0">
                <a:ln>
                  <a:solidFill>
                    <a:srgbClr val="0070C0"/>
                  </a:solidFill>
                </a:ln>
                <a:solidFill>
                  <a:srgbClr val="00B0F0"/>
                </a:solidFill>
                <a:latin typeface="楷体" panose="02010609060101010101" pitchFamily="49" charset="-122"/>
                <a:ea typeface="楷体" panose="02010609060101010101" pitchFamily="49" charset="-122"/>
              </a:rPr>
              <a:t>【算法分析】</a:t>
            </a:r>
          </a:p>
          <a:p>
            <a:pPr marL="342900" indent="-34290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要得到最小的原始木棍长度，可以按照分段数的长度，依次枚举所有的可能长度</a:t>
            </a:r>
            <a:r>
              <a:rPr lang="en-US" altLang="zh-CN" sz="2400" dirty="0" err="1">
                <a:latin typeface="楷体" panose="02010609060101010101" pitchFamily="49" charset="-122"/>
                <a:ea typeface="楷体" panose="02010609060101010101" pitchFamily="49" charset="-122"/>
              </a:rPr>
              <a:t>len</a:t>
            </a:r>
            <a:r>
              <a:rPr lang="zh-CN" altLang="zh-CN" sz="2400" dirty="0">
                <a:latin typeface="楷体" panose="02010609060101010101" pitchFamily="49" charset="-122"/>
                <a:ea typeface="楷体" panose="02010609060101010101" pitchFamily="49" charset="-122"/>
              </a:rPr>
              <a:t>；每次枚举</a:t>
            </a:r>
            <a:r>
              <a:rPr lang="en-US" altLang="zh-CN" sz="2400" dirty="0" err="1">
                <a:latin typeface="楷体" panose="02010609060101010101" pitchFamily="49" charset="-122"/>
                <a:ea typeface="楷体" panose="02010609060101010101" pitchFamily="49" charset="-122"/>
              </a:rPr>
              <a:t>len</a:t>
            </a:r>
            <a:r>
              <a:rPr lang="zh-CN" altLang="zh-CN" sz="2400" dirty="0">
                <a:latin typeface="楷体" panose="02010609060101010101" pitchFamily="49" charset="-122"/>
                <a:ea typeface="楷体" panose="02010609060101010101" pitchFamily="49" charset="-122"/>
              </a:rPr>
              <a:t>时，深搜判断是否能用截断后的木棍拼合出整数个</a:t>
            </a:r>
            <a:r>
              <a:rPr lang="en-US" altLang="zh-CN" sz="2400" dirty="0" err="1">
                <a:latin typeface="楷体" panose="02010609060101010101" pitchFamily="49" charset="-122"/>
                <a:ea typeface="楷体" panose="02010609060101010101" pitchFamily="49" charset="-122"/>
              </a:rPr>
              <a:t>len</a:t>
            </a:r>
            <a:r>
              <a:rPr lang="zh-CN" altLang="zh-CN" sz="2400" dirty="0">
                <a:latin typeface="楷体" panose="02010609060101010101" pitchFamily="49" charset="-122"/>
                <a:ea typeface="楷体" panose="02010609060101010101" pitchFamily="49" charset="-122"/>
              </a:rPr>
              <a:t>，能用的话，找出最小的</a:t>
            </a:r>
            <a:r>
              <a:rPr lang="en-US" altLang="zh-CN" sz="2400" dirty="0" err="1">
                <a:latin typeface="楷体" panose="02010609060101010101" pitchFamily="49" charset="-122"/>
                <a:ea typeface="楷体" panose="02010609060101010101" pitchFamily="49" charset="-122"/>
              </a:rPr>
              <a:t>len</a:t>
            </a:r>
            <a:r>
              <a:rPr lang="zh-CN" altLang="zh-CN" sz="2400" dirty="0">
                <a:latin typeface="楷体" panose="02010609060101010101" pitchFamily="49" charset="-122"/>
                <a:ea typeface="楷体" panose="02010609060101010101" pitchFamily="49" charset="-122"/>
              </a:rPr>
              <a:t>即可。对于</a:t>
            </a:r>
            <a:r>
              <a:rPr lang="en-US" altLang="zh-CN" sz="2400" dirty="0">
                <a:latin typeface="楷体" panose="02010609060101010101" pitchFamily="49" charset="-122"/>
                <a:ea typeface="楷体" panose="02010609060101010101" pitchFamily="49" charset="-122"/>
              </a:rPr>
              <a:t>1S</a:t>
            </a:r>
            <a:r>
              <a:rPr lang="zh-CN" altLang="zh-CN" sz="2400" dirty="0">
                <a:latin typeface="楷体" panose="02010609060101010101" pitchFamily="49" charset="-122"/>
                <a:ea typeface="楷体" panose="02010609060101010101" pitchFamily="49" charset="-122"/>
              </a:rPr>
              <a:t>的时间限制，用不加任何剪枝的深搜时，时间效率为指数级，效率非常低。对于此题，可从可行性和最优性上加以剪枝。</a:t>
            </a:r>
          </a:p>
          <a:p>
            <a:pPr marL="342900" indent="-34290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从最优性上来分析，可以剪枝以下</a:t>
            </a:r>
            <a:r>
              <a:rPr lang="en-US" altLang="zh-CN" sz="2400" dirty="0">
                <a:latin typeface="楷体" panose="02010609060101010101" pitchFamily="49" charset="-122"/>
                <a:ea typeface="楷体" panose="02010609060101010101" pitchFamily="49" charset="-122"/>
              </a:rPr>
              <a:t>2</a:t>
            </a:r>
            <a:r>
              <a:rPr lang="zh-CN" altLang="zh-CN" sz="2400" dirty="0">
                <a:latin typeface="楷体" panose="02010609060101010101" pitchFamily="49" charset="-122"/>
                <a:ea typeface="楷体" panose="02010609060101010101" pitchFamily="49" charset="-122"/>
              </a:rPr>
              <a:t>点：</a:t>
            </a:r>
          </a:p>
          <a:p>
            <a:r>
              <a:rPr lang="en-US" altLang="zh-CN" sz="2000" dirty="0">
                <a:latin typeface="楷体" panose="02010609060101010101" pitchFamily="49" charset="-122"/>
                <a:ea typeface="楷体" panose="02010609060101010101" pitchFamily="49" charset="-122"/>
              </a:rPr>
              <a:t>  </a:t>
            </a:r>
            <a:r>
              <a:rPr lang="en-US" altLang="zh-CN" sz="2000" u="sng" dirty="0">
                <a:latin typeface="楷体" panose="02010609060101010101" pitchFamily="49" charset="-122"/>
                <a:ea typeface="楷体" panose="02010609060101010101" pitchFamily="49" charset="-122"/>
              </a:rPr>
              <a:t>①</a:t>
            </a:r>
            <a:r>
              <a:rPr lang="zh-CN" altLang="zh-CN" sz="2000" u="sng" dirty="0">
                <a:latin typeface="楷体" panose="02010609060101010101" pitchFamily="49" charset="-122"/>
                <a:ea typeface="楷体" panose="02010609060101010101" pitchFamily="49" charset="-122"/>
              </a:rPr>
              <a:t>设所有木棍的长度和是</a:t>
            </a:r>
            <a:r>
              <a:rPr lang="en-US" altLang="zh-CN" sz="2000" u="sng" dirty="0">
                <a:latin typeface="楷体" panose="02010609060101010101" pitchFamily="49" charset="-122"/>
                <a:ea typeface="楷体" panose="02010609060101010101" pitchFamily="49" charset="-122"/>
              </a:rPr>
              <a:t>sum</a:t>
            </a:r>
            <a:r>
              <a:rPr lang="zh-CN" altLang="zh-CN" sz="2000" u="sng" dirty="0">
                <a:latin typeface="楷体" panose="02010609060101010101" pitchFamily="49" charset="-122"/>
                <a:ea typeface="楷体" panose="02010609060101010101" pitchFamily="49" charset="-122"/>
              </a:rPr>
              <a:t>，那么原长度</a:t>
            </a:r>
            <a:r>
              <a:rPr lang="en-US" altLang="zh-CN" sz="2000" u="sng" dirty="0">
                <a:latin typeface="楷体" panose="02010609060101010101" pitchFamily="49" charset="-122"/>
                <a:ea typeface="楷体" panose="02010609060101010101" pitchFamily="49" charset="-122"/>
              </a:rPr>
              <a:t>(</a:t>
            </a:r>
            <a:r>
              <a:rPr lang="zh-CN" altLang="zh-CN" sz="2000" u="sng" dirty="0">
                <a:latin typeface="楷体" panose="02010609060101010101" pitchFamily="49" charset="-122"/>
                <a:ea typeface="楷体" panose="02010609060101010101" pitchFamily="49" charset="-122"/>
              </a:rPr>
              <a:t>也就是需要输出的长度</a:t>
            </a:r>
            <a:r>
              <a:rPr lang="en-US" altLang="zh-CN" sz="2000" u="sng" dirty="0">
                <a:latin typeface="楷体" panose="02010609060101010101" pitchFamily="49" charset="-122"/>
                <a:ea typeface="楷体" panose="02010609060101010101" pitchFamily="49" charset="-122"/>
              </a:rPr>
              <a:t>)</a:t>
            </a:r>
            <a:r>
              <a:rPr lang="zh-CN" altLang="zh-CN" sz="2000" u="sng" dirty="0">
                <a:latin typeface="楷体" panose="02010609060101010101" pitchFamily="49" charset="-122"/>
                <a:ea typeface="楷体" panose="02010609060101010101" pitchFamily="49" charset="-122"/>
              </a:rPr>
              <a:t>一定能够被</a:t>
            </a:r>
            <a:r>
              <a:rPr lang="en-US" altLang="zh-CN" sz="2000" u="sng" dirty="0">
                <a:latin typeface="楷体" panose="02010609060101010101" pitchFamily="49" charset="-122"/>
                <a:ea typeface="楷体" panose="02010609060101010101" pitchFamily="49" charset="-122"/>
              </a:rPr>
              <a:t>sum</a:t>
            </a:r>
            <a:r>
              <a:rPr lang="zh-CN" altLang="zh-CN" sz="2000" u="sng" dirty="0">
                <a:latin typeface="楷体" panose="02010609060101010101" pitchFamily="49" charset="-122"/>
                <a:ea typeface="楷体" panose="02010609060101010101" pitchFamily="49" charset="-122"/>
              </a:rPr>
              <a:t>整除，即一定是拼出整数根。</a:t>
            </a:r>
          </a:p>
          <a:p>
            <a:r>
              <a:rPr lang="en-US" altLang="zh-CN" sz="2000" dirty="0">
                <a:latin typeface="楷体" panose="02010609060101010101" pitchFamily="49" charset="-122"/>
                <a:ea typeface="楷体" panose="02010609060101010101" pitchFamily="49" charset="-122"/>
              </a:rPr>
              <a:t>  </a:t>
            </a:r>
            <a:r>
              <a:rPr lang="en-US" altLang="zh-CN" sz="2000" u="sng" dirty="0">
                <a:latin typeface="楷体" panose="02010609060101010101" pitchFamily="49" charset="-122"/>
                <a:ea typeface="楷体" panose="02010609060101010101" pitchFamily="49" charset="-122"/>
              </a:rPr>
              <a:t>②</a:t>
            </a:r>
            <a:r>
              <a:rPr lang="zh-CN" altLang="zh-CN" sz="2000" u="sng" dirty="0">
                <a:latin typeface="楷体" panose="02010609060101010101" pitchFamily="49" charset="-122"/>
                <a:ea typeface="楷体" panose="02010609060101010101" pitchFamily="49" charset="-122"/>
              </a:rPr>
              <a:t>木棍原来的长度一定大于等于所有木棍中最长的那根。</a:t>
            </a:r>
          </a:p>
          <a:p>
            <a:pPr marL="342900" indent="-34290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综合上述两点，可</a:t>
            </a:r>
            <a:r>
              <a:rPr lang="zh-CN" altLang="en-US" sz="2400" dirty="0">
                <a:latin typeface="楷体" panose="02010609060101010101" pitchFamily="49" charset="-122"/>
                <a:ea typeface="楷体" panose="02010609060101010101" pitchFamily="49" charset="-122"/>
              </a:rPr>
              <a:t>知</a:t>
            </a:r>
            <a:r>
              <a:rPr lang="zh-CN" altLang="zh-CN" sz="2400" dirty="0">
                <a:latin typeface="楷体" panose="02010609060101010101" pitchFamily="49" charset="-122"/>
                <a:ea typeface="楷体" panose="02010609060101010101" pitchFamily="49" charset="-122"/>
              </a:rPr>
              <a:t>原木棍的长度</a:t>
            </a:r>
            <a:r>
              <a:rPr lang="en-US" altLang="zh-CN" sz="2400" dirty="0" err="1">
                <a:latin typeface="楷体" panose="02010609060101010101" pitchFamily="49" charset="-122"/>
                <a:ea typeface="楷体" panose="02010609060101010101" pitchFamily="49" charset="-122"/>
              </a:rPr>
              <a:t>len</a:t>
            </a:r>
            <a:r>
              <a:rPr lang="zh-CN" altLang="zh-CN" sz="2400" dirty="0">
                <a:latin typeface="楷体" panose="02010609060101010101" pitchFamily="49" charset="-122"/>
                <a:ea typeface="楷体" panose="02010609060101010101" pitchFamily="49" charset="-122"/>
              </a:rPr>
              <a:t>在最长木棍的长度到</a:t>
            </a:r>
            <a:r>
              <a:rPr lang="en-US" altLang="zh-CN" sz="2400" dirty="0">
                <a:latin typeface="楷体" panose="02010609060101010101" pitchFamily="49" charset="-122"/>
                <a:ea typeface="楷体" panose="02010609060101010101" pitchFamily="49" charset="-122"/>
              </a:rPr>
              <a:t>sum</a:t>
            </a:r>
            <a:r>
              <a:rPr lang="zh-CN" altLang="zh-CN" sz="2400" dirty="0">
                <a:latin typeface="楷体" panose="02010609060101010101" pitchFamily="49" charset="-122"/>
                <a:ea typeface="楷体" panose="02010609060101010101" pitchFamily="49" charset="-122"/>
              </a:rPr>
              <a:t>之间，且</a:t>
            </a:r>
            <a:r>
              <a:rPr lang="en-US" altLang="zh-CN" sz="2400" dirty="0">
                <a:latin typeface="楷体" panose="02010609060101010101" pitchFamily="49" charset="-122"/>
                <a:ea typeface="楷体" panose="02010609060101010101" pitchFamily="49" charset="-122"/>
              </a:rPr>
              <a:t>sum</a:t>
            </a:r>
            <a:r>
              <a:rPr lang="zh-CN" altLang="zh-CN" sz="2400" dirty="0">
                <a:latin typeface="楷体" panose="02010609060101010101" pitchFamily="49" charset="-122"/>
                <a:ea typeface="楷体" panose="02010609060101010101" pitchFamily="49" charset="-122"/>
              </a:rPr>
              <a:t>能被</a:t>
            </a:r>
            <a:r>
              <a:rPr lang="en-US" altLang="zh-CN" sz="2400" dirty="0" err="1">
                <a:latin typeface="楷体" panose="02010609060101010101" pitchFamily="49" charset="-122"/>
                <a:ea typeface="楷体" panose="02010609060101010101" pitchFamily="49" charset="-122"/>
              </a:rPr>
              <a:t>len</a:t>
            </a:r>
            <a:r>
              <a:rPr lang="zh-CN" altLang="zh-CN" sz="2400" dirty="0">
                <a:latin typeface="楷体" panose="02010609060101010101" pitchFamily="49" charset="-122"/>
                <a:ea typeface="楷体" panose="02010609060101010101" pitchFamily="49" charset="-122"/>
              </a:rPr>
              <a:t>整除。所以，在搜索原木棍的长度时，可以设定为从截断后所有木棍中最长的长度开始，每次增加长度后，必须能整除</a:t>
            </a:r>
            <a:r>
              <a:rPr lang="en-US" altLang="zh-CN" sz="2400" dirty="0">
                <a:latin typeface="楷体" panose="02010609060101010101" pitchFamily="49" charset="-122"/>
                <a:ea typeface="楷体" panose="02010609060101010101" pitchFamily="49" charset="-122"/>
              </a:rPr>
              <a:t>sum</a:t>
            </a:r>
            <a:r>
              <a:rPr lang="zh-CN" altLang="zh-CN" sz="24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768514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F96F2A-4F36-4373-A6E2-E487F6FAE441}"/>
              </a:ext>
            </a:extLst>
          </p:cNvPr>
          <p:cNvSpPr/>
          <p:nvPr/>
        </p:nvSpPr>
        <p:spPr>
          <a:xfrm>
            <a:off x="2771875" y="24408"/>
            <a:ext cx="2954655" cy="923330"/>
          </a:xfrm>
          <a:prstGeom prst="rect">
            <a:avLst/>
          </a:prstGeom>
          <a:noFill/>
          <a:ln>
            <a:noFill/>
          </a:ln>
        </p:spPr>
        <p:txBody>
          <a:bodyPr wrap="none">
            <a:spAutoFit/>
            <a:scene3d>
              <a:camera prst="orthographicFront"/>
              <a:lightRig rig="threePt" dir="t"/>
            </a:scene3d>
          </a:bodyPr>
          <a:lstStyle/>
          <a:p>
            <a:pPr algn="ctr"/>
            <a:r>
              <a:rPr lang="zh-CN" altLang="en-US" sz="54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四、例题</a:t>
            </a:r>
          </a:p>
        </p:txBody>
      </p:sp>
      <p:sp>
        <p:nvSpPr>
          <p:cNvPr id="3" name="矩形 2">
            <a:extLst>
              <a:ext uri="{FF2B5EF4-FFF2-40B4-BE49-F238E27FC236}">
                <a16:creationId xmlns:a16="http://schemas.microsoft.com/office/drawing/2014/main" id="{44BEE18D-BF61-429C-A7E3-9679F9DB7468}"/>
              </a:ext>
            </a:extLst>
          </p:cNvPr>
          <p:cNvSpPr/>
          <p:nvPr/>
        </p:nvSpPr>
        <p:spPr>
          <a:xfrm>
            <a:off x="182562" y="836820"/>
            <a:ext cx="8778875" cy="4585871"/>
          </a:xfrm>
          <a:prstGeom prst="rect">
            <a:avLst/>
          </a:prstGeom>
          <a:noFill/>
          <a:ln>
            <a:noFill/>
          </a:ln>
        </p:spPr>
        <p:txBody>
          <a:bodyPr>
            <a:spAutoFit/>
          </a:bodyPr>
          <a:lstStyle/>
          <a:p>
            <a:r>
              <a:rPr lang="zh-CN" altLang="zh-CN" sz="2800" dirty="0">
                <a:ln>
                  <a:solidFill>
                    <a:srgbClr val="0070C0"/>
                  </a:solidFill>
                </a:ln>
                <a:solidFill>
                  <a:srgbClr val="00B0F0"/>
                </a:solidFill>
                <a:latin typeface="楷体" panose="02010609060101010101" pitchFamily="49" charset="-122"/>
                <a:ea typeface="楷体" panose="02010609060101010101" pitchFamily="49" charset="-122"/>
              </a:rPr>
              <a:t>【算法分析】</a:t>
            </a:r>
          </a:p>
          <a:p>
            <a:pPr marL="342900" indent="-34290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从可行性上来分析，可以再剪枝以下</a:t>
            </a:r>
            <a:r>
              <a:rPr lang="en-US" altLang="zh-CN" sz="2400" dirty="0">
                <a:latin typeface="楷体" panose="02010609060101010101" pitchFamily="49" charset="-122"/>
                <a:ea typeface="楷体" panose="02010609060101010101" pitchFamily="49" charset="-122"/>
              </a:rPr>
              <a:t>7</a:t>
            </a:r>
            <a:r>
              <a:rPr lang="zh-CN" altLang="zh-CN" sz="2400" dirty="0">
                <a:latin typeface="楷体" panose="02010609060101010101" pitchFamily="49" charset="-122"/>
                <a:ea typeface="楷体" panose="02010609060101010101" pitchFamily="49" charset="-122"/>
              </a:rPr>
              <a:t>点：</a:t>
            </a:r>
          </a:p>
          <a:p>
            <a:r>
              <a:rPr lang="en-US" altLang="zh-CN" sz="2000" dirty="0">
                <a:latin typeface="楷体" panose="02010609060101010101" pitchFamily="49" charset="-122"/>
                <a:ea typeface="楷体" panose="02010609060101010101" pitchFamily="49" charset="-122"/>
              </a:rPr>
              <a:t>  </a:t>
            </a:r>
            <a:r>
              <a:rPr lang="en-US" altLang="zh-CN" sz="2000" u="sng" dirty="0">
                <a:latin typeface="楷体" panose="02010609060101010101" pitchFamily="49" charset="-122"/>
                <a:ea typeface="楷体" panose="02010609060101010101" pitchFamily="49" charset="-122"/>
              </a:rPr>
              <a:t>③</a:t>
            </a:r>
            <a:r>
              <a:rPr lang="zh-CN" altLang="zh-CN" sz="2000" u="sng" dirty="0">
                <a:latin typeface="楷体" panose="02010609060101010101" pitchFamily="49" charset="-122"/>
                <a:ea typeface="楷体" panose="02010609060101010101" pitchFamily="49" charset="-122"/>
              </a:rPr>
              <a:t>短</a:t>
            </a:r>
            <a:r>
              <a:rPr lang="zh-CN" altLang="en-US" sz="2000" u="sng" dirty="0">
                <a:latin typeface="楷体" panose="02010609060101010101" pitchFamily="49" charset="-122"/>
                <a:ea typeface="楷体" panose="02010609060101010101" pitchFamily="49" charset="-122"/>
              </a:rPr>
              <a:t>木棍比长木棍</a:t>
            </a:r>
            <a:r>
              <a:rPr lang="zh-CN" altLang="zh-CN" sz="2000" u="sng" dirty="0">
                <a:latin typeface="楷体" panose="02010609060101010101" pitchFamily="49" charset="-122"/>
                <a:ea typeface="楷体" panose="02010609060101010101" pitchFamily="49" charset="-122"/>
              </a:rPr>
              <a:t>更灵活组合，所以可以对木棍按长度从大到小排序。</a:t>
            </a:r>
          </a:p>
          <a:p>
            <a:r>
              <a:rPr lang="en-US" altLang="zh-CN" sz="2000" dirty="0">
                <a:latin typeface="楷体" panose="02010609060101010101" pitchFamily="49" charset="-122"/>
                <a:ea typeface="楷体" panose="02010609060101010101" pitchFamily="49" charset="-122"/>
              </a:rPr>
              <a:t>  </a:t>
            </a:r>
            <a:r>
              <a:rPr lang="en-US" altLang="zh-CN" sz="2000" u="sng" dirty="0">
                <a:latin typeface="楷体" panose="02010609060101010101" pitchFamily="49" charset="-122"/>
                <a:ea typeface="楷体" panose="02010609060101010101" pitchFamily="49" charset="-122"/>
              </a:rPr>
              <a:t>④</a:t>
            </a:r>
            <a:r>
              <a:rPr lang="zh-CN" altLang="zh-CN" sz="2000" u="sng" dirty="0">
                <a:latin typeface="楷体" panose="02010609060101010101" pitchFamily="49" charset="-122"/>
                <a:ea typeface="楷体" panose="02010609060101010101" pitchFamily="49" charset="-122"/>
              </a:rPr>
              <a:t>在截断后的排好序的木棍中，当用木棍</a:t>
            </a:r>
            <a:r>
              <a:rPr lang="en-US" altLang="zh-CN" sz="2000" u="sng" dirty="0" err="1">
                <a:latin typeface="楷体" panose="02010609060101010101" pitchFamily="49" charset="-122"/>
                <a:ea typeface="楷体" panose="02010609060101010101" pitchFamily="49" charset="-122"/>
              </a:rPr>
              <a:t>i</a:t>
            </a:r>
            <a:r>
              <a:rPr lang="zh-CN" altLang="zh-CN" sz="2000" u="sng" dirty="0">
                <a:latin typeface="楷体" panose="02010609060101010101" pitchFamily="49" charset="-122"/>
                <a:ea typeface="楷体" panose="02010609060101010101" pitchFamily="49" charset="-122"/>
              </a:rPr>
              <a:t>拼合原始木棍时，可以从第</a:t>
            </a:r>
            <a:r>
              <a:rPr lang="en-US" altLang="zh-CN" sz="2000" u="sng" dirty="0">
                <a:latin typeface="楷体" panose="02010609060101010101" pitchFamily="49" charset="-122"/>
                <a:ea typeface="楷体" panose="02010609060101010101" pitchFamily="49" charset="-122"/>
              </a:rPr>
              <a:t>i+1</a:t>
            </a:r>
            <a:r>
              <a:rPr lang="zh-CN" altLang="zh-CN" sz="2000" u="sng" dirty="0">
                <a:latin typeface="楷体" panose="02010609060101010101" pitchFamily="49" charset="-122"/>
                <a:ea typeface="楷体" panose="02010609060101010101" pitchFamily="49" charset="-122"/>
              </a:rPr>
              <a:t>后的木棍开始搜。</a:t>
            </a:r>
          </a:p>
          <a:p>
            <a:r>
              <a:rPr lang="en-US" altLang="zh-CN" sz="2000" dirty="0">
                <a:latin typeface="楷体" panose="02010609060101010101" pitchFamily="49" charset="-122"/>
                <a:ea typeface="楷体" panose="02010609060101010101" pitchFamily="49" charset="-122"/>
              </a:rPr>
              <a:t>  </a:t>
            </a:r>
            <a:r>
              <a:rPr lang="en-US" altLang="zh-CN" sz="2000" u="sng" dirty="0">
                <a:latin typeface="楷体" panose="02010609060101010101" pitchFamily="49" charset="-122"/>
                <a:ea typeface="楷体" panose="02010609060101010101" pitchFamily="49" charset="-122"/>
              </a:rPr>
              <a:t>⑤</a:t>
            </a:r>
            <a:r>
              <a:rPr lang="zh-CN" altLang="zh-CN" sz="2000" u="sng" dirty="0">
                <a:latin typeface="楷体" panose="02010609060101010101" pitchFamily="49" charset="-122"/>
                <a:ea typeface="楷体" panose="02010609060101010101" pitchFamily="49" charset="-122"/>
              </a:rPr>
              <a:t>用当前最长长度的木棍开始搜，如果拼不出当前设定的原木棍长度</a:t>
            </a:r>
            <a:r>
              <a:rPr lang="en-US" altLang="zh-CN" sz="2000" u="sng" dirty="0" err="1">
                <a:latin typeface="楷体" panose="02010609060101010101" pitchFamily="49" charset="-122"/>
                <a:ea typeface="楷体" panose="02010609060101010101" pitchFamily="49" charset="-122"/>
              </a:rPr>
              <a:t>len</a:t>
            </a:r>
            <a:r>
              <a:rPr lang="zh-CN" altLang="zh-CN" sz="2000" u="sng" dirty="0">
                <a:latin typeface="楷体" panose="02010609060101010101" pitchFamily="49" charset="-122"/>
                <a:ea typeface="楷体" panose="02010609060101010101" pitchFamily="49" charset="-122"/>
              </a:rPr>
              <a:t>，则直接返回，换一个原始木棍长度</a:t>
            </a:r>
            <a:r>
              <a:rPr lang="en-US" altLang="zh-CN" sz="2000" u="sng" dirty="0" err="1">
                <a:latin typeface="楷体" panose="02010609060101010101" pitchFamily="49" charset="-122"/>
                <a:ea typeface="楷体" panose="02010609060101010101" pitchFamily="49" charset="-122"/>
              </a:rPr>
              <a:t>len</a:t>
            </a:r>
            <a:r>
              <a:rPr lang="zh-CN" altLang="zh-CN" sz="2000" u="sng" dirty="0">
                <a:latin typeface="楷体" panose="02010609060101010101" pitchFamily="49" charset="-122"/>
                <a:ea typeface="楷体" panose="02010609060101010101" pitchFamily="49" charset="-122"/>
              </a:rPr>
              <a:t>。</a:t>
            </a:r>
          </a:p>
          <a:p>
            <a:r>
              <a:rPr lang="en-US" altLang="zh-CN" sz="2000" dirty="0">
                <a:latin typeface="楷体" panose="02010609060101010101" pitchFamily="49" charset="-122"/>
                <a:ea typeface="楷体" panose="02010609060101010101" pitchFamily="49" charset="-122"/>
              </a:rPr>
              <a:t>  </a:t>
            </a:r>
            <a:r>
              <a:rPr lang="en-US" altLang="zh-CN" sz="2000" u="sng" dirty="0">
                <a:latin typeface="楷体" panose="02010609060101010101" pitchFamily="49" charset="-122"/>
                <a:ea typeface="楷体" panose="02010609060101010101" pitchFamily="49" charset="-122"/>
              </a:rPr>
              <a:t>⑥</a:t>
            </a:r>
            <a:r>
              <a:rPr lang="zh-CN" altLang="zh-CN" sz="2000" u="sng" dirty="0">
                <a:latin typeface="楷体" panose="02010609060101010101" pitchFamily="49" charset="-122"/>
                <a:ea typeface="楷体" panose="02010609060101010101" pitchFamily="49" charset="-122"/>
              </a:rPr>
              <a:t>相同长度的木棍不要搜索多次。用当前长度的木棍搜下去得不出结果时，可以提前返回。</a:t>
            </a:r>
          </a:p>
          <a:p>
            <a:r>
              <a:rPr lang="en-US" altLang="zh-CN" sz="2000" dirty="0">
                <a:latin typeface="楷体" panose="02010609060101010101" pitchFamily="49" charset="-122"/>
                <a:ea typeface="楷体" panose="02010609060101010101" pitchFamily="49" charset="-122"/>
              </a:rPr>
              <a:t>  </a:t>
            </a:r>
            <a:r>
              <a:rPr lang="en-US" altLang="zh-CN" sz="2000" u="sng" dirty="0">
                <a:latin typeface="楷体" panose="02010609060101010101" pitchFamily="49" charset="-122"/>
                <a:ea typeface="楷体" panose="02010609060101010101" pitchFamily="49" charset="-122"/>
              </a:rPr>
              <a:t>⑦</a:t>
            </a:r>
            <a:r>
              <a:rPr lang="zh-CN" altLang="zh-CN" sz="2000" u="sng" dirty="0">
                <a:latin typeface="楷体" panose="02010609060101010101" pitchFamily="49" charset="-122"/>
                <a:ea typeface="楷体" panose="02010609060101010101" pitchFamily="49" charset="-122"/>
              </a:rPr>
              <a:t>判断搜到的几根木棍组成的长度是否大于原始长度</a:t>
            </a:r>
            <a:r>
              <a:rPr lang="en-US" altLang="zh-CN" sz="2000" u="sng" dirty="0" err="1">
                <a:latin typeface="楷体" panose="02010609060101010101" pitchFamily="49" charset="-122"/>
                <a:ea typeface="楷体" panose="02010609060101010101" pitchFamily="49" charset="-122"/>
              </a:rPr>
              <a:t>len</a:t>
            </a:r>
            <a:r>
              <a:rPr lang="zh-CN" altLang="zh-CN" sz="2000" u="sng" dirty="0">
                <a:latin typeface="楷体" panose="02010609060101010101" pitchFamily="49" charset="-122"/>
                <a:ea typeface="楷体" panose="02010609060101010101" pitchFamily="49" charset="-122"/>
              </a:rPr>
              <a:t>，如果大于，可以提前返回。</a:t>
            </a:r>
          </a:p>
          <a:p>
            <a:r>
              <a:rPr lang="en-US" altLang="zh-CN" sz="2000" dirty="0">
                <a:latin typeface="楷体" panose="02010609060101010101" pitchFamily="49" charset="-122"/>
                <a:ea typeface="楷体" panose="02010609060101010101" pitchFamily="49" charset="-122"/>
              </a:rPr>
              <a:t>  </a:t>
            </a:r>
            <a:r>
              <a:rPr lang="en-US" altLang="zh-CN" sz="2000" u="sng" dirty="0">
                <a:latin typeface="楷体" panose="02010609060101010101" pitchFamily="49" charset="-122"/>
                <a:ea typeface="楷体" panose="02010609060101010101" pitchFamily="49" charset="-122"/>
              </a:rPr>
              <a:t>⑧</a:t>
            </a:r>
            <a:r>
              <a:rPr lang="zh-CN" altLang="zh-CN" sz="2000" u="sng" dirty="0">
                <a:latin typeface="楷体" panose="02010609060101010101" pitchFamily="49" charset="-122"/>
                <a:ea typeface="楷体" panose="02010609060101010101" pitchFamily="49" charset="-122"/>
              </a:rPr>
              <a:t>判断当前剩下的木棍根数是否能够拼的木棍根数，如果不够，肯定拼合不成功，直接返回。</a:t>
            </a:r>
          </a:p>
          <a:p>
            <a:r>
              <a:rPr lang="en-US" altLang="zh-CN" sz="2000" dirty="0">
                <a:latin typeface="楷体" panose="02010609060101010101" pitchFamily="49" charset="-122"/>
                <a:ea typeface="楷体" panose="02010609060101010101" pitchFamily="49" charset="-122"/>
              </a:rPr>
              <a:t>  </a:t>
            </a:r>
            <a:r>
              <a:rPr lang="en-US" altLang="zh-CN" sz="2000" u="sng" dirty="0">
                <a:latin typeface="楷体" panose="02010609060101010101" pitchFamily="49" charset="-122"/>
                <a:ea typeface="楷体" panose="02010609060101010101" pitchFamily="49" charset="-122"/>
              </a:rPr>
              <a:t>⑨</a:t>
            </a:r>
            <a:r>
              <a:rPr lang="zh-CN" altLang="zh-CN" sz="2000" u="sng" dirty="0">
                <a:latin typeface="楷体" panose="02010609060101010101" pitchFamily="49" charset="-122"/>
                <a:ea typeface="楷体" panose="02010609060101010101" pitchFamily="49" charset="-122"/>
              </a:rPr>
              <a:t>找到结果后，在能返回的地方马上返回到上一层递归处。</a:t>
            </a:r>
          </a:p>
        </p:txBody>
      </p:sp>
    </p:spTree>
    <p:extLst>
      <p:ext uri="{BB962C8B-B14F-4D97-AF65-F5344CB8AC3E}">
        <p14:creationId xmlns:p14="http://schemas.microsoft.com/office/powerpoint/2010/main" val="23712706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charRg st="7" end="27"/>
                                            </p:txEl>
                                          </p:spTgt>
                                        </p:tgtEl>
                                        <p:attrNameLst>
                                          <p:attrName>style.visibility</p:attrName>
                                        </p:attrNameLst>
                                      </p:cBhvr>
                                      <p:to>
                                        <p:strVal val="visible"/>
                                      </p:to>
                                    </p:set>
                                    <p:anim calcmode="lin" valueType="num">
                                      <p:cBhvr additive="base">
                                        <p:cTn id="7" dur="500" fill="hold"/>
                                        <p:tgtEl>
                                          <p:spTgt spid="3">
                                            <p:txEl>
                                              <p:charRg st="7" end="2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charRg st="7" end="2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F96F2A-4F36-4373-A6E2-E487F6FAE441}"/>
              </a:ext>
            </a:extLst>
          </p:cNvPr>
          <p:cNvSpPr/>
          <p:nvPr/>
        </p:nvSpPr>
        <p:spPr>
          <a:xfrm>
            <a:off x="2771875" y="24408"/>
            <a:ext cx="2954655" cy="923330"/>
          </a:xfrm>
          <a:prstGeom prst="rect">
            <a:avLst/>
          </a:prstGeom>
          <a:noFill/>
          <a:ln>
            <a:noFill/>
          </a:ln>
        </p:spPr>
        <p:txBody>
          <a:bodyPr wrap="none">
            <a:spAutoFit/>
            <a:scene3d>
              <a:camera prst="orthographicFront"/>
              <a:lightRig rig="threePt" dir="t"/>
            </a:scene3d>
          </a:bodyPr>
          <a:lstStyle/>
          <a:p>
            <a:pPr algn="ctr"/>
            <a:r>
              <a:rPr lang="zh-CN" altLang="en-US" sz="54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四、例题</a:t>
            </a:r>
          </a:p>
        </p:txBody>
      </p:sp>
      <p:sp>
        <p:nvSpPr>
          <p:cNvPr id="3" name="矩形 2">
            <a:extLst>
              <a:ext uri="{FF2B5EF4-FFF2-40B4-BE49-F238E27FC236}">
                <a16:creationId xmlns:a16="http://schemas.microsoft.com/office/drawing/2014/main" id="{44BEE18D-BF61-429C-A7E3-9679F9DB7468}"/>
              </a:ext>
            </a:extLst>
          </p:cNvPr>
          <p:cNvSpPr/>
          <p:nvPr/>
        </p:nvSpPr>
        <p:spPr>
          <a:xfrm>
            <a:off x="182562" y="836820"/>
            <a:ext cx="8778875" cy="4216539"/>
          </a:xfrm>
          <a:prstGeom prst="rect">
            <a:avLst/>
          </a:prstGeom>
          <a:noFill/>
          <a:ln>
            <a:noFill/>
          </a:ln>
        </p:spPr>
        <p:txBody>
          <a:bodyPr>
            <a:spAutoFit/>
          </a:bodyPr>
          <a:lstStyle/>
          <a:p>
            <a:r>
              <a:rPr lang="zh-CN"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【例题</a:t>
            </a:r>
            <a:r>
              <a:rPr lang="en-US"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4</a:t>
            </a:r>
            <a:r>
              <a:rPr lang="zh-CN"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en-US"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Addition Chains(zju1937)</a:t>
            </a:r>
            <a:r>
              <a:rPr lang="zh-CN"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（优化搜索顺序）</a:t>
            </a:r>
          </a:p>
          <a:p>
            <a:r>
              <a:rPr lang="zh-CN" altLang="zh-CN" sz="2400" dirty="0">
                <a:latin typeface="楷体" panose="02010609060101010101" pitchFamily="49" charset="-122"/>
                <a:ea typeface="楷体" panose="02010609060101010101" pitchFamily="49" charset="-122"/>
              </a:rPr>
              <a:t>【问题描述】</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已知一个数列</a:t>
            </a:r>
            <a:r>
              <a:rPr lang="en-US" altLang="zh-CN" sz="2400" dirty="0">
                <a:latin typeface="楷体" panose="02010609060101010101" pitchFamily="49" charset="-122"/>
                <a:ea typeface="楷体" panose="02010609060101010101" pitchFamily="49" charset="-122"/>
              </a:rPr>
              <a:t>a0,a1......am</a:t>
            </a:r>
            <a:r>
              <a:rPr lang="zh-CN" altLang="zh-CN" sz="2400" dirty="0">
                <a:latin typeface="楷体" panose="02010609060101010101" pitchFamily="49" charset="-122"/>
                <a:ea typeface="楷体" panose="02010609060101010101" pitchFamily="49" charset="-122"/>
              </a:rPr>
              <a:t>（其中</a:t>
            </a:r>
            <a:r>
              <a:rPr lang="en-US" altLang="zh-CN" sz="2400" dirty="0">
                <a:latin typeface="楷体" panose="02010609060101010101" pitchFamily="49" charset="-122"/>
                <a:ea typeface="楷体" panose="02010609060101010101" pitchFamily="49" charset="-122"/>
              </a:rPr>
              <a:t>a0 = 1</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am = n</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a0 &lt; a1 &lt; a2 &lt; ... &lt; am-1 &lt; am</a:t>
            </a:r>
            <a:r>
              <a:rPr lang="zh-CN" altLang="zh-CN" sz="2400" dirty="0">
                <a:latin typeface="楷体" panose="02010609060101010101" pitchFamily="49" charset="-122"/>
                <a:ea typeface="楷体" panose="02010609060101010101" pitchFamily="49" charset="-122"/>
              </a:rPr>
              <a:t>）。对于每个</a:t>
            </a:r>
            <a:r>
              <a:rPr lang="en-US" altLang="zh-CN" sz="2400" dirty="0">
                <a:latin typeface="楷体" panose="02010609060101010101" pitchFamily="49" charset="-122"/>
                <a:ea typeface="楷体" panose="02010609060101010101" pitchFamily="49" charset="-122"/>
              </a:rPr>
              <a:t>k(1&lt;=k&lt;=m)</a:t>
            </a:r>
            <a:r>
              <a:rPr lang="zh-CN" altLang="zh-CN" sz="2400" dirty="0">
                <a:latin typeface="楷体" panose="02010609060101010101" pitchFamily="49" charset="-122"/>
                <a:ea typeface="楷体" panose="02010609060101010101" pitchFamily="49" charset="-122"/>
              </a:rPr>
              <a:t>，需要满足</a:t>
            </a:r>
            <a:r>
              <a:rPr lang="en-US" altLang="zh-CN" sz="2400" dirty="0" err="1">
                <a:latin typeface="楷体" panose="02010609060101010101" pitchFamily="49" charset="-122"/>
                <a:ea typeface="楷体" panose="02010609060101010101" pitchFamily="49" charset="-122"/>
              </a:rPr>
              <a:t>ak</a:t>
            </a:r>
            <a:r>
              <a:rPr lang="en-US" altLang="zh-CN" sz="2400" dirty="0">
                <a:latin typeface="楷体" panose="02010609060101010101" pitchFamily="49" charset="-122"/>
                <a:ea typeface="楷体" panose="02010609060101010101" pitchFamily="49" charset="-122"/>
              </a:rPr>
              <a:t>=</a:t>
            </a:r>
            <a:r>
              <a:rPr lang="en-US" altLang="zh-CN" sz="2400" dirty="0" err="1">
                <a:latin typeface="楷体" panose="02010609060101010101" pitchFamily="49" charset="-122"/>
                <a:ea typeface="楷体" panose="02010609060101010101" pitchFamily="49" charset="-122"/>
              </a:rPr>
              <a:t>ai+aj</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0 &lt;= </a:t>
            </a:r>
            <a:r>
              <a:rPr lang="en-US" altLang="zh-CN" sz="2400" dirty="0" err="1">
                <a:latin typeface="楷体" panose="02010609060101010101" pitchFamily="49" charset="-122"/>
                <a:ea typeface="楷体" panose="02010609060101010101" pitchFamily="49" charset="-122"/>
              </a:rPr>
              <a:t>i</a:t>
            </a:r>
            <a:r>
              <a:rPr lang="en-US" altLang="zh-CN" sz="2400" dirty="0">
                <a:latin typeface="楷体" panose="02010609060101010101" pitchFamily="49" charset="-122"/>
                <a:ea typeface="楷体" panose="02010609060101010101" pitchFamily="49" charset="-122"/>
              </a:rPr>
              <a:t>, j &lt;= k-1</a:t>
            </a:r>
            <a:r>
              <a:rPr lang="zh-CN" altLang="zh-CN" sz="2400" dirty="0">
                <a:latin typeface="楷体" panose="02010609060101010101" pitchFamily="49" charset="-122"/>
                <a:ea typeface="楷体" panose="02010609060101010101" pitchFamily="49" charset="-122"/>
              </a:rPr>
              <a:t>，这里</a:t>
            </a:r>
            <a:r>
              <a:rPr lang="en-US" altLang="zh-CN" sz="2400" dirty="0" err="1">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与</a:t>
            </a:r>
            <a:r>
              <a:rPr lang="en-US" altLang="zh-CN" sz="2400" dirty="0">
                <a:latin typeface="楷体" panose="02010609060101010101" pitchFamily="49" charset="-122"/>
                <a:ea typeface="楷体" panose="02010609060101010101" pitchFamily="49" charset="-122"/>
              </a:rPr>
              <a:t>j</a:t>
            </a:r>
            <a:r>
              <a:rPr lang="zh-CN" altLang="zh-CN" sz="2400" dirty="0">
                <a:latin typeface="楷体" panose="02010609060101010101" pitchFamily="49" charset="-122"/>
                <a:ea typeface="楷体" panose="02010609060101010101" pitchFamily="49" charset="-122"/>
              </a:rPr>
              <a:t>可以相等）。</a:t>
            </a:r>
          </a:p>
          <a:p>
            <a:r>
              <a:rPr lang="zh-CN" altLang="zh-CN" sz="2400" dirty="0">
                <a:latin typeface="楷体" panose="02010609060101010101" pitchFamily="49" charset="-122"/>
                <a:ea typeface="楷体" panose="02010609060101010101" pitchFamily="49" charset="-122"/>
              </a:rPr>
              <a:t>现给定</a:t>
            </a:r>
            <a:r>
              <a:rPr lang="en-US" altLang="zh-CN" sz="2400" dirty="0">
                <a:latin typeface="楷体" panose="02010609060101010101" pitchFamily="49" charset="-122"/>
                <a:ea typeface="楷体" panose="02010609060101010101" pitchFamily="49" charset="-122"/>
              </a:rPr>
              <a:t>n</a:t>
            </a:r>
            <a:r>
              <a:rPr lang="zh-CN" altLang="zh-CN" sz="2400" dirty="0">
                <a:latin typeface="楷体" panose="02010609060101010101" pitchFamily="49" charset="-122"/>
                <a:ea typeface="楷体" panose="02010609060101010101" pitchFamily="49" charset="-122"/>
              </a:rPr>
              <a:t>的值，要求</a:t>
            </a:r>
            <a:r>
              <a:rPr lang="en-US" altLang="zh-CN" sz="2400" dirty="0">
                <a:latin typeface="楷体" panose="02010609060101010101" pitchFamily="49" charset="-122"/>
                <a:ea typeface="楷体" panose="02010609060101010101" pitchFamily="49" charset="-122"/>
              </a:rPr>
              <a:t>m</a:t>
            </a:r>
            <a:r>
              <a:rPr lang="zh-CN" altLang="zh-CN" sz="2400" dirty="0">
                <a:latin typeface="楷体" panose="02010609060101010101" pitchFamily="49" charset="-122"/>
                <a:ea typeface="楷体" panose="02010609060101010101" pitchFamily="49" charset="-122"/>
              </a:rPr>
              <a:t>的最小值（并不要求输出）</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及这个数列的值</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可能存在多个数列</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只输出任一个满足条件的就可以了</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a:t>
            </a:r>
          </a:p>
          <a:p>
            <a:r>
              <a:rPr lang="zh-CN" altLang="zh-CN" sz="2400" dirty="0">
                <a:latin typeface="楷体" panose="02010609060101010101" pitchFamily="49" charset="-122"/>
                <a:ea typeface="楷体" panose="02010609060101010101" pitchFamily="49" charset="-122"/>
              </a:rPr>
              <a:t>【输入格式】</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多组数据，每行给定一个正整数</a:t>
            </a:r>
            <a:r>
              <a:rPr lang="en-US" altLang="zh-CN" sz="2400" dirty="0">
                <a:latin typeface="楷体" panose="02010609060101010101" pitchFamily="49" charset="-122"/>
                <a:ea typeface="楷体" panose="02010609060101010101" pitchFamily="49" charset="-122"/>
              </a:rPr>
              <a:t>n</a:t>
            </a:r>
            <a:r>
              <a:rPr lang="zh-CN" altLang="zh-CN" sz="2400" dirty="0">
                <a:latin typeface="楷体" panose="02010609060101010101" pitchFamily="49" charset="-122"/>
                <a:ea typeface="楷体" panose="02010609060101010101" pitchFamily="49" charset="-122"/>
              </a:rPr>
              <a:t>。输入以</a:t>
            </a:r>
            <a:r>
              <a:rPr lang="en-US" altLang="zh-CN" sz="2400" dirty="0">
                <a:latin typeface="楷体" panose="02010609060101010101" pitchFamily="49" charset="-122"/>
                <a:ea typeface="楷体" panose="02010609060101010101" pitchFamily="49" charset="-122"/>
              </a:rPr>
              <a:t>0</a:t>
            </a:r>
            <a:r>
              <a:rPr lang="zh-CN" altLang="zh-CN" sz="2400" dirty="0">
                <a:latin typeface="楷体" panose="02010609060101010101" pitchFamily="49" charset="-122"/>
                <a:ea typeface="楷体" panose="02010609060101010101" pitchFamily="49" charset="-122"/>
              </a:rPr>
              <a:t>结束。</a:t>
            </a:r>
          </a:p>
          <a:p>
            <a:r>
              <a:rPr lang="zh-CN" altLang="zh-CN" sz="2400" dirty="0">
                <a:latin typeface="楷体" panose="02010609060101010101" pitchFamily="49" charset="-122"/>
                <a:ea typeface="楷体" panose="02010609060101010101" pitchFamily="49" charset="-122"/>
              </a:rPr>
              <a:t>【输出格式】</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对于每组数据，输出满足条件的长度最小的数列。</a:t>
            </a:r>
          </a:p>
        </p:txBody>
      </p:sp>
    </p:spTree>
    <p:extLst>
      <p:ext uri="{BB962C8B-B14F-4D97-AF65-F5344CB8AC3E}">
        <p14:creationId xmlns:p14="http://schemas.microsoft.com/office/powerpoint/2010/main" val="2486939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F96F2A-4F36-4373-A6E2-E487F6FAE441}"/>
              </a:ext>
            </a:extLst>
          </p:cNvPr>
          <p:cNvSpPr/>
          <p:nvPr/>
        </p:nvSpPr>
        <p:spPr>
          <a:xfrm>
            <a:off x="2771875" y="24408"/>
            <a:ext cx="2954655" cy="923330"/>
          </a:xfrm>
          <a:prstGeom prst="rect">
            <a:avLst/>
          </a:prstGeom>
          <a:noFill/>
          <a:ln>
            <a:noFill/>
          </a:ln>
        </p:spPr>
        <p:txBody>
          <a:bodyPr wrap="none">
            <a:spAutoFit/>
            <a:scene3d>
              <a:camera prst="orthographicFront"/>
              <a:lightRig rig="threePt" dir="t"/>
            </a:scene3d>
          </a:bodyPr>
          <a:lstStyle/>
          <a:p>
            <a:pPr algn="ctr"/>
            <a:r>
              <a:rPr lang="zh-CN" altLang="en-US" sz="54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四、例题</a:t>
            </a:r>
          </a:p>
        </p:txBody>
      </p:sp>
      <p:sp>
        <p:nvSpPr>
          <p:cNvPr id="3" name="矩形 2">
            <a:extLst>
              <a:ext uri="{FF2B5EF4-FFF2-40B4-BE49-F238E27FC236}">
                <a16:creationId xmlns:a16="http://schemas.microsoft.com/office/drawing/2014/main" id="{44BEE18D-BF61-429C-A7E3-9679F9DB7468}"/>
              </a:ext>
            </a:extLst>
          </p:cNvPr>
          <p:cNvSpPr/>
          <p:nvPr/>
        </p:nvSpPr>
        <p:spPr>
          <a:xfrm>
            <a:off x="182562" y="836820"/>
            <a:ext cx="8778875" cy="4585871"/>
          </a:xfrm>
          <a:prstGeom prst="rect">
            <a:avLst/>
          </a:prstGeom>
          <a:noFill/>
          <a:ln>
            <a:noFill/>
          </a:ln>
        </p:spPr>
        <p:txBody>
          <a:bodyPr>
            <a:spAutoFit/>
          </a:bodyPr>
          <a:lstStyle/>
          <a:p>
            <a:r>
              <a:rPr lang="zh-CN" altLang="zh-CN" sz="2800" dirty="0">
                <a:ln>
                  <a:solidFill>
                    <a:srgbClr val="0070C0"/>
                  </a:solidFill>
                </a:ln>
                <a:solidFill>
                  <a:srgbClr val="00B0F0"/>
                </a:solidFill>
                <a:latin typeface="楷体" panose="02010609060101010101" pitchFamily="49" charset="-122"/>
                <a:ea typeface="楷体" panose="02010609060101010101" pitchFamily="49" charset="-122"/>
              </a:rPr>
              <a:t>【算法分析】</a:t>
            </a:r>
          </a:p>
          <a:p>
            <a:pPr marL="342900" indent="-34290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由于</a:t>
            </a:r>
            <a:r>
              <a:rPr lang="en-US" altLang="zh-CN" sz="2400" dirty="0" err="1">
                <a:latin typeface="楷体" panose="02010609060101010101" pitchFamily="49" charset="-122"/>
                <a:ea typeface="楷体" panose="02010609060101010101" pitchFamily="49" charset="-122"/>
              </a:rPr>
              <a:t>a</a:t>
            </a:r>
            <a:r>
              <a:rPr lang="en-US" altLang="zh-CN" sz="2400" baseline="-25000" dirty="0" err="1">
                <a:latin typeface="楷体" panose="02010609060101010101" pitchFamily="49" charset="-122"/>
                <a:ea typeface="楷体" panose="02010609060101010101" pitchFamily="49" charset="-122"/>
              </a:rPr>
              <a:t>k</a:t>
            </a:r>
            <a:r>
              <a:rPr lang="en-US" altLang="zh-CN" sz="2400" dirty="0">
                <a:latin typeface="楷体" panose="02010609060101010101" pitchFamily="49" charset="-122"/>
                <a:ea typeface="楷体" panose="02010609060101010101" pitchFamily="49" charset="-122"/>
              </a:rPr>
              <a:t>=</a:t>
            </a:r>
            <a:r>
              <a:rPr lang="en-US" altLang="zh-CN" sz="2400" dirty="0" err="1">
                <a:latin typeface="楷体" panose="02010609060101010101" pitchFamily="49" charset="-122"/>
                <a:ea typeface="楷体" panose="02010609060101010101" pitchFamily="49" charset="-122"/>
              </a:rPr>
              <a:t>a</a:t>
            </a:r>
            <a:r>
              <a:rPr lang="en-US" altLang="zh-CN" sz="2400" baseline="-25000" dirty="0" err="1">
                <a:latin typeface="楷体" panose="02010609060101010101" pitchFamily="49" charset="-122"/>
                <a:ea typeface="楷体" panose="02010609060101010101" pitchFamily="49" charset="-122"/>
              </a:rPr>
              <a:t>i</a:t>
            </a:r>
            <a:r>
              <a:rPr lang="en-US" altLang="zh-CN" sz="2400" dirty="0" err="1">
                <a:latin typeface="楷体" panose="02010609060101010101" pitchFamily="49" charset="-122"/>
                <a:ea typeface="楷体" panose="02010609060101010101" pitchFamily="49" charset="-122"/>
              </a:rPr>
              <a:t>+a</a:t>
            </a:r>
            <a:r>
              <a:rPr lang="en-US" altLang="zh-CN" sz="2400" baseline="-25000" dirty="0" err="1">
                <a:latin typeface="楷体" panose="02010609060101010101" pitchFamily="49" charset="-122"/>
                <a:ea typeface="楷体" panose="02010609060101010101" pitchFamily="49" charset="-122"/>
              </a:rPr>
              <a:t>j</a:t>
            </a:r>
            <a:r>
              <a:rPr lang="en-US" altLang="zh-CN" sz="2400" dirty="0">
                <a:latin typeface="楷体" panose="02010609060101010101" pitchFamily="49" charset="-122"/>
                <a:ea typeface="楷体" panose="02010609060101010101" pitchFamily="49" charset="-122"/>
              </a:rPr>
              <a:t>(0≤i,j&lt;k),</a:t>
            </a:r>
            <a:r>
              <a:rPr lang="zh-CN" altLang="zh-CN" sz="2400" dirty="0">
                <a:latin typeface="楷体" panose="02010609060101010101" pitchFamily="49" charset="-122"/>
                <a:ea typeface="楷体" panose="02010609060101010101" pitchFamily="49" charset="-122"/>
              </a:rPr>
              <a:t>所以在搜索的过程中可采用由小到大搜索数列的每一项的搜索顺序进行试算。</a:t>
            </a:r>
            <a:r>
              <a:rPr lang="zh-CN" altLang="en-US" sz="2400" dirty="0">
                <a:latin typeface="楷体" panose="02010609060101010101" pitchFamily="49" charset="-122"/>
                <a:ea typeface="楷体" panose="02010609060101010101" pitchFamily="49" charset="-122"/>
              </a:rPr>
              <a:t>一</a:t>
            </a:r>
            <a:r>
              <a:rPr lang="zh-CN" altLang="zh-CN" sz="2400" dirty="0">
                <a:latin typeface="楷体" panose="02010609060101010101" pitchFamily="49" charset="-122"/>
                <a:ea typeface="楷体" panose="02010609060101010101" pitchFamily="49" charset="-122"/>
              </a:rPr>
              <a:t>般搜索</a:t>
            </a:r>
            <a:r>
              <a:rPr lang="zh-CN" altLang="en-US" sz="2400" dirty="0">
                <a:latin typeface="楷体" panose="02010609060101010101" pitchFamily="49" charset="-122"/>
                <a:ea typeface="楷体" panose="02010609060101010101" pitchFamily="49" charset="-122"/>
              </a:rPr>
              <a:t>时</a:t>
            </a:r>
            <a:r>
              <a:rPr lang="zh-CN" altLang="zh-CN" sz="2400" dirty="0">
                <a:latin typeface="楷体" panose="02010609060101010101" pitchFamily="49" charset="-122"/>
                <a:ea typeface="楷体" panose="02010609060101010101" pitchFamily="49" charset="-122"/>
              </a:rPr>
              <a:t>习惯于从小到大依次搜索每个数的取值，但是在这到题目中按照这样的顺序搜索编程运算其结果（效率）十分不理想。</a:t>
            </a:r>
          </a:p>
          <a:p>
            <a:pPr marL="342900" indent="-34290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由于题目要求的是</a:t>
            </a:r>
            <a:r>
              <a:rPr lang="en-US" altLang="zh-CN" sz="2400" dirty="0">
                <a:latin typeface="楷体" panose="02010609060101010101" pitchFamily="49" charset="-122"/>
                <a:ea typeface="楷体" panose="02010609060101010101" pitchFamily="49" charset="-122"/>
              </a:rPr>
              <a:t>m</a:t>
            </a:r>
            <a:r>
              <a:rPr lang="zh-CN" altLang="zh-CN" sz="2400" dirty="0">
                <a:latin typeface="楷体" panose="02010609060101010101" pitchFamily="49" charset="-122"/>
                <a:ea typeface="楷体" panose="02010609060101010101" pitchFamily="49" charset="-122"/>
              </a:rPr>
              <a:t>的最小值，也就是需要我们尽快得到数</a:t>
            </a:r>
            <a:r>
              <a:rPr lang="en-US" altLang="zh-CN" sz="2400" dirty="0">
                <a:latin typeface="楷体" panose="02010609060101010101" pitchFamily="49" charset="-122"/>
                <a:ea typeface="楷体" panose="02010609060101010101" pitchFamily="49" charset="-122"/>
              </a:rPr>
              <a:t>n</a:t>
            </a:r>
            <a:r>
              <a:rPr lang="zh-CN" altLang="zh-CN" sz="2400" dirty="0">
                <a:latin typeface="楷体" panose="02010609060101010101" pitchFamily="49" charset="-122"/>
                <a:ea typeface="楷体" panose="02010609060101010101" pitchFamily="49" charset="-122"/>
              </a:rPr>
              <a:t>，所以每次构造的数应当是尽可能大的数，根据题目的这个特性，我们将搜索顺序改为从大到小搜索每个数</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后一种搜索顺序得到的程序效率大大地优于第一种搜索顺序得到的程序。</a:t>
            </a:r>
            <a:endParaRPr lang="en-US" altLang="zh-CN" sz="2400"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可见，选择合适的搜索顺序对于提高程序的效率是非常重要的，运用良好的搜索顺序来对搜索题目进行优化是性价比很高的技巧。</a:t>
            </a:r>
          </a:p>
        </p:txBody>
      </p:sp>
    </p:spTree>
    <p:extLst>
      <p:ext uri="{BB962C8B-B14F-4D97-AF65-F5344CB8AC3E}">
        <p14:creationId xmlns:p14="http://schemas.microsoft.com/office/powerpoint/2010/main" val="29410386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F96F2A-4F36-4373-A6E2-E487F6FAE441}"/>
              </a:ext>
            </a:extLst>
          </p:cNvPr>
          <p:cNvSpPr/>
          <p:nvPr/>
        </p:nvSpPr>
        <p:spPr>
          <a:xfrm>
            <a:off x="2771875" y="24408"/>
            <a:ext cx="2954655" cy="923330"/>
          </a:xfrm>
          <a:prstGeom prst="rect">
            <a:avLst/>
          </a:prstGeom>
          <a:noFill/>
          <a:ln>
            <a:noFill/>
          </a:ln>
        </p:spPr>
        <p:txBody>
          <a:bodyPr wrap="none">
            <a:spAutoFit/>
            <a:scene3d>
              <a:camera prst="orthographicFront"/>
              <a:lightRig rig="threePt" dir="t"/>
            </a:scene3d>
          </a:bodyPr>
          <a:lstStyle/>
          <a:p>
            <a:pPr algn="ctr"/>
            <a:r>
              <a:rPr lang="zh-CN" altLang="en-US" sz="54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四、例题</a:t>
            </a:r>
          </a:p>
        </p:txBody>
      </p:sp>
      <p:sp>
        <p:nvSpPr>
          <p:cNvPr id="3" name="矩形 2">
            <a:extLst>
              <a:ext uri="{FF2B5EF4-FFF2-40B4-BE49-F238E27FC236}">
                <a16:creationId xmlns:a16="http://schemas.microsoft.com/office/drawing/2014/main" id="{44BEE18D-BF61-429C-A7E3-9679F9DB7468}"/>
              </a:ext>
            </a:extLst>
          </p:cNvPr>
          <p:cNvSpPr/>
          <p:nvPr/>
        </p:nvSpPr>
        <p:spPr>
          <a:xfrm>
            <a:off x="182562" y="836820"/>
            <a:ext cx="8778875" cy="4955203"/>
          </a:xfrm>
          <a:prstGeom prst="rect">
            <a:avLst/>
          </a:prstGeom>
          <a:noFill/>
          <a:ln>
            <a:noFill/>
          </a:ln>
        </p:spPr>
        <p:txBody>
          <a:bodyPr>
            <a:spAutoFit/>
          </a:bodyPr>
          <a:lstStyle/>
          <a:p>
            <a:r>
              <a:rPr lang="zh-CN" altLang="zh-CN" sz="2800" dirty="0">
                <a:ln>
                  <a:solidFill>
                    <a:srgbClr val="0070C0"/>
                  </a:solidFill>
                </a:ln>
                <a:solidFill>
                  <a:srgbClr val="00B0F0"/>
                </a:solidFill>
                <a:latin typeface="楷体" panose="02010609060101010101" pitchFamily="49" charset="-122"/>
                <a:ea typeface="楷体" panose="02010609060101010101" pitchFamily="49" charset="-122"/>
              </a:rPr>
              <a:t>【例题</a:t>
            </a:r>
            <a:r>
              <a:rPr lang="en-US" altLang="zh-CN" sz="2800" dirty="0">
                <a:ln>
                  <a:solidFill>
                    <a:srgbClr val="0070C0"/>
                  </a:solidFill>
                </a:ln>
                <a:solidFill>
                  <a:srgbClr val="00B0F0"/>
                </a:solidFill>
                <a:latin typeface="楷体" panose="02010609060101010101" pitchFamily="49" charset="-122"/>
                <a:ea typeface="楷体" panose="02010609060101010101" pitchFamily="49" charset="-122"/>
              </a:rPr>
              <a:t>5</a:t>
            </a:r>
            <a:r>
              <a:rPr lang="zh-CN" altLang="zh-CN" sz="2800" dirty="0">
                <a:ln>
                  <a:solidFill>
                    <a:srgbClr val="0070C0"/>
                  </a:solidFill>
                </a:ln>
                <a:solidFill>
                  <a:srgbClr val="00B0F0"/>
                </a:solidFill>
                <a:latin typeface="楷体" panose="02010609060101010101" pitchFamily="49" charset="-122"/>
                <a:ea typeface="楷体" panose="02010609060101010101" pitchFamily="49" charset="-122"/>
              </a:rPr>
              <a:t>】</a:t>
            </a:r>
            <a:r>
              <a:rPr lang="en-US" altLang="zh-CN" sz="2800" dirty="0">
                <a:ln>
                  <a:solidFill>
                    <a:srgbClr val="0070C0"/>
                  </a:solidFill>
                </a:ln>
                <a:solidFill>
                  <a:srgbClr val="00B0F0"/>
                </a:solidFill>
                <a:latin typeface="楷体" panose="02010609060101010101" pitchFamily="49" charset="-122"/>
                <a:ea typeface="楷体" panose="02010609060101010101" pitchFamily="49" charset="-122"/>
              </a:rPr>
              <a:t>weight</a:t>
            </a:r>
            <a:r>
              <a:rPr lang="zh-CN" altLang="zh-CN" sz="2800" dirty="0">
                <a:ln>
                  <a:solidFill>
                    <a:srgbClr val="0070C0"/>
                  </a:solidFill>
                </a:ln>
                <a:solidFill>
                  <a:srgbClr val="00B0F0"/>
                </a:solidFill>
                <a:latin typeface="楷体" panose="02010609060101010101" pitchFamily="49" charset="-122"/>
                <a:ea typeface="楷体" panose="02010609060101010101" pitchFamily="49" charset="-122"/>
              </a:rPr>
              <a:t>（搜索对象的选择）</a:t>
            </a:r>
          </a:p>
          <a:p>
            <a:r>
              <a:rPr lang="zh-CN" altLang="zh-CN" sz="2400" dirty="0">
                <a:latin typeface="楷体" panose="02010609060101010101" pitchFamily="49" charset="-122"/>
                <a:ea typeface="楷体" panose="02010609060101010101" pitchFamily="49" charset="-122"/>
              </a:rPr>
              <a:t>【问题描述】</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已知原数列</a:t>
            </a:r>
            <a:r>
              <a:rPr lang="en-US" altLang="zh-CN" sz="2400" dirty="0">
                <a:latin typeface="楷体" panose="02010609060101010101" pitchFamily="49" charset="-122"/>
                <a:ea typeface="楷体" panose="02010609060101010101" pitchFamily="49" charset="-122"/>
              </a:rPr>
              <a:t>a</a:t>
            </a:r>
            <a:r>
              <a:rPr lang="en-US" altLang="zh-CN" sz="2400" baseline="-25000" dirty="0">
                <a:latin typeface="楷体" panose="02010609060101010101" pitchFamily="49" charset="-122"/>
                <a:ea typeface="楷体" panose="02010609060101010101" pitchFamily="49" charset="-122"/>
              </a:rPr>
              <a:t>1</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a:t>
            </a:r>
            <a:r>
              <a:rPr lang="en-US" altLang="zh-CN" sz="2400" baseline="-25000" dirty="0">
                <a:latin typeface="楷体" panose="02010609060101010101" pitchFamily="49" charset="-122"/>
                <a:ea typeface="楷体" panose="02010609060101010101" pitchFamily="49" charset="-122"/>
              </a:rPr>
              <a:t>2</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a:t>
            </a:r>
            <a:r>
              <a:rPr lang="en-US" altLang="zh-CN" sz="2400" baseline="-25000" dirty="0">
                <a:latin typeface="楷体" panose="02010609060101010101" pitchFamily="49" charset="-122"/>
                <a:ea typeface="楷体" panose="02010609060101010101" pitchFamily="49" charset="-122"/>
              </a:rPr>
              <a:t>n</a:t>
            </a:r>
            <a:r>
              <a:rPr lang="zh-CN" altLang="zh-CN" sz="2400" dirty="0">
                <a:latin typeface="楷体" panose="02010609060101010101" pitchFamily="49" charset="-122"/>
                <a:ea typeface="楷体" panose="02010609060101010101" pitchFamily="49" charset="-122"/>
              </a:rPr>
              <a:t>中前</a:t>
            </a:r>
            <a:r>
              <a:rPr lang="en-US" altLang="zh-CN" sz="2400" dirty="0">
                <a:latin typeface="楷体" panose="02010609060101010101" pitchFamily="49" charset="-122"/>
                <a:ea typeface="楷体" panose="02010609060101010101" pitchFamily="49" charset="-122"/>
              </a:rPr>
              <a:t>1</a:t>
            </a:r>
            <a:r>
              <a:rPr lang="zh-CN" altLang="zh-CN" sz="2400" dirty="0">
                <a:latin typeface="楷体" panose="02010609060101010101" pitchFamily="49" charset="-122"/>
                <a:ea typeface="楷体" panose="02010609060101010101" pitchFamily="49" charset="-122"/>
              </a:rPr>
              <a:t>项，前</a:t>
            </a:r>
            <a:r>
              <a:rPr lang="en-US" altLang="zh-CN" sz="2400" dirty="0">
                <a:latin typeface="楷体" panose="02010609060101010101" pitchFamily="49" charset="-122"/>
                <a:ea typeface="楷体" panose="02010609060101010101" pitchFamily="49" charset="-122"/>
              </a:rPr>
              <a:t>2</a:t>
            </a:r>
            <a:r>
              <a:rPr lang="zh-CN" altLang="zh-CN" sz="2400" dirty="0">
                <a:latin typeface="楷体" panose="02010609060101010101" pitchFamily="49" charset="-122"/>
                <a:ea typeface="楷体" panose="02010609060101010101" pitchFamily="49" charset="-122"/>
              </a:rPr>
              <a:t>项，前</a:t>
            </a:r>
            <a:r>
              <a:rPr lang="en-US" altLang="zh-CN" sz="2400" dirty="0">
                <a:latin typeface="楷体" panose="02010609060101010101" pitchFamily="49" charset="-122"/>
                <a:ea typeface="楷体" panose="02010609060101010101" pitchFamily="49" charset="-122"/>
              </a:rPr>
              <a:t>3</a:t>
            </a:r>
            <a:r>
              <a:rPr lang="zh-CN" altLang="zh-CN" sz="2400" dirty="0">
                <a:latin typeface="楷体" panose="02010609060101010101" pitchFamily="49" charset="-122"/>
                <a:ea typeface="楷体" panose="02010609060101010101" pitchFamily="49" charset="-122"/>
              </a:rPr>
              <a:t>项</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前</a:t>
            </a:r>
            <a:r>
              <a:rPr lang="en-US" altLang="zh-CN" sz="2400" dirty="0">
                <a:latin typeface="楷体" panose="02010609060101010101" pitchFamily="49" charset="-122"/>
                <a:ea typeface="楷体" panose="02010609060101010101" pitchFamily="49" charset="-122"/>
              </a:rPr>
              <a:t>n</a:t>
            </a:r>
            <a:r>
              <a:rPr lang="zh-CN" altLang="zh-CN" sz="2400" dirty="0">
                <a:latin typeface="楷体" panose="02010609060101010101" pitchFamily="49" charset="-122"/>
                <a:ea typeface="楷体" panose="02010609060101010101" pitchFamily="49" charset="-122"/>
              </a:rPr>
              <a:t>项的和</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以及后</a:t>
            </a:r>
            <a:r>
              <a:rPr lang="en-US" altLang="zh-CN" sz="2400" dirty="0">
                <a:latin typeface="楷体" panose="02010609060101010101" pitchFamily="49" charset="-122"/>
                <a:ea typeface="楷体" panose="02010609060101010101" pitchFamily="49" charset="-122"/>
              </a:rPr>
              <a:t>1</a:t>
            </a:r>
            <a:r>
              <a:rPr lang="zh-CN" altLang="zh-CN" sz="2400" dirty="0">
                <a:latin typeface="楷体" panose="02010609060101010101" pitchFamily="49" charset="-122"/>
                <a:ea typeface="楷体" panose="02010609060101010101" pitchFamily="49" charset="-122"/>
              </a:rPr>
              <a:t>项</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后</a:t>
            </a:r>
            <a:r>
              <a:rPr lang="en-US" altLang="zh-CN" sz="2400" dirty="0">
                <a:latin typeface="楷体" panose="02010609060101010101" pitchFamily="49" charset="-122"/>
                <a:ea typeface="楷体" panose="02010609060101010101" pitchFamily="49" charset="-122"/>
              </a:rPr>
              <a:t>2</a:t>
            </a:r>
            <a:r>
              <a:rPr lang="zh-CN" altLang="zh-CN" sz="2400" dirty="0">
                <a:latin typeface="楷体" panose="02010609060101010101" pitchFamily="49" charset="-122"/>
                <a:ea typeface="楷体" panose="02010609060101010101" pitchFamily="49" charset="-122"/>
              </a:rPr>
              <a:t>项，后</a:t>
            </a:r>
            <a:r>
              <a:rPr lang="en-US" altLang="zh-CN" sz="2400" dirty="0">
                <a:latin typeface="楷体" panose="02010609060101010101" pitchFamily="49" charset="-122"/>
                <a:ea typeface="楷体" panose="02010609060101010101" pitchFamily="49" charset="-122"/>
              </a:rPr>
              <a:t>3</a:t>
            </a:r>
            <a:r>
              <a:rPr lang="zh-CN" altLang="zh-CN" sz="2400" dirty="0">
                <a:latin typeface="楷体" panose="02010609060101010101" pitchFamily="49" charset="-122"/>
                <a:ea typeface="楷体" panose="02010609060101010101" pitchFamily="49" charset="-122"/>
              </a:rPr>
              <a:t>项</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后</a:t>
            </a:r>
            <a:r>
              <a:rPr lang="en-US" altLang="zh-CN" sz="2400" dirty="0">
                <a:latin typeface="楷体" panose="02010609060101010101" pitchFamily="49" charset="-122"/>
                <a:ea typeface="楷体" panose="02010609060101010101" pitchFamily="49" charset="-122"/>
              </a:rPr>
              <a:t>n</a:t>
            </a:r>
            <a:r>
              <a:rPr lang="zh-CN" altLang="zh-CN" sz="2400" dirty="0">
                <a:latin typeface="楷体" panose="02010609060101010101" pitchFamily="49" charset="-122"/>
                <a:ea typeface="楷体" panose="02010609060101010101" pitchFamily="49" charset="-122"/>
              </a:rPr>
              <a:t>项的和，但是所有的数据都已经被打乱了顺序，还知道数列中的数存在于集合Ｓ中，求原数列。当存在多组可能数列的时候求左边的数最小的数列。</a:t>
            </a:r>
          </a:p>
          <a:p>
            <a:r>
              <a:rPr lang="zh-CN" altLang="zh-CN" sz="2400" dirty="0">
                <a:latin typeface="楷体" panose="02010609060101010101" pitchFamily="49" charset="-122"/>
                <a:ea typeface="楷体" panose="02010609060101010101" pitchFamily="49" charset="-122"/>
              </a:rPr>
              <a:t>【输入格式】</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第一行一个整数</a:t>
            </a:r>
            <a:r>
              <a:rPr lang="en-US" altLang="zh-CN" sz="2400" dirty="0">
                <a:latin typeface="楷体" panose="02010609060101010101" pitchFamily="49" charset="-122"/>
                <a:ea typeface="楷体" panose="02010609060101010101" pitchFamily="49" charset="-122"/>
              </a:rPr>
              <a:t>n</a:t>
            </a:r>
            <a:r>
              <a:rPr lang="zh-CN" altLang="zh-CN" sz="2400" dirty="0">
                <a:latin typeface="楷体" panose="02010609060101010101" pitchFamily="49" charset="-122"/>
                <a:ea typeface="楷体" panose="02010609060101010101" pitchFamily="49" charset="-122"/>
              </a:rPr>
              <a:t>。</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第二行</a:t>
            </a:r>
            <a:r>
              <a:rPr lang="en-US" altLang="zh-CN" sz="2400" dirty="0">
                <a:latin typeface="楷体" panose="02010609060101010101" pitchFamily="49" charset="-122"/>
                <a:ea typeface="楷体" panose="02010609060101010101" pitchFamily="49" charset="-122"/>
              </a:rPr>
              <a:t>2n</a:t>
            </a:r>
            <a:r>
              <a:rPr lang="zh-CN" altLang="zh-CN" sz="2400" dirty="0">
                <a:latin typeface="楷体" panose="02010609060101010101" pitchFamily="49" charset="-122"/>
                <a:ea typeface="楷体" panose="02010609060101010101" pitchFamily="49" charset="-122"/>
              </a:rPr>
              <a:t>个整数，注意：数据已被打乱。</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第三行一个整数</a:t>
            </a:r>
            <a:r>
              <a:rPr lang="en-US" altLang="zh-CN" sz="2400" dirty="0">
                <a:latin typeface="楷体" panose="02010609060101010101" pitchFamily="49" charset="-122"/>
                <a:ea typeface="楷体" panose="02010609060101010101" pitchFamily="49" charset="-122"/>
              </a:rPr>
              <a:t>m</a:t>
            </a:r>
            <a:r>
              <a:rPr lang="zh-CN" altLang="zh-CN" sz="2400" dirty="0">
                <a:latin typeface="楷体" panose="02010609060101010101" pitchFamily="49" charset="-122"/>
                <a:ea typeface="楷体" panose="02010609060101010101" pitchFamily="49" charset="-122"/>
              </a:rPr>
              <a:t>，表示</a:t>
            </a:r>
            <a:r>
              <a:rPr lang="en-US" altLang="zh-CN" sz="2400" dirty="0">
                <a:latin typeface="楷体" panose="02010609060101010101" pitchFamily="49" charset="-122"/>
                <a:ea typeface="楷体" panose="02010609060101010101" pitchFamily="49" charset="-122"/>
              </a:rPr>
              <a:t>S</a:t>
            </a:r>
            <a:r>
              <a:rPr lang="zh-CN" altLang="zh-CN" sz="2400" dirty="0">
                <a:latin typeface="楷体" panose="02010609060101010101" pitchFamily="49" charset="-122"/>
                <a:ea typeface="楷体" panose="02010609060101010101" pitchFamily="49" charset="-122"/>
              </a:rPr>
              <a:t>集合的大小。</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第四行</a:t>
            </a:r>
            <a:r>
              <a:rPr lang="en-US" altLang="zh-CN" sz="2400" dirty="0">
                <a:latin typeface="楷体" panose="02010609060101010101" pitchFamily="49" charset="-122"/>
                <a:ea typeface="楷体" panose="02010609060101010101" pitchFamily="49" charset="-122"/>
              </a:rPr>
              <a:t>m</a:t>
            </a:r>
            <a:r>
              <a:rPr lang="zh-CN" altLang="zh-CN" sz="2400" dirty="0">
                <a:latin typeface="楷体" panose="02010609060101010101" pitchFamily="49" charset="-122"/>
                <a:ea typeface="楷体" panose="02010609060101010101" pitchFamily="49" charset="-122"/>
              </a:rPr>
              <a:t>个整数，表示</a:t>
            </a:r>
            <a:r>
              <a:rPr lang="en-US" altLang="zh-CN" sz="2400" dirty="0">
                <a:latin typeface="楷体" panose="02010609060101010101" pitchFamily="49" charset="-122"/>
                <a:ea typeface="楷体" panose="02010609060101010101" pitchFamily="49" charset="-122"/>
              </a:rPr>
              <a:t>S</a:t>
            </a:r>
            <a:r>
              <a:rPr lang="zh-CN" altLang="zh-CN" sz="2400" dirty="0">
                <a:latin typeface="楷体" panose="02010609060101010101" pitchFamily="49" charset="-122"/>
                <a:ea typeface="楷体" panose="02010609060101010101" pitchFamily="49" charset="-122"/>
              </a:rPr>
              <a:t>集合中的元素。</a:t>
            </a:r>
          </a:p>
          <a:p>
            <a:r>
              <a:rPr lang="zh-CN" altLang="zh-CN" sz="2400" dirty="0">
                <a:latin typeface="楷体" panose="02010609060101010101" pitchFamily="49" charset="-122"/>
                <a:ea typeface="楷体" panose="02010609060101010101" pitchFamily="49" charset="-122"/>
              </a:rPr>
              <a:t>【输出格式】</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输出满足条件的最小数列。</a:t>
            </a:r>
          </a:p>
        </p:txBody>
      </p:sp>
    </p:spTree>
    <p:extLst>
      <p:ext uri="{BB962C8B-B14F-4D97-AF65-F5344CB8AC3E}">
        <p14:creationId xmlns:p14="http://schemas.microsoft.com/office/powerpoint/2010/main" val="19567485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F96F2A-4F36-4373-A6E2-E487F6FAE441}"/>
              </a:ext>
            </a:extLst>
          </p:cNvPr>
          <p:cNvSpPr/>
          <p:nvPr/>
        </p:nvSpPr>
        <p:spPr>
          <a:xfrm>
            <a:off x="2771875" y="25723"/>
            <a:ext cx="4297680" cy="922015"/>
          </a:xfrm>
          <a:prstGeom prst="rect">
            <a:avLst/>
          </a:prstGeom>
          <a:noFill/>
          <a:ln>
            <a:noFill/>
          </a:ln>
        </p:spPr>
        <p:txBody>
          <a:bodyPr wrap="none">
            <a:spAutoFit/>
            <a:scene3d>
              <a:camera prst="orthographicFront"/>
              <a:lightRig rig="threePt" dir="t"/>
            </a:scene3d>
          </a:bodyPr>
          <a:lstStyle/>
          <a:p>
            <a:pPr algn="ctr"/>
            <a:r>
              <a:rPr lang="zh-CN" altLang="en-US" sz="54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一、问题引入</a:t>
            </a:r>
          </a:p>
        </p:txBody>
      </p:sp>
      <p:sp>
        <p:nvSpPr>
          <p:cNvPr id="3" name="矩形 2">
            <a:extLst>
              <a:ext uri="{FF2B5EF4-FFF2-40B4-BE49-F238E27FC236}">
                <a16:creationId xmlns:a16="http://schemas.microsoft.com/office/drawing/2014/main" id="{44BEE18D-BF61-429C-A7E3-9679F9DB7468}"/>
              </a:ext>
            </a:extLst>
          </p:cNvPr>
          <p:cNvSpPr/>
          <p:nvPr/>
        </p:nvSpPr>
        <p:spPr>
          <a:xfrm>
            <a:off x="149225" y="947738"/>
            <a:ext cx="8778875" cy="5262979"/>
          </a:xfrm>
          <a:prstGeom prst="rect">
            <a:avLst/>
          </a:prstGeom>
          <a:noFill/>
          <a:ln>
            <a:noFill/>
          </a:ln>
        </p:spPr>
        <p:txBody>
          <a:bodyPr>
            <a:spAutoFit/>
          </a:bodyPr>
          <a:lstStyle/>
          <a:p>
            <a:pPr marL="457200" indent="-45720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众所周知，搜索的时间复杂度大多是指数级的，简单的不加优化的搜索，时间效率低，难以应付信息学竞赛严格的运行时间限制。</a:t>
            </a:r>
          </a:p>
          <a:p>
            <a:pPr marL="457200" indent="-45720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本章主要讨论在建立算法的结构之后，对程序进行优化的一种基本方法</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剪枝。</a:t>
            </a:r>
            <a:endParaRPr lang="en-US" altLang="zh-CN" sz="2400" dirty="0">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搜索的进程可以看作是从树根出发，遍历一棵倒置的树</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搜索树的过程。所谓</a:t>
            </a:r>
            <a:r>
              <a:rPr lang="zh-CN" altLang="zh-CN" sz="2400" b="1" dirty="0">
                <a:latin typeface="楷体" panose="02010609060101010101" pitchFamily="49" charset="-122"/>
                <a:ea typeface="楷体" panose="02010609060101010101" pitchFamily="49" charset="-122"/>
              </a:rPr>
              <a:t>剪枝</a:t>
            </a:r>
            <a:r>
              <a:rPr lang="zh-CN" altLang="zh-CN" sz="2400" dirty="0">
                <a:latin typeface="楷体" panose="02010609060101010101" pitchFamily="49" charset="-122"/>
                <a:ea typeface="楷体" panose="02010609060101010101" pitchFamily="49" charset="-122"/>
              </a:rPr>
              <a:t>，就是通过某种判断，避免不必要的遍历过程，形象的说，就是剪去搜索树中的某些</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枝条</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，故称剪枝。</a:t>
            </a:r>
          </a:p>
          <a:p>
            <a:pPr marL="457200" indent="-45720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在编写程序</a:t>
            </a:r>
            <a:r>
              <a:rPr lang="zh-CN" altLang="en-US" sz="2400" dirty="0">
                <a:latin typeface="楷体" panose="02010609060101010101" pitchFamily="49" charset="-122"/>
                <a:ea typeface="楷体" panose="02010609060101010101" pitchFamily="49" charset="-122"/>
              </a:rPr>
              <a:t>时</a:t>
            </a:r>
            <a:r>
              <a:rPr lang="zh-CN" altLang="zh-CN" sz="2400" dirty="0">
                <a:latin typeface="楷体" panose="02010609060101010101" pitchFamily="49" charset="-122"/>
                <a:ea typeface="楷体" panose="02010609060101010101" pitchFamily="49" charset="-122"/>
              </a:rPr>
              <a:t>，一般都要考虑到剪枝。应用剪枝优化的核心是设计剪枝判断方法，即确定哪些枝条应当舍弃，哪些枝条应当保留。好的剪枝判断方法，能使程序的运行时间大大缩短；否则，也可能适得其反。首先分析一下设计剪枝判断方法的时候，需要遵循的一些原则</a:t>
            </a:r>
            <a:r>
              <a:rPr lang="zh-CN" altLang="en-US" sz="2400" dirty="0">
                <a:latin typeface="楷体" panose="02010609060101010101" pitchFamily="49" charset="-122"/>
                <a:ea typeface="楷体" panose="02010609060101010101" pitchFamily="49" charset="-122"/>
              </a:rPr>
              <a:t>。</a:t>
            </a:r>
            <a:endParaRPr lang="zh-CN" altLang="zh-CN" sz="2400" dirty="0">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F96F2A-4F36-4373-A6E2-E487F6FAE441}"/>
              </a:ext>
            </a:extLst>
          </p:cNvPr>
          <p:cNvSpPr/>
          <p:nvPr/>
        </p:nvSpPr>
        <p:spPr>
          <a:xfrm>
            <a:off x="2771875" y="24408"/>
            <a:ext cx="2954655" cy="923330"/>
          </a:xfrm>
          <a:prstGeom prst="rect">
            <a:avLst/>
          </a:prstGeom>
          <a:noFill/>
          <a:ln>
            <a:noFill/>
          </a:ln>
        </p:spPr>
        <p:txBody>
          <a:bodyPr wrap="none">
            <a:spAutoFit/>
            <a:scene3d>
              <a:camera prst="orthographicFront"/>
              <a:lightRig rig="threePt" dir="t"/>
            </a:scene3d>
          </a:bodyPr>
          <a:lstStyle/>
          <a:p>
            <a:pPr algn="ctr"/>
            <a:r>
              <a:rPr lang="zh-CN" altLang="en-US" sz="54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四、例题</a:t>
            </a:r>
          </a:p>
        </p:txBody>
      </p:sp>
      <p:sp>
        <p:nvSpPr>
          <p:cNvPr id="3" name="矩形 2">
            <a:extLst>
              <a:ext uri="{FF2B5EF4-FFF2-40B4-BE49-F238E27FC236}">
                <a16:creationId xmlns:a16="http://schemas.microsoft.com/office/drawing/2014/main" id="{44BEE18D-BF61-429C-A7E3-9679F9DB7468}"/>
              </a:ext>
            </a:extLst>
          </p:cNvPr>
          <p:cNvSpPr/>
          <p:nvPr/>
        </p:nvSpPr>
        <p:spPr>
          <a:xfrm>
            <a:off x="182562" y="836820"/>
            <a:ext cx="8778875" cy="4216539"/>
          </a:xfrm>
          <a:prstGeom prst="rect">
            <a:avLst/>
          </a:prstGeom>
          <a:noFill/>
          <a:ln>
            <a:noFill/>
          </a:ln>
        </p:spPr>
        <p:txBody>
          <a:bodyPr>
            <a:spAutoFit/>
          </a:bodyPr>
          <a:lstStyle/>
          <a:p>
            <a:r>
              <a:rPr lang="zh-CN" altLang="zh-CN" sz="2800" dirty="0">
                <a:ln>
                  <a:solidFill>
                    <a:srgbClr val="0070C0"/>
                  </a:solidFill>
                </a:ln>
                <a:solidFill>
                  <a:srgbClr val="00B0F0"/>
                </a:solidFill>
                <a:latin typeface="楷体" panose="02010609060101010101" pitchFamily="49" charset="-122"/>
                <a:ea typeface="楷体" panose="02010609060101010101" pitchFamily="49" charset="-122"/>
              </a:rPr>
              <a:t>【算法分析】</a:t>
            </a:r>
          </a:p>
          <a:p>
            <a:pPr marL="342900" indent="-34290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因为题目中的Ｓ</a:t>
            </a:r>
            <a:r>
              <a:rPr lang="en-US" altLang="zh-CN" sz="2400" dirty="0">
                <a:latin typeface="楷体" panose="02010609060101010101" pitchFamily="49" charset="-122"/>
                <a:ea typeface="楷体" panose="02010609060101010101" pitchFamily="49" charset="-122"/>
              </a:rPr>
              <a:t>∈{1..500}</a:t>
            </a:r>
            <a:r>
              <a:rPr lang="zh-CN" altLang="zh-CN" sz="2400" dirty="0">
                <a:latin typeface="楷体" panose="02010609060101010101" pitchFamily="49" charset="-122"/>
                <a:ea typeface="楷体" panose="02010609060101010101" pitchFamily="49" charset="-122"/>
              </a:rPr>
              <a:t>，最坏的情况下每个数可以取到的值有</a:t>
            </a:r>
            <a:r>
              <a:rPr lang="en-US" altLang="zh-CN" sz="2400" dirty="0">
                <a:latin typeface="楷体" panose="02010609060101010101" pitchFamily="49" charset="-122"/>
                <a:ea typeface="楷体" panose="02010609060101010101" pitchFamily="49" charset="-122"/>
              </a:rPr>
              <a:t>500</a:t>
            </a:r>
            <a:r>
              <a:rPr lang="zh-CN" altLang="zh-CN" sz="2400" dirty="0">
                <a:latin typeface="楷体" panose="02010609060101010101" pitchFamily="49" charset="-122"/>
                <a:ea typeface="楷体" panose="02010609060101010101" pitchFamily="49" charset="-122"/>
              </a:rPr>
              <a:t>种，从数学方面很难找到较好方法，而采用搜索方法是一种很好的解决办法，根据数列从左往右依次搜索原数列每个数可能的值，然后与所知道的值进行比较。这样，得到了一个最简单的搜索方法</a:t>
            </a:r>
            <a:r>
              <a:rPr lang="en-US" altLang="zh-CN" sz="2400" dirty="0">
                <a:latin typeface="楷体" panose="02010609060101010101" pitchFamily="49" charset="-122"/>
                <a:ea typeface="楷体" panose="02010609060101010101" pitchFamily="49" charset="-122"/>
              </a:rPr>
              <a:t>A</a:t>
            </a:r>
            <a:r>
              <a:rPr lang="zh-CN" altLang="zh-CN" sz="2400" dirty="0">
                <a:latin typeface="楷体" panose="02010609060101010101" pitchFamily="49" charset="-122"/>
                <a:ea typeface="楷体" panose="02010609060101010101" pitchFamily="49" charset="-122"/>
              </a:rPr>
              <a:t>。</a:t>
            </a:r>
          </a:p>
          <a:p>
            <a:pPr marL="342900" indent="-34290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但方法</a:t>
            </a:r>
            <a:r>
              <a:rPr lang="en-US" altLang="zh-CN" sz="2400" dirty="0">
                <a:latin typeface="楷体" panose="02010609060101010101" pitchFamily="49" charset="-122"/>
                <a:ea typeface="楷体" panose="02010609060101010101" pitchFamily="49" charset="-122"/>
              </a:rPr>
              <a:t>A</a:t>
            </a:r>
            <a:r>
              <a:rPr lang="zh-CN" altLang="zh-CN" sz="2400" dirty="0">
                <a:latin typeface="楷体" panose="02010609060101010101" pitchFamily="49" charset="-122"/>
                <a:ea typeface="楷体" panose="02010609060101010101" pitchFamily="49" charset="-122"/>
              </a:rPr>
              <a:t>最坏的情况下扩展的节点为</a:t>
            </a:r>
            <a:r>
              <a:rPr lang="en-US" altLang="zh-CN" sz="2400" dirty="0">
                <a:latin typeface="楷体" panose="02010609060101010101" pitchFamily="49" charset="-122"/>
                <a:ea typeface="楷体" panose="02010609060101010101" pitchFamily="49" charset="-122"/>
              </a:rPr>
              <a:t>500</a:t>
            </a:r>
            <a:r>
              <a:rPr lang="en-US" altLang="zh-CN" sz="2400" baseline="30000" dirty="0">
                <a:latin typeface="楷体" panose="02010609060101010101" pitchFamily="49" charset="-122"/>
                <a:ea typeface="楷体" panose="02010609060101010101" pitchFamily="49" charset="-122"/>
              </a:rPr>
              <a:t>1000</a:t>
            </a:r>
            <a:r>
              <a:rPr lang="zh-CN" altLang="zh-CN" sz="2400" dirty="0">
                <a:latin typeface="楷体" panose="02010609060101010101" pitchFamily="49" charset="-122"/>
                <a:ea typeface="楷体" panose="02010609060101010101" pitchFamily="49" charset="-122"/>
              </a:rPr>
              <a:t>，运算速度</a:t>
            </a:r>
            <a:r>
              <a:rPr lang="zh-CN" altLang="en-US" sz="2400" dirty="0">
                <a:latin typeface="楷体" panose="02010609060101010101" pitchFamily="49" charset="-122"/>
                <a:ea typeface="楷体" panose="02010609060101010101" pitchFamily="49" charset="-122"/>
              </a:rPr>
              <a:t>过慢</a:t>
            </a:r>
            <a:r>
              <a:rPr lang="zh-CN" altLang="zh-CN" sz="2400" dirty="0">
                <a:latin typeface="楷体" panose="02010609060101010101" pitchFamily="49" charset="-122"/>
                <a:ea typeface="楷体" panose="02010609060101010101" pitchFamily="49" charset="-122"/>
              </a:rPr>
              <a:t>。</a:t>
            </a:r>
          </a:p>
          <a:p>
            <a:pPr marL="342900" indent="-34290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在这个算法中，对数列中的每个数分别进行了</a:t>
            </a:r>
            <a:r>
              <a:rPr lang="en-US" altLang="zh-CN" sz="2400" dirty="0">
                <a:latin typeface="楷体" panose="02010609060101010101" pitchFamily="49" charset="-122"/>
                <a:ea typeface="楷体" panose="02010609060101010101" pitchFamily="49" charset="-122"/>
              </a:rPr>
              <a:t>500</a:t>
            </a:r>
            <a:r>
              <a:rPr lang="zh-CN" altLang="zh-CN" sz="2400" dirty="0">
                <a:latin typeface="楷体" panose="02010609060101010101" pitchFamily="49" charset="-122"/>
                <a:ea typeface="楷体" panose="02010609060101010101" pitchFamily="49" charset="-122"/>
              </a:rPr>
              <a:t>次搜索，</a:t>
            </a:r>
            <a:r>
              <a:rPr lang="zh-CN" altLang="en-US" sz="2400" dirty="0">
                <a:latin typeface="楷体" panose="02010609060101010101" pitchFamily="49" charset="-122"/>
                <a:ea typeface="楷体" panose="02010609060101010101" pitchFamily="49" charset="-122"/>
              </a:rPr>
              <a:t>而</a:t>
            </a:r>
            <a:r>
              <a:rPr lang="zh-CN" altLang="zh-CN" sz="2400" dirty="0">
                <a:latin typeface="楷体" panose="02010609060101010101" pitchFamily="49" charset="-122"/>
                <a:ea typeface="楷体" panose="02010609060101010101" pitchFamily="49" charset="-122"/>
              </a:rPr>
              <a:t>导致了搜索量大。如何有效的减少搜索量是提高本题算法效率的关键。而运用搜索顺序的方法在本题中由于规定了左边的数最小而无法运用。</a:t>
            </a:r>
          </a:p>
        </p:txBody>
      </p:sp>
    </p:spTree>
    <p:extLst>
      <p:ext uri="{BB962C8B-B14F-4D97-AF65-F5344CB8AC3E}">
        <p14:creationId xmlns:p14="http://schemas.microsoft.com/office/powerpoint/2010/main" val="13282212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4BEE18D-BF61-429C-A7E3-9679F9DB7468}"/>
              </a:ext>
            </a:extLst>
          </p:cNvPr>
          <p:cNvSpPr/>
          <p:nvPr/>
        </p:nvSpPr>
        <p:spPr>
          <a:xfrm>
            <a:off x="182562" y="931380"/>
            <a:ext cx="8778875" cy="4585871"/>
          </a:xfrm>
          <a:prstGeom prst="rect">
            <a:avLst/>
          </a:prstGeom>
          <a:noFill/>
          <a:ln>
            <a:noFill/>
          </a:ln>
        </p:spPr>
        <p:txBody>
          <a:bodyPr>
            <a:spAutoFit/>
          </a:bodyPr>
          <a:lstStyle/>
          <a:p>
            <a:r>
              <a:rPr lang="zh-CN" altLang="zh-CN" sz="2800" dirty="0">
                <a:ln>
                  <a:solidFill>
                    <a:srgbClr val="0070C0"/>
                  </a:solidFill>
                </a:ln>
                <a:solidFill>
                  <a:srgbClr val="00B0F0"/>
                </a:solidFill>
                <a:latin typeface="楷体" panose="02010609060101010101" pitchFamily="49" charset="-122"/>
                <a:ea typeface="楷体" panose="02010609060101010101" pitchFamily="49" charset="-122"/>
              </a:rPr>
              <a:t>【算法分析】</a:t>
            </a:r>
          </a:p>
          <a:p>
            <a:pPr marL="342900" indent="-342900">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换个角度思考，</a:t>
            </a:r>
            <a:r>
              <a:rPr lang="zh-CN" altLang="zh-CN" sz="2400" dirty="0">
                <a:latin typeface="楷体" panose="02010609060101010101" pitchFamily="49" charset="-122"/>
                <a:ea typeface="楷体" panose="02010609060101010101" pitchFamily="49" charset="-122"/>
              </a:rPr>
              <a:t>搜索方法</a:t>
            </a:r>
            <a:r>
              <a:rPr lang="en-US" altLang="zh-CN" sz="2400" dirty="0">
                <a:latin typeface="楷体" panose="02010609060101010101" pitchFamily="49" charset="-122"/>
                <a:ea typeface="楷体" panose="02010609060101010101" pitchFamily="49" charset="-122"/>
              </a:rPr>
              <a:t>B</a:t>
            </a:r>
            <a:r>
              <a:rPr lang="zh-CN" altLang="zh-CN" sz="2400" dirty="0">
                <a:latin typeface="楷体" panose="02010609060101010101" pitchFamily="49" charset="-122"/>
                <a:ea typeface="楷体" panose="02010609060101010101" pitchFamily="49" charset="-122"/>
              </a:rPr>
              <a:t>：回过头来看看题目提供给我们的约束条件，我们用</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表示前</a:t>
            </a:r>
            <a:r>
              <a:rPr lang="en-US" altLang="zh-CN" sz="2400" dirty="0" err="1">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项的和，用</a:t>
            </a:r>
            <a:r>
              <a:rPr lang="en-US" altLang="zh-CN" sz="2400" dirty="0" err="1">
                <a:latin typeface="楷体" panose="02010609060101010101" pitchFamily="49" charset="-122"/>
                <a:ea typeface="楷体" panose="02010609060101010101" pitchFamily="49" charset="-122"/>
              </a:rPr>
              <a:t>T</a:t>
            </a:r>
            <a:r>
              <a:rPr lang="en-US" altLang="zh-CN" sz="2400" baseline="-25000" dirty="0" err="1">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表示后</a:t>
            </a:r>
            <a:r>
              <a:rPr lang="en-US" altLang="zh-CN" sz="2400" dirty="0" err="1">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项的和。</a:t>
            </a:r>
            <a:endParaRPr lang="en-US" altLang="zh-CN" sz="2400"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题目中的</a:t>
            </a:r>
            <a:r>
              <a:rPr lang="zh-CN" altLang="zh-CN" sz="2400" dirty="0">
                <a:latin typeface="楷体" panose="02010609060101010101" pitchFamily="49" charset="-122"/>
                <a:ea typeface="楷体" panose="02010609060101010101" pitchFamily="49" charset="-122"/>
              </a:rPr>
              <a:t>数据应是数列中的</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1</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2</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n</a:t>
            </a:r>
            <a:r>
              <a:rPr lang="zh-CN" altLang="zh-CN" sz="2400" dirty="0">
                <a:latin typeface="楷体" panose="02010609060101010101" pitchFamily="49" charset="-122"/>
                <a:ea typeface="楷体" panose="02010609060101010101" pitchFamily="49" charset="-122"/>
              </a:rPr>
              <a:t>，以</a:t>
            </a:r>
            <a:r>
              <a:rPr lang="zh-CN" altLang="en-US" sz="2400" dirty="0">
                <a:latin typeface="楷体" panose="02010609060101010101" pitchFamily="49" charset="-122"/>
                <a:ea typeface="楷体" panose="02010609060101010101" pitchFamily="49" charset="-122"/>
              </a:rPr>
              <a:t>及</a:t>
            </a:r>
            <a:r>
              <a:rPr lang="en-US" altLang="zh-CN" sz="2400" dirty="0">
                <a:latin typeface="楷体" panose="02010609060101010101" pitchFamily="49" charset="-122"/>
                <a:ea typeface="楷体" panose="02010609060101010101" pitchFamily="49" charset="-122"/>
              </a:rPr>
              <a:t>T</a:t>
            </a:r>
            <a:r>
              <a:rPr lang="en-US" altLang="zh-CN" sz="2400" baseline="-25000" dirty="0">
                <a:latin typeface="楷体" panose="02010609060101010101" pitchFamily="49" charset="-122"/>
                <a:ea typeface="楷体" panose="02010609060101010101" pitchFamily="49" charset="-122"/>
              </a:rPr>
              <a:t>1</a:t>
            </a:r>
            <a:r>
              <a:rPr lang="en-US" altLang="zh-CN" sz="2400" dirty="0">
                <a:latin typeface="楷体" panose="02010609060101010101" pitchFamily="49" charset="-122"/>
                <a:ea typeface="楷体" panose="02010609060101010101" pitchFamily="49" charset="-122"/>
              </a:rPr>
              <a:t>,T</a:t>
            </a:r>
            <a:r>
              <a:rPr lang="en-US" altLang="zh-CN" sz="2400" baseline="-25000" dirty="0">
                <a:latin typeface="楷体" panose="02010609060101010101" pitchFamily="49" charset="-122"/>
                <a:ea typeface="楷体" panose="02010609060101010101" pitchFamily="49" charset="-122"/>
              </a:rPr>
              <a:t>2</a:t>
            </a:r>
            <a:r>
              <a:rPr lang="en-US" altLang="zh-CN" sz="2400" dirty="0">
                <a:latin typeface="楷体" panose="02010609060101010101" pitchFamily="49" charset="-122"/>
                <a:ea typeface="楷体" panose="02010609060101010101" pitchFamily="49" charset="-122"/>
              </a:rPr>
              <a:t>……T</a:t>
            </a:r>
            <a:r>
              <a:rPr lang="en-US" altLang="zh-CN" sz="2400" baseline="-25000" dirty="0">
                <a:latin typeface="楷体" panose="02010609060101010101" pitchFamily="49" charset="-122"/>
                <a:ea typeface="楷体" panose="02010609060101010101" pitchFamily="49" charset="-122"/>
              </a:rPr>
              <a:t>n</a:t>
            </a:r>
            <a:r>
              <a:rPr lang="zh-CN" altLang="zh-CN" sz="2400" dirty="0">
                <a:latin typeface="楷体" panose="02010609060101010101" pitchFamily="49" charset="-122"/>
                <a:ea typeface="楷体" panose="02010609060101010101" pitchFamily="49" charset="-122"/>
              </a:rPr>
              <a:t>。其中的任意</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i+1</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和</a:t>
            </a:r>
            <a:r>
              <a:rPr lang="en-US" altLang="zh-CN" sz="2400" dirty="0">
                <a:latin typeface="楷体" panose="02010609060101010101" pitchFamily="49" charset="-122"/>
                <a:ea typeface="楷体" panose="02010609060101010101" pitchFamily="49" charset="-122"/>
              </a:rPr>
              <a:t>T</a:t>
            </a:r>
            <a:r>
              <a:rPr lang="en-US" altLang="zh-CN" sz="2400" baseline="-25000" dirty="0">
                <a:latin typeface="楷体" panose="02010609060101010101" pitchFamily="49" charset="-122"/>
                <a:ea typeface="楷体" panose="02010609060101010101" pitchFamily="49" charset="-122"/>
              </a:rPr>
              <a:t>i+1</a:t>
            </a:r>
            <a:r>
              <a:rPr lang="en-US" altLang="zh-CN" sz="2400" dirty="0">
                <a:latin typeface="楷体" panose="02010609060101010101" pitchFamily="49" charset="-122"/>
                <a:ea typeface="楷体" panose="02010609060101010101" pitchFamily="49" charset="-122"/>
              </a:rPr>
              <a:t>-T</a:t>
            </a:r>
            <a:r>
              <a:rPr lang="en-US" altLang="zh-CN" sz="2400" baseline="-25000" dirty="0">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都属于集合Ｓ。另一个比较容易发现的约束条件是对于任意的</a:t>
            </a:r>
            <a:r>
              <a:rPr lang="en-US" altLang="zh-CN" sz="2400" dirty="0" err="1">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，有</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n</a:t>
            </a:r>
            <a:r>
              <a:rPr lang="en-US" altLang="zh-CN" sz="2400" dirty="0">
                <a:latin typeface="楷体" panose="02010609060101010101" pitchFamily="49" charset="-122"/>
                <a:ea typeface="楷体" panose="02010609060101010101" pitchFamily="49" charset="-122"/>
              </a:rPr>
              <a:t>=T</a:t>
            </a:r>
            <a:r>
              <a:rPr lang="en-US" altLang="zh-CN" sz="2400" baseline="-25000" dirty="0">
                <a:latin typeface="楷体" panose="02010609060101010101" pitchFamily="49" charset="-122"/>
                <a:ea typeface="楷体" panose="02010609060101010101" pitchFamily="49" charset="-122"/>
              </a:rPr>
              <a:t>n</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i</a:t>
            </a:r>
            <a:r>
              <a:rPr lang="en-US" altLang="zh-CN" sz="2400" dirty="0">
                <a:latin typeface="楷体" panose="02010609060101010101" pitchFamily="49" charset="-122"/>
                <a:ea typeface="楷体" panose="02010609060101010101" pitchFamily="49" charset="-122"/>
              </a:rPr>
              <a:t>+T</a:t>
            </a:r>
            <a:r>
              <a:rPr lang="en-US" altLang="zh-CN" sz="2400" baseline="-25000" dirty="0">
                <a:latin typeface="楷体" panose="02010609060101010101" pitchFamily="49" charset="-122"/>
                <a:ea typeface="楷体" panose="02010609060101010101" pitchFamily="49" charset="-122"/>
              </a:rPr>
              <a:t>i+1</a:t>
            </a:r>
            <a:r>
              <a:rPr lang="zh-CN" altLang="zh-CN" sz="2400" dirty="0">
                <a:latin typeface="楷体" panose="02010609060101010101" pitchFamily="49" charset="-122"/>
                <a:ea typeface="楷体" panose="02010609060101010101" pitchFamily="49" charset="-122"/>
              </a:rPr>
              <a:t>。同样，在搜索的过程中最大化这些约束条件是提高程序效率的关键。</a:t>
            </a:r>
          </a:p>
          <a:p>
            <a:pPr marL="342900" indent="-34290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当任意从已知的数据中取出两个数的时候，会出现两种情况：</a:t>
            </a:r>
          </a:p>
          <a:p>
            <a:r>
              <a:rPr lang="en-US" altLang="zh-CN" sz="2400" dirty="0">
                <a:latin typeface="楷体" panose="02010609060101010101" pitchFamily="49" charset="-122"/>
                <a:ea typeface="楷体" panose="02010609060101010101" pitchFamily="49" charset="-122"/>
              </a:rPr>
              <a:t>    </a:t>
            </a:r>
            <a:r>
              <a:rPr lang="en-US" altLang="zh-CN" sz="2400" u="sng" dirty="0">
                <a:latin typeface="楷体" panose="02010609060101010101" pitchFamily="49" charset="-122"/>
                <a:ea typeface="楷体" panose="02010609060101010101" pitchFamily="49" charset="-122"/>
              </a:rPr>
              <a:t>1</a:t>
            </a:r>
            <a:r>
              <a:rPr lang="zh-CN" altLang="zh-CN" sz="2400" u="sng" dirty="0">
                <a:latin typeface="楷体" panose="02010609060101010101" pitchFamily="49" charset="-122"/>
                <a:ea typeface="楷体" panose="02010609060101010101" pitchFamily="49" charset="-122"/>
              </a:rPr>
              <a:t>、两个数同属于</a:t>
            </a:r>
            <a:r>
              <a:rPr lang="en-US" altLang="zh-CN" sz="2400" u="sng" dirty="0">
                <a:latin typeface="楷体" panose="02010609060101010101" pitchFamily="49" charset="-122"/>
                <a:ea typeface="楷体" panose="02010609060101010101" pitchFamily="49" charset="-122"/>
              </a:rPr>
              <a:t>S</a:t>
            </a:r>
            <a:r>
              <a:rPr lang="en-US" altLang="zh-CN" sz="2400" u="sng" baseline="-25000" dirty="0">
                <a:latin typeface="楷体" panose="02010609060101010101" pitchFamily="49" charset="-122"/>
                <a:ea typeface="楷体" panose="02010609060101010101" pitchFamily="49" charset="-122"/>
              </a:rPr>
              <a:t>i</a:t>
            </a:r>
            <a:r>
              <a:rPr lang="en-US" altLang="zh-CN" sz="2400" u="sng" dirty="0">
                <a:latin typeface="楷体" panose="02010609060101010101" pitchFamily="49" charset="-122"/>
                <a:ea typeface="楷体" panose="02010609060101010101" pitchFamily="49" charset="-122"/>
              </a:rPr>
              <a:t>,</a:t>
            </a:r>
            <a:r>
              <a:rPr lang="zh-CN" altLang="zh-CN" sz="2400" u="sng" dirty="0">
                <a:latin typeface="楷体" panose="02010609060101010101" pitchFamily="49" charset="-122"/>
                <a:ea typeface="楷体" panose="02010609060101010101" pitchFamily="49" charset="-122"/>
              </a:rPr>
              <a:t>或者</a:t>
            </a:r>
            <a:r>
              <a:rPr lang="en-US" altLang="zh-CN" sz="2400" u="sng" dirty="0" err="1">
                <a:latin typeface="楷体" panose="02010609060101010101" pitchFamily="49" charset="-122"/>
                <a:ea typeface="楷体" panose="02010609060101010101" pitchFamily="49" charset="-122"/>
              </a:rPr>
              <a:t>T</a:t>
            </a:r>
            <a:r>
              <a:rPr lang="en-US" altLang="zh-CN" sz="2400" u="sng" baseline="-25000" dirty="0" err="1">
                <a:latin typeface="楷体" panose="02010609060101010101" pitchFamily="49" charset="-122"/>
                <a:ea typeface="楷体" panose="02010609060101010101" pitchFamily="49" charset="-122"/>
              </a:rPr>
              <a:t>i</a:t>
            </a:r>
            <a:endParaRPr lang="en-US" altLang="zh-CN" sz="2400" u="sng" baseline="-25000" dirty="0">
              <a:latin typeface="楷体" panose="02010609060101010101" pitchFamily="49" charset="-122"/>
              <a:ea typeface="楷体" panose="02010609060101010101" pitchFamily="49" charset="-122"/>
            </a:endParaRPr>
          </a:p>
          <a:p>
            <a:endParaRPr lang="en-US" altLang="zh-CN" sz="2400" baseline="-25000" dirty="0">
              <a:latin typeface="楷体" panose="02010609060101010101" pitchFamily="49" charset="-122"/>
              <a:ea typeface="楷体" panose="02010609060101010101" pitchFamily="49" charset="-122"/>
            </a:endParaRPr>
          </a:p>
          <a:p>
            <a:endParaRPr lang="en-US" altLang="zh-CN" sz="2400" baseline="-25000" dirty="0">
              <a:latin typeface="楷体" panose="02010609060101010101" pitchFamily="49" charset="-122"/>
              <a:ea typeface="楷体" panose="02010609060101010101" pitchFamily="49" charset="-122"/>
            </a:endParaRPr>
          </a:p>
          <a:p>
            <a:endParaRPr lang="en-US" altLang="zh-CN" sz="2400" baseline="-250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en-US" altLang="zh-CN" sz="2400" u="sng" dirty="0">
                <a:latin typeface="楷体" panose="02010609060101010101" pitchFamily="49" charset="-122"/>
                <a:ea typeface="楷体" panose="02010609060101010101" pitchFamily="49" charset="-122"/>
              </a:rPr>
              <a:t>2</a:t>
            </a:r>
            <a:r>
              <a:rPr lang="zh-CN" altLang="zh-CN" sz="2400" u="sng" dirty="0">
                <a:latin typeface="楷体" panose="02010609060101010101" pitchFamily="49" charset="-122"/>
                <a:ea typeface="楷体" panose="02010609060101010101" pitchFamily="49" charset="-122"/>
              </a:rPr>
              <a:t>、两数分别属于</a:t>
            </a:r>
            <a:r>
              <a:rPr lang="en-US" altLang="zh-CN" sz="2400" u="sng" dirty="0" err="1">
                <a:latin typeface="楷体" panose="02010609060101010101" pitchFamily="49" charset="-122"/>
                <a:ea typeface="楷体" panose="02010609060101010101" pitchFamily="49" charset="-122"/>
              </a:rPr>
              <a:t>T</a:t>
            </a:r>
            <a:r>
              <a:rPr lang="en-US" altLang="zh-CN" sz="2400" u="sng" baseline="-25000" dirty="0" err="1">
                <a:latin typeface="楷体" panose="02010609060101010101" pitchFamily="49" charset="-122"/>
                <a:ea typeface="楷体" panose="02010609060101010101" pitchFamily="49" charset="-122"/>
              </a:rPr>
              <a:t>i</a:t>
            </a:r>
            <a:r>
              <a:rPr lang="zh-CN" altLang="zh-CN" sz="2400" u="sng" dirty="0">
                <a:latin typeface="楷体" panose="02010609060101010101" pitchFamily="49" charset="-122"/>
                <a:ea typeface="楷体" panose="02010609060101010101" pitchFamily="49" charset="-122"/>
              </a:rPr>
              <a:t>和</a:t>
            </a:r>
            <a:r>
              <a:rPr lang="en-US" altLang="zh-CN" sz="2400" u="sng" dirty="0">
                <a:latin typeface="楷体" panose="02010609060101010101" pitchFamily="49" charset="-122"/>
                <a:ea typeface="楷体" panose="02010609060101010101" pitchFamily="49" charset="-122"/>
              </a:rPr>
              <a:t>S</a:t>
            </a:r>
            <a:r>
              <a:rPr lang="en-US" altLang="zh-CN" sz="2400" u="sng" baseline="-25000" dirty="0">
                <a:latin typeface="楷体" panose="02010609060101010101" pitchFamily="49" charset="-122"/>
                <a:ea typeface="楷体" panose="02010609060101010101" pitchFamily="49" charset="-122"/>
              </a:rPr>
              <a:t>i</a:t>
            </a:r>
            <a:endParaRPr lang="en-US" altLang="zh-CN" sz="2400" u="sng" dirty="0">
              <a:latin typeface="楷体" panose="02010609060101010101" pitchFamily="49" charset="-122"/>
              <a:ea typeface="楷体" panose="02010609060101010101" pitchFamily="49" charset="-122"/>
            </a:endParaRPr>
          </a:p>
        </p:txBody>
      </p:sp>
      <p:sp>
        <p:nvSpPr>
          <p:cNvPr id="2" name="矩形 1">
            <a:extLst>
              <a:ext uri="{FF2B5EF4-FFF2-40B4-BE49-F238E27FC236}">
                <a16:creationId xmlns:a16="http://schemas.microsoft.com/office/drawing/2014/main" id="{4FF96F2A-4F36-4373-A6E2-E487F6FAE441}"/>
              </a:ext>
            </a:extLst>
          </p:cNvPr>
          <p:cNvSpPr/>
          <p:nvPr/>
        </p:nvSpPr>
        <p:spPr>
          <a:xfrm>
            <a:off x="2771875" y="24408"/>
            <a:ext cx="2954655" cy="923330"/>
          </a:xfrm>
          <a:prstGeom prst="rect">
            <a:avLst/>
          </a:prstGeom>
          <a:noFill/>
          <a:ln>
            <a:noFill/>
          </a:ln>
        </p:spPr>
        <p:txBody>
          <a:bodyPr wrap="none">
            <a:spAutoFit/>
            <a:scene3d>
              <a:camera prst="orthographicFront"/>
              <a:lightRig rig="threePt" dir="t"/>
            </a:scene3d>
          </a:bodyPr>
          <a:lstStyle/>
          <a:p>
            <a:pPr algn="ctr"/>
            <a:r>
              <a:rPr lang="zh-CN" altLang="en-US" sz="54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四、例题</a:t>
            </a:r>
          </a:p>
        </p:txBody>
      </p:sp>
      <p:graphicFrame>
        <p:nvGraphicFramePr>
          <p:cNvPr id="6" name="对象 5">
            <a:extLst>
              <a:ext uri="{FF2B5EF4-FFF2-40B4-BE49-F238E27FC236}">
                <a16:creationId xmlns:a16="http://schemas.microsoft.com/office/drawing/2014/main" id="{8286E792-E3D2-409A-B5CF-FDB875DEEDF7}"/>
              </a:ext>
            </a:extLst>
          </p:cNvPr>
          <p:cNvGraphicFramePr>
            <a:graphicFrameLocks noChangeAspect="1"/>
          </p:cNvGraphicFramePr>
          <p:nvPr>
            <p:extLst>
              <p:ext uri="{D42A27DB-BD31-4B8C-83A1-F6EECF244321}">
                <p14:modId xmlns:p14="http://schemas.microsoft.com/office/powerpoint/2010/main" val="2802280548"/>
              </p:ext>
            </p:extLst>
          </p:nvPr>
        </p:nvGraphicFramePr>
        <p:xfrm>
          <a:off x="1475785" y="5617091"/>
          <a:ext cx="7309269" cy="619058"/>
        </p:xfrm>
        <a:graphic>
          <a:graphicData uri="http://schemas.openxmlformats.org/presentationml/2006/ole">
            <mc:AlternateContent xmlns:mc="http://schemas.openxmlformats.org/markup-compatibility/2006">
              <mc:Choice xmlns:v="urn:schemas-microsoft-com:vml" Requires="v">
                <p:oleObj spid="_x0000_s4106" name="BMP 图像" r:id="rId3" imgW="2971953" imgH="374735" progId="Paint.Picture">
                  <p:embed/>
                </p:oleObj>
              </mc:Choice>
              <mc:Fallback>
                <p:oleObj name="BMP 图像" r:id="rId3" imgW="2971953" imgH="374735" progId="Paint.Picture">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785" y="5617091"/>
                        <a:ext cx="7309269" cy="619058"/>
                      </a:xfrm>
                      <a:prstGeom prst="rect">
                        <a:avLst/>
                      </a:prstGeom>
                      <a:noFill/>
                      <a:ln>
                        <a:noFill/>
                      </a:ln>
                    </p:spPr>
                  </p:pic>
                </p:oleObj>
              </mc:Fallback>
            </mc:AlternateContent>
          </a:graphicData>
        </a:graphic>
      </p:graphicFrame>
      <p:pic>
        <p:nvPicPr>
          <p:cNvPr id="8" name="图片 7">
            <a:extLst>
              <a:ext uri="{FF2B5EF4-FFF2-40B4-BE49-F238E27FC236}">
                <a16:creationId xmlns:a16="http://schemas.microsoft.com/office/drawing/2014/main" id="{7E8C2242-9758-448F-99EB-A5535F1F389B}"/>
              </a:ext>
            </a:extLst>
          </p:cNvPr>
          <p:cNvPicPr/>
          <p:nvPr/>
        </p:nvPicPr>
        <p:blipFill rotWithShape="1">
          <a:blip r:embed="rId5">
            <a:extLst>
              <a:ext uri="{28A0092B-C50C-407E-A947-70E740481C1C}">
                <a14:useLocalDpi xmlns:a14="http://schemas.microsoft.com/office/drawing/2010/main" val="0"/>
              </a:ext>
            </a:extLst>
          </a:blip>
          <a:srcRect t="29250" b="8812"/>
          <a:stretch/>
        </p:blipFill>
        <p:spPr bwMode="auto">
          <a:xfrm>
            <a:off x="1475785" y="4437070"/>
            <a:ext cx="7309269" cy="61905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110784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4BEE18D-BF61-429C-A7E3-9679F9DB7468}"/>
              </a:ext>
            </a:extLst>
          </p:cNvPr>
          <p:cNvSpPr/>
          <p:nvPr/>
        </p:nvSpPr>
        <p:spPr>
          <a:xfrm>
            <a:off x="182562" y="931380"/>
            <a:ext cx="8778875" cy="3847207"/>
          </a:xfrm>
          <a:prstGeom prst="rect">
            <a:avLst/>
          </a:prstGeom>
          <a:noFill/>
          <a:ln>
            <a:noFill/>
          </a:ln>
        </p:spPr>
        <p:txBody>
          <a:bodyPr>
            <a:spAutoFit/>
          </a:bodyPr>
          <a:lstStyle/>
          <a:p>
            <a:r>
              <a:rPr lang="zh-CN" altLang="zh-CN" sz="2800" dirty="0">
                <a:ln>
                  <a:solidFill>
                    <a:srgbClr val="0070C0"/>
                  </a:solidFill>
                </a:ln>
                <a:solidFill>
                  <a:srgbClr val="00B0F0"/>
                </a:solidFill>
                <a:latin typeface="楷体" panose="02010609060101010101" pitchFamily="49" charset="-122"/>
                <a:ea typeface="楷体" panose="02010609060101010101" pitchFamily="49" charset="-122"/>
              </a:rPr>
              <a:t>【算法分析】</a:t>
            </a:r>
          </a:p>
          <a:p>
            <a:pPr marL="342900" indent="-34290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当两数同属于</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或者</a:t>
            </a:r>
            <a:r>
              <a:rPr lang="en-US" altLang="zh-CN" sz="2400" dirty="0" err="1">
                <a:latin typeface="楷体" panose="02010609060101010101" pitchFamily="49" charset="-122"/>
                <a:ea typeface="楷体" panose="02010609060101010101" pitchFamily="49" charset="-122"/>
              </a:rPr>
              <a:t>T</a:t>
            </a:r>
            <a:r>
              <a:rPr lang="en-US" altLang="zh-CN" sz="2400" baseline="-25000" dirty="0" err="1">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时，两个数之差，就是图中</a:t>
            </a:r>
            <a:r>
              <a:rPr lang="en-US" altLang="zh-CN" sz="2400" dirty="0" err="1">
                <a:latin typeface="楷体" panose="02010609060101010101" pitchFamily="49" charset="-122"/>
                <a:ea typeface="楷体" panose="02010609060101010101" pitchFamily="49" charset="-122"/>
              </a:rPr>
              <a:t>Sj</a:t>
            </a:r>
            <a:r>
              <a:rPr lang="en-US" altLang="zh-CN" sz="2400" dirty="0">
                <a:latin typeface="楷体" panose="02010609060101010101" pitchFamily="49" charset="-122"/>
                <a:ea typeface="楷体" panose="02010609060101010101" pitchFamily="49" charset="-122"/>
              </a:rPr>
              <a:t>-Si</a:t>
            </a:r>
            <a:r>
              <a:rPr lang="zh-CN" altLang="zh-CN" sz="2400" dirty="0">
                <a:latin typeface="楷体" panose="02010609060101010101" pitchFamily="49" charset="-122"/>
                <a:ea typeface="楷体" panose="02010609060101010101" pitchFamily="49" charset="-122"/>
              </a:rPr>
              <a:t>那一段，而当</a:t>
            </a:r>
            <a:r>
              <a:rPr lang="en-US" altLang="zh-CN" sz="2400" dirty="0">
                <a:latin typeface="楷体" panose="02010609060101010101" pitchFamily="49" charset="-122"/>
                <a:ea typeface="楷体" panose="02010609060101010101" pitchFamily="49" charset="-122"/>
              </a:rPr>
              <a:t>j=i+1</a:t>
            </a:r>
            <a:r>
              <a:rPr lang="zh-CN" altLang="zh-CN" sz="2400" dirty="0">
                <a:latin typeface="楷体" panose="02010609060101010101" pitchFamily="49" charset="-122"/>
                <a:ea typeface="楷体" panose="02010609060101010101" pitchFamily="49" charset="-122"/>
              </a:rPr>
              <a:t>时，</a:t>
            </a:r>
            <a:r>
              <a:rPr lang="en-US" altLang="zh-CN" sz="2400" dirty="0" err="1">
                <a:latin typeface="楷体" panose="02010609060101010101" pitchFamily="49" charset="-122"/>
                <a:ea typeface="楷体" panose="02010609060101010101" pitchFamily="49" charset="-122"/>
              </a:rPr>
              <a:t>Sj</a:t>
            </a:r>
            <a:r>
              <a:rPr lang="en-US" altLang="zh-CN" sz="2400" dirty="0">
                <a:latin typeface="楷体" panose="02010609060101010101" pitchFamily="49" charset="-122"/>
                <a:ea typeface="楷体" panose="02010609060101010101" pitchFamily="49" charset="-122"/>
              </a:rPr>
              <a:t>-Si</a:t>
            </a:r>
            <a:r>
              <a:rPr lang="zh-CN" altLang="zh-CN" sz="2400" dirty="0">
                <a:latin typeface="楷体" panose="02010609060101010101" pitchFamily="49" charset="-122"/>
                <a:ea typeface="楷体" panose="02010609060101010101" pitchFamily="49" charset="-122"/>
              </a:rPr>
              <a:t>必然属于题目给出的集合Ｓ。由此，当每次得到一个数</a:t>
            </a:r>
            <a:r>
              <a:rPr lang="en-US" altLang="zh-CN" sz="2400" dirty="0">
                <a:latin typeface="楷体" panose="02010609060101010101" pitchFamily="49" charset="-122"/>
                <a:ea typeface="楷体" panose="02010609060101010101" pitchFamily="49" charset="-122"/>
              </a:rPr>
              <a:t>Si</a:t>
            </a:r>
            <a:r>
              <a:rPr lang="zh-CN" altLang="zh-CN" sz="2400" dirty="0">
                <a:latin typeface="楷体" panose="02010609060101010101" pitchFamily="49" charset="-122"/>
                <a:ea typeface="楷体" panose="02010609060101010101" pitchFamily="49" charset="-122"/>
              </a:rPr>
              <a:t>或者</a:t>
            </a:r>
            <a:r>
              <a:rPr lang="en-US" altLang="zh-CN" sz="2400" dirty="0" err="1">
                <a:latin typeface="楷体" panose="02010609060101010101" pitchFamily="49" charset="-122"/>
                <a:ea typeface="楷体" panose="02010609060101010101" pitchFamily="49" charset="-122"/>
              </a:rPr>
              <a:t>Ti</a:t>
            </a:r>
            <a:r>
              <a:rPr lang="zh-CN" altLang="zh-CN" sz="2400" dirty="0">
                <a:latin typeface="楷体" panose="02010609060101010101" pitchFamily="49" charset="-122"/>
                <a:ea typeface="楷体" panose="02010609060101010101" pitchFamily="49" charset="-122"/>
              </a:rPr>
              <a:t>时，</a:t>
            </a:r>
            <a:r>
              <a:rPr lang="zh-CN" altLang="en-US" sz="2400" dirty="0">
                <a:latin typeface="楷体" panose="02010609060101010101" pitchFamily="49" charset="-122"/>
                <a:ea typeface="楷体" panose="02010609060101010101" pitchFamily="49" charset="-122"/>
              </a:rPr>
              <a:t>若</a:t>
            </a:r>
            <a:r>
              <a:rPr lang="zh-CN" altLang="zh-CN" sz="2400" dirty="0">
                <a:latin typeface="楷体" panose="02010609060101010101" pitchFamily="49" charset="-122"/>
                <a:ea typeface="楷体" panose="02010609060101010101" pitchFamily="49" charset="-122"/>
              </a:rPr>
              <a:t>已知</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i-1</a:t>
            </a:r>
            <a:r>
              <a:rPr lang="zh-CN" altLang="zh-CN" sz="2400" dirty="0">
                <a:latin typeface="楷体" panose="02010609060101010101" pitchFamily="49" charset="-122"/>
                <a:ea typeface="楷体" panose="02010609060101010101" pitchFamily="49" charset="-122"/>
              </a:rPr>
              <a:t>或者</a:t>
            </a:r>
            <a:r>
              <a:rPr lang="en-US" altLang="zh-CN" sz="2400" dirty="0">
                <a:latin typeface="楷体" panose="02010609060101010101" pitchFamily="49" charset="-122"/>
                <a:ea typeface="楷体" panose="02010609060101010101" pitchFamily="49" charset="-122"/>
              </a:rPr>
              <a:t>T</a:t>
            </a:r>
            <a:r>
              <a:rPr lang="en-US" altLang="zh-CN" sz="2400" baseline="-25000" dirty="0">
                <a:latin typeface="楷体" panose="02010609060101010101" pitchFamily="49" charset="-122"/>
                <a:ea typeface="楷体" panose="02010609060101010101" pitchFamily="49" charset="-122"/>
              </a:rPr>
              <a:t>i-1</a:t>
            </a:r>
            <a:r>
              <a:rPr lang="zh-CN" altLang="zh-CN" sz="2400" dirty="0">
                <a:latin typeface="楷体" panose="02010609060101010101" pitchFamily="49" charset="-122"/>
                <a:ea typeface="楷体" panose="02010609060101010101" pitchFamily="49" charset="-122"/>
              </a:rPr>
              <a:t>，便能判断此时的</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或</a:t>
            </a:r>
            <a:r>
              <a:rPr lang="en-US" altLang="zh-CN" sz="2400" dirty="0" err="1">
                <a:latin typeface="楷体" panose="02010609060101010101" pitchFamily="49" charset="-122"/>
                <a:ea typeface="楷体" panose="02010609060101010101" pitchFamily="49" charset="-122"/>
              </a:rPr>
              <a:t>T</a:t>
            </a:r>
            <a:r>
              <a:rPr lang="en-US" altLang="zh-CN" sz="2400" baseline="-25000" dirty="0" err="1">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是否合法。所以在搜索中尽可能利用</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i-1</a:t>
            </a:r>
            <a:r>
              <a:rPr lang="zh-CN" altLang="zh-CN" sz="2400" dirty="0">
                <a:latin typeface="楷体" panose="02010609060101010101" pitchFamily="49" charset="-122"/>
                <a:ea typeface="楷体" panose="02010609060101010101" pitchFamily="49" charset="-122"/>
              </a:rPr>
              <a:t>和</a:t>
            </a:r>
            <a:r>
              <a:rPr lang="en-US" altLang="zh-CN" sz="2400" dirty="0">
                <a:latin typeface="楷体" panose="02010609060101010101" pitchFamily="49" charset="-122"/>
                <a:ea typeface="楷体" panose="02010609060101010101" pitchFamily="49" charset="-122"/>
              </a:rPr>
              <a:t>T</a:t>
            </a:r>
            <a:r>
              <a:rPr lang="en-US" altLang="zh-CN" sz="2400" baseline="-25000" dirty="0">
                <a:latin typeface="楷体" panose="02010609060101010101" pitchFamily="49" charset="-122"/>
                <a:ea typeface="楷体" panose="02010609060101010101" pitchFamily="49" charset="-122"/>
              </a:rPr>
              <a:t>i-1</a:t>
            </a:r>
            <a:r>
              <a:rPr lang="zh-CN" altLang="zh-CN" sz="2400" dirty="0">
                <a:latin typeface="楷体" panose="02010609060101010101" pitchFamily="49" charset="-122"/>
                <a:ea typeface="楷体" panose="02010609060101010101" pitchFamily="49" charset="-122"/>
              </a:rPr>
              <a:t>推得</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和</a:t>
            </a:r>
            <a:r>
              <a:rPr lang="en-US" altLang="zh-CN" sz="2400" dirty="0" err="1">
                <a:latin typeface="楷体" panose="02010609060101010101" pitchFamily="49" charset="-122"/>
                <a:ea typeface="楷体" panose="02010609060101010101" pitchFamily="49" charset="-122"/>
              </a:rPr>
              <a:t>T</a:t>
            </a:r>
            <a:r>
              <a:rPr lang="en-US" altLang="zh-CN" sz="2400" baseline="-25000" dirty="0" err="1">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的可能取值，便能尽可能利用题目的约束条件。</a:t>
            </a:r>
          </a:p>
          <a:p>
            <a:pPr marL="342900" indent="-34290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因为题目的约束条件集中在</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和</a:t>
            </a:r>
            <a:r>
              <a:rPr lang="en-US" altLang="zh-CN" sz="2400" dirty="0" err="1">
                <a:latin typeface="楷体" panose="02010609060101010101" pitchFamily="49" charset="-122"/>
                <a:ea typeface="楷体" panose="02010609060101010101" pitchFamily="49" charset="-122"/>
              </a:rPr>
              <a:t>T</a:t>
            </a:r>
            <a:r>
              <a:rPr lang="en-US" altLang="zh-CN" sz="2400" baseline="-25000" dirty="0" err="1">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中，我们改变搜索的对象，不再搜索原数列中每个数的值，而是搜索给出的数中出现在</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或者</a:t>
            </a:r>
            <a:r>
              <a:rPr lang="en-US" altLang="zh-CN" sz="2400" dirty="0" err="1">
                <a:latin typeface="楷体" panose="02010609060101010101" pitchFamily="49" charset="-122"/>
                <a:ea typeface="楷体" panose="02010609060101010101" pitchFamily="49" charset="-122"/>
              </a:rPr>
              <a:t>T</a:t>
            </a:r>
            <a:r>
              <a:rPr lang="en-US" altLang="zh-CN" sz="2400" baseline="-25000" dirty="0" err="1">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中的位置。又由于约束条件中得出的</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i+1</a:t>
            </a:r>
            <a:r>
              <a:rPr lang="zh-CN" altLang="zh-CN" sz="2400" dirty="0">
                <a:latin typeface="楷体" panose="02010609060101010101" pitchFamily="49" charset="-122"/>
                <a:ea typeface="楷体" panose="02010609060101010101" pitchFamily="49" charset="-122"/>
              </a:rPr>
              <a:t>与</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的约束关系，</a:t>
            </a:r>
            <a:r>
              <a:rPr lang="zh-CN" altLang="en-US" sz="2400" dirty="0">
                <a:latin typeface="楷体" panose="02010609060101010101" pitchFamily="49" charset="-122"/>
                <a:ea typeface="楷体" panose="02010609060101010101" pitchFamily="49" charset="-122"/>
              </a:rPr>
              <a:t>所以可</a:t>
            </a:r>
            <a:r>
              <a:rPr lang="zh-CN" altLang="zh-CN" sz="2400" dirty="0">
                <a:latin typeface="楷体" panose="02010609060101010101" pitchFamily="49" charset="-122"/>
                <a:ea typeface="楷体" panose="02010609060101010101" pitchFamily="49" charset="-122"/>
              </a:rPr>
              <a:t>在搜索中按照</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和</a:t>
            </a:r>
            <a:r>
              <a:rPr lang="en-US" altLang="zh-CN" sz="2400" dirty="0" err="1">
                <a:latin typeface="楷体" panose="02010609060101010101" pitchFamily="49" charset="-122"/>
                <a:ea typeface="楷体" panose="02010609060101010101" pitchFamily="49" charset="-122"/>
              </a:rPr>
              <a:t>T</a:t>
            </a:r>
            <a:r>
              <a:rPr lang="en-US" altLang="zh-CN" sz="2400" baseline="-25000" dirty="0" err="1">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递增或者递减的顺序进行搜索。</a:t>
            </a:r>
          </a:p>
        </p:txBody>
      </p:sp>
      <p:sp>
        <p:nvSpPr>
          <p:cNvPr id="2" name="矩形 1">
            <a:extLst>
              <a:ext uri="{FF2B5EF4-FFF2-40B4-BE49-F238E27FC236}">
                <a16:creationId xmlns:a16="http://schemas.microsoft.com/office/drawing/2014/main" id="{4FF96F2A-4F36-4373-A6E2-E487F6FAE441}"/>
              </a:ext>
            </a:extLst>
          </p:cNvPr>
          <p:cNvSpPr/>
          <p:nvPr/>
        </p:nvSpPr>
        <p:spPr>
          <a:xfrm>
            <a:off x="2771875" y="24408"/>
            <a:ext cx="2954655" cy="923330"/>
          </a:xfrm>
          <a:prstGeom prst="rect">
            <a:avLst/>
          </a:prstGeom>
          <a:noFill/>
          <a:ln>
            <a:noFill/>
          </a:ln>
        </p:spPr>
        <p:txBody>
          <a:bodyPr wrap="none">
            <a:spAutoFit/>
            <a:scene3d>
              <a:camera prst="orthographicFront"/>
              <a:lightRig rig="threePt" dir="t"/>
            </a:scene3d>
          </a:bodyPr>
          <a:lstStyle/>
          <a:p>
            <a:pPr algn="ctr"/>
            <a:r>
              <a:rPr lang="zh-CN" altLang="en-US" sz="54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四、例题</a:t>
            </a:r>
          </a:p>
        </p:txBody>
      </p:sp>
    </p:spTree>
    <p:extLst>
      <p:ext uri="{BB962C8B-B14F-4D97-AF65-F5344CB8AC3E}">
        <p14:creationId xmlns:p14="http://schemas.microsoft.com/office/powerpoint/2010/main" val="310210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4BEE18D-BF61-429C-A7E3-9679F9DB7468}"/>
              </a:ext>
            </a:extLst>
          </p:cNvPr>
          <p:cNvSpPr/>
          <p:nvPr/>
        </p:nvSpPr>
        <p:spPr>
          <a:xfrm>
            <a:off x="182562" y="931380"/>
            <a:ext cx="8778875" cy="4585871"/>
          </a:xfrm>
          <a:prstGeom prst="rect">
            <a:avLst/>
          </a:prstGeom>
          <a:noFill/>
          <a:ln>
            <a:noFill/>
          </a:ln>
        </p:spPr>
        <p:txBody>
          <a:bodyPr>
            <a:spAutoFit/>
          </a:bodyPr>
          <a:lstStyle/>
          <a:p>
            <a:r>
              <a:rPr lang="zh-CN" altLang="zh-CN" sz="2800" dirty="0">
                <a:ln>
                  <a:solidFill>
                    <a:srgbClr val="0070C0"/>
                  </a:solidFill>
                </a:ln>
                <a:solidFill>
                  <a:srgbClr val="00B0F0"/>
                </a:solidFill>
                <a:latin typeface="楷体" panose="02010609060101010101" pitchFamily="49" charset="-122"/>
                <a:ea typeface="楷体" panose="02010609060101010101" pitchFamily="49" charset="-122"/>
              </a:rPr>
              <a:t>【算法分析】</a:t>
            </a:r>
          </a:p>
          <a:p>
            <a:pPr marL="342900" indent="-34290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例如，对于数据：</a:t>
            </a:r>
            <a:r>
              <a:rPr lang="en-US" altLang="zh-CN" sz="2400" dirty="0">
                <a:latin typeface="楷体" panose="02010609060101010101" pitchFamily="49" charset="-122"/>
                <a:ea typeface="楷体" panose="02010609060101010101" pitchFamily="49" charset="-122"/>
              </a:rPr>
              <a:t>1 1 5 2 5</a:t>
            </a:r>
            <a:r>
              <a:rPr lang="zh-CN" altLang="zh-CN" sz="2400" dirty="0">
                <a:latin typeface="楷体" panose="02010609060101010101" pitchFamily="49" charset="-122"/>
                <a:ea typeface="楷体" panose="02010609060101010101" pitchFamily="49" charset="-122"/>
              </a:rPr>
              <a:t>，由它得到的值为</a:t>
            </a:r>
          </a:p>
          <a:p>
            <a:r>
              <a:rPr lang="zh-CN" altLang="zh-CN"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1 2 7 9 14 5 7 12 13 14</a:t>
            </a:r>
            <a:endParaRPr lang="zh-CN"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排序后为：</a:t>
            </a:r>
          </a:p>
          <a:p>
            <a:r>
              <a:rPr lang="zh-CN" altLang="zh-CN"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1 2 5 7 7 9 12 13 14 14</a:t>
            </a:r>
            <a:endParaRPr lang="zh-CN"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最大的两个数为所有数的和，在搜索中不用考虑，去掉</a:t>
            </a:r>
            <a:r>
              <a:rPr lang="en-US" altLang="zh-CN" sz="2400" dirty="0">
                <a:latin typeface="楷体" panose="02010609060101010101" pitchFamily="49" charset="-122"/>
                <a:ea typeface="楷体" panose="02010609060101010101" pitchFamily="49" charset="-122"/>
              </a:rPr>
              <a:t>14</a:t>
            </a:r>
            <a:r>
              <a:rPr lang="zh-CN" altLang="zh-CN" sz="2400" dirty="0">
                <a:latin typeface="楷体" panose="02010609060101010101" pitchFamily="49" charset="-122"/>
                <a:ea typeface="楷体" panose="02010609060101010101" pitchFamily="49" charset="-122"/>
              </a:rPr>
              <a:t>：</a:t>
            </a:r>
          </a:p>
          <a:p>
            <a:r>
              <a:rPr lang="zh-CN" altLang="zh-CN"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1 2 5 7 7 9 12 13</a:t>
            </a:r>
            <a:endParaRPr lang="zh-CN" altLang="zh-CN" sz="2400"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观察发现，数列中的最小数</a:t>
            </a:r>
            <a:r>
              <a:rPr lang="en-US" altLang="zh-CN" sz="2400" dirty="0">
                <a:latin typeface="楷体" panose="02010609060101010101" pitchFamily="49" charset="-122"/>
                <a:ea typeface="楷体" panose="02010609060101010101" pitchFamily="49" charset="-122"/>
              </a:rPr>
              <a:t>1</a:t>
            </a:r>
            <a:r>
              <a:rPr lang="zh-CN" altLang="zh-CN" sz="2400" dirty="0">
                <a:latin typeface="楷体" panose="02010609060101010101" pitchFamily="49" charset="-122"/>
                <a:ea typeface="楷体" panose="02010609060101010101" pitchFamily="49" charset="-122"/>
              </a:rPr>
              <a:t>，只可能出现在所求数列的头部或者尾部。再假设</a:t>
            </a:r>
            <a:r>
              <a:rPr lang="en-US" altLang="zh-CN" sz="2400" dirty="0">
                <a:latin typeface="楷体" panose="02010609060101010101" pitchFamily="49" charset="-122"/>
                <a:ea typeface="楷体" panose="02010609060101010101" pitchFamily="49" charset="-122"/>
              </a:rPr>
              <a:t>1</a:t>
            </a:r>
            <a:r>
              <a:rPr lang="zh-CN" altLang="zh-CN" sz="2400" dirty="0">
                <a:latin typeface="楷体" panose="02010609060101010101" pitchFamily="49" charset="-122"/>
                <a:ea typeface="楷体" panose="02010609060101010101" pitchFamily="49" charset="-122"/>
              </a:rPr>
              <a:t>的位置已经得到了，去掉它以后，我们再观察剩下的数中最小的数</a:t>
            </a:r>
            <a:r>
              <a:rPr lang="en-US" altLang="zh-CN" sz="2400" dirty="0">
                <a:latin typeface="楷体" panose="02010609060101010101" pitchFamily="49" charset="-122"/>
                <a:ea typeface="楷体" panose="02010609060101010101" pitchFamily="49" charset="-122"/>
              </a:rPr>
              <a:t>2</a:t>
            </a:r>
            <a:r>
              <a:rPr lang="zh-CN" altLang="zh-CN" sz="2400" dirty="0">
                <a:latin typeface="楷体" panose="02010609060101010101" pitchFamily="49" charset="-122"/>
                <a:ea typeface="楷体" panose="02010609060101010101" pitchFamily="49" charset="-122"/>
              </a:rPr>
              <a:t>，显然也只可能在当前状态的头部或者尾部加上一个数得到</a:t>
            </a:r>
            <a:r>
              <a:rPr lang="en-US" altLang="zh-CN" sz="2400" dirty="0">
                <a:latin typeface="楷体" panose="02010609060101010101" pitchFamily="49" charset="-122"/>
                <a:ea typeface="楷体" panose="02010609060101010101" pitchFamily="49" charset="-122"/>
              </a:rPr>
              <a:t>2</a:t>
            </a:r>
            <a:r>
              <a:rPr lang="zh-CN" altLang="zh-CN" sz="2400" dirty="0">
                <a:latin typeface="楷体" panose="02010609060101010101" pitchFamily="49" charset="-122"/>
                <a:ea typeface="楷体" panose="02010609060101010101" pitchFamily="49" charset="-122"/>
              </a:rPr>
              <a:t>。这样，每搜索一个数，都只会将它放在头部和尾部，也就是放入</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中或者</a:t>
            </a:r>
            <a:r>
              <a:rPr lang="en-US" altLang="zh-CN" sz="2400" dirty="0" err="1">
                <a:latin typeface="楷体" panose="02010609060101010101" pitchFamily="49" charset="-122"/>
                <a:ea typeface="楷体" panose="02010609060101010101" pitchFamily="49" charset="-122"/>
              </a:rPr>
              <a:t>T</a:t>
            </a:r>
            <a:r>
              <a:rPr lang="en-US" altLang="zh-CN" sz="2400" baseline="-25000" dirty="0" err="1">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中。</a:t>
            </a:r>
          </a:p>
        </p:txBody>
      </p:sp>
      <p:sp>
        <p:nvSpPr>
          <p:cNvPr id="2" name="矩形 1">
            <a:extLst>
              <a:ext uri="{FF2B5EF4-FFF2-40B4-BE49-F238E27FC236}">
                <a16:creationId xmlns:a16="http://schemas.microsoft.com/office/drawing/2014/main" id="{4FF96F2A-4F36-4373-A6E2-E487F6FAE441}"/>
              </a:ext>
            </a:extLst>
          </p:cNvPr>
          <p:cNvSpPr/>
          <p:nvPr/>
        </p:nvSpPr>
        <p:spPr>
          <a:xfrm>
            <a:off x="2771875" y="24408"/>
            <a:ext cx="2954655" cy="923330"/>
          </a:xfrm>
          <a:prstGeom prst="rect">
            <a:avLst/>
          </a:prstGeom>
          <a:noFill/>
          <a:ln>
            <a:noFill/>
          </a:ln>
        </p:spPr>
        <p:txBody>
          <a:bodyPr wrap="none">
            <a:spAutoFit/>
            <a:scene3d>
              <a:camera prst="orthographicFront"/>
              <a:lightRig rig="threePt" dir="t"/>
            </a:scene3d>
          </a:bodyPr>
          <a:lstStyle/>
          <a:p>
            <a:pPr algn="ctr"/>
            <a:r>
              <a:rPr lang="zh-CN" altLang="en-US" sz="54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四、例题</a:t>
            </a:r>
          </a:p>
        </p:txBody>
      </p:sp>
    </p:spTree>
    <p:extLst>
      <p:ext uri="{BB962C8B-B14F-4D97-AF65-F5344CB8AC3E}">
        <p14:creationId xmlns:p14="http://schemas.microsoft.com/office/powerpoint/2010/main" val="17036782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4BEE18D-BF61-429C-A7E3-9679F9DB7468}"/>
              </a:ext>
            </a:extLst>
          </p:cNvPr>
          <p:cNvSpPr/>
          <p:nvPr/>
        </p:nvSpPr>
        <p:spPr>
          <a:xfrm>
            <a:off x="182562" y="931380"/>
            <a:ext cx="8778875" cy="5324535"/>
          </a:xfrm>
          <a:prstGeom prst="rect">
            <a:avLst/>
          </a:prstGeom>
          <a:noFill/>
          <a:ln>
            <a:noFill/>
          </a:ln>
        </p:spPr>
        <p:txBody>
          <a:bodyPr>
            <a:spAutoFit/>
          </a:bodyPr>
          <a:lstStyle/>
          <a:p>
            <a:r>
              <a:rPr lang="zh-CN" altLang="zh-CN" sz="2800" dirty="0">
                <a:ln>
                  <a:solidFill>
                    <a:srgbClr val="0070C0"/>
                  </a:solidFill>
                </a:ln>
                <a:solidFill>
                  <a:srgbClr val="00B0F0"/>
                </a:solidFill>
                <a:latin typeface="楷体" panose="02010609060101010101" pitchFamily="49" charset="-122"/>
                <a:ea typeface="楷体" panose="02010609060101010101" pitchFamily="49" charset="-122"/>
              </a:rPr>
              <a:t>【算法分析】</a:t>
            </a:r>
          </a:p>
          <a:p>
            <a:pPr marL="285750" indent="-28575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推而广之，由小到大对排序的数进行搜索，判断每个数出现在头部还是尾部。此时由原数列的两头向中间搜索。由之前的分析</a:t>
            </a:r>
            <a:r>
              <a:rPr lang="zh-CN" altLang="en-US" sz="2400" dirty="0">
                <a:latin typeface="楷体" panose="02010609060101010101" pitchFamily="49" charset="-122"/>
                <a:ea typeface="楷体" panose="02010609060101010101" pitchFamily="49" charset="-122"/>
              </a:rPr>
              <a:t>可知</a:t>
            </a:r>
            <a:r>
              <a:rPr lang="zh-CN" altLang="zh-CN" sz="2400" dirty="0">
                <a:latin typeface="楷体" panose="02010609060101010101" pitchFamily="49" charset="-122"/>
                <a:ea typeface="楷体" panose="02010609060101010101" pitchFamily="49" charset="-122"/>
              </a:rPr>
              <a:t>，每个数只可能属于</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和</a:t>
            </a:r>
            <a:r>
              <a:rPr lang="en-US" altLang="zh-CN" sz="2400" dirty="0" err="1">
                <a:latin typeface="楷体" panose="02010609060101010101" pitchFamily="49" charset="-122"/>
                <a:ea typeface="楷体" panose="02010609060101010101" pitchFamily="49" charset="-122"/>
              </a:rPr>
              <a:t>T</a:t>
            </a:r>
            <a:r>
              <a:rPr lang="en-US" altLang="zh-CN" sz="2400" baseline="-25000" dirty="0" err="1">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中。当已经搜索出原数列的</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1,</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2</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和</a:t>
            </a:r>
            <a:r>
              <a:rPr lang="en-US" altLang="zh-CN" sz="2400" dirty="0">
                <a:latin typeface="楷体" panose="02010609060101010101" pitchFamily="49" charset="-122"/>
                <a:ea typeface="楷体" panose="02010609060101010101" pitchFamily="49" charset="-122"/>
              </a:rPr>
              <a:t>T</a:t>
            </a:r>
            <a:r>
              <a:rPr lang="en-US" altLang="zh-CN" sz="2400" baseline="-25000" dirty="0">
                <a:latin typeface="楷体" panose="02010609060101010101" pitchFamily="49" charset="-122"/>
                <a:ea typeface="楷体" panose="02010609060101010101" pitchFamily="49" charset="-122"/>
              </a:rPr>
              <a:t>1</a:t>
            </a:r>
            <a:r>
              <a:rPr lang="en-US" altLang="zh-CN" sz="2400" dirty="0">
                <a:latin typeface="楷体" panose="02010609060101010101" pitchFamily="49" charset="-122"/>
                <a:ea typeface="楷体" panose="02010609060101010101" pitchFamily="49" charset="-122"/>
              </a:rPr>
              <a:t>,T</a:t>
            </a:r>
            <a:r>
              <a:rPr lang="en-US" altLang="zh-CN" sz="2400" baseline="-25000" dirty="0">
                <a:latin typeface="楷体" panose="02010609060101010101" pitchFamily="49" charset="-122"/>
                <a:ea typeface="楷体" panose="02010609060101010101" pitchFamily="49" charset="-122"/>
              </a:rPr>
              <a:t>2</a:t>
            </a:r>
            <a:r>
              <a:rPr lang="en-US" altLang="zh-CN" sz="2400" dirty="0">
                <a:latin typeface="楷体" panose="02010609060101010101" pitchFamily="49" charset="-122"/>
                <a:ea typeface="楷体" panose="02010609060101010101" pitchFamily="49" charset="-122"/>
              </a:rPr>
              <a:t>…</a:t>
            </a:r>
            <a:r>
              <a:rPr lang="en-US" altLang="zh-CN" sz="2400" dirty="0" err="1">
                <a:latin typeface="楷体" panose="02010609060101010101" pitchFamily="49" charset="-122"/>
                <a:ea typeface="楷体" panose="02010609060101010101" pitchFamily="49" charset="-122"/>
              </a:rPr>
              <a:t>T</a:t>
            </a:r>
            <a:r>
              <a:rPr lang="en-US" altLang="zh-CN" sz="2400" baseline="-25000" dirty="0" err="1">
                <a:latin typeface="楷体" panose="02010609060101010101" pitchFamily="49" charset="-122"/>
                <a:ea typeface="楷体" panose="02010609060101010101" pitchFamily="49" charset="-122"/>
              </a:rPr>
              <a:t>j</a:t>
            </a:r>
            <a:r>
              <a:rPr lang="zh-CN" altLang="zh-CN" sz="2400" dirty="0">
                <a:latin typeface="楷体" panose="02010609060101010101" pitchFamily="49" charset="-122"/>
                <a:ea typeface="楷体" panose="02010609060101010101" pitchFamily="49" charset="-122"/>
              </a:rPr>
              <a:t>，对于正在搜索的数</a:t>
            </a:r>
            <a:r>
              <a:rPr lang="en-US" altLang="zh-CN" sz="2400" dirty="0">
                <a:latin typeface="楷体" panose="02010609060101010101" pitchFamily="49" charset="-122"/>
                <a:ea typeface="楷体" panose="02010609060101010101" pitchFamily="49" charset="-122"/>
              </a:rPr>
              <a:t>K,</a:t>
            </a:r>
            <a:r>
              <a:rPr lang="zh-CN" altLang="zh-CN" sz="2400" dirty="0">
                <a:latin typeface="楷体" panose="02010609060101010101" pitchFamily="49" charset="-122"/>
                <a:ea typeface="楷体" panose="02010609060101010101" pitchFamily="49" charset="-122"/>
              </a:rPr>
              <a:t>只有两种可能：</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i+1</a:t>
            </a:r>
            <a:r>
              <a:rPr lang="zh-CN" altLang="zh-CN" sz="2400" dirty="0">
                <a:latin typeface="楷体" panose="02010609060101010101" pitchFamily="49" charset="-122"/>
                <a:ea typeface="楷体" panose="02010609060101010101" pitchFamily="49" charset="-122"/>
              </a:rPr>
              <a:t>和</a:t>
            </a:r>
            <a:r>
              <a:rPr lang="en-US" altLang="zh-CN" sz="2400" dirty="0">
                <a:latin typeface="楷体" panose="02010609060101010101" pitchFamily="49" charset="-122"/>
                <a:ea typeface="楷体" panose="02010609060101010101" pitchFamily="49" charset="-122"/>
              </a:rPr>
              <a:t>T</a:t>
            </a:r>
            <a:r>
              <a:rPr lang="en-US" altLang="zh-CN" sz="2400" baseline="-25000" dirty="0">
                <a:latin typeface="楷体" panose="02010609060101010101" pitchFamily="49" charset="-122"/>
                <a:ea typeface="楷体" panose="02010609060101010101" pitchFamily="49" charset="-122"/>
              </a:rPr>
              <a:t>j+1</a:t>
            </a:r>
            <a:r>
              <a:rPr lang="zh-CN" altLang="zh-CN" sz="2400" dirty="0">
                <a:latin typeface="楷体" panose="02010609060101010101" pitchFamily="49" charset="-122"/>
                <a:ea typeface="楷体" panose="02010609060101010101" pitchFamily="49" charset="-122"/>
              </a:rPr>
              <a:t>，分别搜索这两个可能，即判断</a:t>
            </a:r>
            <a:r>
              <a:rPr lang="en-US" altLang="zh-CN" sz="2400" dirty="0">
                <a:latin typeface="楷体" panose="02010609060101010101" pitchFamily="49" charset="-122"/>
                <a:ea typeface="楷体" panose="02010609060101010101" pitchFamily="49" charset="-122"/>
              </a:rPr>
              <a:t>K-S</a:t>
            </a:r>
            <a:r>
              <a:rPr lang="en-US" altLang="zh-CN" sz="2400" baseline="-25000" dirty="0">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和</a:t>
            </a:r>
            <a:r>
              <a:rPr lang="en-US" altLang="zh-CN" sz="2400" dirty="0">
                <a:latin typeface="楷体" panose="02010609060101010101" pitchFamily="49" charset="-122"/>
                <a:ea typeface="楷体" panose="02010609060101010101" pitchFamily="49" charset="-122"/>
              </a:rPr>
              <a:t>K-</a:t>
            </a:r>
            <a:r>
              <a:rPr lang="en-US" altLang="zh-CN" sz="2400" dirty="0" err="1">
                <a:latin typeface="楷体" panose="02010609060101010101" pitchFamily="49" charset="-122"/>
                <a:ea typeface="楷体" panose="02010609060101010101" pitchFamily="49" charset="-122"/>
              </a:rPr>
              <a:t>T</a:t>
            </a:r>
            <a:r>
              <a:rPr lang="en-US" altLang="zh-CN" sz="2400" baseline="-25000" dirty="0" err="1">
                <a:latin typeface="楷体" panose="02010609060101010101" pitchFamily="49" charset="-122"/>
                <a:ea typeface="楷体" panose="02010609060101010101" pitchFamily="49" charset="-122"/>
              </a:rPr>
              <a:t>j</a:t>
            </a:r>
            <a:r>
              <a:rPr lang="zh-CN" altLang="zh-CN" sz="2400" dirty="0">
                <a:latin typeface="楷体" panose="02010609060101010101" pitchFamily="49" charset="-122"/>
                <a:ea typeface="楷体" panose="02010609060101010101" pitchFamily="49" charset="-122"/>
              </a:rPr>
              <a:t>是否属于已知集合Ｓ。并且在每搜索出一个数Ｋ的时候，我们将排序后的数列中</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n</a:t>
            </a:r>
            <a:r>
              <a:rPr lang="en-US" altLang="zh-CN" sz="2400" dirty="0">
                <a:latin typeface="楷体" panose="02010609060101010101" pitchFamily="49" charset="-122"/>
                <a:ea typeface="楷体" panose="02010609060101010101" pitchFamily="49" charset="-122"/>
              </a:rPr>
              <a:t>-k</a:t>
            </a:r>
            <a:r>
              <a:rPr lang="zh-CN" altLang="zh-CN" sz="2400" dirty="0">
                <a:latin typeface="楷体" panose="02010609060101010101" pitchFamily="49" charset="-122"/>
                <a:ea typeface="楷体" panose="02010609060101010101" pitchFamily="49" charset="-122"/>
              </a:rPr>
              <a:t>去掉。这样，当</a:t>
            </a:r>
            <a:r>
              <a:rPr lang="en-US" altLang="zh-CN" sz="2400" dirty="0">
                <a:latin typeface="楷体" panose="02010609060101010101" pitchFamily="49" charset="-122"/>
                <a:ea typeface="楷体" panose="02010609060101010101" pitchFamily="49" charset="-122"/>
              </a:rPr>
              <a:t>K-S</a:t>
            </a:r>
            <a:r>
              <a:rPr lang="en-US" altLang="zh-CN" sz="2400" baseline="-25000" dirty="0">
                <a:latin typeface="楷体" panose="02010609060101010101" pitchFamily="49" charset="-122"/>
                <a:ea typeface="楷体" panose="02010609060101010101" pitchFamily="49" charset="-122"/>
              </a:rPr>
              <a:t>i</a:t>
            </a:r>
            <a:r>
              <a:rPr lang="en-US" altLang="zh-CN" sz="2400" dirty="0">
                <a:latin typeface="楷体" panose="02010609060101010101" pitchFamily="49" charset="-122"/>
                <a:ea typeface="楷体" panose="02010609060101010101" pitchFamily="49" charset="-122"/>
              </a:rPr>
              <a:t>(</a:t>
            </a:r>
            <a:r>
              <a:rPr lang="en-US" altLang="zh-CN" sz="2400" dirty="0" err="1">
                <a:latin typeface="楷体" panose="02010609060101010101" pitchFamily="49" charset="-122"/>
                <a:ea typeface="楷体" panose="02010609060101010101" pitchFamily="49" charset="-122"/>
              </a:rPr>
              <a:t>T</a:t>
            </a:r>
            <a:r>
              <a:rPr lang="en-US" altLang="zh-CN" sz="2400" baseline="-25000" dirty="0" err="1">
                <a:latin typeface="楷体" panose="02010609060101010101" pitchFamily="49" charset="-122"/>
                <a:ea typeface="楷体" panose="02010609060101010101" pitchFamily="49" charset="-122"/>
              </a:rPr>
              <a:t>i</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不属于集合Ｓ或者</a:t>
            </a:r>
            <a:r>
              <a:rPr lang="en-US" altLang="zh-CN" sz="2400" dirty="0">
                <a:latin typeface="楷体" panose="02010609060101010101" pitchFamily="49" charset="-122"/>
                <a:ea typeface="楷体" panose="02010609060101010101" pitchFamily="49" charset="-122"/>
              </a:rPr>
              <a:t>S</a:t>
            </a:r>
            <a:r>
              <a:rPr lang="en-US" altLang="zh-CN" sz="2400" baseline="-25000" dirty="0">
                <a:latin typeface="楷体" panose="02010609060101010101" pitchFamily="49" charset="-122"/>
                <a:ea typeface="楷体" panose="02010609060101010101" pitchFamily="49" charset="-122"/>
              </a:rPr>
              <a:t>n</a:t>
            </a:r>
            <a:r>
              <a:rPr lang="en-US" altLang="zh-CN" sz="2400" dirty="0">
                <a:latin typeface="楷体" panose="02010609060101010101" pitchFamily="49" charset="-122"/>
                <a:ea typeface="楷体" panose="02010609060101010101" pitchFamily="49" charset="-122"/>
              </a:rPr>
              <a:t>-k</a:t>
            </a:r>
            <a:r>
              <a:rPr lang="zh-CN" altLang="zh-CN" sz="2400" dirty="0">
                <a:latin typeface="楷体" panose="02010609060101010101" pitchFamily="49" charset="-122"/>
                <a:ea typeface="楷体" panose="02010609060101010101" pitchFamily="49" charset="-122"/>
              </a:rPr>
              <a:t>不存在于排序后的数列时，就回溯。</a:t>
            </a:r>
          </a:p>
          <a:p>
            <a:pPr marL="285750" indent="-28575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这样得到的算法在最坏情况下扩展的节点为</a:t>
            </a:r>
            <a:r>
              <a:rPr lang="en-US" altLang="zh-CN" sz="2400" dirty="0">
                <a:latin typeface="楷体" panose="02010609060101010101" pitchFamily="49" charset="-122"/>
                <a:ea typeface="楷体" panose="02010609060101010101" pitchFamily="49" charset="-122"/>
              </a:rPr>
              <a:t>2</a:t>
            </a:r>
            <a:r>
              <a:rPr lang="en-US" altLang="zh-CN" sz="2400" baseline="30000" dirty="0">
                <a:latin typeface="楷体" panose="02010609060101010101" pitchFamily="49" charset="-122"/>
                <a:ea typeface="楷体" panose="02010609060101010101" pitchFamily="49" charset="-122"/>
              </a:rPr>
              <a:t>1000</a:t>
            </a:r>
            <a:r>
              <a:rPr lang="zh-CN" altLang="zh-CN" sz="2400" dirty="0">
                <a:latin typeface="楷体" panose="02010609060101010101" pitchFamily="49" charset="-122"/>
                <a:ea typeface="楷体" panose="02010609060101010101" pitchFamily="49" charset="-122"/>
              </a:rPr>
              <a:t>，并且由于在搜索过程中充分利用了题目约束条件，运行结果是相当可观的。</a:t>
            </a:r>
          </a:p>
          <a:p>
            <a:pPr marL="285750" indent="-28575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在这道题目中，原始的搜索方法搜索量巨大，</a:t>
            </a:r>
            <a:r>
              <a:rPr lang="zh-CN" altLang="en-US" sz="2400" dirty="0">
                <a:latin typeface="楷体" panose="02010609060101010101" pitchFamily="49" charset="-122"/>
                <a:ea typeface="楷体" panose="02010609060101010101" pitchFamily="49" charset="-122"/>
              </a:rPr>
              <a:t>但</a:t>
            </a:r>
            <a:r>
              <a:rPr lang="zh-CN" altLang="zh-CN" sz="2400" dirty="0">
                <a:latin typeface="楷体" panose="02010609060101010101" pitchFamily="49" charset="-122"/>
                <a:ea typeface="楷体" panose="02010609060101010101" pitchFamily="49" charset="-122"/>
              </a:rPr>
              <a:t>通过分析，选择适当的搜索对象，在搜索量减少的同时充分利用了题目的约束条件，</a:t>
            </a:r>
            <a:r>
              <a:rPr lang="zh-CN" altLang="en-US" sz="2400" dirty="0">
                <a:latin typeface="楷体" panose="02010609060101010101" pitchFamily="49" charset="-122"/>
                <a:ea typeface="楷体" panose="02010609060101010101" pitchFamily="49" charset="-122"/>
              </a:rPr>
              <a:t>从而</a:t>
            </a:r>
            <a:r>
              <a:rPr lang="zh-CN" altLang="zh-CN" sz="2400" dirty="0">
                <a:latin typeface="楷体" panose="02010609060101010101" pitchFamily="49" charset="-122"/>
                <a:ea typeface="楷体" panose="02010609060101010101" pitchFamily="49" charset="-122"/>
              </a:rPr>
              <a:t>成为了程序的一个有利的剪枝。</a:t>
            </a:r>
          </a:p>
        </p:txBody>
      </p:sp>
      <p:sp>
        <p:nvSpPr>
          <p:cNvPr id="2" name="矩形 1">
            <a:extLst>
              <a:ext uri="{FF2B5EF4-FFF2-40B4-BE49-F238E27FC236}">
                <a16:creationId xmlns:a16="http://schemas.microsoft.com/office/drawing/2014/main" id="{4FF96F2A-4F36-4373-A6E2-E487F6FAE441}"/>
              </a:ext>
            </a:extLst>
          </p:cNvPr>
          <p:cNvSpPr/>
          <p:nvPr/>
        </p:nvSpPr>
        <p:spPr>
          <a:xfrm>
            <a:off x="2771875" y="24408"/>
            <a:ext cx="2954655" cy="923330"/>
          </a:xfrm>
          <a:prstGeom prst="rect">
            <a:avLst/>
          </a:prstGeom>
          <a:noFill/>
          <a:ln>
            <a:noFill/>
          </a:ln>
        </p:spPr>
        <p:txBody>
          <a:bodyPr wrap="none">
            <a:spAutoFit/>
            <a:scene3d>
              <a:camera prst="orthographicFront"/>
              <a:lightRig rig="threePt" dir="t"/>
            </a:scene3d>
          </a:bodyPr>
          <a:lstStyle/>
          <a:p>
            <a:pPr algn="ctr"/>
            <a:r>
              <a:rPr lang="zh-CN" altLang="en-US" sz="54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四、例题</a:t>
            </a:r>
          </a:p>
        </p:txBody>
      </p:sp>
    </p:spTree>
    <p:extLst>
      <p:ext uri="{BB962C8B-B14F-4D97-AF65-F5344CB8AC3E}">
        <p14:creationId xmlns:p14="http://schemas.microsoft.com/office/powerpoint/2010/main" val="25619350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F96F2A-4F36-4373-A6E2-E487F6FAE441}"/>
              </a:ext>
            </a:extLst>
          </p:cNvPr>
          <p:cNvSpPr/>
          <p:nvPr/>
        </p:nvSpPr>
        <p:spPr>
          <a:xfrm>
            <a:off x="2771875" y="-5409"/>
            <a:ext cx="5032147" cy="923330"/>
          </a:xfrm>
          <a:prstGeom prst="rect">
            <a:avLst/>
          </a:prstGeom>
          <a:noFill/>
          <a:ln>
            <a:noFill/>
          </a:ln>
        </p:spPr>
        <p:txBody>
          <a:bodyPr wrap="none">
            <a:spAutoFit/>
            <a:scene3d>
              <a:camera prst="orthographicFront"/>
              <a:lightRig rig="threePt" dir="t"/>
            </a:scene3d>
          </a:bodyPr>
          <a:lstStyle/>
          <a:p>
            <a:pPr algn="ctr"/>
            <a:r>
              <a:rPr lang="zh-CN" altLang="en-US" sz="54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二、剪枝的原则</a:t>
            </a:r>
          </a:p>
        </p:txBody>
      </p:sp>
      <p:sp>
        <p:nvSpPr>
          <p:cNvPr id="3" name="矩形 2">
            <a:extLst>
              <a:ext uri="{FF2B5EF4-FFF2-40B4-BE49-F238E27FC236}">
                <a16:creationId xmlns:a16="http://schemas.microsoft.com/office/drawing/2014/main" id="{44BEE18D-BF61-429C-A7E3-9679F9DB7468}"/>
              </a:ext>
            </a:extLst>
          </p:cNvPr>
          <p:cNvSpPr/>
          <p:nvPr/>
        </p:nvSpPr>
        <p:spPr>
          <a:xfrm>
            <a:off x="149225" y="947738"/>
            <a:ext cx="8778875" cy="5447645"/>
          </a:xfrm>
          <a:prstGeom prst="rect">
            <a:avLst/>
          </a:prstGeom>
          <a:noFill/>
          <a:ln>
            <a:noFill/>
          </a:ln>
        </p:spPr>
        <p:txBody>
          <a:bodyPr>
            <a:spAutoFit/>
          </a:bodyPr>
          <a:lstStyle/>
          <a:p>
            <a:pPr marL="457200" indent="-457200">
              <a:buFont typeface="Arial" panose="020B0604020202020204" pitchFamily="34" charset="0"/>
              <a:buChar char="•"/>
            </a:pPr>
            <a:r>
              <a:rPr lang="zh-CN"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原则之一：正确性</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剪枝能优化程序的执行效率，是因为它</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剪去</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搜索树中的一些</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枝条</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但</a:t>
            </a:r>
            <a:r>
              <a:rPr lang="zh-CN" altLang="zh-CN" sz="2400" dirty="0">
                <a:latin typeface="楷体" panose="02010609060101010101" pitchFamily="49" charset="-122"/>
                <a:ea typeface="楷体" panose="02010609060101010101" pitchFamily="49" charset="-122"/>
              </a:rPr>
              <a:t>如果在剪枝时，将</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长有</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所需要的解的枝条剪掉，一切优化也就</a:t>
            </a:r>
            <a:r>
              <a:rPr lang="zh-CN" altLang="en-US" sz="2400" dirty="0">
                <a:latin typeface="楷体" panose="02010609060101010101" pitchFamily="49" charset="-122"/>
                <a:ea typeface="楷体" panose="02010609060101010101" pitchFamily="49" charset="-122"/>
              </a:rPr>
              <a:t>没有</a:t>
            </a:r>
            <a:r>
              <a:rPr lang="zh-CN" altLang="zh-CN" sz="2400" dirty="0">
                <a:latin typeface="楷体" panose="02010609060101010101" pitchFamily="49" charset="-122"/>
                <a:ea typeface="楷体" panose="02010609060101010101" pitchFamily="49" charset="-122"/>
              </a:rPr>
              <a:t>意义。所以，剪枝的第一个</a:t>
            </a:r>
            <a:r>
              <a:rPr lang="zh-CN" altLang="en-US" sz="2400" dirty="0">
                <a:latin typeface="楷体" panose="02010609060101010101" pitchFamily="49" charset="-122"/>
                <a:ea typeface="楷体" panose="02010609060101010101" pitchFamily="49" charset="-122"/>
              </a:rPr>
              <a:t>原则</a:t>
            </a:r>
            <a:r>
              <a:rPr lang="zh-CN" altLang="zh-CN" sz="2400" dirty="0">
                <a:latin typeface="楷体" panose="02010609060101010101" pitchFamily="49" charset="-122"/>
                <a:ea typeface="楷体" panose="02010609060101010101" pitchFamily="49" charset="-122"/>
              </a:rPr>
              <a:t>是正确性，即必须保证不丢失正确的结果，这是剪枝优化的前提。</a:t>
            </a:r>
          </a:p>
          <a:p>
            <a:pPr marL="457200" indent="-457200">
              <a:buFont typeface="Arial" panose="020B0604020202020204" pitchFamily="34" charset="0"/>
              <a:buChar char="•"/>
            </a:pPr>
            <a:r>
              <a:rPr lang="zh-CN"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原则之二：准确性</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在保证了正确性的基础上，对剪枝判断的第二个要求就是准确性，即能够尽可能多的剪去不能通向正解的枝条。剪枝方法只有在具有了较高的准确性的时候，才能真正收到优化的效果。</a:t>
            </a:r>
            <a:endParaRPr lang="en-US" altLang="zh-CN" sz="2400" dirty="0">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r>
              <a:rPr lang="zh-CN"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原则之三：高效性</a:t>
            </a:r>
          </a:p>
          <a:p>
            <a:r>
              <a:rPr lang="zh-CN" altLang="en-US"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利用出解的</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必要条件</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进行判断，</a:t>
            </a:r>
            <a:r>
              <a:rPr lang="zh-CN" altLang="en-US" sz="2400" dirty="0">
                <a:latin typeface="楷体" panose="02010609060101010101" pitchFamily="49" charset="-122"/>
                <a:ea typeface="楷体" panose="02010609060101010101" pitchFamily="49" charset="-122"/>
              </a:rPr>
              <a:t>会</a:t>
            </a:r>
            <a:r>
              <a:rPr lang="zh-CN" altLang="zh-CN" sz="2400" dirty="0">
                <a:latin typeface="楷体" panose="02010609060101010101" pitchFamily="49" charset="-122"/>
                <a:ea typeface="楷体" panose="02010609060101010101" pitchFamily="49" charset="-122"/>
              </a:rPr>
              <a:t>有不含正解的枝条没被剪枝。这些情况下的剪枝判断操作，</a:t>
            </a:r>
            <a:r>
              <a:rPr lang="zh-CN" altLang="en-US" sz="2400" dirty="0">
                <a:latin typeface="楷体" panose="02010609060101010101" pitchFamily="49" charset="-122"/>
                <a:ea typeface="楷体" panose="02010609060101010101" pitchFamily="49" charset="-122"/>
              </a:rPr>
              <a:t>对</a:t>
            </a:r>
            <a:r>
              <a:rPr lang="zh-CN" altLang="zh-CN" sz="2400" dirty="0">
                <a:latin typeface="楷体" panose="02010609060101010101" pitchFamily="49" charset="-122"/>
                <a:ea typeface="楷体" panose="02010609060101010101" pitchFamily="49" charset="-122"/>
              </a:rPr>
              <a:t>程序的效率的提高</a:t>
            </a:r>
            <a:r>
              <a:rPr lang="zh-CN" altLang="en-US" sz="2400" dirty="0">
                <a:latin typeface="楷体" panose="02010609060101010101" pitchFamily="49" charset="-122"/>
                <a:ea typeface="楷体" panose="02010609060101010101" pitchFamily="49" charset="-122"/>
              </a:rPr>
              <a:t>有副作用</a:t>
            </a:r>
            <a:r>
              <a:rPr lang="zh-CN" altLang="zh-CN" sz="2400" dirty="0">
                <a:latin typeface="楷体" panose="02010609060101010101" pitchFamily="49" charset="-122"/>
                <a:ea typeface="楷体" panose="02010609060101010101" pitchFamily="49" charset="-122"/>
              </a:rPr>
              <a:t>。为了减少剪枝判断的副作用，除了要改善判断的准确性外，还需要提高判断操作本身的时间效率。</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82447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F96F2A-4F36-4373-A6E2-E487F6FAE441}"/>
              </a:ext>
            </a:extLst>
          </p:cNvPr>
          <p:cNvSpPr/>
          <p:nvPr/>
        </p:nvSpPr>
        <p:spPr>
          <a:xfrm>
            <a:off x="2771875" y="-5409"/>
            <a:ext cx="5032147" cy="923330"/>
          </a:xfrm>
          <a:prstGeom prst="rect">
            <a:avLst/>
          </a:prstGeom>
          <a:noFill/>
          <a:ln>
            <a:noFill/>
          </a:ln>
        </p:spPr>
        <p:txBody>
          <a:bodyPr wrap="none">
            <a:spAutoFit/>
            <a:scene3d>
              <a:camera prst="orthographicFront"/>
              <a:lightRig rig="threePt" dir="t"/>
            </a:scene3d>
          </a:bodyPr>
          <a:lstStyle/>
          <a:p>
            <a:pPr algn="ctr"/>
            <a:r>
              <a:rPr lang="zh-CN" altLang="en-US" sz="54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二、剪枝的原则</a:t>
            </a:r>
          </a:p>
        </p:txBody>
      </p:sp>
      <p:sp>
        <p:nvSpPr>
          <p:cNvPr id="3" name="矩形 2">
            <a:extLst>
              <a:ext uri="{FF2B5EF4-FFF2-40B4-BE49-F238E27FC236}">
                <a16:creationId xmlns:a16="http://schemas.microsoft.com/office/drawing/2014/main" id="{44BEE18D-BF61-429C-A7E3-9679F9DB7468}"/>
              </a:ext>
            </a:extLst>
          </p:cNvPr>
          <p:cNvSpPr/>
          <p:nvPr/>
        </p:nvSpPr>
        <p:spPr>
          <a:xfrm>
            <a:off x="149225" y="947738"/>
            <a:ext cx="8778875" cy="3785652"/>
          </a:xfrm>
          <a:prstGeom prst="rect">
            <a:avLst/>
          </a:prstGeom>
          <a:noFill/>
          <a:ln>
            <a:noFill/>
          </a:ln>
        </p:spPr>
        <p:txBody>
          <a:bodyPr>
            <a:spAutoFit/>
          </a:bodyPr>
          <a:lstStyle/>
          <a:p>
            <a:pPr marL="457200" indent="-457200">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但</a:t>
            </a:r>
            <a:r>
              <a:rPr lang="zh-CN" altLang="zh-CN" sz="2400" dirty="0">
                <a:latin typeface="楷体" panose="02010609060101010101" pitchFamily="49" charset="-122"/>
                <a:ea typeface="楷体" panose="02010609060101010101" pitchFamily="49" charset="-122"/>
              </a:rPr>
              <a:t>这带来了一个矛盾：为了加强优化的效果，必须提高剪枝判断的准确性，因此，不得不提高判断操作的复杂度，也就同时降低了剪枝判断的时间效率；但如果剪枝判断的时间消耗过多，就有可能减小、甚至完全抵消提高判断准确性所能带来的优化效果。能否较好的解决这个矛盾，往往成为搜索算法优化的关键。</a:t>
            </a:r>
          </a:p>
          <a:p>
            <a:pPr marL="457200" indent="-45720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综上所述，</a:t>
            </a:r>
            <a:r>
              <a:rPr lang="zh-CN" altLang="en-US" sz="2400" dirty="0">
                <a:latin typeface="楷体" panose="02010609060101010101" pitchFamily="49" charset="-122"/>
                <a:ea typeface="楷体" panose="02010609060101010101" pitchFamily="49" charset="-122"/>
              </a:rPr>
              <a:t>可</a:t>
            </a:r>
            <a:r>
              <a:rPr lang="zh-CN" altLang="zh-CN" sz="2400" dirty="0">
                <a:latin typeface="楷体" panose="02010609060101010101" pitchFamily="49" charset="-122"/>
                <a:ea typeface="楷体" panose="02010609060101010101" pitchFamily="49" charset="-122"/>
              </a:rPr>
              <a:t>以把剪枝优化的主要原则归结为六个字：正确、准确、高效。</a:t>
            </a:r>
            <a:endParaRPr lang="en-US" altLang="zh-CN" sz="2400" dirty="0">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在应用剪枝优化的时候，仅有上述的原则是不够的，还需要具体研究一些设计剪枝判断方法的思路。</a:t>
            </a:r>
          </a:p>
        </p:txBody>
      </p:sp>
    </p:spTree>
    <p:extLst>
      <p:ext uri="{BB962C8B-B14F-4D97-AF65-F5344CB8AC3E}">
        <p14:creationId xmlns:p14="http://schemas.microsoft.com/office/powerpoint/2010/main" val="28140054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F96F2A-4F36-4373-A6E2-E487F6FAE441}"/>
              </a:ext>
            </a:extLst>
          </p:cNvPr>
          <p:cNvSpPr/>
          <p:nvPr/>
        </p:nvSpPr>
        <p:spPr>
          <a:xfrm>
            <a:off x="2771875" y="952"/>
            <a:ext cx="5724644" cy="923330"/>
          </a:xfrm>
          <a:prstGeom prst="rect">
            <a:avLst/>
          </a:prstGeom>
          <a:noFill/>
          <a:ln>
            <a:noFill/>
          </a:ln>
        </p:spPr>
        <p:txBody>
          <a:bodyPr wrap="none">
            <a:spAutoFit/>
            <a:scene3d>
              <a:camera prst="orthographicFront"/>
              <a:lightRig rig="threePt" dir="t"/>
            </a:scene3d>
          </a:bodyPr>
          <a:lstStyle/>
          <a:p>
            <a:pPr algn="ctr"/>
            <a:r>
              <a:rPr lang="zh-CN" altLang="en-US" sz="54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三、深搜优化技巧</a:t>
            </a:r>
          </a:p>
        </p:txBody>
      </p:sp>
      <p:sp>
        <p:nvSpPr>
          <p:cNvPr id="3" name="矩形 2">
            <a:extLst>
              <a:ext uri="{FF2B5EF4-FFF2-40B4-BE49-F238E27FC236}">
                <a16:creationId xmlns:a16="http://schemas.microsoft.com/office/drawing/2014/main" id="{44BEE18D-BF61-429C-A7E3-9679F9DB7468}"/>
              </a:ext>
            </a:extLst>
          </p:cNvPr>
          <p:cNvSpPr/>
          <p:nvPr/>
        </p:nvSpPr>
        <p:spPr>
          <a:xfrm>
            <a:off x="149225" y="947738"/>
            <a:ext cx="8778875" cy="5447645"/>
          </a:xfrm>
          <a:prstGeom prst="rect">
            <a:avLst/>
          </a:prstGeom>
          <a:noFill/>
          <a:ln>
            <a:noFill/>
          </a:ln>
        </p:spPr>
        <p:txBody>
          <a:bodyPr>
            <a:spAutoFit/>
          </a:bodyPr>
          <a:lstStyle/>
          <a:p>
            <a:pPr marL="342900" indent="-342900">
              <a:buFont typeface="Arial" panose="020B0604020202020204" pitchFamily="34" charset="0"/>
              <a:buChar char="•"/>
            </a:pPr>
            <a:r>
              <a:rPr lang="zh-CN"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优化搜索顺序</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一些搜索问题</a:t>
            </a:r>
            <a:r>
              <a:rPr lang="zh-CN" altLang="en-US" sz="2400" dirty="0">
                <a:latin typeface="楷体" panose="02010609060101010101" pitchFamily="49" charset="-122"/>
                <a:ea typeface="楷体" panose="02010609060101010101" pitchFamily="49" charset="-122"/>
              </a:rPr>
              <a:t>的</a:t>
            </a:r>
            <a:r>
              <a:rPr lang="zh-CN" altLang="zh-CN" sz="2400" dirty="0">
                <a:latin typeface="楷体" panose="02010609060101010101" pitchFamily="49" charset="-122"/>
                <a:ea typeface="楷体" panose="02010609060101010101" pitchFamily="49" charset="-122"/>
              </a:rPr>
              <a:t>搜索树的各个层次、各个分支之间的顺序不固定。不同的搜索顺序产生不同的搜索树形态，规模大小也</a:t>
            </a:r>
            <a:r>
              <a:rPr lang="zh-CN" altLang="en-US" sz="2400" dirty="0">
                <a:latin typeface="楷体" panose="02010609060101010101" pitchFamily="49" charset="-122"/>
                <a:ea typeface="楷体" panose="02010609060101010101" pitchFamily="49" charset="-122"/>
              </a:rPr>
              <a:t>不同</a:t>
            </a:r>
            <a:r>
              <a:rPr lang="zh-CN" altLang="zh-CN" sz="2400" dirty="0">
                <a:latin typeface="楷体" panose="02010609060101010101" pitchFamily="49" charset="-122"/>
                <a:ea typeface="楷体" panose="02010609060101010101" pitchFamily="49" charset="-122"/>
              </a:rPr>
              <a:t>。</a:t>
            </a:r>
          </a:p>
          <a:p>
            <a:pPr marL="342900" indent="-342900">
              <a:buFont typeface="Arial" panose="020B0604020202020204" pitchFamily="34" charset="0"/>
              <a:buChar char="•"/>
            </a:pPr>
            <a:r>
              <a:rPr lang="zh-CN"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排除等效冗余</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在搜索过程中，如果我们能够判定从搜索树的当前节点上沿着某几条不同分支到达的子树是等效的，那么只需要对其中的一条分支执行搜索。</a:t>
            </a:r>
          </a:p>
          <a:p>
            <a:pPr marL="342900" indent="-342900">
              <a:buFont typeface="Arial" panose="020B0604020202020204" pitchFamily="34" charset="0"/>
              <a:buChar char="•"/>
            </a:pPr>
            <a:r>
              <a:rPr lang="zh-CN"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可行性剪枝</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在搜索过程中，及时对当前状态进行检查，如果发现分支已经无法到达递归边界，就执行回溯。这就好比在道路上行走时，远远看到前方是一个死胡同，就应该立即折返绕路，而不是走到路的尽头再返回。</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某些题目条件的范围限制是一个区间，此时可行性剪枝也被称为</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上下界剪枝</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8175996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F96F2A-4F36-4373-A6E2-E487F6FAE441}"/>
              </a:ext>
            </a:extLst>
          </p:cNvPr>
          <p:cNvSpPr/>
          <p:nvPr/>
        </p:nvSpPr>
        <p:spPr>
          <a:xfrm>
            <a:off x="2771875" y="952"/>
            <a:ext cx="5724644" cy="923330"/>
          </a:xfrm>
          <a:prstGeom prst="rect">
            <a:avLst/>
          </a:prstGeom>
          <a:noFill/>
          <a:ln>
            <a:noFill/>
          </a:ln>
        </p:spPr>
        <p:txBody>
          <a:bodyPr wrap="none">
            <a:spAutoFit/>
            <a:scene3d>
              <a:camera prst="orthographicFront"/>
              <a:lightRig rig="threePt" dir="t"/>
            </a:scene3d>
          </a:bodyPr>
          <a:lstStyle/>
          <a:p>
            <a:pPr algn="ctr"/>
            <a:r>
              <a:rPr lang="zh-CN" altLang="en-US" sz="54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三、深搜优化技巧</a:t>
            </a:r>
          </a:p>
        </p:txBody>
      </p:sp>
      <p:sp>
        <p:nvSpPr>
          <p:cNvPr id="3" name="矩形 2">
            <a:extLst>
              <a:ext uri="{FF2B5EF4-FFF2-40B4-BE49-F238E27FC236}">
                <a16:creationId xmlns:a16="http://schemas.microsoft.com/office/drawing/2014/main" id="{44BEE18D-BF61-429C-A7E3-9679F9DB7468}"/>
              </a:ext>
            </a:extLst>
          </p:cNvPr>
          <p:cNvSpPr/>
          <p:nvPr/>
        </p:nvSpPr>
        <p:spPr>
          <a:xfrm>
            <a:off x="149225" y="947738"/>
            <a:ext cx="8778875" cy="4770537"/>
          </a:xfrm>
          <a:prstGeom prst="rect">
            <a:avLst/>
          </a:prstGeom>
          <a:noFill/>
          <a:ln>
            <a:noFill/>
          </a:ln>
        </p:spPr>
        <p:txBody>
          <a:bodyPr>
            <a:spAutoFit/>
          </a:bodyPr>
          <a:lstStyle/>
          <a:p>
            <a:pPr marL="457200" indent="-457200">
              <a:buFont typeface="Arial" panose="020B0604020202020204" pitchFamily="34" charset="0"/>
              <a:buChar char="•"/>
            </a:pPr>
            <a:r>
              <a:rPr lang="zh-CN"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最优性剪枝</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在最优化问题的搜索过程中，如果当前花费的代价己经超过了当前搜到的最优解，那么无论采取多么优秀的策略到达递归边界，都不可能更新答案。此时可以停止对当前分支的搜索，执行回溯。</a:t>
            </a:r>
          </a:p>
          <a:p>
            <a:pPr marL="457200" indent="-457200">
              <a:buFont typeface="Arial" panose="020B0604020202020204" pitchFamily="34" charset="0"/>
              <a:buChar char="•"/>
            </a:pPr>
            <a:r>
              <a:rPr lang="zh-CN"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记忆化</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可以记录每个状态的搜索结果，在重复遍历一个状态时直接检索并返回。这就好比我们对图进行深度优先遍历时，标记一个节点是否己经被访问过。</a:t>
            </a:r>
            <a:endParaRPr lang="en-US" altLang="zh-CN" sz="2400" dirty="0">
              <a:latin typeface="楷体" panose="02010609060101010101" pitchFamily="49" charset="-122"/>
              <a:ea typeface="楷体" panose="02010609060101010101" pitchFamily="49" charset="-122"/>
            </a:endParaRPr>
          </a:p>
          <a:p>
            <a:endParaRPr lang="zh-CN" altLang="zh-CN" sz="2400" dirty="0">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r>
              <a:rPr lang="zh-CN" altLang="zh-CN" sz="2800" dirty="0">
                <a:latin typeface="楷体" panose="02010609060101010101" pitchFamily="49" charset="-122"/>
                <a:ea typeface="楷体" panose="02010609060101010101" pitchFamily="49" charset="-122"/>
              </a:rPr>
              <a:t>在本节中，通过几道例题来了解这些剪枝方法的具体应用。</a:t>
            </a:r>
          </a:p>
        </p:txBody>
      </p:sp>
    </p:spTree>
    <p:extLst>
      <p:ext uri="{BB962C8B-B14F-4D97-AF65-F5344CB8AC3E}">
        <p14:creationId xmlns:p14="http://schemas.microsoft.com/office/powerpoint/2010/main" val="22859509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F96F2A-4F36-4373-A6E2-E487F6FAE441}"/>
              </a:ext>
            </a:extLst>
          </p:cNvPr>
          <p:cNvSpPr/>
          <p:nvPr/>
        </p:nvSpPr>
        <p:spPr>
          <a:xfrm>
            <a:off x="2771875" y="24408"/>
            <a:ext cx="2954655" cy="923330"/>
          </a:xfrm>
          <a:prstGeom prst="rect">
            <a:avLst/>
          </a:prstGeom>
          <a:noFill/>
          <a:ln>
            <a:noFill/>
          </a:ln>
        </p:spPr>
        <p:txBody>
          <a:bodyPr wrap="none">
            <a:spAutoFit/>
            <a:scene3d>
              <a:camera prst="orthographicFront"/>
              <a:lightRig rig="threePt" dir="t"/>
            </a:scene3d>
          </a:bodyPr>
          <a:lstStyle/>
          <a:p>
            <a:pPr algn="ctr"/>
            <a:r>
              <a:rPr lang="zh-CN" altLang="en-US" sz="54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四、例题</a:t>
            </a:r>
          </a:p>
        </p:txBody>
      </p:sp>
      <p:sp>
        <p:nvSpPr>
          <p:cNvPr id="3" name="矩形 2">
            <a:extLst>
              <a:ext uri="{FF2B5EF4-FFF2-40B4-BE49-F238E27FC236}">
                <a16:creationId xmlns:a16="http://schemas.microsoft.com/office/drawing/2014/main" id="{44BEE18D-BF61-429C-A7E3-9679F9DB7468}"/>
              </a:ext>
            </a:extLst>
          </p:cNvPr>
          <p:cNvSpPr/>
          <p:nvPr/>
        </p:nvSpPr>
        <p:spPr>
          <a:xfrm>
            <a:off x="182562" y="836820"/>
            <a:ext cx="8778875" cy="5693866"/>
          </a:xfrm>
          <a:prstGeom prst="rect">
            <a:avLst/>
          </a:prstGeom>
          <a:noFill/>
          <a:ln>
            <a:noFill/>
          </a:ln>
        </p:spPr>
        <p:txBody>
          <a:bodyPr>
            <a:spAutoFit/>
          </a:bodyPr>
          <a:lstStyle/>
          <a:p>
            <a:r>
              <a:rPr lang="zh-CN"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【例题</a:t>
            </a:r>
            <a:r>
              <a:rPr lang="en-US"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1</a:t>
            </a:r>
            <a:r>
              <a:rPr lang="zh-CN"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】数的划分</a:t>
            </a:r>
            <a:r>
              <a:rPr lang="en-US"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可行性剪枝，上下界剪枝</a:t>
            </a:r>
            <a:r>
              <a:rPr lang="en-US"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endParaRPr lang="zh-CN" altLang="zh-CN" sz="2800" dirty="0">
              <a:ln>
                <a:solidFill>
                  <a:srgbClr val="0070C0"/>
                </a:solidFill>
              </a:ln>
              <a:solidFill>
                <a:srgbClr val="00B0F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【问题描述】</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将整数</a:t>
            </a:r>
            <a:r>
              <a:rPr lang="en-US" altLang="zh-CN" sz="2400" dirty="0">
                <a:latin typeface="楷体" panose="02010609060101010101" pitchFamily="49" charset="-122"/>
                <a:ea typeface="楷体" panose="02010609060101010101" pitchFamily="49" charset="-122"/>
              </a:rPr>
              <a:t>n</a:t>
            </a:r>
            <a:r>
              <a:rPr lang="zh-CN" altLang="zh-CN" sz="2400" dirty="0">
                <a:latin typeface="楷体" panose="02010609060101010101" pitchFamily="49" charset="-122"/>
                <a:ea typeface="楷体" panose="02010609060101010101" pitchFamily="49" charset="-122"/>
              </a:rPr>
              <a:t>分成</a:t>
            </a:r>
            <a:r>
              <a:rPr lang="en-US" altLang="zh-CN" sz="2400" dirty="0">
                <a:latin typeface="楷体" panose="02010609060101010101" pitchFamily="49" charset="-122"/>
                <a:ea typeface="楷体" panose="02010609060101010101" pitchFamily="49" charset="-122"/>
              </a:rPr>
              <a:t>k</a:t>
            </a:r>
            <a:r>
              <a:rPr lang="zh-CN" altLang="zh-CN" sz="2400" dirty="0">
                <a:latin typeface="楷体" panose="02010609060101010101" pitchFamily="49" charset="-122"/>
                <a:ea typeface="楷体" panose="02010609060101010101" pitchFamily="49" charset="-122"/>
              </a:rPr>
              <a:t>份，且每份不能为空，问有多少种不同的分法。当</a:t>
            </a:r>
            <a:r>
              <a:rPr lang="en-US" altLang="zh-CN" sz="2400" dirty="0">
                <a:latin typeface="楷体" panose="02010609060101010101" pitchFamily="49" charset="-122"/>
                <a:ea typeface="楷体" panose="02010609060101010101" pitchFamily="49" charset="-122"/>
              </a:rPr>
              <a:t>n=7</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k=3</a:t>
            </a:r>
            <a:r>
              <a:rPr lang="zh-CN" altLang="zh-CN" sz="2400" dirty="0">
                <a:latin typeface="楷体" panose="02010609060101010101" pitchFamily="49" charset="-122"/>
                <a:ea typeface="楷体" panose="02010609060101010101" pitchFamily="49" charset="-122"/>
              </a:rPr>
              <a:t>，下面三种分法被认为是相同的：</a:t>
            </a:r>
            <a:r>
              <a:rPr lang="en-US" altLang="zh-CN" sz="2400" dirty="0">
                <a:latin typeface="楷体" panose="02010609060101010101" pitchFamily="49" charset="-122"/>
                <a:ea typeface="楷体" panose="02010609060101010101" pitchFamily="49" charset="-122"/>
              </a:rPr>
              <a:t>1,1,5; 1,5,1; 5,1,1</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【输入格式】</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输入文件只有一行为两个整数</a:t>
            </a:r>
            <a:r>
              <a:rPr lang="en-US" altLang="zh-CN" sz="2400" dirty="0">
                <a:latin typeface="楷体" panose="02010609060101010101" pitchFamily="49" charset="-122"/>
                <a:ea typeface="楷体" panose="02010609060101010101" pitchFamily="49" charset="-122"/>
              </a:rPr>
              <a:t>n</a:t>
            </a:r>
            <a:r>
              <a:rPr lang="zh-CN" altLang="zh-CN" sz="2400" dirty="0">
                <a:latin typeface="楷体" panose="02010609060101010101" pitchFamily="49" charset="-122"/>
                <a:ea typeface="楷体" panose="02010609060101010101" pitchFamily="49" charset="-122"/>
              </a:rPr>
              <a:t>和</a:t>
            </a:r>
            <a:r>
              <a:rPr lang="en-US" altLang="zh-CN" sz="2400" dirty="0">
                <a:latin typeface="楷体" panose="02010609060101010101" pitchFamily="49" charset="-122"/>
                <a:ea typeface="楷体" panose="02010609060101010101" pitchFamily="49" charset="-122"/>
              </a:rPr>
              <a:t>k (6&lt;n≤200</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2≤k≤6)</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【输出格式】</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输出文件仅有一行为一个整数，即不同的分法数。</a:t>
            </a:r>
          </a:p>
          <a:p>
            <a:r>
              <a:rPr lang="zh-CN" altLang="zh-CN" sz="2400" dirty="0">
                <a:latin typeface="楷体" panose="02010609060101010101" pitchFamily="49" charset="-122"/>
                <a:ea typeface="楷体" panose="02010609060101010101" pitchFamily="49" charset="-122"/>
              </a:rPr>
              <a:t>【样例输入】</a:t>
            </a:r>
          </a:p>
          <a:p>
            <a:r>
              <a:rPr lang="en-US" altLang="zh-CN" sz="2400" dirty="0">
                <a:latin typeface="楷体" panose="02010609060101010101" pitchFamily="49" charset="-122"/>
                <a:ea typeface="楷体" panose="02010609060101010101" pitchFamily="49" charset="-122"/>
              </a:rPr>
              <a:t>    7 3</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【样例输出】</a:t>
            </a:r>
          </a:p>
          <a:p>
            <a:r>
              <a:rPr lang="en-US" altLang="zh-CN" sz="2400" dirty="0">
                <a:latin typeface="楷体" panose="02010609060101010101" pitchFamily="49" charset="-122"/>
                <a:ea typeface="楷体" panose="02010609060101010101" pitchFamily="49" charset="-122"/>
              </a:rPr>
              <a:t>    4 </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【样例解释】</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四种分法为：</a:t>
            </a:r>
            <a:r>
              <a:rPr lang="en-US" altLang="zh-CN" sz="2400" dirty="0">
                <a:latin typeface="楷体" panose="02010609060101010101" pitchFamily="49" charset="-122"/>
                <a:ea typeface="楷体" panose="02010609060101010101" pitchFamily="49" charset="-122"/>
              </a:rPr>
              <a:t>1,1,5</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1,2,4</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1,3,3</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2,2,3</a:t>
            </a:r>
            <a:r>
              <a:rPr lang="zh-CN" altLang="zh-CN" sz="24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854892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F96F2A-4F36-4373-A6E2-E487F6FAE441}"/>
              </a:ext>
            </a:extLst>
          </p:cNvPr>
          <p:cNvSpPr/>
          <p:nvPr/>
        </p:nvSpPr>
        <p:spPr>
          <a:xfrm>
            <a:off x="2771875" y="24408"/>
            <a:ext cx="2954655" cy="923330"/>
          </a:xfrm>
          <a:prstGeom prst="rect">
            <a:avLst/>
          </a:prstGeom>
          <a:noFill/>
          <a:ln>
            <a:noFill/>
          </a:ln>
        </p:spPr>
        <p:txBody>
          <a:bodyPr wrap="none">
            <a:spAutoFit/>
            <a:scene3d>
              <a:camera prst="orthographicFront"/>
              <a:lightRig rig="threePt" dir="t"/>
            </a:scene3d>
          </a:bodyPr>
          <a:lstStyle/>
          <a:p>
            <a:pPr algn="ctr"/>
            <a:r>
              <a:rPr lang="zh-CN" altLang="en-US" sz="54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四、例题</a:t>
            </a:r>
          </a:p>
        </p:txBody>
      </p:sp>
      <p:sp>
        <p:nvSpPr>
          <p:cNvPr id="3" name="矩形 2">
            <a:extLst>
              <a:ext uri="{FF2B5EF4-FFF2-40B4-BE49-F238E27FC236}">
                <a16:creationId xmlns:a16="http://schemas.microsoft.com/office/drawing/2014/main" id="{44BEE18D-BF61-429C-A7E3-9679F9DB7468}"/>
              </a:ext>
            </a:extLst>
          </p:cNvPr>
          <p:cNvSpPr/>
          <p:nvPr/>
        </p:nvSpPr>
        <p:spPr>
          <a:xfrm>
            <a:off x="182562" y="836820"/>
            <a:ext cx="8778875" cy="5324535"/>
          </a:xfrm>
          <a:prstGeom prst="rect">
            <a:avLst/>
          </a:prstGeom>
          <a:noFill/>
          <a:ln>
            <a:noFill/>
          </a:ln>
        </p:spPr>
        <p:txBody>
          <a:bodyPr>
            <a:spAutoFit/>
          </a:bodyPr>
          <a:lstStyle/>
          <a:p>
            <a:r>
              <a:rPr lang="zh-CN" altLang="zh-CN" sz="2800" dirty="0">
                <a:ln>
                  <a:solidFill>
                    <a:srgbClr val="0070C0"/>
                  </a:solidFill>
                </a:ln>
                <a:solidFill>
                  <a:srgbClr val="00B0F0"/>
                </a:solidFill>
                <a:latin typeface="楷体" panose="02010609060101010101" pitchFamily="49" charset="-122"/>
                <a:ea typeface="楷体" panose="02010609060101010101" pitchFamily="49" charset="-122"/>
              </a:rPr>
              <a:t>【算法分析】</a:t>
            </a:r>
          </a:p>
          <a:p>
            <a:pPr marL="342900" indent="-342900">
              <a:buFont typeface="Arial" panose="020B0604020202020204" pitchFamily="34" charset="0"/>
              <a:buChar char="•"/>
            </a:pPr>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本题就是求把数字</a:t>
            </a:r>
            <a:r>
              <a:rPr lang="en-US" altLang="zh-CN" sz="2400" dirty="0">
                <a:latin typeface="楷体" panose="02010609060101010101" pitchFamily="49" charset="-122"/>
                <a:ea typeface="楷体" panose="02010609060101010101" pitchFamily="49" charset="-122"/>
              </a:rPr>
              <a:t>n</a:t>
            </a:r>
            <a:r>
              <a:rPr lang="zh-CN" altLang="zh-CN" sz="2400" dirty="0">
                <a:latin typeface="楷体" panose="02010609060101010101" pitchFamily="49" charset="-122"/>
                <a:ea typeface="楷体" panose="02010609060101010101" pitchFamily="49" charset="-122"/>
              </a:rPr>
              <a:t>无序划分为</a:t>
            </a:r>
            <a:r>
              <a:rPr lang="en-US" altLang="zh-CN" sz="2400" dirty="0">
                <a:latin typeface="楷体" panose="02010609060101010101" pitchFamily="49" charset="-122"/>
                <a:ea typeface="楷体" panose="02010609060101010101" pitchFamily="49" charset="-122"/>
              </a:rPr>
              <a:t>k</a:t>
            </a:r>
            <a:r>
              <a:rPr lang="zh-CN" altLang="zh-CN" sz="2400" dirty="0">
                <a:latin typeface="楷体" panose="02010609060101010101" pitchFamily="49" charset="-122"/>
                <a:ea typeface="楷体" panose="02010609060101010101" pitchFamily="49" charset="-122"/>
              </a:rPr>
              <a:t>份的方案数。也就是求方程</a:t>
            </a:r>
            <a:r>
              <a:rPr lang="pt-BR" altLang="zh-CN" sz="2400" dirty="0">
                <a:latin typeface="楷体" panose="02010609060101010101" pitchFamily="49" charset="-122"/>
                <a:ea typeface="楷体" panose="02010609060101010101" pitchFamily="49" charset="-122"/>
              </a:rPr>
              <a:t>x</a:t>
            </a:r>
            <a:r>
              <a:rPr lang="pt-BR" altLang="zh-CN" sz="2400" baseline="-25000" dirty="0">
                <a:latin typeface="楷体" panose="02010609060101010101" pitchFamily="49" charset="-122"/>
                <a:ea typeface="楷体" panose="02010609060101010101" pitchFamily="49" charset="-122"/>
              </a:rPr>
              <a:t>1</a:t>
            </a:r>
            <a:r>
              <a:rPr lang="pt-BR" altLang="zh-CN" sz="2400" dirty="0">
                <a:latin typeface="楷体" panose="02010609060101010101" pitchFamily="49" charset="-122"/>
                <a:ea typeface="楷体" panose="02010609060101010101" pitchFamily="49" charset="-122"/>
              </a:rPr>
              <a:t>+x</a:t>
            </a:r>
            <a:r>
              <a:rPr lang="pt-BR" altLang="zh-CN" sz="2400" baseline="-25000" dirty="0">
                <a:latin typeface="楷体" panose="02010609060101010101" pitchFamily="49" charset="-122"/>
                <a:ea typeface="楷体" panose="02010609060101010101" pitchFamily="49" charset="-122"/>
              </a:rPr>
              <a:t>2</a:t>
            </a:r>
            <a:r>
              <a:rPr lang="pt-BR" altLang="zh-CN" sz="2400" dirty="0">
                <a:latin typeface="楷体" panose="02010609060101010101" pitchFamily="49" charset="-122"/>
                <a:ea typeface="楷体" panose="02010609060101010101" pitchFamily="49" charset="-122"/>
              </a:rPr>
              <a:t>+…+x</a:t>
            </a:r>
            <a:r>
              <a:rPr lang="pt-BR" altLang="zh-CN" sz="2400" baseline="-25000" dirty="0">
                <a:latin typeface="楷体" panose="02010609060101010101" pitchFamily="49" charset="-122"/>
                <a:ea typeface="楷体" panose="02010609060101010101" pitchFamily="49" charset="-122"/>
              </a:rPr>
              <a:t>k</a:t>
            </a:r>
            <a:r>
              <a:rPr lang="pt-BR" altLang="zh-CN" sz="2400" dirty="0">
                <a:latin typeface="楷体" panose="02010609060101010101" pitchFamily="49" charset="-122"/>
                <a:ea typeface="楷体" panose="02010609060101010101" pitchFamily="49" charset="-122"/>
              </a:rPr>
              <a:t>=n</a:t>
            </a:r>
            <a:r>
              <a:rPr lang="zh-CN" altLang="zh-CN" sz="2400" dirty="0">
                <a:latin typeface="楷体" panose="02010609060101010101" pitchFamily="49" charset="-122"/>
                <a:ea typeface="楷体" panose="02010609060101010101" pitchFamily="49" charset="-122"/>
              </a:rPr>
              <a:t>，</a:t>
            </a:r>
            <a:r>
              <a:rPr lang="pt-BR" altLang="zh-CN" sz="2400" dirty="0">
                <a:latin typeface="楷体" panose="02010609060101010101" pitchFamily="49" charset="-122"/>
                <a:ea typeface="楷体" panose="02010609060101010101" pitchFamily="49" charset="-122"/>
              </a:rPr>
              <a:t>1</a:t>
            </a:r>
            <a:r>
              <a:rPr lang="en-US" altLang="zh-CN" sz="2400" dirty="0">
                <a:latin typeface="楷体" panose="02010609060101010101" pitchFamily="49" charset="-122"/>
                <a:ea typeface="楷体" panose="02010609060101010101" pitchFamily="49" charset="-122"/>
              </a:rPr>
              <a:t>≤</a:t>
            </a:r>
            <a:r>
              <a:rPr lang="pt-BR" altLang="zh-CN" sz="2400" dirty="0">
                <a:latin typeface="楷体" panose="02010609060101010101" pitchFamily="49" charset="-122"/>
                <a:ea typeface="楷体" panose="02010609060101010101" pitchFamily="49" charset="-122"/>
              </a:rPr>
              <a:t>x</a:t>
            </a:r>
            <a:r>
              <a:rPr lang="pt-BR" altLang="zh-CN" sz="2400" baseline="-25000" dirty="0">
                <a:latin typeface="楷体" panose="02010609060101010101" pitchFamily="49" charset="-122"/>
                <a:ea typeface="楷体" panose="02010609060101010101" pitchFamily="49" charset="-122"/>
              </a:rPr>
              <a:t>1</a:t>
            </a:r>
            <a:r>
              <a:rPr lang="en-US" altLang="zh-CN" sz="2400" dirty="0">
                <a:latin typeface="楷体" panose="02010609060101010101" pitchFamily="49" charset="-122"/>
                <a:ea typeface="楷体" panose="02010609060101010101" pitchFamily="49" charset="-122"/>
              </a:rPr>
              <a:t>≤</a:t>
            </a:r>
            <a:r>
              <a:rPr lang="pt-BR" altLang="zh-CN" sz="2400" dirty="0">
                <a:latin typeface="楷体" panose="02010609060101010101" pitchFamily="49" charset="-122"/>
                <a:ea typeface="楷体" panose="02010609060101010101" pitchFamily="49" charset="-122"/>
              </a:rPr>
              <a:t>x</a:t>
            </a:r>
            <a:r>
              <a:rPr lang="pt-BR" altLang="zh-CN" sz="2400" baseline="-25000" dirty="0">
                <a:latin typeface="楷体" panose="02010609060101010101" pitchFamily="49" charset="-122"/>
                <a:ea typeface="楷体" panose="02010609060101010101" pitchFamily="49" charset="-122"/>
              </a:rPr>
              <a:t>2</a:t>
            </a:r>
            <a:r>
              <a:rPr lang="en-US" altLang="zh-CN" sz="2400" dirty="0">
                <a:latin typeface="楷体" panose="02010609060101010101" pitchFamily="49" charset="-122"/>
                <a:ea typeface="楷体" panose="02010609060101010101" pitchFamily="49" charset="-122"/>
              </a:rPr>
              <a:t>≤...</a:t>
            </a:r>
            <a:r>
              <a:rPr lang="pt-BR"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pt-BR" altLang="zh-CN" sz="2400" dirty="0">
                <a:latin typeface="楷体" panose="02010609060101010101" pitchFamily="49" charset="-122"/>
                <a:ea typeface="楷体" panose="02010609060101010101" pitchFamily="49" charset="-122"/>
              </a:rPr>
              <a:t>x</a:t>
            </a:r>
            <a:r>
              <a:rPr lang="pt-BR" altLang="zh-CN" sz="2400" baseline="-25000" dirty="0">
                <a:latin typeface="楷体" panose="02010609060101010101" pitchFamily="49" charset="-122"/>
                <a:ea typeface="楷体" panose="02010609060101010101" pitchFamily="49" charset="-122"/>
              </a:rPr>
              <a:t>k</a:t>
            </a:r>
            <a:r>
              <a:rPr lang="zh-CN" altLang="zh-CN" sz="2400" dirty="0">
                <a:latin typeface="楷体" panose="02010609060101010101" pitchFamily="49" charset="-122"/>
                <a:ea typeface="楷体" panose="02010609060101010101" pitchFamily="49" charset="-122"/>
              </a:rPr>
              <a:t>的解数。</a:t>
            </a:r>
          </a:p>
          <a:p>
            <a:pPr marL="342900" indent="-342900">
              <a:buFont typeface="Arial" panose="020B0604020202020204" pitchFamily="34" charset="0"/>
              <a:buChar char="•"/>
            </a:pPr>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搜索的方法是依次枚举</a:t>
            </a:r>
            <a:r>
              <a:rPr lang="pt-BR" altLang="zh-CN" sz="2400" dirty="0">
                <a:latin typeface="楷体" panose="02010609060101010101" pitchFamily="49" charset="-122"/>
                <a:ea typeface="楷体" panose="02010609060101010101" pitchFamily="49" charset="-122"/>
              </a:rPr>
              <a:t>x</a:t>
            </a:r>
            <a:r>
              <a:rPr lang="pt-BR" altLang="zh-CN" sz="2400" baseline="-25000" dirty="0">
                <a:latin typeface="楷体" panose="02010609060101010101" pitchFamily="49" charset="-122"/>
                <a:ea typeface="楷体" panose="02010609060101010101" pitchFamily="49" charset="-122"/>
              </a:rPr>
              <a:t>1</a:t>
            </a:r>
            <a:r>
              <a:rPr lang="pt-BR" altLang="zh-CN" sz="2400" dirty="0">
                <a:latin typeface="楷体" panose="02010609060101010101" pitchFamily="49" charset="-122"/>
                <a:ea typeface="楷体" panose="02010609060101010101" pitchFamily="49" charset="-122"/>
              </a:rPr>
              <a:t>,x</a:t>
            </a:r>
            <a:r>
              <a:rPr lang="pt-BR" altLang="zh-CN" sz="2400" baseline="-25000" dirty="0">
                <a:latin typeface="楷体" panose="02010609060101010101" pitchFamily="49" charset="-122"/>
                <a:ea typeface="楷体" panose="02010609060101010101" pitchFamily="49" charset="-122"/>
              </a:rPr>
              <a:t>2</a:t>
            </a:r>
            <a:r>
              <a:rPr lang="pt-BR" altLang="zh-CN" sz="2400" dirty="0">
                <a:latin typeface="楷体" panose="02010609060101010101" pitchFamily="49" charset="-122"/>
                <a:ea typeface="楷体" panose="02010609060101010101" pitchFamily="49" charset="-122"/>
              </a:rPr>
              <a:t>,...x</a:t>
            </a:r>
            <a:r>
              <a:rPr lang="pt-BR" altLang="zh-CN" sz="2400" baseline="-25000" dirty="0">
                <a:latin typeface="楷体" panose="02010609060101010101" pitchFamily="49" charset="-122"/>
                <a:ea typeface="楷体" panose="02010609060101010101" pitchFamily="49" charset="-122"/>
              </a:rPr>
              <a:t>k</a:t>
            </a:r>
            <a:r>
              <a:rPr lang="zh-CN" altLang="zh-CN" sz="2400" dirty="0">
                <a:latin typeface="楷体" panose="02010609060101010101" pitchFamily="49" charset="-122"/>
                <a:ea typeface="楷体" panose="02010609060101010101" pitchFamily="49" charset="-122"/>
              </a:rPr>
              <a:t>的值，然后判断。如果这样直接搜索，程序的速度是非常慢的。但由于本题的数据规模比较小，如果控制好扩展结点的</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上界</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和</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下界</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，也是能够很快得出解的。</a:t>
            </a:r>
          </a:p>
          <a:p>
            <a:pPr marL="342900" indent="-342900">
              <a:buFont typeface="Arial" panose="020B0604020202020204" pitchFamily="34" charset="0"/>
              <a:buChar char="•"/>
            </a:pPr>
            <a:r>
              <a:rPr lang="zh-CN" altLang="zh-CN" sz="2400" dirty="0">
                <a:latin typeface="楷体" panose="02010609060101010101" pitchFamily="49" charset="-122"/>
                <a:ea typeface="楷体" panose="02010609060101010101" pitchFamily="49" charset="-122"/>
              </a:rPr>
              <a:t>约束条件：</a:t>
            </a:r>
          </a:p>
          <a:p>
            <a:r>
              <a:rPr lang="en-US" altLang="zh-CN" sz="2400" dirty="0">
                <a:latin typeface="楷体" panose="02010609060101010101" pitchFamily="49" charset="-122"/>
                <a:ea typeface="楷体" panose="02010609060101010101" pitchFamily="49" charset="-122"/>
              </a:rPr>
              <a:t>    ①</a:t>
            </a:r>
            <a:r>
              <a:rPr lang="zh-CN" altLang="zh-CN" sz="2400" dirty="0">
                <a:latin typeface="楷体" panose="02010609060101010101" pitchFamily="49" charset="-122"/>
                <a:ea typeface="楷体" panose="02010609060101010101" pitchFamily="49" charset="-122"/>
              </a:rPr>
              <a:t>由于分解数不考虑顺序，因此我们设定分解数依次递增；所以扩展结点时的</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下界</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应是不小于前一个扩展结点的值</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即</a:t>
            </a:r>
            <a:r>
              <a:rPr lang="en-US" altLang="zh-CN" sz="2400" dirty="0">
                <a:latin typeface="楷体" panose="02010609060101010101" pitchFamily="49" charset="-122"/>
                <a:ea typeface="楷体" panose="02010609060101010101" pitchFamily="49" charset="-122"/>
              </a:rPr>
              <a:t>a[i-1]&lt;=a[</a:t>
            </a:r>
            <a:r>
              <a:rPr lang="en-US" altLang="zh-CN" sz="2400" dirty="0" err="1">
                <a:latin typeface="楷体" panose="02010609060101010101" pitchFamily="49" charset="-122"/>
                <a:ea typeface="楷体" panose="02010609060101010101" pitchFamily="49" charset="-122"/>
              </a:rPr>
              <a:t>i</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a:t>
            </a:r>
          </a:p>
          <a:p>
            <a:r>
              <a:rPr lang="en-US" altLang="zh-CN" sz="2400" dirty="0">
                <a:latin typeface="楷体" panose="02010609060101010101" pitchFamily="49" charset="-122"/>
                <a:ea typeface="楷体" panose="02010609060101010101" pitchFamily="49" charset="-122"/>
              </a:rPr>
              <a:t>    ②</a:t>
            </a:r>
            <a:r>
              <a:rPr lang="zh-CN" altLang="zh-CN" sz="2400" dirty="0">
                <a:latin typeface="楷体" panose="02010609060101010101" pitchFamily="49" charset="-122"/>
                <a:ea typeface="楷体" panose="02010609060101010101" pitchFamily="49" charset="-122"/>
              </a:rPr>
              <a:t>假设</a:t>
            </a:r>
            <a:r>
              <a:rPr lang="zh-CN" altLang="en-US" sz="2400" dirty="0">
                <a:latin typeface="楷体" panose="02010609060101010101" pitchFamily="49" charset="-122"/>
                <a:ea typeface="楷体" panose="02010609060101010101" pitchFamily="49" charset="-122"/>
              </a:rPr>
              <a:t>已</a:t>
            </a:r>
            <a:r>
              <a:rPr lang="zh-CN" altLang="zh-CN" sz="2400" dirty="0">
                <a:latin typeface="楷体" panose="02010609060101010101" pitchFamily="49" charset="-122"/>
                <a:ea typeface="楷体" panose="02010609060101010101" pitchFamily="49" charset="-122"/>
              </a:rPr>
              <a:t>将</a:t>
            </a:r>
            <a:r>
              <a:rPr lang="en-US" altLang="zh-CN" sz="2400" dirty="0">
                <a:latin typeface="楷体" panose="02010609060101010101" pitchFamily="49" charset="-122"/>
                <a:ea typeface="楷体" panose="02010609060101010101" pitchFamily="49" charset="-122"/>
              </a:rPr>
              <a:t>n</a:t>
            </a:r>
            <a:r>
              <a:rPr lang="zh-CN" altLang="zh-CN" sz="2400" dirty="0">
                <a:latin typeface="楷体" panose="02010609060101010101" pitchFamily="49" charset="-122"/>
                <a:ea typeface="楷体" panose="02010609060101010101" pitchFamily="49" charset="-122"/>
              </a:rPr>
              <a:t>分解成</a:t>
            </a:r>
            <a:r>
              <a:rPr lang="en-US" altLang="zh-CN" sz="2400" dirty="0">
                <a:latin typeface="楷体" panose="02010609060101010101" pitchFamily="49" charset="-122"/>
                <a:ea typeface="楷体" panose="02010609060101010101" pitchFamily="49" charset="-122"/>
              </a:rPr>
              <a:t>a[1]+a[2]+…+a[i-1]</a:t>
            </a:r>
            <a:r>
              <a:rPr lang="zh-CN" altLang="zh-CN" sz="2400" dirty="0">
                <a:latin typeface="楷体" panose="02010609060101010101" pitchFamily="49" charset="-122"/>
                <a:ea typeface="楷体" panose="02010609060101010101" pitchFamily="49" charset="-122"/>
              </a:rPr>
              <a:t>，则</a:t>
            </a:r>
            <a:r>
              <a:rPr lang="en-US" altLang="zh-CN" sz="2400" dirty="0">
                <a:latin typeface="楷体" panose="02010609060101010101" pitchFamily="49" charset="-122"/>
                <a:ea typeface="楷体" panose="02010609060101010101" pitchFamily="49" charset="-122"/>
              </a:rPr>
              <a:t>a[</a:t>
            </a:r>
            <a:r>
              <a:rPr lang="en-US" altLang="zh-CN" sz="2400" dirty="0" err="1">
                <a:latin typeface="楷体" panose="02010609060101010101" pitchFamily="49" charset="-122"/>
                <a:ea typeface="楷体" panose="02010609060101010101" pitchFamily="49" charset="-122"/>
              </a:rPr>
              <a:t>i</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的最大值为将</a:t>
            </a:r>
            <a:r>
              <a:rPr lang="en-US" altLang="zh-CN" sz="2400" dirty="0" err="1">
                <a:latin typeface="楷体" panose="02010609060101010101" pitchFamily="49" charset="-122"/>
                <a:ea typeface="楷体" panose="02010609060101010101" pitchFamily="49" charset="-122"/>
              </a:rPr>
              <a:t>i~k</a:t>
            </a:r>
            <a:r>
              <a:rPr lang="zh-CN" altLang="zh-CN" sz="2400" dirty="0">
                <a:latin typeface="楷体" panose="02010609060101010101" pitchFamily="49" charset="-122"/>
                <a:ea typeface="楷体" panose="02010609060101010101" pitchFamily="49" charset="-122"/>
              </a:rPr>
              <a:t>这</a:t>
            </a:r>
            <a:r>
              <a:rPr lang="en-US" altLang="zh-CN" sz="2400" dirty="0">
                <a:latin typeface="楷体" panose="02010609060101010101" pitchFamily="49" charset="-122"/>
                <a:ea typeface="楷体" panose="02010609060101010101" pitchFamily="49" charset="-122"/>
              </a:rPr>
              <a:t>k-i+1</a:t>
            </a:r>
            <a:r>
              <a:rPr lang="zh-CN" altLang="zh-CN" sz="2400" dirty="0">
                <a:latin typeface="楷体" panose="02010609060101010101" pitchFamily="49" charset="-122"/>
                <a:ea typeface="楷体" panose="02010609060101010101" pitchFamily="49" charset="-122"/>
              </a:rPr>
              <a:t>份平均划分，即设</a:t>
            </a:r>
            <a:r>
              <a:rPr lang="en-US" altLang="zh-CN" sz="2400" dirty="0">
                <a:latin typeface="楷体" panose="02010609060101010101" pitchFamily="49" charset="-122"/>
                <a:ea typeface="楷体" panose="02010609060101010101" pitchFamily="49" charset="-122"/>
              </a:rPr>
              <a:t>m=n-(a[1]+a[2]+…+a[i-1])</a:t>
            </a:r>
            <a:r>
              <a:rPr lang="zh-CN" altLang="zh-CN" sz="2400" dirty="0">
                <a:latin typeface="楷体" panose="02010609060101010101" pitchFamily="49" charset="-122"/>
                <a:ea typeface="楷体" panose="02010609060101010101" pitchFamily="49" charset="-122"/>
              </a:rPr>
              <a:t>；则</a:t>
            </a:r>
            <a:r>
              <a:rPr lang="en-US" altLang="zh-CN" sz="2400" dirty="0">
                <a:latin typeface="楷体" panose="02010609060101010101" pitchFamily="49" charset="-122"/>
                <a:ea typeface="楷体" panose="02010609060101010101" pitchFamily="49" charset="-122"/>
              </a:rPr>
              <a:t>a[</a:t>
            </a:r>
            <a:r>
              <a:rPr lang="en-US" altLang="zh-CN" sz="2400" dirty="0" err="1">
                <a:latin typeface="楷体" panose="02010609060101010101" pitchFamily="49" charset="-122"/>
                <a:ea typeface="楷体" panose="02010609060101010101" pitchFamily="49" charset="-122"/>
              </a:rPr>
              <a:t>i</a:t>
            </a:r>
            <a:r>
              <a:rPr lang="en-US" altLang="zh-CN" sz="2400" dirty="0">
                <a:latin typeface="楷体" panose="02010609060101010101" pitchFamily="49" charset="-122"/>
                <a:ea typeface="楷体" panose="02010609060101010101" pitchFamily="49" charset="-122"/>
              </a:rPr>
              <a:t>]&lt;=m/(k-i+1)</a:t>
            </a:r>
            <a:r>
              <a:rPr lang="zh-CN" altLang="zh-CN" sz="2400" dirty="0">
                <a:latin typeface="楷体" panose="02010609060101010101" pitchFamily="49" charset="-122"/>
                <a:ea typeface="楷体" panose="02010609060101010101" pitchFamily="49" charset="-122"/>
              </a:rPr>
              <a:t>，所以扩展结点的</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上界</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是</a:t>
            </a:r>
            <a:r>
              <a:rPr lang="en-US" altLang="zh-CN" sz="2400" dirty="0">
                <a:latin typeface="楷体" panose="02010609060101010101" pitchFamily="49" charset="-122"/>
                <a:ea typeface="楷体" panose="02010609060101010101" pitchFamily="49" charset="-122"/>
              </a:rPr>
              <a:t>m/(k-i+1)</a:t>
            </a:r>
            <a:r>
              <a:rPr lang="zh-CN" altLang="en-US" sz="2400" dirty="0">
                <a:latin typeface="楷体" panose="02010609060101010101" pitchFamily="49" charset="-122"/>
                <a:ea typeface="楷体" panose="02010609060101010101" pitchFamily="49" charset="-122"/>
              </a:rPr>
              <a:t>。</a:t>
            </a:r>
            <a:endParaRPr lang="zh-CN"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817847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F96F2A-4F36-4373-A6E2-E487F6FAE441}"/>
              </a:ext>
            </a:extLst>
          </p:cNvPr>
          <p:cNvSpPr/>
          <p:nvPr/>
        </p:nvSpPr>
        <p:spPr>
          <a:xfrm>
            <a:off x="2771875" y="24408"/>
            <a:ext cx="2954655" cy="923330"/>
          </a:xfrm>
          <a:prstGeom prst="rect">
            <a:avLst/>
          </a:prstGeom>
          <a:noFill/>
          <a:ln>
            <a:noFill/>
          </a:ln>
        </p:spPr>
        <p:txBody>
          <a:bodyPr wrap="none">
            <a:spAutoFit/>
            <a:scene3d>
              <a:camera prst="orthographicFront"/>
              <a:lightRig rig="threePt" dir="t"/>
            </a:scene3d>
          </a:bodyPr>
          <a:lstStyle/>
          <a:p>
            <a:pPr algn="ctr"/>
            <a:r>
              <a:rPr lang="zh-CN" altLang="en-US" sz="5400" noProof="1">
                <a:ln w="12700">
                  <a:solidFill>
                    <a:srgbClr val="0070C0"/>
                  </a:solidFill>
                  <a:prstDash val="solid"/>
                </a:ln>
                <a:solidFill>
                  <a:srgbClr val="00B0F0"/>
                </a:solidFill>
                <a:effectLst>
                  <a:outerShdw blurRad="50800" dist="38100" dir="2700000" algn="tl" rotWithShape="0">
                    <a:prstClr val="black">
                      <a:alpha val="40000"/>
                    </a:prstClr>
                  </a:outerShdw>
                </a:effectLst>
                <a:latin typeface="楷体" panose="02010609060101010101" charset="-122"/>
                <a:ea typeface="楷体" panose="02010609060101010101" charset="-122"/>
                <a:cs typeface="楷体" panose="02010609060101010101" charset="-122"/>
              </a:rPr>
              <a:t>四、例题</a:t>
            </a:r>
          </a:p>
        </p:txBody>
      </p:sp>
      <p:sp>
        <p:nvSpPr>
          <p:cNvPr id="3" name="矩形 2">
            <a:extLst>
              <a:ext uri="{FF2B5EF4-FFF2-40B4-BE49-F238E27FC236}">
                <a16:creationId xmlns:a16="http://schemas.microsoft.com/office/drawing/2014/main" id="{44BEE18D-BF61-429C-A7E3-9679F9DB7468}"/>
              </a:ext>
            </a:extLst>
          </p:cNvPr>
          <p:cNvSpPr/>
          <p:nvPr/>
        </p:nvSpPr>
        <p:spPr>
          <a:xfrm>
            <a:off x="182562" y="836820"/>
            <a:ext cx="8778875" cy="5386090"/>
          </a:xfrm>
          <a:prstGeom prst="rect">
            <a:avLst/>
          </a:prstGeom>
          <a:noFill/>
          <a:ln>
            <a:noFill/>
          </a:ln>
        </p:spPr>
        <p:txBody>
          <a:bodyPr>
            <a:spAutoFit/>
          </a:bodyPr>
          <a:lstStyle/>
          <a:p>
            <a:r>
              <a:rPr lang="zh-CN" altLang="zh-CN" sz="2800" dirty="0">
                <a:ln>
                  <a:solidFill>
                    <a:srgbClr val="0070C0"/>
                  </a:solidFill>
                </a:ln>
                <a:solidFill>
                  <a:srgbClr val="00B0F0"/>
                </a:solidFill>
                <a:latin typeface="楷体" panose="02010609060101010101" pitchFamily="49" charset="-122"/>
                <a:ea typeface="楷体" panose="02010609060101010101" pitchFamily="49" charset="-122"/>
              </a:rPr>
              <a:t>【例题</a:t>
            </a:r>
            <a:r>
              <a:rPr lang="en-US" altLang="zh-CN" sz="2800" dirty="0">
                <a:ln>
                  <a:solidFill>
                    <a:srgbClr val="0070C0"/>
                  </a:solidFill>
                </a:ln>
                <a:solidFill>
                  <a:srgbClr val="00B0F0"/>
                </a:solidFill>
                <a:latin typeface="楷体" panose="02010609060101010101" pitchFamily="49" charset="-122"/>
                <a:ea typeface="楷体" panose="02010609060101010101" pitchFamily="49" charset="-122"/>
              </a:rPr>
              <a:t>2</a:t>
            </a:r>
            <a:r>
              <a:rPr lang="zh-CN" altLang="zh-CN" sz="2800" dirty="0">
                <a:ln>
                  <a:solidFill>
                    <a:srgbClr val="0070C0"/>
                  </a:solidFill>
                </a:ln>
                <a:solidFill>
                  <a:srgbClr val="00B0F0"/>
                </a:solidFill>
                <a:latin typeface="楷体" panose="02010609060101010101" pitchFamily="49" charset="-122"/>
                <a:ea typeface="楷体" panose="02010609060101010101" pitchFamily="49" charset="-122"/>
              </a:rPr>
              <a:t>】生日蛋糕</a:t>
            </a:r>
            <a:endParaRPr lang="en-US" altLang="zh-CN" sz="2800" dirty="0">
              <a:ln>
                <a:solidFill>
                  <a:srgbClr val="0070C0"/>
                </a:solidFill>
              </a:ln>
              <a:solidFill>
                <a:srgbClr val="00B0F0"/>
              </a:solidFill>
              <a:latin typeface="楷体" panose="02010609060101010101" pitchFamily="49" charset="-122"/>
              <a:ea typeface="楷体" panose="02010609060101010101" pitchFamily="49" charset="-122"/>
            </a:endParaRPr>
          </a:p>
          <a:p>
            <a:r>
              <a:rPr lang="en-US" altLang="zh-CN" sz="2800" dirty="0">
                <a:ln>
                  <a:solidFill>
                    <a:srgbClr val="0070C0"/>
                  </a:solidFill>
                </a:ln>
                <a:solidFill>
                  <a:srgbClr val="00B0F0"/>
                </a:solidFill>
                <a:latin typeface="楷体" panose="02010609060101010101" pitchFamily="49" charset="-122"/>
                <a:ea typeface="楷体" panose="02010609060101010101" pitchFamily="49" charset="-122"/>
              </a:rPr>
              <a:t>        </a:t>
            </a:r>
            <a:r>
              <a:rPr lang="en-US" altLang="zh-CN" sz="2400" dirty="0">
                <a:ln>
                  <a:solidFill>
                    <a:srgbClr val="0070C0"/>
                  </a:solidFill>
                </a:ln>
                <a:solidFill>
                  <a:srgbClr val="00B0F0"/>
                </a:solidFill>
                <a:latin typeface="楷体" panose="02010609060101010101" pitchFamily="49" charset="-122"/>
                <a:ea typeface="楷体" panose="02010609060101010101" pitchFamily="49" charset="-122"/>
              </a:rPr>
              <a:t>(</a:t>
            </a:r>
            <a:r>
              <a:rPr lang="zh-CN" altLang="zh-CN" sz="2400" dirty="0">
                <a:ln>
                  <a:solidFill>
                    <a:srgbClr val="0070C0"/>
                  </a:solidFill>
                </a:ln>
                <a:solidFill>
                  <a:srgbClr val="00B0F0"/>
                </a:solidFill>
                <a:latin typeface="楷体" panose="02010609060101010101" pitchFamily="49" charset="-122"/>
                <a:ea typeface="楷体" panose="02010609060101010101" pitchFamily="49" charset="-122"/>
              </a:rPr>
              <a:t>上下界剪枝</a:t>
            </a:r>
            <a:r>
              <a:rPr lang="en-US" altLang="zh-CN" sz="2400" dirty="0">
                <a:ln>
                  <a:solidFill>
                    <a:srgbClr val="0070C0"/>
                  </a:solidFill>
                </a:ln>
                <a:solidFill>
                  <a:srgbClr val="00B0F0"/>
                </a:solidFill>
                <a:latin typeface="楷体" panose="02010609060101010101" pitchFamily="49" charset="-122"/>
                <a:ea typeface="楷体" panose="02010609060101010101" pitchFamily="49" charset="-122"/>
              </a:rPr>
              <a:t>,</a:t>
            </a:r>
            <a:r>
              <a:rPr lang="zh-CN" altLang="zh-CN" sz="2400" dirty="0">
                <a:ln>
                  <a:solidFill>
                    <a:srgbClr val="0070C0"/>
                  </a:solidFill>
                </a:ln>
                <a:solidFill>
                  <a:srgbClr val="00B0F0"/>
                </a:solidFill>
                <a:latin typeface="楷体" panose="02010609060101010101" pitchFamily="49" charset="-122"/>
                <a:ea typeface="楷体" panose="02010609060101010101" pitchFamily="49" charset="-122"/>
              </a:rPr>
              <a:t>优化搜索顺序</a:t>
            </a:r>
            <a:r>
              <a:rPr lang="en-US" altLang="zh-CN" sz="2400" dirty="0">
                <a:ln>
                  <a:solidFill>
                    <a:srgbClr val="0070C0"/>
                  </a:solidFill>
                </a:ln>
                <a:solidFill>
                  <a:srgbClr val="00B0F0"/>
                </a:solidFill>
                <a:latin typeface="楷体" panose="02010609060101010101" pitchFamily="49" charset="-122"/>
                <a:ea typeface="楷体" panose="02010609060101010101" pitchFamily="49" charset="-122"/>
              </a:rPr>
              <a:t>,</a:t>
            </a:r>
            <a:r>
              <a:rPr lang="zh-CN" altLang="zh-CN" sz="2400" dirty="0">
                <a:ln>
                  <a:solidFill>
                    <a:srgbClr val="0070C0"/>
                  </a:solidFill>
                </a:ln>
                <a:solidFill>
                  <a:srgbClr val="00B0F0"/>
                </a:solidFill>
                <a:latin typeface="楷体" panose="02010609060101010101" pitchFamily="49" charset="-122"/>
                <a:ea typeface="楷体" panose="02010609060101010101" pitchFamily="49" charset="-122"/>
              </a:rPr>
              <a:t>可行性剪枝</a:t>
            </a:r>
            <a:r>
              <a:rPr lang="en-US" altLang="zh-CN" sz="2400" dirty="0">
                <a:ln>
                  <a:solidFill>
                    <a:srgbClr val="0070C0"/>
                  </a:solidFill>
                </a:ln>
                <a:solidFill>
                  <a:srgbClr val="00B0F0"/>
                </a:solidFill>
                <a:latin typeface="楷体" panose="02010609060101010101" pitchFamily="49" charset="-122"/>
                <a:ea typeface="楷体" panose="02010609060101010101" pitchFamily="49" charset="-122"/>
              </a:rPr>
              <a:t>,</a:t>
            </a:r>
            <a:r>
              <a:rPr lang="zh-CN" altLang="zh-CN" sz="2400" dirty="0">
                <a:ln>
                  <a:solidFill>
                    <a:srgbClr val="0070C0"/>
                  </a:solidFill>
                </a:ln>
                <a:solidFill>
                  <a:srgbClr val="00B0F0"/>
                </a:solidFill>
                <a:latin typeface="楷体" panose="02010609060101010101" pitchFamily="49" charset="-122"/>
                <a:ea typeface="楷体" panose="02010609060101010101" pitchFamily="49" charset="-122"/>
              </a:rPr>
              <a:t>最优性剪枝</a:t>
            </a:r>
            <a:r>
              <a:rPr lang="en-US" altLang="zh-CN" sz="2400" dirty="0">
                <a:ln>
                  <a:solidFill>
                    <a:srgbClr val="0070C0"/>
                  </a:solidFill>
                </a:ln>
                <a:solidFill>
                  <a:srgbClr val="00B0F0"/>
                </a:solidFill>
                <a:latin typeface="楷体" panose="02010609060101010101" pitchFamily="49" charset="-122"/>
                <a:ea typeface="楷体" panose="02010609060101010101" pitchFamily="49" charset="-122"/>
              </a:rPr>
              <a:t>)</a:t>
            </a:r>
            <a:endParaRPr lang="zh-CN" altLang="zh-CN" sz="2400" dirty="0">
              <a:ln>
                <a:solidFill>
                  <a:srgbClr val="0070C0"/>
                </a:solidFill>
              </a:ln>
              <a:solidFill>
                <a:srgbClr val="00B0F0"/>
              </a:solidFill>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【问题描述】</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一个体积为</a:t>
            </a:r>
            <a:r>
              <a:rPr lang="en-US" altLang="zh-CN" sz="2400" dirty="0">
                <a:latin typeface="楷体" panose="02010609060101010101" pitchFamily="49" charset="-122"/>
                <a:ea typeface="楷体" panose="02010609060101010101" pitchFamily="49" charset="-122"/>
              </a:rPr>
              <a:t>Nπ</a:t>
            </a:r>
            <a:r>
              <a:rPr lang="zh-CN" altLang="zh-CN" sz="2400" dirty="0">
                <a:latin typeface="楷体" panose="02010609060101010101" pitchFamily="49" charset="-122"/>
                <a:ea typeface="楷体" panose="02010609060101010101" pitchFamily="49" charset="-122"/>
              </a:rPr>
              <a:t>的</a:t>
            </a:r>
            <a:r>
              <a:rPr lang="en-US" altLang="zh-CN" sz="2400" dirty="0">
                <a:latin typeface="楷体" panose="02010609060101010101" pitchFamily="49" charset="-122"/>
                <a:ea typeface="楷体" panose="02010609060101010101" pitchFamily="49" charset="-122"/>
              </a:rPr>
              <a:t>M</a:t>
            </a:r>
            <a:r>
              <a:rPr lang="zh-CN" altLang="zh-CN" sz="2400" dirty="0">
                <a:latin typeface="楷体" panose="02010609060101010101" pitchFamily="49" charset="-122"/>
                <a:ea typeface="楷体" panose="02010609060101010101" pitchFamily="49" charset="-122"/>
              </a:rPr>
              <a:t>层生日蛋糕，每层都是一个圆柱体。</a:t>
            </a:r>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从下往上数第</a:t>
            </a:r>
            <a:r>
              <a:rPr lang="en-US" altLang="zh-CN" sz="2400" dirty="0" err="1">
                <a:latin typeface="楷体" panose="02010609060101010101" pitchFamily="49" charset="-122"/>
                <a:ea typeface="楷体" panose="02010609060101010101" pitchFamily="49" charset="-122"/>
              </a:rPr>
              <a:t>i</a:t>
            </a:r>
            <a:r>
              <a:rPr lang="en-US" altLang="zh-CN" sz="2400" dirty="0">
                <a:latin typeface="楷体" panose="02010609060101010101" pitchFamily="49" charset="-122"/>
                <a:ea typeface="楷体" panose="02010609060101010101" pitchFamily="49" charset="-122"/>
              </a:rPr>
              <a:t>(1&lt;=</a:t>
            </a:r>
            <a:r>
              <a:rPr lang="en-US" altLang="zh-CN" sz="2400" dirty="0" err="1">
                <a:latin typeface="楷体" panose="02010609060101010101" pitchFamily="49" charset="-122"/>
                <a:ea typeface="楷体" panose="02010609060101010101" pitchFamily="49" charset="-122"/>
              </a:rPr>
              <a:t>i</a:t>
            </a:r>
            <a:r>
              <a:rPr lang="en-US" altLang="zh-CN" sz="2400" dirty="0">
                <a:latin typeface="楷体" panose="02010609060101010101" pitchFamily="49" charset="-122"/>
                <a:ea typeface="楷体" panose="02010609060101010101" pitchFamily="49" charset="-122"/>
              </a:rPr>
              <a:t>&lt;=M)</a:t>
            </a:r>
            <a:r>
              <a:rPr lang="zh-CN" altLang="zh-CN" sz="2400" dirty="0">
                <a:latin typeface="楷体" panose="02010609060101010101" pitchFamily="49" charset="-122"/>
                <a:ea typeface="楷体" panose="02010609060101010101" pitchFamily="49" charset="-122"/>
              </a:rPr>
              <a:t>层蛋糕是半径为</a:t>
            </a:r>
            <a:r>
              <a:rPr lang="en-US" altLang="zh-CN" sz="2400" dirty="0">
                <a:latin typeface="楷体" panose="02010609060101010101" pitchFamily="49" charset="-122"/>
                <a:ea typeface="楷体" panose="02010609060101010101" pitchFamily="49" charset="-122"/>
              </a:rPr>
              <a:t>R</a:t>
            </a:r>
            <a:r>
              <a:rPr lang="en-US" altLang="zh-CN" sz="2400" baseline="-25000" dirty="0">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，高度为</a:t>
            </a:r>
            <a:r>
              <a:rPr lang="en-US" altLang="zh-CN" sz="2400" dirty="0">
                <a:latin typeface="楷体" panose="02010609060101010101" pitchFamily="49" charset="-122"/>
                <a:ea typeface="楷体" panose="02010609060101010101" pitchFamily="49" charset="-122"/>
              </a:rPr>
              <a:t>H</a:t>
            </a:r>
            <a:r>
              <a:rPr lang="en-US" altLang="zh-CN" sz="2400" baseline="-25000" dirty="0">
                <a:latin typeface="楷体" panose="02010609060101010101" pitchFamily="49" charset="-122"/>
                <a:ea typeface="楷体" panose="02010609060101010101" pitchFamily="49" charset="-122"/>
              </a:rPr>
              <a:t>i</a:t>
            </a:r>
            <a:r>
              <a:rPr lang="zh-CN" altLang="zh-CN" sz="2400" dirty="0">
                <a:latin typeface="楷体" panose="02010609060101010101" pitchFamily="49" charset="-122"/>
                <a:ea typeface="楷体" panose="02010609060101010101" pitchFamily="49" charset="-122"/>
              </a:rPr>
              <a:t>的圆柱。当</a:t>
            </a:r>
            <a:r>
              <a:rPr lang="en-US" altLang="zh-CN" sz="2400" dirty="0" err="1">
                <a:latin typeface="楷体" panose="02010609060101010101" pitchFamily="49" charset="-122"/>
                <a:ea typeface="楷体" panose="02010609060101010101" pitchFamily="49" charset="-122"/>
              </a:rPr>
              <a:t>i</a:t>
            </a:r>
            <a:r>
              <a:rPr lang="en-US" altLang="zh-CN" sz="2400" dirty="0">
                <a:latin typeface="楷体" panose="02010609060101010101" pitchFamily="49" charset="-122"/>
                <a:ea typeface="楷体" panose="02010609060101010101" pitchFamily="49" charset="-122"/>
              </a:rPr>
              <a:t>&lt;M</a:t>
            </a:r>
            <a:r>
              <a:rPr lang="zh-CN" altLang="zh-CN" sz="2400" dirty="0">
                <a:latin typeface="楷体" panose="02010609060101010101" pitchFamily="49" charset="-122"/>
                <a:ea typeface="楷体" panose="02010609060101010101" pitchFamily="49" charset="-122"/>
              </a:rPr>
              <a:t>时，</a:t>
            </a:r>
            <a:r>
              <a:rPr lang="en-US" altLang="zh-CN" sz="2400" dirty="0">
                <a:latin typeface="楷体" panose="02010609060101010101" pitchFamily="49" charset="-122"/>
                <a:ea typeface="楷体" panose="02010609060101010101" pitchFamily="49" charset="-122"/>
              </a:rPr>
              <a:t>R</a:t>
            </a:r>
            <a:r>
              <a:rPr lang="en-US" altLang="zh-CN" sz="2400" baseline="-25000" dirty="0">
                <a:latin typeface="楷体" panose="02010609060101010101" pitchFamily="49" charset="-122"/>
                <a:ea typeface="楷体" panose="02010609060101010101" pitchFamily="49" charset="-122"/>
              </a:rPr>
              <a:t>i</a:t>
            </a:r>
            <a:r>
              <a:rPr lang="en-US" altLang="zh-CN" sz="2400" dirty="0">
                <a:latin typeface="楷体" panose="02010609060101010101" pitchFamily="49" charset="-122"/>
                <a:ea typeface="楷体" panose="02010609060101010101" pitchFamily="49" charset="-122"/>
              </a:rPr>
              <a:t>&gt;R</a:t>
            </a:r>
            <a:r>
              <a:rPr lang="en-US" altLang="zh-CN" sz="2400" baseline="-25000" dirty="0">
                <a:latin typeface="楷体" panose="02010609060101010101" pitchFamily="49" charset="-122"/>
                <a:ea typeface="楷体" panose="02010609060101010101" pitchFamily="49" charset="-122"/>
              </a:rPr>
              <a:t>i+1</a:t>
            </a:r>
            <a:r>
              <a:rPr lang="zh-CN" altLang="zh-CN" sz="2400" dirty="0">
                <a:latin typeface="楷体" panose="02010609060101010101" pitchFamily="49" charset="-122"/>
                <a:ea typeface="楷体" panose="02010609060101010101" pitchFamily="49" charset="-122"/>
              </a:rPr>
              <a:t>且</a:t>
            </a:r>
            <a:r>
              <a:rPr lang="en-US" altLang="zh-CN" sz="2400" dirty="0">
                <a:latin typeface="楷体" panose="02010609060101010101" pitchFamily="49" charset="-122"/>
                <a:ea typeface="楷体" panose="02010609060101010101" pitchFamily="49" charset="-122"/>
              </a:rPr>
              <a:t>H</a:t>
            </a:r>
            <a:r>
              <a:rPr lang="en-US" altLang="zh-CN" sz="2400" baseline="-25000" dirty="0">
                <a:latin typeface="楷体" panose="02010609060101010101" pitchFamily="49" charset="-122"/>
                <a:ea typeface="楷体" panose="02010609060101010101" pitchFamily="49" charset="-122"/>
              </a:rPr>
              <a:t>i</a:t>
            </a:r>
            <a:r>
              <a:rPr lang="en-US" altLang="zh-CN" sz="2400" dirty="0">
                <a:latin typeface="楷体" panose="02010609060101010101" pitchFamily="49" charset="-122"/>
                <a:ea typeface="楷体" panose="02010609060101010101" pitchFamily="49" charset="-122"/>
              </a:rPr>
              <a:t>&gt;H</a:t>
            </a:r>
            <a:r>
              <a:rPr lang="en-US" altLang="zh-CN" sz="2400" baseline="-25000" dirty="0">
                <a:latin typeface="楷体" panose="02010609060101010101" pitchFamily="49" charset="-122"/>
                <a:ea typeface="楷体" panose="02010609060101010101" pitchFamily="49" charset="-122"/>
              </a:rPr>
              <a:t>i+1</a:t>
            </a:r>
            <a:r>
              <a:rPr lang="zh-CN" altLang="zh-CN" sz="2400" dirty="0">
                <a:latin typeface="楷体" panose="02010609060101010101" pitchFamily="49" charset="-122"/>
                <a:ea typeface="楷体" panose="02010609060101010101" pitchFamily="49" charset="-122"/>
              </a:rPr>
              <a:t>。希望蛋糕外表面（最下一层的下底面除外）的面积</a:t>
            </a:r>
            <a:r>
              <a:rPr lang="en-US" altLang="zh-CN" sz="2400" dirty="0">
                <a:latin typeface="楷体" panose="02010609060101010101" pitchFamily="49" charset="-122"/>
                <a:ea typeface="楷体" panose="02010609060101010101" pitchFamily="49" charset="-122"/>
              </a:rPr>
              <a:t>Q</a:t>
            </a:r>
            <a:r>
              <a:rPr lang="zh-CN" altLang="zh-CN" sz="2400" dirty="0">
                <a:latin typeface="楷体" panose="02010609060101010101" pitchFamily="49" charset="-122"/>
                <a:ea typeface="楷体" panose="02010609060101010101" pitchFamily="49" charset="-122"/>
              </a:rPr>
              <a:t>最小。令</a:t>
            </a:r>
            <a:r>
              <a:rPr lang="en-US" altLang="zh-CN" sz="2400" dirty="0">
                <a:latin typeface="楷体" panose="02010609060101010101" pitchFamily="49" charset="-122"/>
                <a:ea typeface="楷体" panose="02010609060101010101" pitchFamily="49" charset="-122"/>
              </a:rPr>
              <a:t>Q=Sπ</a:t>
            </a:r>
            <a:r>
              <a:rPr lang="zh-CN" altLang="zh-CN" sz="2400" dirty="0">
                <a:latin typeface="楷体" panose="02010609060101010101" pitchFamily="49" charset="-122"/>
                <a:ea typeface="楷体" panose="02010609060101010101" pitchFamily="49" charset="-122"/>
              </a:rPr>
              <a:t>，请编程对给出的</a:t>
            </a:r>
            <a:r>
              <a:rPr lang="en-US" altLang="zh-CN" sz="2400" dirty="0">
                <a:latin typeface="楷体" panose="02010609060101010101" pitchFamily="49" charset="-122"/>
                <a:ea typeface="楷体" panose="02010609060101010101" pitchFamily="49" charset="-122"/>
              </a:rPr>
              <a:t>N</a:t>
            </a:r>
            <a:r>
              <a:rPr lang="zh-CN" altLang="zh-CN" sz="2400" dirty="0">
                <a:latin typeface="楷体" panose="02010609060101010101" pitchFamily="49" charset="-122"/>
                <a:ea typeface="楷体" panose="02010609060101010101" pitchFamily="49" charset="-122"/>
              </a:rPr>
              <a:t>和</a:t>
            </a:r>
            <a:r>
              <a:rPr lang="en-US" altLang="zh-CN" sz="2400" dirty="0">
                <a:latin typeface="楷体" panose="02010609060101010101" pitchFamily="49" charset="-122"/>
                <a:ea typeface="楷体" panose="02010609060101010101" pitchFamily="49" charset="-122"/>
              </a:rPr>
              <a:t>M</a:t>
            </a:r>
            <a:r>
              <a:rPr lang="zh-CN" altLang="zh-CN" sz="2400" dirty="0">
                <a:latin typeface="楷体" panose="02010609060101010101" pitchFamily="49" charset="-122"/>
                <a:ea typeface="楷体" panose="02010609060101010101" pitchFamily="49" charset="-122"/>
              </a:rPr>
              <a:t>，找出</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适当的</a:t>
            </a:r>
            <a:r>
              <a:rPr lang="en-US" altLang="zh-CN" sz="2400" dirty="0">
                <a:latin typeface="楷体" panose="02010609060101010101" pitchFamily="49" charset="-122"/>
                <a:ea typeface="楷体" panose="02010609060101010101" pitchFamily="49" charset="-122"/>
              </a:rPr>
              <a:t>Ri</a:t>
            </a:r>
            <a:r>
              <a:rPr lang="zh-CN" altLang="zh-CN" sz="2400" dirty="0">
                <a:latin typeface="楷体" panose="02010609060101010101" pitchFamily="49" charset="-122"/>
                <a:ea typeface="楷体" panose="02010609060101010101" pitchFamily="49" charset="-122"/>
              </a:rPr>
              <a:t>和</a:t>
            </a:r>
            <a:r>
              <a:rPr lang="en-US" altLang="zh-CN" sz="2400" dirty="0">
                <a:latin typeface="楷体" panose="02010609060101010101" pitchFamily="49" charset="-122"/>
                <a:ea typeface="楷体" panose="02010609060101010101" pitchFamily="49" charset="-122"/>
              </a:rPr>
              <a:t>Hi</a:t>
            </a:r>
            <a:r>
              <a:rPr lang="zh-CN" altLang="zh-CN" sz="2400" dirty="0">
                <a:latin typeface="楷体" panose="02010609060101010101" pitchFamily="49" charset="-122"/>
                <a:ea typeface="楷体" panose="02010609060101010101" pitchFamily="49" charset="-122"/>
              </a:rPr>
              <a:t>的值，使</a:t>
            </a:r>
            <a:r>
              <a:rPr lang="en-US" altLang="zh-CN" sz="2400" dirty="0">
                <a:latin typeface="楷体" panose="02010609060101010101" pitchFamily="49" charset="-122"/>
                <a:ea typeface="楷体" panose="02010609060101010101" pitchFamily="49" charset="-122"/>
              </a:rPr>
              <a:t>S</a:t>
            </a:r>
            <a:r>
              <a:rPr lang="zh-CN" altLang="zh-CN" sz="2400" dirty="0">
                <a:latin typeface="楷体" panose="02010609060101010101" pitchFamily="49" charset="-122"/>
                <a:ea typeface="楷体" panose="02010609060101010101" pitchFamily="49" charset="-122"/>
              </a:rPr>
              <a:t>最小。（除</a:t>
            </a:r>
            <a:r>
              <a:rPr lang="en-US" altLang="zh-CN" sz="2400" dirty="0">
                <a:latin typeface="楷体" panose="02010609060101010101" pitchFamily="49" charset="-122"/>
                <a:ea typeface="楷体" panose="02010609060101010101" pitchFamily="49" charset="-122"/>
              </a:rPr>
              <a:t>Q</a:t>
            </a:r>
            <a:r>
              <a:rPr lang="zh-CN" altLang="zh-CN" sz="2400" dirty="0">
                <a:latin typeface="楷体" panose="02010609060101010101" pitchFamily="49" charset="-122"/>
                <a:ea typeface="楷体" panose="02010609060101010101" pitchFamily="49" charset="-122"/>
              </a:rPr>
              <a:t>外，以上所有数据皆为正整数）</a:t>
            </a:r>
            <a:r>
              <a:rPr lang="en-US" altLang="zh-CN" sz="2400" dirty="0">
                <a:latin typeface="楷体" panose="02010609060101010101" pitchFamily="49" charset="-122"/>
                <a:ea typeface="楷体" panose="02010609060101010101" pitchFamily="49" charset="-122"/>
              </a:rPr>
              <a:t> </a:t>
            </a:r>
            <a:br>
              <a:rPr lang="en-US" altLang="zh-CN" sz="2400" dirty="0">
                <a:latin typeface="楷体" panose="02010609060101010101" pitchFamily="49" charset="-122"/>
                <a:ea typeface="楷体" panose="02010609060101010101" pitchFamily="49" charset="-122"/>
              </a:rPr>
            </a:br>
            <a:r>
              <a:rPr lang="zh-CN" altLang="zh-CN" sz="2400" dirty="0">
                <a:latin typeface="楷体" panose="02010609060101010101" pitchFamily="49" charset="-122"/>
                <a:ea typeface="楷体" panose="02010609060101010101" pitchFamily="49" charset="-122"/>
              </a:rPr>
              <a:t>【输入格式】</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第一行为</a:t>
            </a:r>
            <a:r>
              <a:rPr lang="en-US" altLang="zh-CN" sz="2400" dirty="0">
                <a:latin typeface="楷体" panose="02010609060101010101" pitchFamily="49" charset="-122"/>
                <a:ea typeface="楷体" panose="02010609060101010101" pitchFamily="49" charset="-122"/>
              </a:rPr>
              <a:t>N</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N≤10000</a:t>
            </a:r>
            <a:r>
              <a:rPr lang="zh-CN" altLang="zh-CN" sz="2400" dirty="0">
                <a:latin typeface="楷体" panose="02010609060101010101" pitchFamily="49" charset="-122"/>
                <a:ea typeface="楷体" panose="02010609060101010101" pitchFamily="49" charset="-122"/>
              </a:rPr>
              <a:t>），表示待制作的蛋糕的体积为</a:t>
            </a:r>
            <a:r>
              <a:rPr lang="en-US" altLang="zh-CN" sz="2400" dirty="0">
                <a:latin typeface="楷体" panose="02010609060101010101" pitchFamily="49" charset="-122"/>
                <a:ea typeface="楷体" panose="02010609060101010101" pitchFamily="49" charset="-122"/>
              </a:rPr>
              <a:t>Nπ</a:t>
            </a:r>
            <a:r>
              <a:rPr lang="zh-CN" altLang="zh-CN" sz="2400" dirty="0">
                <a:latin typeface="楷体" panose="02010609060101010101" pitchFamily="49" charset="-122"/>
                <a:ea typeface="楷体" panose="02010609060101010101" pitchFamily="49" charset="-122"/>
              </a:rPr>
              <a:t>；</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第二行为</a:t>
            </a:r>
            <a:r>
              <a:rPr lang="en-US" altLang="zh-CN" sz="2400" dirty="0">
                <a:latin typeface="楷体" panose="02010609060101010101" pitchFamily="49" charset="-122"/>
                <a:ea typeface="楷体" panose="02010609060101010101" pitchFamily="49" charset="-122"/>
              </a:rPr>
              <a:t>M</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M≤20</a:t>
            </a:r>
            <a:r>
              <a:rPr lang="zh-CN" altLang="zh-CN" sz="2400" dirty="0">
                <a:latin typeface="楷体" panose="02010609060101010101" pitchFamily="49" charset="-122"/>
                <a:ea typeface="楷体" panose="02010609060101010101" pitchFamily="49" charset="-122"/>
              </a:rPr>
              <a:t>），表示蛋糕的层数为</a:t>
            </a:r>
            <a:r>
              <a:rPr lang="en-US" altLang="zh-CN" sz="2400" dirty="0">
                <a:latin typeface="楷体" panose="02010609060101010101" pitchFamily="49" charset="-122"/>
                <a:ea typeface="楷体" panose="02010609060101010101" pitchFamily="49" charset="-122"/>
              </a:rPr>
              <a:t>M</a:t>
            </a:r>
            <a:r>
              <a:rPr lang="zh-CN" altLang="zh-CN" sz="2400" dirty="0">
                <a:latin typeface="楷体" panose="02010609060101010101" pitchFamily="49" charset="-122"/>
                <a:ea typeface="楷体" panose="02010609060101010101" pitchFamily="49" charset="-122"/>
              </a:rPr>
              <a:t>。</a:t>
            </a:r>
          </a:p>
          <a:p>
            <a:r>
              <a:rPr lang="zh-CN" altLang="zh-CN" sz="2400" dirty="0">
                <a:latin typeface="楷体" panose="02010609060101010101" pitchFamily="49" charset="-122"/>
                <a:ea typeface="楷体" panose="02010609060101010101" pitchFamily="49" charset="-122"/>
              </a:rPr>
              <a:t>【输出格式】</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输出仅一行，是一个整数</a:t>
            </a:r>
            <a:r>
              <a:rPr lang="en-US" altLang="zh-CN" sz="2400" dirty="0">
                <a:latin typeface="楷体" panose="02010609060101010101" pitchFamily="49" charset="-122"/>
                <a:ea typeface="楷体" panose="02010609060101010101" pitchFamily="49" charset="-122"/>
              </a:rPr>
              <a:t>S</a:t>
            </a:r>
            <a:r>
              <a:rPr lang="zh-CN" altLang="zh-CN" sz="2400" dirty="0">
                <a:latin typeface="楷体" panose="02010609060101010101" pitchFamily="49" charset="-122"/>
                <a:ea typeface="楷体" panose="02010609060101010101" pitchFamily="49" charset="-122"/>
              </a:rPr>
              <a:t>（若无解则</a:t>
            </a:r>
            <a:r>
              <a:rPr lang="en-US" altLang="zh-CN" sz="2400" dirty="0">
                <a:latin typeface="楷体" panose="02010609060101010101" pitchFamily="49" charset="-122"/>
                <a:ea typeface="楷体" panose="02010609060101010101" pitchFamily="49" charset="-122"/>
              </a:rPr>
              <a:t>S=0</a:t>
            </a:r>
            <a:r>
              <a:rPr lang="zh-CN" altLang="zh-CN" sz="2400" dirty="0">
                <a:latin typeface="楷体" panose="02010609060101010101" pitchFamily="49" charset="-122"/>
                <a:ea typeface="楷体" panose="02010609060101010101" pitchFamily="49" charset="-122"/>
              </a:rPr>
              <a:t>）。</a:t>
            </a:r>
          </a:p>
          <a:p>
            <a:r>
              <a:rPr lang="zh-CN" altLang="zh-CN" sz="2400" dirty="0">
                <a:latin typeface="楷体" panose="02010609060101010101" pitchFamily="49" charset="-122"/>
                <a:ea typeface="楷体" panose="02010609060101010101" pitchFamily="49" charset="-122"/>
              </a:rPr>
              <a:t>附：圆柱公式：体积</a:t>
            </a:r>
            <a:r>
              <a:rPr lang="en-US" altLang="zh-CN" sz="2400" dirty="0">
                <a:latin typeface="楷体" panose="02010609060101010101" pitchFamily="49" charset="-122"/>
                <a:ea typeface="楷体" panose="02010609060101010101" pitchFamily="49" charset="-122"/>
              </a:rPr>
              <a:t>V=πR</a:t>
            </a:r>
            <a:r>
              <a:rPr lang="en-US" altLang="zh-CN" sz="2400" baseline="30000" dirty="0">
                <a:latin typeface="楷体" panose="02010609060101010101" pitchFamily="49" charset="-122"/>
                <a:ea typeface="楷体" panose="02010609060101010101" pitchFamily="49" charset="-122"/>
              </a:rPr>
              <a:t>2</a:t>
            </a:r>
            <a:r>
              <a:rPr lang="en-US" altLang="zh-CN" sz="2400" dirty="0">
                <a:latin typeface="楷体" panose="02010609060101010101" pitchFamily="49" charset="-122"/>
                <a:ea typeface="楷体" panose="02010609060101010101" pitchFamily="49" charset="-122"/>
              </a:rPr>
              <a:t>H</a:t>
            </a:r>
            <a:r>
              <a:rPr lang="zh-CN" altLang="zh-CN" sz="2400" dirty="0">
                <a:latin typeface="楷体" panose="02010609060101010101" pitchFamily="49" charset="-122"/>
                <a:ea typeface="楷体" panose="02010609060101010101" pitchFamily="49" charset="-122"/>
              </a:rPr>
              <a:t>；侧面积</a:t>
            </a:r>
            <a:r>
              <a:rPr lang="en-US" altLang="zh-CN" sz="2400" dirty="0">
                <a:latin typeface="楷体" panose="02010609060101010101" pitchFamily="49" charset="-122"/>
                <a:ea typeface="楷体" panose="02010609060101010101" pitchFamily="49" charset="-122"/>
              </a:rPr>
              <a:t>A’=2πRH</a:t>
            </a:r>
            <a:r>
              <a:rPr lang="zh-CN" altLang="zh-CN" sz="2400" dirty="0">
                <a:latin typeface="楷体" panose="02010609060101010101" pitchFamily="49" charset="-122"/>
                <a:ea typeface="楷体" panose="02010609060101010101" pitchFamily="49" charset="-122"/>
              </a:rPr>
              <a:t>；底面积</a:t>
            </a:r>
            <a:r>
              <a:rPr lang="en-US" altLang="zh-CN" sz="2400" dirty="0">
                <a:latin typeface="楷体" panose="02010609060101010101" pitchFamily="49" charset="-122"/>
                <a:ea typeface="楷体" panose="02010609060101010101" pitchFamily="49" charset="-122"/>
              </a:rPr>
              <a:t>A=πR</a:t>
            </a:r>
            <a:r>
              <a:rPr lang="en-US" altLang="zh-CN" sz="2400" baseline="30000" dirty="0">
                <a:latin typeface="楷体" panose="02010609060101010101" pitchFamily="49" charset="-122"/>
                <a:ea typeface="楷体" panose="02010609060101010101" pitchFamily="49" charset="-122"/>
              </a:rPr>
              <a:t>2</a:t>
            </a:r>
            <a:r>
              <a:rPr lang="zh-CN" altLang="zh-CN" sz="24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7651822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4_Fan">
  <a:themeElements>
    <a:clrScheme name="Fan">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Fan">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an">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TotalTime>
  <Words>3787</Words>
  <Application>Microsoft Office PowerPoint</Application>
  <PresentationFormat>全屏显示(4:3)</PresentationFormat>
  <Paragraphs>178</Paragraphs>
  <Slides>24</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9" baseType="lpstr">
      <vt:lpstr>DotumChe</vt:lpstr>
      <vt:lpstr>黑体</vt:lpstr>
      <vt:lpstr>楷体</vt:lpstr>
      <vt:lpstr>宋体</vt:lpstr>
      <vt:lpstr>微软雅黑</vt:lpstr>
      <vt:lpstr>幼圆</vt:lpstr>
      <vt:lpstr>Arial</vt:lpstr>
      <vt:lpstr>Calibri</vt:lpstr>
      <vt:lpstr>Cambria Math</vt:lpstr>
      <vt:lpstr>Franklin Gothic Book</vt:lpstr>
      <vt:lpstr>Franklin Gothic Medium</vt:lpstr>
      <vt:lpstr>Verdana</vt:lpstr>
      <vt:lpstr>Wingdings 2</vt:lpstr>
      <vt:lpstr>4_Fan</vt:lpstr>
      <vt:lpstr>画笔图片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895803259@qq.com</cp:lastModifiedBy>
  <cp:revision>433</cp:revision>
  <dcterms:created xsi:type="dcterms:W3CDTF">2009-08-23T05:40:00Z</dcterms:created>
  <dcterms:modified xsi:type="dcterms:W3CDTF">2018-08-03T12:37:18Z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