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525" r:id="rId4"/>
    <p:sldId id="272" r:id="rId5"/>
    <p:sldId id="424" r:id="rId6"/>
    <p:sldId id="273" r:id="rId7"/>
    <p:sldId id="313" r:id="rId8"/>
    <p:sldId id="274" r:id="rId9"/>
    <p:sldId id="316" r:id="rId10"/>
    <p:sldId id="642" r:id="rId12"/>
    <p:sldId id="314" r:id="rId13"/>
    <p:sldId id="647" r:id="rId14"/>
    <p:sldId id="648" r:id="rId15"/>
    <p:sldId id="649" r:id="rId16"/>
    <p:sldId id="650" r:id="rId17"/>
    <p:sldId id="317" r:id="rId18"/>
    <p:sldId id="318" r:id="rId19"/>
    <p:sldId id="276" r:id="rId20"/>
    <p:sldId id="320" r:id="rId21"/>
    <p:sldId id="319" r:id="rId22"/>
    <p:sldId id="287" r:id="rId23"/>
    <p:sldId id="279" r:id="rId24"/>
    <p:sldId id="278" r:id="rId25"/>
    <p:sldId id="280" r:id="rId26"/>
    <p:sldId id="321" r:id="rId27"/>
    <p:sldId id="322" r:id="rId28"/>
    <p:sldId id="323" r:id="rId29"/>
    <p:sldId id="324" r:id="rId30"/>
    <p:sldId id="325" r:id="rId31"/>
    <p:sldId id="326" r:id="rId32"/>
    <p:sldId id="425" r:id="rId33"/>
    <p:sldId id="328" r:id="rId34"/>
    <p:sldId id="352" r:id="rId35"/>
    <p:sldId id="526" r:id="rId36"/>
    <p:sldId id="365" r:id="rId37"/>
    <p:sldId id="643" r:id="rId38"/>
    <p:sldId id="644" r:id="rId39"/>
    <p:sldId id="820" r:id="rId40"/>
    <p:sldId id="645" r:id="rId41"/>
    <p:sldId id="821" r:id="rId42"/>
    <p:sldId id="822" r:id="rId43"/>
    <p:sldId id="823" r:id="rId44"/>
    <p:sldId id="824" r:id="rId45"/>
    <p:sldId id="337" r:id="rId46"/>
    <p:sldId id="281" r:id="rId47"/>
    <p:sldId id="288" r:id="rId48"/>
    <p:sldId id="646" r:id="rId49"/>
    <p:sldId id="289" r:id="rId50"/>
    <p:sldId id="290" r:id="rId51"/>
    <p:sldId id="372" r:id="rId52"/>
    <p:sldId id="527"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7" r:id="rId73"/>
    <p:sldId id="448" r:id="rId74"/>
    <p:sldId id="449" r:id="rId75"/>
    <p:sldId id="450" r:id="rId76"/>
    <p:sldId id="451" r:id="rId77"/>
    <p:sldId id="452" r:id="rId78"/>
    <p:sldId id="454" r:id="rId79"/>
    <p:sldId id="455" r:id="rId80"/>
    <p:sldId id="456" r:id="rId81"/>
    <p:sldId id="457" r:id="rId82"/>
    <p:sldId id="458" r:id="rId83"/>
    <p:sldId id="459" r:id="rId84"/>
    <p:sldId id="460" r:id="rId85"/>
    <p:sldId id="528" r:id="rId86"/>
    <p:sldId id="762" r:id="rId87"/>
    <p:sldId id="791" r:id="rId88"/>
    <p:sldId id="463" r:id="rId89"/>
    <p:sldId id="763" r:id="rId90"/>
    <p:sldId id="764" r:id="rId91"/>
    <p:sldId id="765" r:id="rId92"/>
    <p:sldId id="766" r:id="rId93"/>
    <p:sldId id="740" r:id="rId94"/>
    <p:sldId id="631" r:id="rId95"/>
    <p:sldId id="632" r:id="rId96"/>
    <p:sldId id="633" r:id="rId97"/>
    <p:sldId id="635" r:id="rId98"/>
    <p:sldId id="636" r:id="rId99"/>
    <p:sldId id="637" r:id="rId100"/>
    <p:sldId id="638" r:id="rId101"/>
    <p:sldId id="639" r:id="rId102"/>
    <p:sldId id="640" r:id="rId103"/>
    <p:sldId id="732" r:id="rId104"/>
    <p:sldId id="733" r:id="rId105"/>
    <p:sldId id="734" r:id="rId106"/>
    <p:sldId id="634" r:id="rId107"/>
    <p:sldId id="735" r:id="rId108"/>
    <p:sldId id="736" r:id="rId109"/>
    <p:sldId id="738" r:id="rId110"/>
    <p:sldId id="739" r:id="rId111"/>
    <p:sldId id="741" r:id="rId112"/>
    <p:sldId id="743" r:id="rId113"/>
    <p:sldId id="742" r:id="rId114"/>
    <p:sldId id="761" r:id="rId115"/>
    <p:sldId id="790" r:id="rId11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805"/>
    <p:restoredTop sz="94660"/>
  </p:normalViewPr>
  <p:slideViewPr>
    <p:cSldViewPr showGuides="1">
      <p:cViewPr varScale="1">
        <p:scale>
          <a:sx n="76" d="100"/>
          <a:sy n="76" d="100"/>
        </p:scale>
        <p:origin x="-1398" y="-84"/>
      </p:cViewPr>
      <p:guideLst>
        <p:guide orient="horz" pos="2180"/>
        <p:guide pos="29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notesMaster" Target="notesMasters/notesMaster1.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image" Target="../media/image4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0898" name="页眉占位符 80897"/>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80899" name="日期占位符 80898"/>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3076" name="幻灯片图像占位符 80899"/>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80900"/>
          <p:cNvSpPr>
            <a:spLocks noGrp="1"/>
          </p:cNvSpPr>
          <p:nvPr>
            <p:ph type="body" sz="quarter"/>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0902" name="页脚占位符 80901"/>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80903" name="灯片编号占位符 80902"/>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83969"/>
          <p:cNvSpPr>
            <a:spLocks noRot="1" noTextEdit="1"/>
          </p:cNvSpPr>
          <p:nvPr>
            <p:ph type="sldImg"/>
          </p:nvPr>
        </p:nvSpPr>
        <p:spPr/>
      </p:sp>
      <p:sp>
        <p:nvSpPr>
          <p:cNvPr id="14338" name="文本占位符 83970"/>
          <p:cNvSpPr>
            <a:spLocks noGrp="1"/>
          </p:cNvSpPr>
          <p:nvPr>
            <p:ph type="body"/>
          </p:nvPr>
        </p:nvSpPr>
        <p:spPr>
          <a:xfrm>
            <a:off x="914400" y="4343400"/>
            <a:ext cx="5029200" cy="4114800"/>
          </a:xfrm>
        </p:spPr>
        <p:txBody>
          <a:bodyPr anchor="t" anchorCtr="0"/>
          <a:p>
            <a:pPr lvl="0"/>
            <a:endParaRPr lang="zh-CN" altLang="en-US" dirty="0"/>
          </a:p>
        </p:txBody>
      </p:sp>
      <p:sp>
        <p:nvSpPr>
          <p:cNvPr id="1433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02401"/>
          <p:cNvSpPr>
            <a:spLocks noRot="1" noTextEdit="1"/>
          </p:cNvSpPr>
          <p:nvPr>
            <p:ph type="sldImg"/>
          </p:nvPr>
        </p:nvSpPr>
        <p:spPr/>
      </p:sp>
      <p:sp>
        <p:nvSpPr>
          <p:cNvPr id="37890" name="文本占位符 102402"/>
          <p:cNvSpPr>
            <a:spLocks noGrp="1"/>
          </p:cNvSpPr>
          <p:nvPr>
            <p:ph type="body"/>
          </p:nvPr>
        </p:nvSpPr>
        <p:spPr>
          <a:xfrm>
            <a:off x="914400" y="4343400"/>
            <a:ext cx="5029200" cy="4114800"/>
          </a:xfrm>
        </p:spPr>
        <p:txBody>
          <a:bodyPr anchor="t" anchorCtr="0"/>
          <a:p>
            <a:pPr lvl="0"/>
            <a:endParaRPr lang="zh-CN" altLang="en-US" dirty="0"/>
          </a:p>
        </p:txBody>
      </p:sp>
      <p:sp>
        <p:nvSpPr>
          <p:cNvPr id="3789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04449"/>
          <p:cNvSpPr>
            <a:spLocks noRot="1" noTextEdit="1"/>
          </p:cNvSpPr>
          <p:nvPr>
            <p:ph type="sldImg"/>
          </p:nvPr>
        </p:nvSpPr>
        <p:spPr/>
      </p:sp>
      <p:sp>
        <p:nvSpPr>
          <p:cNvPr id="39938" name="文本占位符 104450"/>
          <p:cNvSpPr>
            <a:spLocks noGrp="1"/>
          </p:cNvSpPr>
          <p:nvPr>
            <p:ph type="body"/>
          </p:nvPr>
        </p:nvSpPr>
        <p:spPr>
          <a:xfrm>
            <a:off x="914400" y="4343400"/>
            <a:ext cx="5029200" cy="4114800"/>
          </a:xfrm>
        </p:spPr>
        <p:txBody>
          <a:bodyPr anchor="t" anchorCtr="0"/>
          <a:p>
            <a:pPr lvl="0"/>
            <a:endParaRPr lang="zh-CN" altLang="en-US" dirty="0"/>
          </a:p>
        </p:txBody>
      </p:sp>
      <p:sp>
        <p:nvSpPr>
          <p:cNvPr id="3993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08545"/>
          <p:cNvSpPr>
            <a:spLocks noRot="1" noTextEdit="1"/>
          </p:cNvSpPr>
          <p:nvPr>
            <p:ph type="sldImg"/>
          </p:nvPr>
        </p:nvSpPr>
        <p:spPr/>
      </p:sp>
      <p:sp>
        <p:nvSpPr>
          <p:cNvPr id="43010" name="文本占位符 108546"/>
          <p:cNvSpPr>
            <a:spLocks noGrp="1"/>
          </p:cNvSpPr>
          <p:nvPr>
            <p:ph type="body"/>
          </p:nvPr>
        </p:nvSpPr>
        <p:spPr>
          <a:xfrm>
            <a:off x="914400" y="4343400"/>
            <a:ext cx="5029200" cy="4114800"/>
          </a:xfrm>
        </p:spPr>
        <p:txBody>
          <a:bodyPr anchor="t" anchorCtr="0"/>
          <a:p>
            <a:pPr lvl="0"/>
            <a:endParaRPr lang="zh-CN" altLang="en-US" dirty="0"/>
          </a:p>
        </p:txBody>
      </p:sp>
      <p:sp>
        <p:nvSpPr>
          <p:cNvPr id="43011"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78177"/>
          <p:cNvSpPr>
            <a:spLocks noRot="1" noTextEdit="1"/>
          </p:cNvSpPr>
          <p:nvPr>
            <p:ph type="sldImg"/>
          </p:nvPr>
        </p:nvSpPr>
        <p:spPr/>
      </p:sp>
      <p:sp>
        <p:nvSpPr>
          <p:cNvPr id="49154" name="文本占位符 178178"/>
          <p:cNvSpPr>
            <a:spLocks noGrp="1"/>
          </p:cNvSpPr>
          <p:nvPr>
            <p:ph type="body"/>
          </p:nvPr>
        </p:nvSpPr>
        <p:spPr>
          <a:xfrm>
            <a:off x="914400" y="4343400"/>
            <a:ext cx="5029200" cy="4114800"/>
          </a:xfrm>
        </p:spPr>
        <p:txBody>
          <a:bodyPr anchor="t" anchorCtr="0"/>
          <a:p>
            <a:pPr lvl="0"/>
            <a:endParaRPr lang="zh-CN" altLang="en-US" dirty="0"/>
          </a:p>
        </p:txBody>
      </p:sp>
      <p:sp>
        <p:nvSpPr>
          <p:cNvPr id="4915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25953"/>
          <p:cNvSpPr>
            <a:spLocks noRot="1" noTextEdit="1"/>
          </p:cNvSpPr>
          <p:nvPr>
            <p:ph type="sldImg"/>
          </p:nvPr>
        </p:nvSpPr>
        <p:spPr/>
      </p:sp>
      <p:sp>
        <p:nvSpPr>
          <p:cNvPr id="57346" name="文本占位符 125954"/>
          <p:cNvSpPr>
            <a:spLocks noGrp="1"/>
          </p:cNvSpPr>
          <p:nvPr>
            <p:ph type="body"/>
          </p:nvPr>
        </p:nvSpPr>
        <p:spPr>
          <a:xfrm>
            <a:off x="914400" y="4343400"/>
            <a:ext cx="5029200" cy="4114800"/>
          </a:xfrm>
        </p:spPr>
        <p:txBody>
          <a:bodyPr anchor="t" anchorCtr="0"/>
          <a:p>
            <a:pPr lvl="0"/>
            <a:endParaRPr lang="zh-CN" altLang="en-US" dirty="0"/>
          </a:p>
        </p:txBody>
      </p:sp>
      <p:sp>
        <p:nvSpPr>
          <p:cNvPr id="5734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86017"/>
          <p:cNvSpPr>
            <a:spLocks noRot="1" noTextEdit="1"/>
          </p:cNvSpPr>
          <p:nvPr>
            <p:ph type="sldImg"/>
          </p:nvPr>
        </p:nvSpPr>
        <p:spPr/>
      </p:sp>
      <p:sp>
        <p:nvSpPr>
          <p:cNvPr id="16386" name="文本占位符 86018"/>
          <p:cNvSpPr>
            <a:spLocks noGrp="1"/>
          </p:cNvSpPr>
          <p:nvPr>
            <p:ph type="body"/>
          </p:nvPr>
        </p:nvSpPr>
        <p:spPr>
          <a:xfrm>
            <a:off x="914400" y="4343400"/>
            <a:ext cx="5029200" cy="4114800"/>
          </a:xfrm>
        </p:spPr>
        <p:txBody>
          <a:bodyPr anchor="t" anchorCtr="0"/>
          <a:p>
            <a:pPr lvl="0"/>
            <a:endParaRPr lang="zh-CN" altLang="en-US" dirty="0"/>
          </a:p>
        </p:txBody>
      </p:sp>
      <p:sp>
        <p:nvSpPr>
          <p:cNvPr id="1638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88065"/>
          <p:cNvSpPr>
            <a:spLocks noRot="1" noTextEdit="1"/>
          </p:cNvSpPr>
          <p:nvPr>
            <p:ph type="sldImg"/>
          </p:nvPr>
        </p:nvSpPr>
        <p:spPr/>
      </p:sp>
      <p:sp>
        <p:nvSpPr>
          <p:cNvPr id="18434" name="文本占位符 88066"/>
          <p:cNvSpPr>
            <a:spLocks noGrp="1"/>
          </p:cNvSpPr>
          <p:nvPr>
            <p:ph type="body"/>
          </p:nvPr>
        </p:nvSpPr>
        <p:spPr>
          <a:xfrm>
            <a:off x="914400" y="4343400"/>
            <a:ext cx="5029200" cy="4114800"/>
          </a:xfrm>
        </p:spPr>
        <p:txBody>
          <a:bodyPr anchor="t" anchorCtr="0"/>
          <a:p>
            <a:pPr lvl="0"/>
            <a:endParaRPr lang="zh-CN" altLang="en-US" dirty="0"/>
          </a:p>
        </p:txBody>
      </p:sp>
      <p:sp>
        <p:nvSpPr>
          <p:cNvPr id="1843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92161"/>
          <p:cNvSpPr>
            <a:spLocks noRot="1" noTextEdit="1"/>
          </p:cNvSpPr>
          <p:nvPr>
            <p:ph type="sldImg"/>
          </p:nvPr>
        </p:nvSpPr>
        <p:spPr/>
      </p:sp>
      <p:sp>
        <p:nvSpPr>
          <p:cNvPr id="21506" name="文本占位符 92162"/>
          <p:cNvSpPr>
            <a:spLocks noGrp="1"/>
          </p:cNvSpPr>
          <p:nvPr>
            <p:ph type="body"/>
          </p:nvPr>
        </p:nvSpPr>
        <p:spPr>
          <a:xfrm>
            <a:off x="914400" y="4343400"/>
            <a:ext cx="5029200" cy="4114800"/>
          </a:xfrm>
        </p:spPr>
        <p:txBody>
          <a:bodyPr anchor="t" anchorCtr="0"/>
          <a:p>
            <a:pPr lvl="0"/>
            <a:endParaRPr lang="zh-CN" altLang="en-US" dirty="0"/>
          </a:p>
        </p:txBody>
      </p:sp>
      <p:sp>
        <p:nvSpPr>
          <p:cNvPr id="2150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90113"/>
          <p:cNvSpPr>
            <a:spLocks noRot="1" noTextEdit="1"/>
          </p:cNvSpPr>
          <p:nvPr>
            <p:ph type="sldImg"/>
          </p:nvPr>
        </p:nvSpPr>
        <p:spPr/>
      </p:sp>
      <p:sp>
        <p:nvSpPr>
          <p:cNvPr id="23554" name="文本占位符 90114"/>
          <p:cNvSpPr>
            <a:spLocks noGrp="1"/>
          </p:cNvSpPr>
          <p:nvPr>
            <p:ph type="body"/>
          </p:nvPr>
        </p:nvSpPr>
        <p:spPr>
          <a:xfrm>
            <a:off x="914400" y="4343400"/>
            <a:ext cx="5029200" cy="4114800"/>
          </a:xfrm>
        </p:spPr>
        <p:txBody>
          <a:bodyPr anchor="t" anchorCtr="0"/>
          <a:p>
            <a:pPr lvl="0"/>
            <a:endParaRPr lang="zh-CN" altLang="en-US" dirty="0"/>
          </a:p>
        </p:txBody>
      </p:sp>
      <p:sp>
        <p:nvSpPr>
          <p:cNvPr id="2355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94209"/>
          <p:cNvSpPr>
            <a:spLocks noRot="1" noTextEdit="1"/>
          </p:cNvSpPr>
          <p:nvPr>
            <p:ph type="sldImg"/>
          </p:nvPr>
        </p:nvSpPr>
        <p:spPr/>
      </p:sp>
      <p:sp>
        <p:nvSpPr>
          <p:cNvPr id="29698" name="文本占位符 94210"/>
          <p:cNvSpPr>
            <a:spLocks noGrp="1"/>
          </p:cNvSpPr>
          <p:nvPr>
            <p:ph type="body"/>
          </p:nvPr>
        </p:nvSpPr>
        <p:spPr>
          <a:xfrm>
            <a:off x="914400" y="4343400"/>
            <a:ext cx="5029200" cy="4114800"/>
          </a:xfrm>
        </p:spPr>
        <p:txBody>
          <a:bodyPr anchor="t" anchorCtr="0"/>
          <a:p>
            <a:pPr lvl="0"/>
            <a:endParaRPr lang="zh-CN" altLang="en-US" dirty="0"/>
          </a:p>
        </p:txBody>
      </p:sp>
      <p:sp>
        <p:nvSpPr>
          <p:cNvPr id="29699"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96257"/>
          <p:cNvSpPr>
            <a:spLocks noRot="1" noTextEdit="1"/>
          </p:cNvSpPr>
          <p:nvPr>
            <p:ph type="sldImg"/>
          </p:nvPr>
        </p:nvSpPr>
        <p:spPr/>
      </p:sp>
      <p:sp>
        <p:nvSpPr>
          <p:cNvPr id="31746" name="文本占位符 96258"/>
          <p:cNvSpPr>
            <a:spLocks noGrp="1"/>
          </p:cNvSpPr>
          <p:nvPr>
            <p:ph type="body"/>
          </p:nvPr>
        </p:nvSpPr>
        <p:spPr>
          <a:xfrm>
            <a:off x="914400" y="4343400"/>
            <a:ext cx="5029200" cy="4114800"/>
          </a:xfrm>
        </p:spPr>
        <p:txBody>
          <a:bodyPr anchor="t" anchorCtr="0"/>
          <a:p>
            <a:pPr lvl="0"/>
            <a:endParaRPr lang="zh-CN" altLang="en-US" dirty="0"/>
          </a:p>
        </p:txBody>
      </p:sp>
      <p:sp>
        <p:nvSpPr>
          <p:cNvPr id="3174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98305"/>
          <p:cNvSpPr>
            <a:spLocks noRot="1" noTextEdit="1"/>
          </p:cNvSpPr>
          <p:nvPr>
            <p:ph type="sldImg"/>
          </p:nvPr>
        </p:nvSpPr>
        <p:spPr/>
      </p:sp>
      <p:sp>
        <p:nvSpPr>
          <p:cNvPr id="33794" name="文本占位符 98306"/>
          <p:cNvSpPr>
            <a:spLocks noGrp="1"/>
          </p:cNvSpPr>
          <p:nvPr>
            <p:ph type="body"/>
          </p:nvPr>
        </p:nvSpPr>
        <p:spPr>
          <a:xfrm>
            <a:off x="914400" y="4343400"/>
            <a:ext cx="5029200" cy="4114800"/>
          </a:xfrm>
        </p:spPr>
        <p:txBody>
          <a:bodyPr anchor="t" anchorCtr="0"/>
          <a:p>
            <a:pPr lvl="0"/>
            <a:endParaRPr lang="zh-CN" altLang="en-US" dirty="0"/>
          </a:p>
        </p:txBody>
      </p:sp>
      <p:sp>
        <p:nvSpPr>
          <p:cNvPr id="3379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00353"/>
          <p:cNvSpPr>
            <a:spLocks noRot="1" noTextEdit="1"/>
          </p:cNvSpPr>
          <p:nvPr>
            <p:ph type="sldImg"/>
          </p:nvPr>
        </p:nvSpPr>
        <p:spPr/>
      </p:sp>
      <p:sp>
        <p:nvSpPr>
          <p:cNvPr id="35842" name="文本占位符 100354"/>
          <p:cNvSpPr>
            <a:spLocks noGrp="1"/>
          </p:cNvSpPr>
          <p:nvPr>
            <p:ph type="body"/>
          </p:nvPr>
        </p:nvSpPr>
        <p:spPr>
          <a:xfrm>
            <a:off x="914400" y="4343400"/>
            <a:ext cx="5029200" cy="4114800"/>
          </a:xfrm>
        </p:spPr>
        <p:txBody>
          <a:bodyPr anchor="t" anchorCtr="0"/>
          <a:p>
            <a:pPr lvl="0"/>
            <a:endParaRPr lang="zh-CN" altLang="en-US" dirty="0"/>
          </a:p>
        </p:txBody>
      </p:sp>
      <p:sp>
        <p:nvSpPr>
          <p:cNvPr id="3584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直接连接符 8193"/>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组合 8199"/>
          <p:cNvGrpSpPr/>
          <p:nvPr/>
        </p:nvGrpSpPr>
        <p:grpSpPr>
          <a:xfrm>
            <a:off x="7493000" y="2992438"/>
            <a:ext cx="1338263" cy="2189162"/>
            <a:chOff x="4704" y="1885"/>
            <a:chExt cx="843" cy="1379"/>
          </a:xfrm>
        </p:grpSpPr>
        <p:sp>
          <p:nvSpPr>
            <p:cNvPr id="2052" name="椭圆 8200"/>
            <p:cNvSpPr/>
            <p:nvPr/>
          </p:nvSpPr>
          <p:spPr>
            <a:xfrm>
              <a:off x="4704" y="1885"/>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3" name="椭圆 8201"/>
            <p:cNvSpPr/>
            <p:nvPr/>
          </p:nvSpPr>
          <p:spPr>
            <a:xfrm>
              <a:off x="4883" y="1885"/>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4" name="椭圆 8202"/>
            <p:cNvSpPr/>
            <p:nvPr/>
          </p:nvSpPr>
          <p:spPr>
            <a:xfrm>
              <a:off x="5062" y="1885"/>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5" name="椭圆 8203"/>
            <p:cNvSpPr/>
            <p:nvPr/>
          </p:nvSpPr>
          <p:spPr>
            <a:xfrm>
              <a:off x="4704" y="2064"/>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6" name="椭圆 8204"/>
            <p:cNvSpPr/>
            <p:nvPr/>
          </p:nvSpPr>
          <p:spPr>
            <a:xfrm>
              <a:off x="4883" y="2064"/>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7" name="椭圆 8205"/>
            <p:cNvSpPr/>
            <p:nvPr/>
          </p:nvSpPr>
          <p:spPr>
            <a:xfrm>
              <a:off x="5062" y="2064"/>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8" name="椭圆 8206"/>
            <p:cNvSpPr/>
            <p:nvPr/>
          </p:nvSpPr>
          <p:spPr>
            <a:xfrm>
              <a:off x="5241" y="2064"/>
              <a:ext cx="127" cy="127"/>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59" name="椭圆 8207"/>
            <p:cNvSpPr/>
            <p:nvPr/>
          </p:nvSpPr>
          <p:spPr>
            <a:xfrm>
              <a:off x="4704" y="2243"/>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60" name="椭圆 8208"/>
            <p:cNvSpPr/>
            <p:nvPr/>
          </p:nvSpPr>
          <p:spPr>
            <a:xfrm>
              <a:off x="4883" y="2243"/>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61" name="椭圆 8209"/>
            <p:cNvSpPr/>
            <p:nvPr/>
          </p:nvSpPr>
          <p:spPr>
            <a:xfrm>
              <a:off x="5062" y="2243"/>
              <a:ext cx="127" cy="127"/>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2" name="椭圆 8210"/>
            <p:cNvSpPr/>
            <p:nvPr/>
          </p:nvSpPr>
          <p:spPr>
            <a:xfrm>
              <a:off x="5241" y="2243"/>
              <a:ext cx="127" cy="127"/>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3" name="椭圆 8211"/>
            <p:cNvSpPr/>
            <p:nvPr/>
          </p:nvSpPr>
          <p:spPr>
            <a:xfrm>
              <a:off x="5420" y="2243"/>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64" name="椭圆 8212"/>
            <p:cNvSpPr/>
            <p:nvPr/>
          </p:nvSpPr>
          <p:spPr>
            <a:xfrm>
              <a:off x="4704" y="2421"/>
              <a:ext cx="127" cy="128"/>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65" name="椭圆 8213"/>
            <p:cNvSpPr/>
            <p:nvPr/>
          </p:nvSpPr>
          <p:spPr>
            <a:xfrm>
              <a:off x="4883" y="2421"/>
              <a:ext cx="127" cy="128"/>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6" name="椭圆 8214"/>
            <p:cNvSpPr/>
            <p:nvPr/>
          </p:nvSpPr>
          <p:spPr>
            <a:xfrm>
              <a:off x="5062" y="2421"/>
              <a:ext cx="127" cy="128"/>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7" name="椭圆 8215"/>
            <p:cNvSpPr/>
            <p:nvPr/>
          </p:nvSpPr>
          <p:spPr>
            <a:xfrm>
              <a:off x="5241" y="2421"/>
              <a:ext cx="127" cy="128"/>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68" name="椭圆 8216"/>
            <p:cNvSpPr/>
            <p:nvPr/>
          </p:nvSpPr>
          <p:spPr>
            <a:xfrm>
              <a:off x="4704" y="2600"/>
              <a:ext cx="127" cy="128"/>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9" name="椭圆 8217"/>
            <p:cNvSpPr/>
            <p:nvPr/>
          </p:nvSpPr>
          <p:spPr>
            <a:xfrm>
              <a:off x="4883" y="2600"/>
              <a:ext cx="127" cy="128"/>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70" name="椭圆 8218"/>
            <p:cNvSpPr/>
            <p:nvPr/>
          </p:nvSpPr>
          <p:spPr>
            <a:xfrm>
              <a:off x="5062" y="2600"/>
              <a:ext cx="127" cy="128"/>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1" name="椭圆 8219"/>
            <p:cNvSpPr/>
            <p:nvPr/>
          </p:nvSpPr>
          <p:spPr>
            <a:xfrm>
              <a:off x="5241" y="2600"/>
              <a:ext cx="127" cy="128"/>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2" name="椭圆 8220"/>
            <p:cNvSpPr/>
            <p:nvPr/>
          </p:nvSpPr>
          <p:spPr>
            <a:xfrm>
              <a:off x="5420" y="2600"/>
              <a:ext cx="127" cy="128"/>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73" name="椭圆 8221"/>
            <p:cNvSpPr/>
            <p:nvPr/>
          </p:nvSpPr>
          <p:spPr>
            <a:xfrm>
              <a:off x="4704" y="2779"/>
              <a:ext cx="127" cy="127"/>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74" name="椭圆 8222"/>
            <p:cNvSpPr/>
            <p:nvPr/>
          </p:nvSpPr>
          <p:spPr>
            <a:xfrm>
              <a:off x="4883" y="2779"/>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5" name="椭圆 8223"/>
            <p:cNvSpPr/>
            <p:nvPr/>
          </p:nvSpPr>
          <p:spPr>
            <a:xfrm>
              <a:off x="5062" y="2779"/>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6" name="椭圆 8224"/>
            <p:cNvSpPr/>
            <p:nvPr/>
          </p:nvSpPr>
          <p:spPr>
            <a:xfrm>
              <a:off x="5241" y="2779"/>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77" name="椭圆 8225"/>
            <p:cNvSpPr/>
            <p:nvPr/>
          </p:nvSpPr>
          <p:spPr>
            <a:xfrm>
              <a:off x="4704" y="2958"/>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8" name="椭圆 8226"/>
            <p:cNvSpPr/>
            <p:nvPr/>
          </p:nvSpPr>
          <p:spPr>
            <a:xfrm>
              <a:off x="4883" y="2958"/>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9" name="椭圆 8227"/>
            <p:cNvSpPr/>
            <p:nvPr/>
          </p:nvSpPr>
          <p:spPr>
            <a:xfrm>
              <a:off x="5062" y="2958"/>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80" name="椭圆 8228"/>
            <p:cNvSpPr/>
            <p:nvPr/>
          </p:nvSpPr>
          <p:spPr>
            <a:xfrm>
              <a:off x="5241" y="2958"/>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81" name="椭圆 8229"/>
            <p:cNvSpPr/>
            <p:nvPr/>
          </p:nvSpPr>
          <p:spPr>
            <a:xfrm>
              <a:off x="4883" y="3137"/>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82" name="椭圆 8230"/>
            <p:cNvSpPr/>
            <p:nvPr/>
          </p:nvSpPr>
          <p:spPr>
            <a:xfrm>
              <a:off x="5241" y="3137"/>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grpSp>
      <p:sp>
        <p:nvSpPr>
          <p:cNvPr id="2083" name="直接连接符 8231"/>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8195" name="标题 8194"/>
          <p:cNvSpPr>
            <a:spLocks noGrp="1"/>
          </p:cNvSpPr>
          <p:nvPr>
            <p:ph type="ctrTitle"/>
          </p:nvPr>
        </p:nvSpPr>
        <p:spPr>
          <a:xfrm>
            <a:off x="315913" y="466725"/>
            <a:ext cx="6781800" cy="2133600"/>
          </a:xfrm>
          <a:prstGeom prst="rect">
            <a:avLst/>
          </a:prstGeom>
          <a:noFill/>
          <a:ln w="9525">
            <a:noFill/>
          </a:ln>
        </p:spPr>
        <p:txBody>
          <a:bodyPr anchor="b"/>
          <a:lstStyle>
            <a:lvl1pPr lvl="0" algn="r">
              <a:defRPr sz="4800"/>
            </a:lvl1pPr>
          </a:lstStyle>
          <a:p>
            <a:pPr lvl="0" fontAlgn="base"/>
            <a:r>
              <a:rPr lang="zh-CN" altLang="en-US" strike="noStrike" noProof="1" dirty="0"/>
              <a:t>单击此处编辑母版标题样式</a:t>
            </a:r>
            <a:endParaRPr lang="zh-CN" altLang="en-US" strike="noStrike" noProof="1" dirty="0"/>
          </a:p>
        </p:txBody>
      </p:sp>
      <p:sp>
        <p:nvSpPr>
          <p:cNvPr id="8196" name="副标题 8195"/>
          <p:cNvSpPr>
            <a:spLocks noGrp="1"/>
          </p:cNvSpPr>
          <p:nvPr>
            <p:ph type="subTitle" idx="1"/>
          </p:nvPr>
        </p:nvSpPr>
        <p:spPr>
          <a:xfrm>
            <a:off x="849313" y="3049588"/>
            <a:ext cx="6248400" cy="2362200"/>
          </a:xfrm>
          <a:prstGeom prst="rect">
            <a:avLst/>
          </a:prstGeom>
          <a:noFill/>
          <a:ln w="9525">
            <a:noFill/>
          </a:ln>
        </p:spPr>
        <p:txBody>
          <a:bodyPr anchor="t"/>
          <a:lstStyle>
            <a:lvl1pPr marL="0" lvl="0" indent="0" algn="r">
              <a:buNone/>
              <a:defRPr sz="3200"/>
            </a:lvl1pPr>
            <a:lvl2pPr marL="344805" lvl="1" indent="0" algn="ctr">
              <a:buNone/>
              <a:defRPr sz="3200"/>
            </a:lvl2pPr>
            <a:lvl3pPr marL="694055" lvl="2" indent="0" algn="ctr">
              <a:buNone/>
              <a:defRPr sz="3200"/>
            </a:lvl3pPr>
            <a:lvl4pPr marL="989330" lvl="3" indent="0" algn="ctr">
              <a:buNone/>
              <a:defRPr sz="3200"/>
            </a:lvl4pPr>
            <a:lvl5pPr marL="1282700" lvl="4" indent="0" algn="ctr">
              <a:buNone/>
              <a:defRPr sz="3200"/>
            </a:lvl5pPr>
          </a:lstStyle>
          <a:p>
            <a:pPr lvl="0" fontAlgn="base"/>
            <a:r>
              <a:rPr lang="zh-CN" altLang="en-US" strike="noStrike" noProof="1" dirty="0"/>
              <a:t>单击此处编辑母版副标题样式</a:t>
            </a:r>
            <a:endParaRPr lang="zh-CN" altLang="en-US" strike="noStrike" noProof="1" dirty="0"/>
          </a:p>
        </p:txBody>
      </p:sp>
      <p:sp>
        <p:nvSpPr>
          <p:cNvPr id="8197" name="日期占位符 8196"/>
          <p:cNvSpPr>
            <a:spLocks noGrp="1"/>
          </p:cNvSpPr>
          <p:nvPr>
            <p:ph type="dt" sz="half" idx="2"/>
          </p:nvPr>
        </p:nvSpPr>
        <p:spPr>
          <a:xfrm>
            <a:off x="457200" y="6248400"/>
            <a:ext cx="2133600" cy="457200"/>
          </a:xfrm>
          <a:prstGeom prst="rect">
            <a:avLst/>
          </a:prstGeom>
          <a:noFill/>
          <a:ln w="9525">
            <a:noFill/>
          </a:ln>
        </p:spPr>
        <p:txBody>
          <a:bodyPr anchor="t"/>
          <a:lstStyle>
            <a:lvl1pPr>
              <a:defRPr sz="1000"/>
            </a:lvl1pPr>
          </a:lstStyle>
          <a:p>
            <a:pPr fontAlgn="base"/>
            <a:endParaRPr lang="zh-CN" altLang="en-US" strike="noStrike" noProof="1" dirty="0">
              <a:latin typeface="Arial" panose="020B0604020202020204" pitchFamily="34" charset="0"/>
            </a:endParaRPr>
          </a:p>
        </p:txBody>
      </p:sp>
      <p:sp>
        <p:nvSpPr>
          <p:cNvPr id="8198" name="页脚占位符 8197"/>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lvl1pPr>
          </a:lstStyle>
          <a:p>
            <a:pPr fontAlgn="base"/>
            <a:endParaRPr lang="zh-CN" altLang="en-US" strike="noStrike" noProof="1" dirty="0">
              <a:latin typeface="Arial" panose="020B0604020202020204" pitchFamily="34" charset="0"/>
            </a:endParaRPr>
          </a:p>
        </p:txBody>
      </p:sp>
      <p:sp>
        <p:nvSpPr>
          <p:cNvPr id="8199" name="灯片编号占位符 8198"/>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2238"/>
            <a:ext cx="6052930" cy="60086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直接连接符 8193"/>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组合 8199"/>
          <p:cNvGrpSpPr/>
          <p:nvPr/>
        </p:nvGrpSpPr>
        <p:grpSpPr>
          <a:xfrm>
            <a:off x="7493000" y="2992438"/>
            <a:ext cx="1338263" cy="2189162"/>
            <a:chOff x="4704" y="1885"/>
            <a:chExt cx="843" cy="1379"/>
          </a:xfrm>
        </p:grpSpPr>
        <p:sp>
          <p:nvSpPr>
            <p:cNvPr id="2052" name="椭圆 8200"/>
            <p:cNvSpPr/>
            <p:nvPr/>
          </p:nvSpPr>
          <p:spPr>
            <a:xfrm>
              <a:off x="4704" y="1885"/>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3" name="椭圆 8201"/>
            <p:cNvSpPr/>
            <p:nvPr/>
          </p:nvSpPr>
          <p:spPr>
            <a:xfrm>
              <a:off x="4883" y="1885"/>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4" name="椭圆 8202"/>
            <p:cNvSpPr/>
            <p:nvPr/>
          </p:nvSpPr>
          <p:spPr>
            <a:xfrm>
              <a:off x="5062" y="1885"/>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5" name="椭圆 8203"/>
            <p:cNvSpPr/>
            <p:nvPr/>
          </p:nvSpPr>
          <p:spPr>
            <a:xfrm>
              <a:off x="4704" y="2064"/>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6" name="椭圆 8204"/>
            <p:cNvSpPr/>
            <p:nvPr/>
          </p:nvSpPr>
          <p:spPr>
            <a:xfrm>
              <a:off x="4883" y="2064"/>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7" name="椭圆 8205"/>
            <p:cNvSpPr/>
            <p:nvPr/>
          </p:nvSpPr>
          <p:spPr>
            <a:xfrm>
              <a:off x="5062" y="2064"/>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58" name="椭圆 8206"/>
            <p:cNvSpPr/>
            <p:nvPr/>
          </p:nvSpPr>
          <p:spPr>
            <a:xfrm>
              <a:off x="5241" y="2064"/>
              <a:ext cx="127" cy="127"/>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59" name="椭圆 8207"/>
            <p:cNvSpPr/>
            <p:nvPr/>
          </p:nvSpPr>
          <p:spPr>
            <a:xfrm>
              <a:off x="4704" y="2243"/>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60" name="椭圆 8208"/>
            <p:cNvSpPr/>
            <p:nvPr/>
          </p:nvSpPr>
          <p:spPr>
            <a:xfrm>
              <a:off x="4883" y="2243"/>
              <a:ext cx="127" cy="127"/>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61" name="椭圆 8209"/>
            <p:cNvSpPr/>
            <p:nvPr/>
          </p:nvSpPr>
          <p:spPr>
            <a:xfrm>
              <a:off x="5062" y="2243"/>
              <a:ext cx="127" cy="127"/>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2" name="椭圆 8210"/>
            <p:cNvSpPr/>
            <p:nvPr/>
          </p:nvSpPr>
          <p:spPr>
            <a:xfrm>
              <a:off x="5241" y="2243"/>
              <a:ext cx="127" cy="127"/>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3" name="椭圆 8211"/>
            <p:cNvSpPr/>
            <p:nvPr/>
          </p:nvSpPr>
          <p:spPr>
            <a:xfrm>
              <a:off x="5420" y="2243"/>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64" name="椭圆 8212"/>
            <p:cNvSpPr/>
            <p:nvPr/>
          </p:nvSpPr>
          <p:spPr>
            <a:xfrm>
              <a:off x="4704" y="2421"/>
              <a:ext cx="127" cy="128"/>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2065" name="椭圆 8213"/>
            <p:cNvSpPr/>
            <p:nvPr/>
          </p:nvSpPr>
          <p:spPr>
            <a:xfrm>
              <a:off x="4883" y="2421"/>
              <a:ext cx="127" cy="128"/>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6" name="椭圆 8214"/>
            <p:cNvSpPr/>
            <p:nvPr/>
          </p:nvSpPr>
          <p:spPr>
            <a:xfrm>
              <a:off x="5062" y="2421"/>
              <a:ext cx="127" cy="128"/>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7" name="椭圆 8215"/>
            <p:cNvSpPr/>
            <p:nvPr/>
          </p:nvSpPr>
          <p:spPr>
            <a:xfrm>
              <a:off x="5241" y="2421"/>
              <a:ext cx="127" cy="128"/>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68" name="椭圆 8216"/>
            <p:cNvSpPr/>
            <p:nvPr/>
          </p:nvSpPr>
          <p:spPr>
            <a:xfrm>
              <a:off x="4704" y="2600"/>
              <a:ext cx="127" cy="128"/>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69" name="椭圆 8217"/>
            <p:cNvSpPr/>
            <p:nvPr/>
          </p:nvSpPr>
          <p:spPr>
            <a:xfrm>
              <a:off x="4883" y="2600"/>
              <a:ext cx="127" cy="128"/>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70" name="椭圆 8218"/>
            <p:cNvSpPr/>
            <p:nvPr/>
          </p:nvSpPr>
          <p:spPr>
            <a:xfrm>
              <a:off x="5062" y="2600"/>
              <a:ext cx="127" cy="128"/>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1" name="椭圆 8219"/>
            <p:cNvSpPr/>
            <p:nvPr/>
          </p:nvSpPr>
          <p:spPr>
            <a:xfrm>
              <a:off x="5241" y="2600"/>
              <a:ext cx="127" cy="128"/>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2" name="椭圆 8220"/>
            <p:cNvSpPr/>
            <p:nvPr/>
          </p:nvSpPr>
          <p:spPr>
            <a:xfrm>
              <a:off x="5420" y="2600"/>
              <a:ext cx="127" cy="128"/>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73" name="椭圆 8221"/>
            <p:cNvSpPr/>
            <p:nvPr/>
          </p:nvSpPr>
          <p:spPr>
            <a:xfrm>
              <a:off x="4704" y="2779"/>
              <a:ext cx="127" cy="127"/>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2074" name="椭圆 8222"/>
            <p:cNvSpPr/>
            <p:nvPr/>
          </p:nvSpPr>
          <p:spPr>
            <a:xfrm>
              <a:off x="4883" y="2779"/>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5" name="椭圆 8223"/>
            <p:cNvSpPr/>
            <p:nvPr/>
          </p:nvSpPr>
          <p:spPr>
            <a:xfrm>
              <a:off x="5062" y="2779"/>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6" name="椭圆 8224"/>
            <p:cNvSpPr/>
            <p:nvPr/>
          </p:nvSpPr>
          <p:spPr>
            <a:xfrm>
              <a:off x="5241" y="2779"/>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77" name="椭圆 8225"/>
            <p:cNvSpPr/>
            <p:nvPr/>
          </p:nvSpPr>
          <p:spPr>
            <a:xfrm>
              <a:off x="4704" y="2958"/>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8" name="椭圆 8226"/>
            <p:cNvSpPr/>
            <p:nvPr/>
          </p:nvSpPr>
          <p:spPr>
            <a:xfrm>
              <a:off x="4883" y="2958"/>
              <a:ext cx="127" cy="127"/>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2079" name="椭圆 8227"/>
            <p:cNvSpPr/>
            <p:nvPr/>
          </p:nvSpPr>
          <p:spPr>
            <a:xfrm>
              <a:off x="5062" y="2958"/>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80" name="椭圆 8228"/>
            <p:cNvSpPr/>
            <p:nvPr/>
          </p:nvSpPr>
          <p:spPr>
            <a:xfrm>
              <a:off x="5241" y="2958"/>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81" name="椭圆 8229"/>
            <p:cNvSpPr/>
            <p:nvPr/>
          </p:nvSpPr>
          <p:spPr>
            <a:xfrm>
              <a:off x="4883" y="3137"/>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2082" name="椭圆 8230"/>
            <p:cNvSpPr/>
            <p:nvPr/>
          </p:nvSpPr>
          <p:spPr>
            <a:xfrm>
              <a:off x="5241" y="3137"/>
              <a:ext cx="127" cy="127"/>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grpSp>
      <p:sp>
        <p:nvSpPr>
          <p:cNvPr id="2083" name="直接连接符 8231"/>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8195" name="标题 8194"/>
          <p:cNvSpPr>
            <a:spLocks noGrp="1"/>
          </p:cNvSpPr>
          <p:nvPr>
            <p:ph type="ctrTitle"/>
          </p:nvPr>
        </p:nvSpPr>
        <p:spPr>
          <a:xfrm>
            <a:off x="315913" y="466725"/>
            <a:ext cx="6781800" cy="2133600"/>
          </a:xfrm>
          <a:prstGeom prst="rect">
            <a:avLst/>
          </a:prstGeom>
          <a:noFill/>
          <a:ln w="9525">
            <a:noFill/>
          </a:ln>
        </p:spPr>
        <p:txBody>
          <a:bodyPr anchor="b"/>
          <a:lstStyle>
            <a:lvl1pPr lvl="0" algn="r">
              <a:defRPr sz="4800"/>
            </a:lvl1pPr>
          </a:lstStyle>
          <a:p>
            <a:pPr lvl="0" fontAlgn="base"/>
            <a:r>
              <a:rPr lang="zh-CN" altLang="en-US" strike="noStrike" noProof="1" dirty="0"/>
              <a:t>单击此处编辑母版标题样式</a:t>
            </a:r>
            <a:endParaRPr lang="zh-CN" altLang="en-US" strike="noStrike" noProof="1" dirty="0"/>
          </a:p>
        </p:txBody>
      </p:sp>
      <p:sp>
        <p:nvSpPr>
          <p:cNvPr id="8196" name="副标题 8195"/>
          <p:cNvSpPr>
            <a:spLocks noGrp="1"/>
          </p:cNvSpPr>
          <p:nvPr>
            <p:ph type="subTitle" idx="1"/>
          </p:nvPr>
        </p:nvSpPr>
        <p:spPr>
          <a:xfrm>
            <a:off x="849313" y="3049588"/>
            <a:ext cx="6248400" cy="2362200"/>
          </a:xfrm>
          <a:prstGeom prst="rect">
            <a:avLst/>
          </a:prstGeom>
          <a:noFill/>
          <a:ln w="9525">
            <a:noFill/>
          </a:ln>
        </p:spPr>
        <p:txBody>
          <a:bodyPr anchor="t"/>
          <a:lstStyle>
            <a:lvl1pPr marL="0" lvl="0" indent="0" algn="r">
              <a:buNone/>
              <a:defRPr sz="3200"/>
            </a:lvl1pPr>
            <a:lvl2pPr marL="344805" lvl="1" indent="0" algn="ctr">
              <a:buNone/>
              <a:defRPr sz="3200"/>
            </a:lvl2pPr>
            <a:lvl3pPr marL="694055" lvl="2" indent="0" algn="ctr">
              <a:buNone/>
              <a:defRPr sz="3200"/>
            </a:lvl3pPr>
            <a:lvl4pPr marL="989330" lvl="3" indent="0" algn="ctr">
              <a:buNone/>
              <a:defRPr sz="3200"/>
            </a:lvl4pPr>
            <a:lvl5pPr marL="1282700" lvl="4" indent="0" algn="ctr">
              <a:buNone/>
              <a:defRPr sz="3200"/>
            </a:lvl5pPr>
          </a:lstStyle>
          <a:p>
            <a:pPr lvl="0" fontAlgn="base"/>
            <a:r>
              <a:rPr lang="zh-CN" altLang="en-US" strike="noStrike" noProof="1" dirty="0"/>
              <a:t>单击此处编辑母版副标题样式</a:t>
            </a:r>
            <a:endParaRPr lang="zh-CN" altLang="en-US" strike="noStrike" noProof="1" dirty="0"/>
          </a:p>
        </p:txBody>
      </p:sp>
      <p:sp>
        <p:nvSpPr>
          <p:cNvPr id="8197" name="日期占位符 8196"/>
          <p:cNvSpPr>
            <a:spLocks noGrp="1"/>
          </p:cNvSpPr>
          <p:nvPr>
            <p:ph type="dt" sz="half" idx="2"/>
          </p:nvPr>
        </p:nvSpPr>
        <p:spPr>
          <a:xfrm>
            <a:off x="457200" y="6248400"/>
            <a:ext cx="2133600" cy="457200"/>
          </a:xfrm>
          <a:prstGeom prst="rect">
            <a:avLst/>
          </a:prstGeom>
          <a:noFill/>
          <a:ln w="9525">
            <a:noFill/>
          </a:ln>
        </p:spPr>
        <p:txBody>
          <a:bodyPr anchor="t"/>
          <a:lstStyle>
            <a:lvl1pPr>
              <a:defRPr sz="1000"/>
            </a:lvl1pPr>
          </a:lstStyle>
          <a:p>
            <a:pPr fontAlgn="base"/>
            <a:endParaRPr lang="zh-CN" altLang="en-US" strike="noStrike" noProof="1" dirty="0">
              <a:latin typeface="Arial" panose="020B0604020202020204" pitchFamily="34" charset="0"/>
            </a:endParaRPr>
          </a:p>
        </p:txBody>
      </p:sp>
      <p:sp>
        <p:nvSpPr>
          <p:cNvPr id="8198" name="页脚占位符 8197"/>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a:lvl1pPr>
          </a:lstStyle>
          <a:p>
            <a:pPr fontAlgn="base"/>
            <a:endParaRPr lang="zh-CN" altLang="en-US" strike="noStrike" noProof="1" dirty="0">
              <a:latin typeface="Arial" panose="020B0604020202020204" pitchFamily="34" charset="0"/>
            </a:endParaRPr>
          </a:p>
        </p:txBody>
      </p:sp>
      <p:sp>
        <p:nvSpPr>
          <p:cNvPr id="8199" name="灯片编号占位符 8198"/>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2238"/>
            <a:ext cx="6052930" cy="60086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直接连接符 7169"/>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标题 7170"/>
          <p:cNvSpPr>
            <a:spLocks noGrp="1"/>
          </p:cNvSpPr>
          <p:nvPr>
            <p:ph type="title"/>
          </p:nvPr>
        </p:nvSpPr>
        <p:spPr>
          <a:xfrm>
            <a:off x="457200" y="122238"/>
            <a:ext cx="7543800" cy="12954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8" name="文本占位符 7171"/>
          <p:cNvSpPr>
            <a:spLocks noGrp="1"/>
          </p:cNvSpPr>
          <p:nvPr>
            <p:ph type="body"/>
          </p:nvPr>
        </p:nvSpPr>
        <p:spPr>
          <a:xfrm>
            <a:off x="457200" y="1719263"/>
            <a:ext cx="8229600" cy="44116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73" name="日期占位符 7172"/>
          <p:cNvSpPr>
            <a:spLocks noGrp="1"/>
          </p:cNvSpPr>
          <p:nvPr>
            <p:ph type="dt" sz="half" idx="2"/>
          </p:nvPr>
        </p:nvSpPr>
        <p:spPr>
          <a:xfrm>
            <a:off x="457200" y="6248400"/>
            <a:ext cx="2133600" cy="457200"/>
          </a:xfrm>
          <a:prstGeom prst="rect">
            <a:avLst/>
          </a:prstGeom>
          <a:noFill/>
          <a:ln w="9525">
            <a:noFill/>
          </a:ln>
        </p:spPr>
        <p:txBody>
          <a:bodyPr/>
          <a:lstStyle>
            <a:lvl1pPr>
              <a:defRPr sz="1000"/>
            </a:lvl1pPr>
          </a:lstStyle>
          <a:p>
            <a:pPr lvl="0" fontAlgn="base"/>
            <a:endParaRPr lang="zh-CN" altLang="en-US" strike="noStrike" noProof="1" dirty="0">
              <a:latin typeface="Arial" panose="020B0604020202020204" pitchFamily="34" charset="0"/>
            </a:endParaRPr>
          </a:p>
        </p:txBody>
      </p:sp>
      <p:sp>
        <p:nvSpPr>
          <p:cNvPr id="7174" name="页脚占位符 7173"/>
          <p:cNvSpPr>
            <a:spLocks noGrp="1"/>
          </p:cNvSpPr>
          <p:nvPr>
            <p:ph type="ftr" sz="quarter" idx="3"/>
          </p:nvPr>
        </p:nvSpPr>
        <p:spPr>
          <a:xfrm>
            <a:off x="3124200" y="6248400"/>
            <a:ext cx="2895600" cy="457200"/>
          </a:xfrm>
          <a:prstGeom prst="rect">
            <a:avLst/>
          </a:prstGeom>
          <a:noFill/>
          <a:ln w="9525">
            <a:noFill/>
          </a:ln>
        </p:spPr>
        <p:txBody>
          <a:bodyPr/>
          <a:lstStyle>
            <a:lvl1pPr algn="ctr">
              <a:defRPr sz="1000"/>
            </a:lvl1pPr>
          </a:lstStyle>
          <a:p>
            <a:pPr lvl="0" fontAlgn="base"/>
            <a:endParaRPr lang="zh-CN" altLang="en-US" strike="noStrike" noProof="1" dirty="0">
              <a:latin typeface="Arial" panose="020B0604020202020204" pitchFamily="34" charset="0"/>
            </a:endParaRPr>
          </a:p>
        </p:txBody>
      </p:sp>
      <p:sp>
        <p:nvSpPr>
          <p:cNvPr id="7175" name="灯片编号占位符 7174"/>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grpSp>
        <p:nvGrpSpPr>
          <p:cNvPr id="1032" name="组合 7175"/>
          <p:cNvGrpSpPr/>
          <p:nvPr/>
        </p:nvGrpSpPr>
        <p:grpSpPr>
          <a:xfrm>
            <a:off x="8153400" y="152400"/>
            <a:ext cx="792163" cy="1295400"/>
            <a:chOff x="5136" y="960"/>
            <a:chExt cx="528" cy="864"/>
          </a:xfrm>
        </p:grpSpPr>
        <p:sp>
          <p:nvSpPr>
            <p:cNvPr id="1033" name="椭圆 7176"/>
            <p:cNvSpPr/>
            <p:nvPr/>
          </p:nvSpPr>
          <p:spPr>
            <a:xfrm>
              <a:off x="5136" y="960"/>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4" name="椭圆 7177"/>
            <p:cNvSpPr/>
            <p:nvPr/>
          </p:nvSpPr>
          <p:spPr>
            <a:xfrm>
              <a:off x="5248" y="960"/>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5" name="椭圆 7178"/>
            <p:cNvSpPr/>
            <p:nvPr/>
          </p:nvSpPr>
          <p:spPr>
            <a:xfrm>
              <a:off x="5360" y="960"/>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6" name="椭圆 7179"/>
            <p:cNvSpPr/>
            <p:nvPr/>
          </p:nvSpPr>
          <p:spPr>
            <a:xfrm>
              <a:off x="5136" y="1072"/>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7" name="椭圆 7180"/>
            <p:cNvSpPr/>
            <p:nvPr/>
          </p:nvSpPr>
          <p:spPr>
            <a:xfrm>
              <a:off x="5248" y="1072"/>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8" name="椭圆 7181"/>
            <p:cNvSpPr/>
            <p:nvPr/>
          </p:nvSpPr>
          <p:spPr>
            <a:xfrm>
              <a:off x="5360" y="1072"/>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9" name="椭圆 7182"/>
            <p:cNvSpPr/>
            <p:nvPr/>
          </p:nvSpPr>
          <p:spPr>
            <a:xfrm>
              <a:off x="5472" y="1072"/>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0" name="椭圆 7183"/>
            <p:cNvSpPr/>
            <p:nvPr/>
          </p:nvSpPr>
          <p:spPr>
            <a:xfrm>
              <a:off x="5136" y="1184"/>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41" name="椭圆 7184"/>
            <p:cNvSpPr/>
            <p:nvPr/>
          </p:nvSpPr>
          <p:spPr>
            <a:xfrm>
              <a:off x="5248" y="1184"/>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42" name="椭圆 7185"/>
            <p:cNvSpPr/>
            <p:nvPr/>
          </p:nvSpPr>
          <p:spPr>
            <a:xfrm>
              <a:off x="5360" y="1184"/>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3" name="椭圆 7186"/>
            <p:cNvSpPr/>
            <p:nvPr/>
          </p:nvSpPr>
          <p:spPr>
            <a:xfrm>
              <a:off x="5472" y="1184"/>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4" name="椭圆 7187"/>
            <p:cNvSpPr/>
            <p:nvPr/>
          </p:nvSpPr>
          <p:spPr>
            <a:xfrm>
              <a:off x="5584" y="1184"/>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45" name="椭圆 7188"/>
            <p:cNvSpPr/>
            <p:nvPr/>
          </p:nvSpPr>
          <p:spPr>
            <a:xfrm>
              <a:off x="5136" y="1296"/>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46" name="椭圆 7189"/>
            <p:cNvSpPr/>
            <p:nvPr/>
          </p:nvSpPr>
          <p:spPr>
            <a:xfrm>
              <a:off x="5248" y="1296"/>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7" name="椭圆 7190"/>
            <p:cNvSpPr/>
            <p:nvPr/>
          </p:nvSpPr>
          <p:spPr>
            <a:xfrm>
              <a:off x="5360" y="1296"/>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8" name="椭圆 7191"/>
            <p:cNvSpPr/>
            <p:nvPr/>
          </p:nvSpPr>
          <p:spPr>
            <a:xfrm>
              <a:off x="5472" y="1296"/>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49" name="椭圆 7192"/>
            <p:cNvSpPr/>
            <p:nvPr/>
          </p:nvSpPr>
          <p:spPr>
            <a:xfrm>
              <a:off x="5136" y="1408"/>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50" name="椭圆 7193"/>
            <p:cNvSpPr/>
            <p:nvPr/>
          </p:nvSpPr>
          <p:spPr>
            <a:xfrm>
              <a:off x="5248" y="1408"/>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51" name="椭圆 7194"/>
            <p:cNvSpPr/>
            <p:nvPr/>
          </p:nvSpPr>
          <p:spPr>
            <a:xfrm>
              <a:off x="5360" y="1408"/>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2" name="椭圆 7195"/>
            <p:cNvSpPr/>
            <p:nvPr/>
          </p:nvSpPr>
          <p:spPr>
            <a:xfrm>
              <a:off x="5472" y="1408"/>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3" name="椭圆 7196"/>
            <p:cNvSpPr/>
            <p:nvPr/>
          </p:nvSpPr>
          <p:spPr>
            <a:xfrm>
              <a:off x="5584" y="1408"/>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54" name="椭圆 7197"/>
            <p:cNvSpPr/>
            <p:nvPr/>
          </p:nvSpPr>
          <p:spPr>
            <a:xfrm>
              <a:off x="5136" y="1520"/>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55" name="椭圆 7198"/>
            <p:cNvSpPr/>
            <p:nvPr/>
          </p:nvSpPr>
          <p:spPr>
            <a:xfrm>
              <a:off x="5248" y="1520"/>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6" name="椭圆 7199"/>
            <p:cNvSpPr/>
            <p:nvPr/>
          </p:nvSpPr>
          <p:spPr>
            <a:xfrm>
              <a:off x="5360" y="1520"/>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7" name="椭圆 7200"/>
            <p:cNvSpPr/>
            <p:nvPr/>
          </p:nvSpPr>
          <p:spPr>
            <a:xfrm>
              <a:off x="5472" y="1520"/>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58" name="椭圆 7201"/>
            <p:cNvSpPr/>
            <p:nvPr/>
          </p:nvSpPr>
          <p:spPr>
            <a:xfrm>
              <a:off x="5136" y="1632"/>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9" name="椭圆 7202"/>
            <p:cNvSpPr/>
            <p:nvPr/>
          </p:nvSpPr>
          <p:spPr>
            <a:xfrm>
              <a:off x="5248" y="1632"/>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60" name="椭圆 7203"/>
            <p:cNvSpPr/>
            <p:nvPr/>
          </p:nvSpPr>
          <p:spPr>
            <a:xfrm>
              <a:off x="5360" y="1632"/>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61" name="椭圆 7204"/>
            <p:cNvSpPr/>
            <p:nvPr/>
          </p:nvSpPr>
          <p:spPr>
            <a:xfrm>
              <a:off x="5472" y="1632"/>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62" name="椭圆 7205"/>
            <p:cNvSpPr/>
            <p:nvPr/>
          </p:nvSpPr>
          <p:spPr>
            <a:xfrm>
              <a:off x="5248" y="1744"/>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63" name="椭圆 7206"/>
            <p:cNvSpPr/>
            <p:nvPr/>
          </p:nvSpPr>
          <p:spPr>
            <a:xfrm>
              <a:off x="5472" y="1744"/>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9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直接连接符 7169"/>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标题 7170"/>
          <p:cNvSpPr>
            <a:spLocks noGrp="1"/>
          </p:cNvSpPr>
          <p:nvPr>
            <p:ph type="title"/>
          </p:nvPr>
        </p:nvSpPr>
        <p:spPr>
          <a:xfrm>
            <a:off x="457200" y="122238"/>
            <a:ext cx="7543800" cy="12954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8" name="文本占位符 7171"/>
          <p:cNvSpPr>
            <a:spLocks noGrp="1"/>
          </p:cNvSpPr>
          <p:nvPr>
            <p:ph type="body"/>
          </p:nvPr>
        </p:nvSpPr>
        <p:spPr>
          <a:xfrm>
            <a:off x="457200" y="1719263"/>
            <a:ext cx="8229600" cy="44116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73" name="日期占位符 7172"/>
          <p:cNvSpPr>
            <a:spLocks noGrp="1"/>
          </p:cNvSpPr>
          <p:nvPr>
            <p:ph type="dt" sz="half" idx="2"/>
          </p:nvPr>
        </p:nvSpPr>
        <p:spPr>
          <a:xfrm>
            <a:off x="457200" y="6248400"/>
            <a:ext cx="2133600" cy="457200"/>
          </a:xfrm>
          <a:prstGeom prst="rect">
            <a:avLst/>
          </a:prstGeom>
          <a:noFill/>
          <a:ln w="9525">
            <a:noFill/>
          </a:ln>
        </p:spPr>
        <p:txBody>
          <a:bodyPr/>
          <a:lstStyle>
            <a:lvl1pPr>
              <a:defRPr sz="1000"/>
            </a:lvl1pPr>
          </a:lstStyle>
          <a:p>
            <a:pPr lvl="0" fontAlgn="base"/>
            <a:endParaRPr lang="zh-CN" altLang="en-US" strike="noStrike" noProof="1" dirty="0">
              <a:latin typeface="Arial" panose="020B0604020202020204" pitchFamily="34" charset="0"/>
            </a:endParaRPr>
          </a:p>
        </p:txBody>
      </p:sp>
      <p:sp>
        <p:nvSpPr>
          <p:cNvPr id="7174" name="页脚占位符 7173"/>
          <p:cNvSpPr>
            <a:spLocks noGrp="1"/>
          </p:cNvSpPr>
          <p:nvPr>
            <p:ph type="ftr" sz="quarter" idx="3"/>
          </p:nvPr>
        </p:nvSpPr>
        <p:spPr>
          <a:xfrm>
            <a:off x="3124200" y="6248400"/>
            <a:ext cx="2895600" cy="457200"/>
          </a:xfrm>
          <a:prstGeom prst="rect">
            <a:avLst/>
          </a:prstGeom>
          <a:noFill/>
          <a:ln w="9525">
            <a:noFill/>
          </a:ln>
        </p:spPr>
        <p:txBody>
          <a:bodyPr/>
          <a:lstStyle>
            <a:lvl1pPr algn="ctr">
              <a:defRPr sz="1000"/>
            </a:lvl1pPr>
          </a:lstStyle>
          <a:p>
            <a:pPr lvl="0" fontAlgn="base"/>
            <a:endParaRPr lang="zh-CN" altLang="en-US" strike="noStrike" noProof="1" dirty="0">
              <a:latin typeface="Arial" panose="020B0604020202020204" pitchFamily="34" charset="0"/>
            </a:endParaRPr>
          </a:p>
        </p:txBody>
      </p:sp>
      <p:sp>
        <p:nvSpPr>
          <p:cNvPr id="7175" name="灯片编号占位符 7174"/>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grpSp>
        <p:nvGrpSpPr>
          <p:cNvPr id="1032" name="组合 7175"/>
          <p:cNvGrpSpPr/>
          <p:nvPr/>
        </p:nvGrpSpPr>
        <p:grpSpPr>
          <a:xfrm>
            <a:off x="8153400" y="152400"/>
            <a:ext cx="792163" cy="1295400"/>
            <a:chOff x="5136" y="960"/>
            <a:chExt cx="528" cy="864"/>
          </a:xfrm>
        </p:grpSpPr>
        <p:sp>
          <p:nvSpPr>
            <p:cNvPr id="1033" name="椭圆 7176"/>
            <p:cNvSpPr/>
            <p:nvPr/>
          </p:nvSpPr>
          <p:spPr>
            <a:xfrm>
              <a:off x="5136" y="960"/>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4" name="椭圆 7177"/>
            <p:cNvSpPr/>
            <p:nvPr/>
          </p:nvSpPr>
          <p:spPr>
            <a:xfrm>
              <a:off x="5248" y="960"/>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5" name="椭圆 7178"/>
            <p:cNvSpPr/>
            <p:nvPr/>
          </p:nvSpPr>
          <p:spPr>
            <a:xfrm>
              <a:off x="5360" y="960"/>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6" name="椭圆 7179"/>
            <p:cNvSpPr/>
            <p:nvPr/>
          </p:nvSpPr>
          <p:spPr>
            <a:xfrm>
              <a:off x="5136" y="1072"/>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7" name="椭圆 7180"/>
            <p:cNvSpPr/>
            <p:nvPr/>
          </p:nvSpPr>
          <p:spPr>
            <a:xfrm>
              <a:off x="5248" y="1072"/>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8" name="椭圆 7181"/>
            <p:cNvSpPr/>
            <p:nvPr/>
          </p:nvSpPr>
          <p:spPr>
            <a:xfrm>
              <a:off x="5360" y="1072"/>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39" name="椭圆 7182"/>
            <p:cNvSpPr/>
            <p:nvPr/>
          </p:nvSpPr>
          <p:spPr>
            <a:xfrm>
              <a:off x="5472" y="1072"/>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0" name="椭圆 7183"/>
            <p:cNvSpPr/>
            <p:nvPr/>
          </p:nvSpPr>
          <p:spPr>
            <a:xfrm>
              <a:off x="5136" y="1184"/>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41" name="椭圆 7184"/>
            <p:cNvSpPr/>
            <p:nvPr/>
          </p:nvSpPr>
          <p:spPr>
            <a:xfrm>
              <a:off x="5248" y="1184"/>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42" name="椭圆 7185"/>
            <p:cNvSpPr/>
            <p:nvPr/>
          </p:nvSpPr>
          <p:spPr>
            <a:xfrm>
              <a:off x="5360" y="1184"/>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3" name="椭圆 7186"/>
            <p:cNvSpPr/>
            <p:nvPr/>
          </p:nvSpPr>
          <p:spPr>
            <a:xfrm>
              <a:off x="5472" y="1184"/>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4" name="椭圆 7187"/>
            <p:cNvSpPr/>
            <p:nvPr/>
          </p:nvSpPr>
          <p:spPr>
            <a:xfrm>
              <a:off x="5584" y="1184"/>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45" name="椭圆 7188"/>
            <p:cNvSpPr/>
            <p:nvPr/>
          </p:nvSpPr>
          <p:spPr>
            <a:xfrm>
              <a:off x="5136" y="1296"/>
              <a:ext cx="80" cy="80"/>
            </a:xfrm>
            <a:prstGeom prst="ellipse">
              <a:avLst/>
            </a:prstGeom>
            <a:solidFill>
              <a:schemeClr val="tx2"/>
            </a:solidFill>
            <a:ln w="9525">
              <a:noFill/>
            </a:ln>
          </p:spPr>
          <p:txBody>
            <a:bodyPr/>
            <a:p>
              <a:pPr lvl="0"/>
              <a:endParaRPr lang="zh-CN" altLang="en-US" dirty="0">
                <a:latin typeface="Arial" panose="020B0604020202020204" pitchFamily="34" charset="0"/>
              </a:endParaRPr>
            </a:p>
          </p:txBody>
        </p:sp>
        <p:sp>
          <p:nvSpPr>
            <p:cNvPr id="1046" name="椭圆 7189"/>
            <p:cNvSpPr/>
            <p:nvPr/>
          </p:nvSpPr>
          <p:spPr>
            <a:xfrm>
              <a:off x="5248" y="1296"/>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7" name="椭圆 7190"/>
            <p:cNvSpPr/>
            <p:nvPr/>
          </p:nvSpPr>
          <p:spPr>
            <a:xfrm>
              <a:off x="5360" y="1296"/>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48" name="椭圆 7191"/>
            <p:cNvSpPr/>
            <p:nvPr/>
          </p:nvSpPr>
          <p:spPr>
            <a:xfrm>
              <a:off x="5472" y="1296"/>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49" name="椭圆 7192"/>
            <p:cNvSpPr/>
            <p:nvPr/>
          </p:nvSpPr>
          <p:spPr>
            <a:xfrm>
              <a:off x="5136" y="1408"/>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50" name="椭圆 7193"/>
            <p:cNvSpPr/>
            <p:nvPr/>
          </p:nvSpPr>
          <p:spPr>
            <a:xfrm>
              <a:off x="5248" y="1408"/>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51" name="椭圆 7194"/>
            <p:cNvSpPr/>
            <p:nvPr/>
          </p:nvSpPr>
          <p:spPr>
            <a:xfrm>
              <a:off x="5360" y="1408"/>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2" name="椭圆 7195"/>
            <p:cNvSpPr/>
            <p:nvPr/>
          </p:nvSpPr>
          <p:spPr>
            <a:xfrm>
              <a:off x="5472" y="1408"/>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3" name="椭圆 7196"/>
            <p:cNvSpPr/>
            <p:nvPr/>
          </p:nvSpPr>
          <p:spPr>
            <a:xfrm>
              <a:off x="5584" y="1408"/>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54" name="椭圆 7197"/>
            <p:cNvSpPr/>
            <p:nvPr/>
          </p:nvSpPr>
          <p:spPr>
            <a:xfrm>
              <a:off x="5136" y="1520"/>
              <a:ext cx="80" cy="80"/>
            </a:xfrm>
            <a:prstGeom prst="ellipse">
              <a:avLst/>
            </a:prstGeom>
            <a:solidFill>
              <a:schemeClr val="accent2"/>
            </a:solidFill>
            <a:ln w="9525">
              <a:noFill/>
            </a:ln>
          </p:spPr>
          <p:txBody>
            <a:bodyPr/>
            <a:p>
              <a:pPr lvl="0"/>
              <a:endParaRPr lang="zh-CN" altLang="en-US" dirty="0">
                <a:latin typeface="Arial" panose="020B0604020202020204" pitchFamily="34" charset="0"/>
              </a:endParaRPr>
            </a:p>
          </p:txBody>
        </p:sp>
        <p:sp>
          <p:nvSpPr>
            <p:cNvPr id="1055" name="椭圆 7198"/>
            <p:cNvSpPr/>
            <p:nvPr/>
          </p:nvSpPr>
          <p:spPr>
            <a:xfrm>
              <a:off x="5248" y="1520"/>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6" name="椭圆 7199"/>
            <p:cNvSpPr/>
            <p:nvPr/>
          </p:nvSpPr>
          <p:spPr>
            <a:xfrm>
              <a:off x="5360" y="1520"/>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7" name="椭圆 7200"/>
            <p:cNvSpPr/>
            <p:nvPr/>
          </p:nvSpPr>
          <p:spPr>
            <a:xfrm>
              <a:off x="5472" y="1520"/>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58" name="椭圆 7201"/>
            <p:cNvSpPr/>
            <p:nvPr/>
          </p:nvSpPr>
          <p:spPr>
            <a:xfrm>
              <a:off x="5136" y="1632"/>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59" name="椭圆 7202"/>
            <p:cNvSpPr/>
            <p:nvPr/>
          </p:nvSpPr>
          <p:spPr>
            <a:xfrm>
              <a:off x="5248" y="1632"/>
              <a:ext cx="80" cy="80"/>
            </a:xfrm>
            <a:prstGeom prst="ellipse">
              <a:avLst/>
            </a:prstGeom>
            <a:solidFill>
              <a:schemeClr val="accent1"/>
            </a:solidFill>
            <a:ln w="9525">
              <a:noFill/>
            </a:ln>
          </p:spPr>
          <p:txBody>
            <a:bodyPr/>
            <a:p>
              <a:pPr lvl="0"/>
              <a:endParaRPr lang="zh-CN" altLang="en-US" dirty="0">
                <a:latin typeface="Arial" panose="020B0604020202020204" pitchFamily="34" charset="0"/>
              </a:endParaRPr>
            </a:p>
          </p:txBody>
        </p:sp>
        <p:sp>
          <p:nvSpPr>
            <p:cNvPr id="1060" name="椭圆 7203"/>
            <p:cNvSpPr/>
            <p:nvPr/>
          </p:nvSpPr>
          <p:spPr>
            <a:xfrm>
              <a:off x="5360" y="1632"/>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61" name="椭圆 7204"/>
            <p:cNvSpPr/>
            <p:nvPr/>
          </p:nvSpPr>
          <p:spPr>
            <a:xfrm>
              <a:off x="5472" y="1632"/>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62" name="椭圆 7205"/>
            <p:cNvSpPr/>
            <p:nvPr/>
          </p:nvSpPr>
          <p:spPr>
            <a:xfrm>
              <a:off x="5248" y="1744"/>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sp>
          <p:nvSpPr>
            <p:cNvPr id="1063" name="椭圆 7206"/>
            <p:cNvSpPr/>
            <p:nvPr/>
          </p:nvSpPr>
          <p:spPr>
            <a:xfrm>
              <a:off x="5472" y="1744"/>
              <a:ext cx="80" cy="80"/>
            </a:xfrm>
            <a:prstGeom prst="ellipse">
              <a:avLst/>
            </a:prstGeom>
            <a:solidFill>
              <a:schemeClr val="folHlink"/>
            </a:solidFill>
            <a:ln w="9525">
              <a:noFill/>
            </a:ln>
          </p:spPr>
          <p:txBody>
            <a:bodyPr/>
            <a:p>
              <a:pPr lvl="0"/>
              <a:endParaRPr lang="zh-CN" altLang="en-US" dirty="0">
                <a:latin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9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1.xml"/><Relationship Id="rId1"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5.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tags" Target="../tags/tag13.xml"/></Relationships>
</file>

<file path=ppt/slides/_rels/slide1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5.png"/><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slide" Target="slide43.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5.wmf"/><Relationship Id="rId3" Type="http://schemas.openxmlformats.org/officeDocument/2006/relationships/oleObject" Target="../embeddings/oleObject6.bin"/><Relationship Id="rId2" Type="http://schemas.openxmlformats.org/officeDocument/2006/relationships/image" Target="../media/image14.wmf"/><Relationship Id="rId1"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 Target="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31.emf"/><Relationship Id="rId3" Type="http://schemas.openxmlformats.org/officeDocument/2006/relationships/oleObject" Target="../embeddings/oleObject9.bin"/><Relationship Id="rId2" Type="http://schemas.openxmlformats.org/officeDocument/2006/relationships/image" Target="../media/image30.emf"/><Relationship Id="rId1"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33.wmf"/><Relationship Id="rId1"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34.wmf"/><Relationship Id="rId1"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35.wmf"/><Relationship Id="rId1" Type="http://schemas.openxmlformats.org/officeDocument/2006/relationships/oleObject" Target="../embeddings/oleObject12.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36.wmf"/><Relationship Id="rId1" Type="http://schemas.openxmlformats.org/officeDocument/2006/relationships/oleObject" Target="../embeddings/oleObject13.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37.wmf"/><Relationship Id="rId1" Type="http://schemas.openxmlformats.org/officeDocument/2006/relationships/oleObject" Target="../embeddings/oleObject14.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38.wmf"/><Relationship Id="rId1" Type="http://schemas.openxmlformats.org/officeDocument/2006/relationships/oleObject" Target="../embeddings/oleObject15.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39.wmf"/><Relationship Id="rId1" Type="http://schemas.openxmlformats.org/officeDocument/2006/relationships/oleObject" Target="../embeddings/oleObject16.bin"/></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oleObject" Target="../embeddings/oleObject17.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41.wmf"/><Relationship Id="rId1" Type="http://schemas.openxmlformats.org/officeDocument/2006/relationships/oleObject" Target="../embeddings/oleObject18.bin"/></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42.wmf"/><Relationship Id="rId1" Type="http://schemas.openxmlformats.org/officeDocument/2006/relationships/oleObject" Target="../embeddings/oleObject19.bin"/></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43.wmf"/><Relationship Id="rId1" Type="http://schemas.openxmlformats.org/officeDocument/2006/relationships/oleObject" Target="../embeddings/oleObject20.bin"/></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44.wmf"/><Relationship Id="rId1" Type="http://schemas.openxmlformats.org/officeDocument/2006/relationships/oleObject" Target="../embeddings/oleObject21.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7.xml"/><Relationship Id="rId4" Type="http://schemas.openxmlformats.org/officeDocument/2006/relationships/image" Target="../media/image47.png"/><Relationship Id="rId3" Type="http://schemas.openxmlformats.org/officeDocument/2006/relationships/oleObject" Target="../embeddings/oleObject24.bin"/><Relationship Id="rId2" Type="http://schemas.openxmlformats.org/officeDocument/2006/relationships/image" Target="../media/image46.png"/><Relationship Id="rId1" Type="http://schemas.openxmlformats.org/officeDocument/2006/relationships/oleObject" Target="../embeddings/oleObject23.bin"/></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0.png"/><Relationship Id="rId1" Type="http://schemas.openxmlformats.org/officeDocument/2006/relationships/tags" Target="../tags/tag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2.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4.png"/><Relationship Id="rId1"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标题 4099"/>
          <p:cNvSpPr>
            <a:spLocks noGrp="1"/>
          </p:cNvSpPr>
          <p:nvPr>
            <p:ph type="ctrTitle"/>
          </p:nvPr>
        </p:nvSpPr>
        <p:spPr>
          <a:xfrm>
            <a:off x="755650" y="981075"/>
            <a:ext cx="7772400" cy="1470025"/>
          </a:xfrm>
        </p:spPr>
        <p:txBody>
          <a:bodyPr anchor="b" anchorCtr="0"/>
          <a:p>
            <a:pPr>
              <a:buClrTx/>
              <a:buSzTx/>
              <a:buFontTx/>
            </a:pPr>
            <a:r>
              <a:rPr lang="zh-CN" altLang="en-US" sz="6000" dirty="0"/>
              <a:t>树及其应用</a:t>
            </a:r>
            <a:endParaRPr lang="zh-CN" altLang="en-US" sz="6000" dirty="0"/>
          </a:p>
        </p:txBody>
      </p:sp>
      <p:sp>
        <p:nvSpPr>
          <p:cNvPr id="4101" name="副标题 4100"/>
          <p:cNvSpPr>
            <a:spLocks noGrp="1"/>
          </p:cNvSpPr>
          <p:nvPr>
            <p:ph type="subTitle" idx="1"/>
          </p:nvPr>
        </p:nvSpPr>
        <p:spPr>
          <a:xfrm>
            <a:off x="1371600" y="3886200"/>
            <a:ext cx="6400800" cy="1752600"/>
          </a:xfrm>
        </p:spPr>
        <p:txBody>
          <a:bodyPr/>
          <a:p>
            <a:pPr marL="0" indent="0" algn="ctr">
              <a:buClr>
                <a:schemeClr val="tx2"/>
              </a:buClr>
              <a:buSzPct val="70000"/>
              <a:buFont typeface="Wingdings" panose="05000000000000000000" pitchFamily="2" charset="2"/>
              <a:buNone/>
            </a:pPr>
            <a:r>
              <a:rPr lang="zh-CN" altLang="en-US" b="1" dirty="0">
                <a:solidFill>
                  <a:schemeClr val="hlink"/>
                </a:solidFill>
                <a:latin typeface="黑体" panose="02010609060101010101" pitchFamily="2" charset="-122"/>
                <a:ea typeface="黑体" panose="02010609060101010101" pitchFamily="2" charset="-122"/>
              </a:rPr>
              <a:t>泉州七中 刘琳琳</a:t>
            </a:r>
            <a:endParaRPr lang="zh-CN" altLang="en-US" b="1" dirty="0">
              <a:solidFill>
                <a:schemeClr val="hlink"/>
              </a:solidFill>
              <a:latin typeface="黑体" panose="02010609060101010101" pitchFamily="2" charset="-122"/>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25601"/>
          <p:cNvSpPr/>
          <p:nvPr/>
        </p:nvSpPr>
        <p:spPr>
          <a:xfrm>
            <a:off x="395288" y="0"/>
            <a:ext cx="7543800" cy="1295400"/>
          </a:xfrm>
          <a:prstGeom prst="rect">
            <a:avLst/>
          </a:prstGeom>
          <a:noFill/>
          <a:ln w="9525">
            <a:noFill/>
          </a:ln>
        </p:spPr>
        <p:txBody>
          <a:bodyPr anchor="b" anchorCtr="0"/>
          <a:p>
            <a:r>
              <a:rPr lang="zh-CN" altLang="en-US" sz="3900" b="1" dirty="0">
                <a:solidFill>
                  <a:schemeClr val="tx2"/>
                </a:solidFill>
                <a:latin typeface="Arial" panose="020B0604020202020204" pitchFamily="34" charset="0"/>
              </a:rPr>
              <a:t>树的存储及遍历</a:t>
            </a:r>
            <a:endParaRPr lang="en-US" altLang="zh-CN" sz="3900" b="1">
              <a:solidFill>
                <a:schemeClr val="tx2"/>
              </a:solidFill>
              <a:latin typeface="Arial" panose="020B0604020202020204" pitchFamily="34" charset="0"/>
            </a:endParaRPr>
          </a:p>
        </p:txBody>
      </p:sp>
      <p:pic>
        <p:nvPicPr>
          <p:cNvPr id="10243" name="图片 9220"/>
          <p:cNvPicPr>
            <a:picLocks noChangeAspect="1"/>
          </p:cNvPicPr>
          <p:nvPr/>
        </p:nvPicPr>
        <p:blipFill>
          <a:blip r:embed="rId1"/>
          <a:stretch>
            <a:fillRect/>
          </a:stretch>
        </p:blipFill>
        <p:spPr>
          <a:xfrm>
            <a:off x="5292090" y="0"/>
            <a:ext cx="2495550" cy="1543050"/>
          </a:xfrm>
          <a:prstGeom prst="rect">
            <a:avLst/>
          </a:prstGeom>
          <a:noFill/>
          <a:ln w="9525">
            <a:noFill/>
          </a:ln>
        </p:spPr>
      </p:pic>
      <p:graphicFrame>
        <p:nvGraphicFramePr>
          <p:cNvPr id="6" name="表格 5"/>
          <p:cNvGraphicFramePr/>
          <p:nvPr>
            <p:custDataLst>
              <p:tags r:id="rId2"/>
            </p:custDataLst>
          </p:nvPr>
        </p:nvGraphicFramePr>
        <p:xfrm>
          <a:off x="894080" y="1295400"/>
          <a:ext cx="1322070" cy="3291840"/>
        </p:xfrm>
        <a:graphic>
          <a:graphicData uri="http://schemas.openxmlformats.org/drawingml/2006/table">
            <a:tbl>
              <a:tblPr firstRow="1" bandRow="1">
                <a:tableStyleId>{5C22544A-7EE6-4342-B048-85BDC9FD1C3A}</a:tableStyleId>
              </a:tblPr>
              <a:tblGrid>
                <a:gridCol w="440690"/>
                <a:gridCol w="440690"/>
                <a:gridCol w="440690"/>
              </a:tblGrid>
              <a:tr h="365760">
                <a:tc>
                  <a:txBody>
                    <a:bodyPr/>
                    <a:p>
                      <a:pPr>
                        <a:buNone/>
                      </a:pPr>
                      <a:r>
                        <a:rPr lang="en-US" altLang="zh-CN">
                          <a:solidFill>
                            <a:schemeClr val="tx1"/>
                          </a:solidFill>
                        </a:rPr>
                        <a:t>1</a:t>
                      </a:r>
                      <a:r>
                        <a:rPr lang="en-US" altLang="zh-CN"/>
                        <a:t>1</a:t>
                      </a:r>
                      <a:endParaRPr lang="en-US" altLang="zh-CN"/>
                    </a:p>
                  </a:txBody>
                  <a:tcPr>
                    <a:noFill/>
                  </a:tcPr>
                </a:tc>
                <a:tc>
                  <a:txBody>
                    <a:bodyPr/>
                    <a:p>
                      <a:pPr>
                        <a:buNone/>
                      </a:pPr>
                      <a:r>
                        <a:rPr lang="en-US" altLang="zh-CN">
                          <a:solidFill>
                            <a:schemeClr val="tx1"/>
                          </a:solidFill>
                        </a:rPr>
                        <a:t>1</a:t>
                      </a:r>
                      <a:endParaRPr lang="en-US" altLang="zh-CN">
                        <a:solidFill>
                          <a:schemeClr val="tx1"/>
                        </a:solidFill>
                      </a:endParaRPr>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r h="365760">
                <a:tc>
                  <a:txBody>
                    <a:bodyPr/>
                    <a:p>
                      <a:pPr>
                        <a:buNone/>
                      </a:pPr>
                      <a:r>
                        <a:rPr lang="en-US" altLang="zh-CN"/>
                        <a:t>2</a:t>
                      </a:r>
                      <a:endParaRPr lang="en-US" altLang="zh-CN"/>
                    </a:p>
                  </a:txBody>
                  <a:tcPr>
                    <a:noFill/>
                  </a:tcPr>
                </a:tc>
                <a:tc>
                  <a:txBody>
                    <a:bodyPr/>
                    <a:p>
                      <a:pPr>
                        <a:buNone/>
                      </a:pPr>
                      <a:r>
                        <a:rPr lang="en-US" altLang="zh-CN"/>
                        <a:t>2</a:t>
                      </a:r>
                      <a:endParaRPr lang="en-US" altLang="zh-CN"/>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r h="365760">
                <a:tc>
                  <a:txBody>
                    <a:bodyPr/>
                    <a:p>
                      <a:pPr>
                        <a:buNone/>
                      </a:pPr>
                      <a:r>
                        <a:rPr lang="en-US" altLang="zh-CN"/>
                        <a:t>3</a:t>
                      </a:r>
                      <a:endParaRPr lang="en-US" altLang="zh-CN"/>
                    </a:p>
                  </a:txBody>
                  <a:tcPr>
                    <a:noFill/>
                  </a:tcPr>
                </a:tc>
                <a:tc>
                  <a:txBody>
                    <a:bodyPr/>
                    <a:p>
                      <a:pPr>
                        <a:buNone/>
                      </a:pPr>
                      <a:r>
                        <a:rPr lang="en-US" altLang="zh-CN"/>
                        <a:t>3</a:t>
                      </a:r>
                      <a:endParaRPr lang="en-US" altLang="zh-CN"/>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r h="365760">
                <a:tc>
                  <a:txBody>
                    <a:bodyPr/>
                    <a:p>
                      <a:pPr>
                        <a:buNone/>
                      </a:pPr>
                      <a:r>
                        <a:rPr lang="en-US" altLang="zh-CN"/>
                        <a:t>4</a:t>
                      </a:r>
                      <a:endParaRPr lang="en-US" altLang="zh-CN"/>
                    </a:p>
                  </a:txBody>
                  <a:tcPr>
                    <a:noFill/>
                  </a:tcPr>
                </a:tc>
                <a:tc>
                  <a:txBody>
                    <a:bodyPr/>
                    <a:p>
                      <a:pPr>
                        <a:buNone/>
                      </a:pPr>
                      <a:r>
                        <a:rPr lang="en-US" altLang="zh-CN"/>
                        <a:t>4</a:t>
                      </a:r>
                      <a:endParaRPr lang="en-US" altLang="zh-CN"/>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r h="365760">
                <a:tc>
                  <a:txBody>
                    <a:bodyPr/>
                    <a:p>
                      <a:pPr>
                        <a:buNone/>
                      </a:pPr>
                      <a:r>
                        <a:rPr lang="en-US" altLang="zh-CN"/>
                        <a:t>5</a:t>
                      </a:r>
                      <a:endParaRPr lang="en-US" altLang="zh-CN"/>
                    </a:p>
                  </a:txBody>
                  <a:tcPr>
                    <a:noFill/>
                  </a:tcPr>
                </a:tc>
                <a:tc>
                  <a:txBody>
                    <a:bodyPr/>
                    <a:p>
                      <a:pPr>
                        <a:buNone/>
                      </a:pPr>
                      <a:r>
                        <a:rPr lang="en-US" altLang="zh-CN"/>
                        <a:t>5</a:t>
                      </a:r>
                      <a:endParaRPr lang="en-US" altLang="zh-CN"/>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r h="365760">
                <a:tc>
                  <a:txBody>
                    <a:bodyPr/>
                    <a:p>
                      <a:pPr>
                        <a:buNone/>
                      </a:pPr>
                      <a:r>
                        <a:rPr lang="en-US" altLang="zh-CN"/>
                        <a:t>6</a:t>
                      </a:r>
                      <a:endParaRPr lang="en-US" altLang="zh-CN"/>
                    </a:p>
                  </a:txBody>
                  <a:tcPr>
                    <a:noFill/>
                  </a:tcPr>
                </a:tc>
                <a:tc>
                  <a:txBody>
                    <a:bodyPr/>
                    <a:p>
                      <a:pPr>
                        <a:buNone/>
                      </a:pPr>
                      <a:r>
                        <a:rPr lang="en-US" altLang="zh-CN"/>
                        <a:t>6</a:t>
                      </a:r>
                      <a:endParaRPr lang="en-US" altLang="zh-CN"/>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r h="365760">
                <a:tc>
                  <a:txBody>
                    <a:bodyPr/>
                    <a:p>
                      <a:pPr>
                        <a:buNone/>
                      </a:pPr>
                      <a:r>
                        <a:rPr lang="en-US" altLang="zh-CN"/>
                        <a:t>7</a:t>
                      </a:r>
                      <a:endParaRPr lang="en-US" altLang="zh-CN"/>
                    </a:p>
                  </a:txBody>
                  <a:tcPr>
                    <a:noFill/>
                  </a:tcPr>
                </a:tc>
                <a:tc>
                  <a:txBody>
                    <a:bodyPr/>
                    <a:p>
                      <a:pPr>
                        <a:buNone/>
                      </a:pPr>
                      <a:r>
                        <a:rPr lang="en-US" altLang="zh-CN"/>
                        <a:t>7</a:t>
                      </a:r>
                      <a:endParaRPr lang="en-US" altLang="zh-CN"/>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r h="365760">
                <a:tc>
                  <a:txBody>
                    <a:bodyPr/>
                    <a:p>
                      <a:pPr>
                        <a:buNone/>
                      </a:pPr>
                      <a:r>
                        <a:rPr lang="en-US" altLang="zh-CN"/>
                        <a:t>8</a:t>
                      </a:r>
                      <a:endParaRPr lang="en-US" altLang="zh-CN"/>
                    </a:p>
                  </a:txBody>
                  <a:tcPr>
                    <a:noFill/>
                  </a:tcPr>
                </a:tc>
                <a:tc>
                  <a:txBody>
                    <a:bodyPr/>
                    <a:p>
                      <a:pPr>
                        <a:buNone/>
                      </a:pPr>
                      <a:r>
                        <a:rPr lang="en-US" altLang="zh-CN"/>
                        <a:t>8</a:t>
                      </a:r>
                      <a:endParaRPr lang="en-US" altLang="zh-CN"/>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r h="365760">
                <a:tc>
                  <a:txBody>
                    <a:bodyPr/>
                    <a:p>
                      <a:pPr>
                        <a:buNone/>
                      </a:pPr>
                      <a:r>
                        <a:rPr lang="en-US" altLang="zh-CN"/>
                        <a:t>9</a:t>
                      </a:r>
                      <a:endParaRPr lang="en-US" altLang="zh-CN"/>
                    </a:p>
                  </a:txBody>
                  <a:tcPr>
                    <a:noFill/>
                  </a:tcPr>
                </a:tc>
                <a:tc>
                  <a:txBody>
                    <a:bodyPr/>
                    <a:p>
                      <a:pPr>
                        <a:buNone/>
                      </a:pPr>
                      <a:r>
                        <a:rPr lang="en-US" altLang="zh-CN"/>
                        <a:t>9</a:t>
                      </a:r>
                      <a:endParaRPr lang="en-US" altLang="zh-CN"/>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bl>
          </a:graphicData>
        </a:graphic>
      </p:graphicFrame>
      <p:graphicFrame>
        <p:nvGraphicFramePr>
          <p:cNvPr id="7" name="表格 6"/>
          <p:cNvGraphicFramePr/>
          <p:nvPr/>
        </p:nvGraphicFramePr>
        <p:xfrm>
          <a:off x="2679700" y="1295400"/>
          <a:ext cx="897890" cy="365760"/>
        </p:xfrm>
        <a:graphic>
          <a:graphicData uri="http://schemas.openxmlformats.org/drawingml/2006/table">
            <a:tbl>
              <a:tblPr firstRow="1" bandRow="1">
                <a:tableStyleId>{5C22544A-7EE6-4342-B048-85BDC9FD1C3A}</a:tableStyleId>
              </a:tblPr>
              <a:tblGrid>
                <a:gridCol w="448945"/>
                <a:gridCol w="448945"/>
              </a:tblGrid>
              <a:tr h="365760">
                <a:tc>
                  <a:txBody>
                    <a:bodyPr/>
                    <a:p>
                      <a:pPr>
                        <a:buNone/>
                      </a:pPr>
                      <a:r>
                        <a:rPr lang="en-US" altLang="zh-CN">
                          <a:solidFill>
                            <a:schemeClr val="tx1"/>
                          </a:solidFill>
                        </a:rPr>
                        <a:t>2</a:t>
                      </a:r>
                      <a:endParaRPr lang="en-US" altLang="zh-CN">
                        <a:solidFill>
                          <a:schemeClr val="tx1"/>
                        </a:solidFill>
                      </a:endParaRPr>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bl>
          </a:graphicData>
        </a:graphic>
      </p:graphicFrame>
      <p:graphicFrame>
        <p:nvGraphicFramePr>
          <p:cNvPr id="9" name="表格 8"/>
          <p:cNvGraphicFramePr/>
          <p:nvPr/>
        </p:nvGraphicFramePr>
        <p:xfrm>
          <a:off x="3985895" y="1295400"/>
          <a:ext cx="897890" cy="365760"/>
        </p:xfrm>
        <a:graphic>
          <a:graphicData uri="http://schemas.openxmlformats.org/drawingml/2006/table">
            <a:tbl>
              <a:tblPr firstRow="1" bandRow="1">
                <a:tableStyleId>{5C22544A-7EE6-4342-B048-85BDC9FD1C3A}</a:tableStyleId>
              </a:tblPr>
              <a:tblGrid>
                <a:gridCol w="448945"/>
                <a:gridCol w="448945"/>
              </a:tblGrid>
              <a:tr h="365760">
                <a:tc>
                  <a:txBody>
                    <a:bodyPr/>
                    <a:p>
                      <a:pPr>
                        <a:buNone/>
                      </a:pPr>
                      <a:r>
                        <a:rPr lang="en-US" altLang="zh-CN">
                          <a:solidFill>
                            <a:schemeClr val="tx1"/>
                          </a:solidFill>
                        </a:rPr>
                        <a:t>3</a:t>
                      </a:r>
                      <a:endParaRPr lang="en-US" altLang="zh-CN">
                        <a:solidFill>
                          <a:schemeClr val="tx1"/>
                        </a:solidFill>
                      </a:endParaRPr>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bl>
          </a:graphicData>
        </a:graphic>
      </p:graphicFrame>
      <p:graphicFrame>
        <p:nvGraphicFramePr>
          <p:cNvPr id="10" name="表格 9"/>
          <p:cNvGraphicFramePr/>
          <p:nvPr/>
        </p:nvGraphicFramePr>
        <p:xfrm>
          <a:off x="5292090" y="1295400"/>
          <a:ext cx="897890" cy="365760"/>
        </p:xfrm>
        <a:graphic>
          <a:graphicData uri="http://schemas.openxmlformats.org/drawingml/2006/table">
            <a:tbl>
              <a:tblPr firstRow="1" bandRow="1">
                <a:tableStyleId>{5C22544A-7EE6-4342-B048-85BDC9FD1C3A}</a:tableStyleId>
              </a:tblPr>
              <a:tblGrid>
                <a:gridCol w="448945"/>
                <a:gridCol w="448945"/>
              </a:tblGrid>
              <a:tr h="365760">
                <a:tc>
                  <a:txBody>
                    <a:bodyPr/>
                    <a:p>
                      <a:pPr>
                        <a:buNone/>
                      </a:pPr>
                      <a:r>
                        <a:rPr lang="en-US" altLang="zh-CN">
                          <a:solidFill>
                            <a:schemeClr val="tx1"/>
                          </a:solidFill>
                        </a:rPr>
                        <a:t>4</a:t>
                      </a:r>
                      <a:endParaRPr lang="en-US" altLang="zh-CN">
                        <a:solidFill>
                          <a:schemeClr val="tx1"/>
                        </a:solidFill>
                      </a:endParaRPr>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bl>
          </a:graphicData>
        </a:graphic>
      </p:graphicFrame>
      <p:graphicFrame>
        <p:nvGraphicFramePr>
          <p:cNvPr id="11" name="表格 10"/>
          <p:cNvGraphicFramePr/>
          <p:nvPr/>
        </p:nvGraphicFramePr>
        <p:xfrm>
          <a:off x="2679700" y="1661160"/>
          <a:ext cx="897890" cy="365760"/>
        </p:xfrm>
        <a:graphic>
          <a:graphicData uri="http://schemas.openxmlformats.org/drawingml/2006/table">
            <a:tbl>
              <a:tblPr firstRow="1" bandRow="1">
                <a:tableStyleId>{5C22544A-7EE6-4342-B048-85BDC9FD1C3A}</a:tableStyleId>
              </a:tblPr>
              <a:tblGrid>
                <a:gridCol w="448945"/>
                <a:gridCol w="448945"/>
              </a:tblGrid>
              <a:tr h="365760">
                <a:tc>
                  <a:txBody>
                    <a:bodyPr/>
                    <a:p>
                      <a:pPr>
                        <a:buNone/>
                      </a:pPr>
                      <a:r>
                        <a:rPr lang="en-US" altLang="zh-CN">
                          <a:solidFill>
                            <a:schemeClr val="tx1"/>
                          </a:solidFill>
                        </a:rPr>
                        <a:t>5</a:t>
                      </a:r>
                      <a:endParaRPr lang="en-US" altLang="zh-CN">
                        <a:solidFill>
                          <a:schemeClr val="tx1"/>
                        </a:solidFill>
                      </a:endParaRPr>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bl>
          </a:graphicData>
        </a:graphic>
      </p:graphicFrame>
      <p:graphicFrame>
        <p:nvGraphicFramePr>
          <p:cNvPr id="12" name="表格 11"/>
          <p:cNvGraphicFramePr/>
          <p:nvPr/>
        </p:nvGraphicFramePr>
        <p:xfrm>
          <a:off x="3985895" y="1661160"/>
          <a:ext cx="897890" cy="365760"/>
        </p:xfrm>
        <a:graphic>
          <a:graphicData uri="http://schemas.openxmlformats.org/drawingml/2006/table">
            <a:tbl>
              <a:tblPr firstRow="1" bandRow="1">
                <a:tableStyleId>{5C22544A-7EE6-4342-B048-85BDC9FD1C3A}</a:tableStyleId>
              </a:tblPr>
              <a:tblGrid>
                <a:gridCol w="448945"/>
                <a:gridCol w="448945"/>
              </a:tblGrid>
              <a:tr h="365760">
                <a:tc>
                  <a:txBody>
                    <a:bodyPr/>
                    <a:p>
                      <a:pPr>
                        <a:buNone/>
                      </a:pPr>
                      <a:r>
                        <a:rPr lang="en-US" altLang="zh-CN">
                          <a:solidFill>
                            <a:schemeClr val="tx1"/>
                          </a:solidFill>
                        </a:rPr>
                        <a:t>6</a:t>
                      </a:r>
                      <a:endParaRPr lang="en-US" altLang="zh-CN">
                        <a:solidFill>
                          <a:schemeClr val="tx1"/>
                        </a:solidFill>
                      </a:endParaRPr>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bl>
          </a:graphicData>
        </a:graphic>
      </p:graphicFrame>
      <p:graphicFrame>
        <p:nvGraphicFramePr>
          <p:cNvPr id="13" name="表格 12"/>
          <p:cNvGraphicFramePr/>
          <p:nvPr/>
        </p:nvGraphicFramePr>
        <p:xfrm>
          <a:off x="2679700" y="2376805"/>
          <a:ext cx="897890" cy="365760"/>
        </p:xfrm>
        <a:graphic>
          <a:graphicData uri="http://schemas.openxmlformats.org/drawingml/2006/table">
            <a:tbl>
              <a:tblPr firstRow="1" bandRow="1">
                <a:tableStyleId>{5C22544A-7EE6-4342-B048-85BDC9FD1C3A}</a:tableStyleId>
              </a:tblPr>
              <a:tblGrid>
                <a:gridCol w="448945"/>
                <a:gridCol w="448945"/>
              </a:tblGrid>
              <a:tr h="365760">
                <a:tc>
                  <a:txBody>
                    <a:bodyPr/>
                    <a:p>
                      <a:pPr>
                        <a:buNone/>
                      </a:pPr>
                      <a:r>
                        <a:rPr lang="en-US" altLang="zh-CN">
                          <a:solidFill>
                            <a:schemeClr val="tx1"/>
                          </a:solidFill>
                        </a:rPr>
                        <a:t>7</a:t>
                      </a:r>
                      <a:endParaRPr lang="en-US" altLang="zh-CN">
                        <a:solidFill>
                          <a:schemeClr val="tx1"/>
                        </a:solidFill>
                      </a:endParaRPr>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bl>
          </a:graphicData>
        </a:graphic>
      </p:graphicFrame>
      <p:graphicFrame>
        <p:nvGraphicFramePr>
          <p:cNvPr id="14" name="表格 13"/>
          <p:cNvGraphicFramePr/>
          <p:nvPr/>
        </p:nvGraphicFramePr>
        <p:xfrm>
          <a:off x="2679700" y="3497580"/>
          <a:ext cx="897890" cy="365760"/>
        </p:xfrm>
        <a:graphic>
          <a:graphicData uri="http://schemas.openxmlformats.org/drawingml/2006/table">
            <a:tbl>
              <a:tblPr firstRow="1" bandRow="1">
                <a:tableStyleId>{5C22544A-7EE6-4342-B048-85BDC9FD1C3A}</a:tableStyleId>
              </a:tblPr>
              <a:tblGrid>
                <a:gridCol w="448945"/>
                <a:gridCol w="448945"/>
              </a:tblGrid>
              <a:tr h="365760">
                <a:tc>
                  <a:txBody>
                    <a:bodyPr/>
                    <a:p>
                      <a:pPr>
                        <a:buNone/>
                      </a:pPr>
                      <a:r>
                        <a:rPr lang="en-US" altLang="zh-CN">
                          <a:solidFill>
                            <a:schemeClr val="tx1"/>
                          </a:solidFill>
                        </a:rPr>
                        <a:t>8</a:t>
                      </a:r>
                      <a:endParaRPr lang="en-US" altLang="zh-CN">
                        <a:solidFill>
                          <a:schemeClr val="tx1"/>
                        </a:solidFill>
                      </a:endParaRPr>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bl>
          </a:graphicData>
        </a:graphic>
      </p:graphicFrame>
      <p:graphicFrame>
        <p:nvGraphicFramePr>
          <p:cNvPr id="15" name="表格 14"/>
          <p:cNvGraphicFramePr/>
          <p:nvPr/>
        </p:nvGraphicFramePr>
        <p:xfrm>
          <a:off x="3985895" y="3497580"/>
          <a:ext cx="897890" cy="365760"/>
        </p:xfrm>
        <a:graphic>
          <a:graphicData uri="http://schemas.openxmlformats.org/drawingml/2006/table">
            <a:tbl>
              <a:tblPr firstRow="1" bandRow="1">
                <a:tableStyleId>{5C22544A-7EE6-4342-B048-85BDC9FD1C3A}</a:tableStyleId>
              </a:tblPr>
              <a:tblGrid>
                <a:gridCol w="448945"/>
                <a:gridCol w="448945"/>
              </a:tblGrid>
              <a:tr h="365760">
                <a:tc>
                  <a:txBody>
                    <a:bodyPr/>
                    <a:p>
                      <a:pPr>
                        <a:buNone/>
                      </a:pPr>
                      <a:r>
                        <a:rPr lang="en-US" altLang="zh-CN">
                          <a:solidFill>
                            <a:schemeClr val="tx1"/>
                          </a:solidFill>
                        </a:rPr>
                        <a:t>9</a:t>
                      </a:r>
                      <a:endParaRPr lang="en-US" altLang="zh-CN">
                        <a:solidFill>
                          <a:schemeClr val="tx1"/>
                        </a:solidFill>
                      </a:endParaRPr>
                    </a:p>
                  </a:txBody>
                  <a:tcPr>
                    <a:solidFill>
                      <a:schemeClr val="bg2">
                        <a:lumMod val="20000"/>
                        <a:lumOff val="80000"/>
                      </a:schemeClr>
                    </a:solidFill>
                  </a:tcPr>
                </a:tc>
                <a:tc>
                  <a:txBody>
                    <a:bodyPr/>
                    <a:p>
                      <a:pPr>
                        <a:buNone/>
                      </a:pPr>
                      <a:endParaRPr lang="zh-CN" altLang="en-US"/>
                    </a:p>
                  </a:txBody>
                  <a:tcPr>
                    <a:solidFill>
                      <a:schemeClr val="bg2">
                        <a:lumMod val="20000"/>
                        <a:lumOff val="80000"/>
                      </a:schemeClr>
                    </a:solidFill>
                  </a:tcPr>
                </a:tc>
              </a:tr>
            </a:tbl>
          </a:graphicData>
        </a:graphic>
      </p:graphicFrame>
      <p:cxnSp>
        <p:nvCxnSpPr>
          <p:cNvPr id="18" name="直接箭头连接符 17"/>
          <p:cNvCxnSpPr>
            <a:endCxn id="7" idx="1"/>
          </p:cNvCxnSpPr>
          <p:nvPr/>
        </p:nvCxnSpPr>
        <p:spPr>
          <a:xfrm flipV="1">
            <a:off x="2070100" y="1478280"/>
            <a:ext cx="609600" cy="3810"/>
          </a:xfrm>
          <a:prstGeom prst="straightConnector1">
            <a:avLst/>
          </a:prstGeom>
          <a:ln w="127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449320" y="1476375"/>
            <a:ext cx="609600" cy="3810"/>
          </a:xfrm>
          <a:prstGeom prst="straightConnector1">
            <a:avLst/>
          </a:prstGeom>
          <a:ln w="127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682490" y="1476375"/>
            <a:ext cx="609600" cy="3810"/>
          </a:xfrm>
          <a:prstGeom prst="straightConnector1">
            <a:avLst/>
          </a:prstGeom>
          <a:ln w="127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2070100" y="1842135"/>
            <a:ext cx="609600" cy="3810"/>
          </a:xfrm>
          <a:prstGeom prst="straightConnector1">
            <a:avLst/>
          </a:prstGeom>
          <a:ln w="127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070100" y="2557780"/>
            <a:ext cx="609600" cy="3810"/>
          </a:xfrm>
          <a:prstGeom prst="straightConnector1">
            <a:avLst/>
          </a:prstGeom>
          <a:ln w="127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2070100" y="3678555"/>
            <a:ext cx="609600" cy="3810"/>
          </a:xfrm>
          <a:prstGeom prst="straightConnector1">
            <a:avLst/>
          </a:prstGeom>
          <a:ln w="127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3449320" y="1845945"/>
            <a:ext cx="609600" cy="3810"/>
          </a:xfrm>
          <a:prstGeom prst="straightConnector1">
            <a:avLst/>
          </a:prstGeom>
          <a:ln w="127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376295" y="3674745"/>
            <a:ext cx="609600" cy="3810"/>
          </a:xfrm>
          <a:prstGeom prst="straightConnector1">
            <a:avLst/>
          </a:prstGeom>
          <a:ln w="12700">
            <a:solidFill>
              <a:schemeClr val="bg2"/>
            </a:solidFill>
            <a:tailEnd type="arrow"/>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3"/>
          <a:srcRect l="16049" t="24872" r="58032" b="54666"/>
          <a:stretch>
            <a:fillRect/>
          </a:stretch>
        </p:blipFill>
        <p:spPr>
          <a:xfrm>
            <a:off x="4139565" y="4653280"/>
            <a:ext cx="4512945" cy="2003425"/>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0535" y="620395"/>
            <a:ext cx="7369175" cy="1252220"/>
          </a:xfrm>
        </p:spPr>
        <p:txBody>
          <a:bodyPr/>
          <a:p>
            <a:r>
              <a:rPr lang="zh-CN" altLang="en-US" sz="2400" b="1"/>
              <a:t>查找：输入亲戚关系</a:t>
            </a:r>
            <a:r>
              <a:rPr lang="en-US" altLang="zh-CN" sz="2400" b="1"/>
              <a:t>5</a:t>
            </a:r>
            <a:r>
              <a:rPr lang="zh-CN" altLang="en-US" sz="2400" b="1"/>
              <a:t>和</a:t>
            </a:r>
            <a:r>
              <a:rPr lang="en-US" altLang="zh-CN" sz="2400" b="1"/>
              <a:t>6,fa[5]=2</a:t>
            </a:r>
            <a:r>
              <a:rPr lang="zh-CN" altLang="en-US" sz="2400" b="1"/>
              <a:t>，</a:t>
            </a:r>
            <a:r>
              <a:rPr lang="en-US" altLang="zh-CN" sz="2400" b="1"/>
              <a:t>fa[6]=6</a:t>
            </a:r>
            <a:endParaRPr lang="en-US" altLang="zh-CN" sz="2400" b="1"/>
          </a:p>
          <a:p>
            <a:r>
              <a:rPr lang="zh-CN" sz="2400" b="1"/>
              <a:t>合并：</a:t>
            </a:r>
            <a:r>
              <a:rPr lang="en-US" sz="2400" b="1"/>
              <a:t>fa[5]!=f[6]</a:t>
            </a:r>
            <a:r>
              <a:rPr lang="zh-CN" altLang="en-US" sz="2400" b="1"/>
              <a:t>，将两个元素合并，修改</a:t>
            </a:r>
            <a:r>
              <a:rPr lang="en-US" altLang="zh-CN" sz="2400" b="1"/>
              <a:t>fa[6]=2</a:t>
            </a:r>
            <a:endParaRPr lang="en-US" altLang="zh-CN" sz="2400" b="1"/>
          </a:p>
        </p:txBody>
      </p:sp>
      <p:graphicFrame>
        <p:nvGraphicFramePr>
          <p:cNvPr id="4" name="表格 3"/>
          <p:cNvGraphicFramePr/>
          <p:nvPr>
            <p:custDataLst>
              <p:tags r:id="rId1"/>
            </p:custDataLst>
          </p:nvPr>
        </p:nvGraphicFramePr>
        <p:xfrm>
          <a:off x="1318260" y="2378710"/>
          <a:ext cx="6507480" cy="977900"/>
        </p:xfrm>
        <a:graphic>
          <a:graphicData uri="http://schemas.openxmlformats.org/drawingml/2006/table">
            <a:tbl>
              <a:tblPr firstRow="1" bandRow="1">
                <a:tableStyleId>{5C22544A-7EE6-4342-B048-85BDC9FD1C3A}</a:tableStyleId>
              </a:tblPr>
              <a:tblGrid>
                <a:gridCol w="929640"/>
                <a:gridCol w="929640"/>
                <a:gridCol w="944245"/>
                <a:gridCol w="915035"/>
                <a:gridCol w="929640"/>
                <a:gridCol w="929640"/>
                <a:gridCol w="929640"/>
              </a:tblGrid>
              <a:tr h="48895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48895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t>2</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r>
            </a:tbl>
          </a:graphicData>
        </a:graphic>
      </p:graphicFrame>
      <p:sp>
        <p:nvSpPr>
          <p:cNvPr id="5" name="文本框 4"/>
          <p:cNvSpPr txBox="1"/>
          <p:nvPr/>
        </p:nvSpPr>
        <p:spPr>
          <a:xfrm>
            <a:off x="683260" y="2420620"/>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683260" y="2988310"/>
            <a:ext cx="568325" cy="368300"/>
          </a:xfrm>
          <a:prstGeom prst="rect">
            <a:avLst/>
          </a:prstGeom>
          <a:noFill/>
        </p:spPr>
        <p:txBody>
          <a:bodyPr wrap="square" rtlCol="0">
            <a:spAutoFit/>
          </a:bodyPr>
          <a:p>
            <a:r>
              <a:rPr lang="en-US" altLang="zh-CN" b="1"/>
              <a:t>fa[i]</a:t>
            </a:r>
            <a:endParaRPr lang="en-US" altLang="zh-CN" b="1"/>
          </a:p>
        </p:txBody>
      </p:sp>
      <p:grpSp>
        <p:nvGrpSpPr>
          <p:cNvPr id="9" name="组合 8"/>
          <p:cNvGrpSpPr/>
          <p:nvPr/>
        </p:nvGrpSpPr>
        <p:grpSpPr>
          <a:xfrm>
            <a:off x="3347720" y="5876925"/>
            <a:ext cx="720090" cy="549910"/>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10" name="组合 9"/>
          <p:cNvGrpSpPr/>
          <p:nvPr/>
        </p:nvGrpSpPr>
        <p:grpSpPr>
          <a:xfrm>
            <a:off x="1835785" y="5012690"/>
            <a:ext cx="720090" cy="549910"/>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3258820" y="3987800"/>
            <a:ext cx="720090" cy="549910"/>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4" name="组合 23"/>
          <p:cNvGrpSpPr/>
          <p:nvPr/>
        </p:nvGrpSpPr>
        <p:grpSpPr>
          <a:xfrm>
            <a:off x="4427855" y="5012690"/>
            <a:ext cx="720090" cy="549910"/>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7" name="组合 26"/>
          <p:cNvGrpSpPr/>
          <p:nvPr/>
        </p:nvGrpSpPr>
        <p:grpSpPr>
          <a:xfrm>
            <a:off x="5868035" y="3933190"/>
            <a:ext cx="720090" cy="549910"/>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0" name="组合 29"/>
          <p:cNvGrpSpPr/>
          <p:nvPr/>
        </p:nvGrpSpPr>
        <p:grpSpPr>
          <a:xfrm>
            <a:off x="6804025" y="4940935"/>
            <a:ext cx="720090" cy="549910"/>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3" name="组合 32"/>
          <p:cNvGrpSpPr/>
          <p:nvPr/>
        </p:nvGrpSpPr>
        <p:grpSpPr>
          <a:xfrm>
            <a:off x="5939790" y="5913120"/>
            <a:ext cx="720090" cy="549910"/>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cxnSp>
        <p:nvCxnSpPr>
          <p:cNvPr id="2" name="曲线连接符 1"/>
          <p:cNvCxnSpPr>
            <a:stCxn id="22" idx="6"/>
            <a:endCxn id="25" idx="1"/>
          </p:cNvCxnSpPr>
          <p:nvPr/>
        </p:nvCxnSpPr>
        <p:spPr>
          <a:xfrm>
            <a:off x="3736340" y="4298950"/>
            <a:ext cx="761365" cy="8559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28" idx="2"/>
          </p:cNvCxnSpPr>
          <p:nvPr/>
        </p:nvCxnSpPr>
        <p:spPr>
          <a:xfrm>
            <a:off x="3777615" y="4236720"/>
            <a:ext cx="2090420" cy="7620"/>
          </a:xfrm>
          <a:prstGeom prst="curvedConnector3">
            <a:avLst>
              <a:gd name="adj1" fmla="val 5003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a:off x="3779520" y="4293235"/>
            <a:ext cx="3153410" cy="823595"/>
          </a:xfrm>
          <a:prstGeom prst="curvedConnector3">
            <a:avLst>
              <a:gd name="adj1" fmla="val 5002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endCxn id="34" idx="1"/>
          </p:cNvCxnSpPr>
          <p:nvPr/>
        </p:nvCxnSpPr>
        <p:spPr>
          <a:xfrm>
            <a:off x="3835400" y="4323080"/>
            <a:ext cx="2174240" cy="17322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22" idx="4"/>
            <a:endCxn id="7" idx="0"/>
          </p:cNvCxnSpPr>
          <p:nvPr/>
        </p:nvCxnSpPr>
        <p:spPr>
          <a:xfrm rot="5400000" flipV="1">
            <a:off x="2836545" y="5198745"/>
            <a:ext cx="1411605" cy="88900"/>
          </a:xfrm>
          <a:prstGeom prst="curved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0535" y="620395"/>
            <a:ext cx="7369175" cy="1252220"/>
          </a:xfrm>
        </p:spPr>
        <p:txBody>
          <a:bodyPr/>
          <a:p>
            <a:r>
              <a:rPr lang="zh-CN" altLang="en-US" sz="2400" b="1"/>
              <a:t>查找：输入亲戚关系</a:t>
            </a:r>
            <a:r>
              <a:rPr lang="en-US" altLang="zh-CN" sz="2400" b="1"/>
              <a:t>1</a:t>
            </a:r>
            <a:r>
              <a:rPr lang="zh-CN" altLang="en-US" sz="2400" b="1"/>
              <a:t>和</a:t>
            </a:r>
            <a:r>
              <a:rPr lang="en-US" altLang="zh-CN" sz="2400" b="1"/>
              <a:t>2</a:t>
            </a:r>
            <a:r>
              <a:rPr lang="en-US" altLang="zh-CN" sz="2400" b="1"/>
              <a:t>,fa[1]=1</a:t>
            </a:r>
            <a:r>
              <a:rPr lang="zh-CN" altLang="en-US" sz="2400" b="1"/>
              <a:t>，</a:t>
            </a:r>
            <a:r>
              <a:rPr lang="en-US" altLang="zh-CN" sz="2400" b="1"/>
              <a:t>fa[2]=2</a:t>
            </a:r>
            <a:endParaRPr lang="en-US" altLang="zh-CN" sz="2400" b="1"/>
          </a:p>
          <a:p>
            <a:r>
              <a:rPr lang="zh-CN" sz="2400" b="1"/>
              <a:t>合并：</a:t>
            </a:r>
            <a:r>
              <a:rPr lang="en-US" sz="2400" b="1"/>
              <a:t>fa[1]!=f[2]</a:t>
            </a:r>
            <a:r>
              <a:rPr lang="zh-CN" altLang="en-US" sz="2400" b="1"/>
              <a:t>，将两个元素合并，修改</a:t>
            </a:r>
            <a:r>
              <a:rPr lang="en-US" altLang="zh-CN" sz="2400" b="1"/>
              <a:t>fa[2]=1</a:t>
            </a:r>
            <a:endParaRPr lang="en-US" altLang="zh-CN" sz="2400" b="1"/>
          </a:p>
        </p:txBody>
      </p:sp>
      <p:graphicFrame>
        <p:nvGraphicFramePr>
          <p:cNvPr id="4" name="表格 3"/>
          <p:cNvGraphicFramePr/>
          <p:nvPr>
            <p:custDataLst>
              <p:tags r:id="rId1"/>
            </p:custDataLst>
          </p:nvPr>
        </p:nvGraphicFramePr>
        <p:xfrm>
          <a:off x="1318260" y="2378710"/>
          <a:ext cx="6507480" cy="977900"/>
        </p:xfrm>
        <a:graphic>
          <a:graphicData uri="http://schemas.openxmlformats.org/drawingml/2006/table">
            <a:tbl>
              <a:tblPr firstRow="1" bandRow="1">
                <a:tableStyleId>{5C22544A-7EE6-4342-B048-85BDC9FD1C3A}</a:tableStyleId>
              </a:tblPr>
              <a:tblGrid>
                <a:gridCol w="929640"/>
                <a:gridCol w="929640"/>
                <a:gridCol w="944245"/>
                <a:gridCol w="915035"/>
                <a:gridCol w="929640"/>
                <a:gridCol w="929640"/>
                <a:gridCol w="929640"/>
              </a:tblGrid>
              <a:tr h="48895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48895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1</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r>
            </a:tbl>
          </a:graphicData>
        </a:graphic>
      </p:graphicFrame>
      <p:sp>
        <p:nvSpPr>
          <p:cNvPr id="5" name="文本框 4"/>
          <p:cNvSpPr txBox="1"/>
          <p:nvPr/>
        </p:nvSpPr>
        <p:spPr>
          <a:xfrm>
            <a:off x="683260" y="2420620"/>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683260" y="2988310"/>
            <a:ext cx="568325" cy="368300"/>
          </a:xfrm>
          <a:prstGeom prst="rect">
            <a:avLst/>
          </a:prstGeom>
          <a:noFill/>
        </p:spPr>
        <p:txBody>
          <a:bodyPr wrap="square" rtlCol="0">
            <a:spAutoFit/>
          </a:bodyPr>
          <a:p>
            <a:r>
              <a:rPr lang="en-US" altLang="zh-CN" b="1"/>
              <a:t>fa[i]</a:t>
            </a:r>
            <a:endParaRPr lang="en-US" altLang="zh-CN" b="1"/>
          </a:p>
        </p:txBody>
      </p:sp>
      <p:grpSp>
        <p:nvGrpSpPr>
          <p:cNvPr id="9" name="组合 8"/>
          <p:cNvGrpSpPr/>
          <p:nvPr/>
        </p:nvGrpSpPr>
        <p:grpSpPr>
          <a:xfrm>
            <a:off x="3347720" y="5876925"/>
            <a:ext cx="720090" cy="549910"/>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10" name="组合 9"/>
          <p:cNvGrpSpPr/>
          <p:nvPr/>
        </p:nvGrpSpPr>
        <p:grpSpPr>
          <a:xfrm>
            <a:off x="1835785" y="5012690"/>
            <a:ext cx="720090" cy="549910"/>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3258820" y="3987800"/>
            <a:ext cx="720090" cy="549910"/>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4" name="组合 23"/>
          <p:cNvGrpSpPr/>
          <p:nvPr/>
        </p:nvGrpSpPr>
        <p:grpSpPr>
          <a:xfrm>
            <a:off x="4427855" y="5012690"/>
            <a:ext cx="720090" cy="549910"/>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7" name="组合 26"/>
          <p:cNvGrpSpPr/>
          <p:nvPr/>
        </p:nvGrpSpPr>
        <p:grpSpPr>
          <a:xfrm>
            <a:off x="5868035" y="3933190"/>
            <a:ext cx="720090" cy="549910"/>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0" name="组合 29"/>
          <p:cNvGrpSpPr/>
          <p:nvPr/>
        </p:nvGrpSpPr>
        <p:grpSpPr>
          <a:xfrm>
            <a:off x="6804025" y="4940935"/>
            <a:ext cx="720090" cy="549910"/>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3" name="组合 32"/>
          <p:cNvGrpSpPr/>
          <p:nvPr/>
        </p:nvGrpSpPr>
        <p:grpSpPr>
          <a:xfrm>
            <a:off x="5939790" y="5913120"/>
            <a:ext cx="720090" cy="549910"/>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cxnSp>
        <p:nvCxnSpPr>
          <p:cNvPr id="2" name="曲线连接符 1"/>
          <p:cNvCxnSpPr>
            <a:stCxn id="22" idx="6"/>
            <a:endCxn id="25" idx="1"/>
          </p:cNvCxnSpPr>
          <p:nvPr/>
        </p:nvCxnSpPr>
        <p:spPr>
          <a:xfrm>
            <a:off x="3736340" y="4298950"/>
            <a:ext cx="761365" cy="8559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28" idx="2"/>
          </p:cNvCxnSpPr>
          <p:nvPr/>
        </p:nvCxnSpPr>
        <p:spPr>
          <a:xfrm>
            <a:off x="3777615" y="4236720"/>
            <a:ext cx="2090420" cy="7620"/>
          </a:xfrm>
          <a:prstGeom prst="curvedConnector3">
            <a:avLst>
              <a:gd name="adj1" fmla="val 5003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a:off x="3779520" y="4293235"/>
            <a:ext cx="3153410" cy="823595"/>
          </a:xfrm>
          <a:prstGeom prst="curvedConnector3">
            <a:avLst>
              <a:gd name="adj1" fmla="val 5002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endCxn id="34" idx="1"/>
          </p:cNvCxnSpPr>
          <p:nvPr/>
        </p:nvCxnSpPr>
        <p:spPr>
          <a:xfrm>
            <a:off x="3835400" y="4323080"/>
            <a:ext cx="2174240" cy="17322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22" idx="4"/>
            <a:endCxn id="7" idx="0"/>
          </p:cNvCxnSpPr>
          <p:nvPr/>
        </p:nvCxnSpPr>
        <p:spPr>
          <a:xfrm rot="5400000" flipV="1">
            <a:off x="2836545" y="5198745"/>
            <a:ext cx="1411605" cy="88900"/>
          </a:xfrm>
          <a:prstGeom prst="curved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22" idx="2"/>
            <a:endCxn id="11" idx="7"/>
          </p:cNvCxnSpPr>
          <p:nvPr/>
        </p:nvCxnSpPr>
        <p:spPr>
          <a:xfrm rot="10800000" flipV="1">
            <a:off x="2242820" y="4298950"/>
            <a:ext cx="1015365" cy="8559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455295" y="5391150"/>
          <a:ext cx="4049395" cy="792480"/>
        </p:xfrm>
        <a:graphic>
          <a:graphicData uri="http://schemas.openxmlformats.org/drawingml/2006/table">
            <a:tbl>
              <a:tblPr firstRow="1" bandRow="1">
                <a:tableStyleId>{5C22544A-7EE6-4342-B048-85BDC9FD1C3A}</a:tableStyleId>
              </a:tblPr>
              <a:tblGrid>
                <a:gridCol w="578485"/>
                <a:gridCol w="578485"/>
                <a:gridCol w="587375"/>
                <a:gridCol w="569595"/>
                <a:gridCol w="578485"/>
                <a:gridCol w="578485"/>
                <a:gridCol w="578485"/>
              </a:tblGrid>
              <a:tr h="39624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39624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1</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r>
            </a:tbl>
          </a:graphicData>
        </a:graphic>
      </p:graphicFrame>
      <p:sp>
        <p:nvSpPr>
          <p:cNvPr id="5" name="文本框 4"/>
          <p:cNvSpPr txBox="1"/>
          <p:nvPr/>
        </p:nvSpPr>
        <p:spPr>
          <a:xfrm>
            <a:off x="0" y="5366385"/>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97790" y="5826760"/>
            <a:ext cx="568325" cy="368300"/>
          </a:xfrm>
          <a:prstGeom prst="rect">
            <a:avLst/>
          </a:prstGeom>
          <a:noFill/>
        </p:spPr>
        <p:txBody>
          <a:bodyPr wrap="square" rtlCol="0">
            <a:spAutoFit/>
          </a:bodyPr>
          <a:p>
            <a:r>
              <a:rPr lang="en-US" altLang="zh-CN" b="1"/>
              <a:t>fa[i]</a:t>
            </a:r>
            <a:endParaRPr lang="en-US" altLang="zh-CN" b="1"/>
          </a:p>
        </p:txBody>
      </p:sp>
      <p:grpSp>
        <p:nvGrpSpPr>
          <p:cNvPr id="18" name="组合 17"/>
          <p:cNvGrpSpPr/>
          <p:nvPr/>
        </p:nvGrpSpPr>
        <p:grpSpPr>
          <a:xfrm>
            <a:off x="4568825" y="4451985"/>
            <a:ext cx="4158615" cy="2007870"/>
            <a:chOff x="2891" y="6194"/>
            <a:chExt cx="8958" cy="3984"/>
          </a:xfrm>
        </p:grpSpPr>
        <p:grpSp>
          <p:nvGrpSpPr>
            <p:cNvPr id="9" name="组合 8"/>
            <p:cNvGrpSpPr/>
            <p:nvPr/>
          </p:nvGrpSpPr>
          <p:grpSpPr>
            <a:xfrm>
              <a:off x="5272" y="9255"/>
              <a:ext cx="1134" cy="866"/>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10" name="组合 9"/>
            <p:cNvGrpSpPr/>
            <p:nvPr/>
          </p:nvGrpSpPr>
          <p:grpSpPr>
            <a:xfrm>
              <a:off x="2891" y="7894"/>
              <a:ext cx="1134" cy="866"/>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5132" y="6280"/>
              <a:ext cx="1134" cy="866"/>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4" name="组合 23"/>
            <p:cNvGrpSpPr/>
            <p:nvPr/>
          </p:nvGrpSpPr>
          <p:grpSpPr>
            <a:xfrm>
              <a:off x="6973" y="7894"/>
              <a:ext cx="1134" cy="866"/>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7" name="组合 26"/>
            <p:cNvGrpSpPr/>
            <p:nvPr/>
          </p:nvGrpSpPr>
          <p:grpSpPr>
            <a:xfrm>
              <a:off x="9241" y="6194"/>
              <a:ext cx="1134" cy="866"/>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0" name="组合 29"/>
            <p:cNvGrpSpPr/>
            <p:nvPr/>
          </p:nvGrpSpPr>
          <p:grpSpPr>
            <a:xfrm>
              <a:off x="10715" y="7781"/>
              <a:ext cx="1134" cy="866"/>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3" name="组合 32"/>
            <p:cNvGrpSpPr/>
            <p:nvPr/>
          </p:nvGrpSpPr>
          <p:grpSpPr>
            <a:xfrm>
              <a:off x="9354" y="9312"/>
              <a:ext cx="1134" cy="866"/>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cxnSp>
          <p:nvCxnSpPr>
            <p:cNvPr id="2" name="曲线连接符 1"/>
            <p:cNvCxnSpPr>
              <a:stCxn id="22" idx="6"/>
              <a:endCxn id="25" idx="1"/>
            </p:cNvCxnSpPr>
            <p:nvPr/>
          </p:nvCxnSpPr>
          <p:spPr>
            <a:xfrm>
              <a:off x="5884" y="6770"/>
              <a:ext cx="1199" cy="1348"/>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28" idx="2"/>
            </p:cNvCxnSpPr>
            <p:nvPr/>
          </p:nvCxnSpPr>
          <p:spPr>
            <a:xfrm>
              <a:off x="5949" y="6672"/>
              <a:ext cx="3292" cy="12"/>
            </a:xfrm>
            <a:prstGeom prst="curvedConnector3">
              <a:avLst>
                <a:gd name="adj1" fmla="val 5003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a:off x="5952" y="6761"/>
              <a:ext cx="4966" cy="1297"/>
            </a:xfrm>
            <a:prstGeom prst="curvedConnector3">
              <a:avLst>
                <a:gd name="adj1" fmla="val 5002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endCxn id="34" idx="1"/>
            </p:cNvCxnSpPr>
            <p:nvPr/>
          </p:nvCxnSpPr>
          <p:spPr>
            <a:xfrm>
              <a:off x="6040" y="6808"/>
              <a:ext cx="3424" cy="2728"/>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22" idx="4"/>
              <a:endCxn id="7" idx="0"/>
            </p:cNvCxnSpPr>
            <p:nvPr/>
          </p:nvCxnSpPr>
          <p:spPr>
            <a:xfrm rot="5400000" flipV="1">
              <a:off x="4467" y="8187"/>
              <a:ext cx="2223" cy="140"/>
            </a:xfrm>
            <a:prstGeom prst="curved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22" idx="2"/>
              <a:endCxn id="11" idx="7"/>
            </p:cNvCxnSpPr>
            <p:nvPr/>
          </p:nvCxnSpPr>
          <p:spPr>
            <a:xfrm rot="10800000" flipV="1">
              <a:off x="3532" y="6770"/>
              <a:ext cx="1599" cy="1348"/>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395605" y="639445"/>
            <a:ext cx="6841490" cy="3784600"/>
          </a:xfrm>
          <a:prstGeom prst="rect">
            <a:avLst/>
          </a:prstGeom>
          <a:noFill/>
        </p:spPr>
        <p:txBody>
          <a:bodyPr wrap="square" rtlCol="0">
            <a:spAutoFit/>
          </a:bodyPr>
          <a:p>
            <a:r>
              <a:rPr lang="zh-CN" altLang="zh-CN" sz="2000"/>
              <a:t>假设到此为止，亲戚关系图已经输入完毕，可以看到</a:t>
            </a:r>
            <a:r>
              <a:rPr lang="en-US" altLang="zh-CN" sz="2000"/>
              <a:t>3</a:t>
            </a:r>
            <a:r>
              <a:rPr lang="zh-CN" altLang="en-US" sz="2000"/>
              <a:t>、</a:t>
            </a:r>
            <a:r>
              <a:rPr lang="en-US" altLang="zh-CN" sz="2000"/>
              <a:t>4</a:t>
            </a:r>
            <a:r>
              <a:rPr lang="zh-CN" altLang="en-US" sz="2000"/>
              <a:t>、</a:t>
            </a:r>
            <a:r>
              <a:rPr lang="en-US" altLang="zh-CN" sz="2000"/>
              <a:t>5</a:t>
            </a:r>
            <a:r>
              <a:rPr lang="zh-CN" altLang="en-US" sz="2000"/>
              <a:t>、</a:t>
            </a:r>
            <a:r>
              <a:rPr lang="en-US" altLang="zh-CN" sz="2000"/>
              <a:t>6</a:t>
            </a:r>
            <a:r>
              <a:rPr lang="zh-CN" altLang="en-US" sz="2000"/>
              <a:t>、</a:t>
            </a:r>
            <a:r>
              <a:rPr lang="en-US" altLang="zh-CN" sz="2000"/>
              <a:t>7</a:t>
            </a:r>
            <a:r>
              <a:rPr lang="zh-CN" altLang="en-US" sz="2000"/>
              <a:t>这些节点的集合号并没有被修改成</a:t>
            </a:r>
            <a:r>
              <a:rPr lang="en-US" altLang="zh-CN" sz="2000"/>
              <a:t>1</a:t>
            </a:r>
            <a:r>
              <a:rPr lang="zh-CN" altLang="en-US" sz="2000"/>
              <a:t>，如果，再在要判断</a:t>
            </a:r>
            <a:r>
              <a:rPr lang="en-US" altLang="zh-CN" sz="2000"/>
              <a:t>5</a:t>
            </a:r>
            <a:r>
              <a:rPr lang="zh-CN" altLang="en-US" sz="2000"/>
              <a:t>和</a:t>
            </a:r>
            <a:r>
              <a:rPr lang="en-US" altLang="zh-CN" sz="2000"/>
              <a:t>2</a:t>
            </a:r>
            <a:r>
              <a:rPr lang="zh-CN" altLang="en-US" sz="2000"/>
              <a:t>是不是亲戚关系，则过程如下：</a:t>
            </a:r>
            <a:endParaRPr lang="zh-CN" altLang="en-US" sz="2000"/>
          </a:p>
          <a:p>
            <a:endParaRPr lang="zh-CN" altLang="en-US" sz="2000"/>
          </a:p>
          <a:p>
            <a:r>
              <a:rPr lang="en-US" altLang="zh-CN" sz="2000"/>
              <a:t>1</a:t>
            </a:r>
            <a:r>
              <a:rPr lang="zh-CN" altLang="en-US" sz="2000"/>
              <a:t>、查找到</a:t>
            </a:r>
            <a:r>
              <a:rPr lang="en-US" altLang="zh-CN" sz="2000"/>
              <a:t>5</a:t>
            </a:r>
            <a:r>
              <a:rPr lang="zh-CN" altLang="en-US" sz="2000"/>
              <a:t>的集合号为</a:t>
            </a:r>
            <a:r>
              <a:rPr lang="en-US" altLang="zh-CN" sz="2000"/>
              <a:t>2</a:t>
            </a:r>
            <a:r>
              <a:rPr lang="zh-CN" altLang="en-US" sz="2000"/>
              <a:t>，</a:t>
            </a:r>
            <a:r>
              <a:rPr lang="en-US" altLang="zh-CN" sz="2000"/>
              <a:t>5</a:t>
            </a:r>
            <a:r>
              <a:rPr lang="zh-CN" altLang="en-US" sz="2000"/>
              <a:t>的集合号不等于</a:t>
            </a:r>
            <a:r>
              <a:rPr lang="en-US" altLang="zh-CN" sz="2000"/>
              <a:t>5</a:t>
            </a:r>
            <a:r>
              <a:rPr lang="zh-CN" altLang="en-US" sz="2000"/>
              <a:t>，找其祖宗。首先找到</a:t>
            </a:r>
            <a:r>
              <a:rPr lang="en-US" altLang="zh-CN" sz="2000"/>
              <a:t>5</a:t>
            </a:r>
            <a:r>
              <a:rPr lang="zh-CN" altLang="en-US" sz="2000"/>
              <a:t>的父节点</a:t>
            </a:r>
            <a:r>
              <a:rPr lang="en-US" altLang="zh-CN" sz="2000"/>
              <a:t>2</a:t>
            </a:r>
            <a:r>
              <a:rPr lang="zh-CN" altLang="en-US" sz="2000"/>
              <a:t>，</a:t>
            </a:r>
            <a:r>
              <a:rPr lang="en-US" altLang="zh-CN" sz="2000"/>
              <a:t>2</a:t>
            </a:r>
            <a:r>
              <a:rPr lang="zh-CN" altLang="en-US" sz="2000"/>
              <a:t>的父节点</a:t>
            </a:r>
            <a:r>
              <a:rPr lang="en-US" altLang="zh-CN" sz="2000"/>
              <a:t>1</a:t>
            </a:r>
            <a:r>
              <a:rPr lang="zh-CN" altLang="en-US" sz="2000"/>
              <a:t>，</a:t>
            </a:r>
            <a:r>
              <a:rPr lang="en-US" altLang="zh-CN" sz="2000"/>
              <a:t>1</a:t>
            </a:r>
            <a:r>
              <a:rPr lang="zh-CN" altLang="en-US" sz="2000"/>
              <a:t>的集合号这</a:t>
            </a:r>
            <a:r>
              <a:rPr lang="en-US" altLang="zh-CN" sz="2000"/>
              <a:t>1</a:t>
            </a:r>
            <a:r>
              <a:rPr lang="zh-CN" altLang="en-US" sz="2000"/>
              <a:t>，搜索停止，将</a:t>
            </a:r>
            <a:r>
              <a:rPr lang="en-US" altLang="zh-CN" sz="2000"/>
              <a:t>1</a:t>
            </a:r>
            <a:r>
              <a:rPr lang="zh-CN" altLang="en-US" sz="2000"/>
              <a:t>到</a:t>
            </a:r>
            <a:r>
              <a:rPr lang="en-US" altLang="zh-CN" sz="2000"/>
              <a:t>5</a:t>
            </a:r>
            <a:r>
              <a:rPr lang="zh-CN" altLang="en-US" sz="2000"/>
              <a:t>这条路径上所有节点的集合号都更新为</a:t>
            </a:r>
            <a:r>
              <a:rPr lang="en-US" altLang="zh-CN" sz="2000"/>
              <a:t>1</a:t>
            </a:r>
            <a:endParaRPr lang="en-US" altLang="zh-CN" sz="2000"/>
          </a:p>
          <a:p>
            <a:endParaRPr lang="en-US" altLang="zh-CN" sz="2000"/>
          </a:p>
          <a:p>
            <a:r>
              <a:rPr lang="en-US" altLang="zh-CN" sz="2000"/>
              <a:t>2</a:t>
            </a:r>
            <a:r>
              <a:rPr lang="zh-CN" altLang="en-US" sz="2000"/>
              <a:t>、查找</a:t>
            </a:r>
            <a:r>
              <a:rPr lang="en-US" altLang="zh-CN" sz="2000"/>
              <a:t>2</a:t>
            </a:r>
            <a:r>
              <a:rPr lang="zh-CN" altLang="en-US" sz="2000"/>
              <a:t>的集合号为</a:t>
            </a:r>
            <a:r>
              <a:rPr lang="en-US" altLang="zh-CN" sz="2000"/>
              <a:t>1</a:t>
            </a:r>
            <a:r>
              <a:rPr lang="zh-CN" altLang="en-US" sz="2000"/>
              <a:t>，找其祖宗，找到</a:t>
            </a:r>
            <a:r>
              <a:rPr lang="en-US" altLang="zh-CN" sz="2000"/>
              <a:t>1</a:t>
            </a:r>
            <a:r>
              <a:rPr lang="zh-CN" altLang="en-US" sz="2000"/>
              <a:t>，搜索停止，将</a:t>
            </a:r>
            <a:r>
              <a:rPr lang="en-US" altLang="zh-CN" sz="2000"/>
              <a:t>1</a:t>
            </a:r>
            <a:r>
              <a:rPr lang="zh-CN" altLang="en-US" sz="2000"/>
              <a:t>到</a:t>
            </a:r>
            <a:r>
              <a:rPr lang="en-US" altLang="zh-CN" sz="2000"/>
              <a:t>2</a:t>
            </a:r>
            <a:r>
              <a:rPr lang="zh-CN" altLang="en-US" sz="2000"/>
              <a:t>这条路径上所有节点的集合都更新为</a:t>
            </a:r>
            <a:r>
              <a:rPr lang="en-US" altLang="zh-CN" sz="2000"/>
              <a:t>1</a:t>
            </a:r>
            <a:endParaRPr lang="en-US" altLang="zh-CN" sz="2000"/>
          </a:p>
          <a:p>
            <a:endParaRPr lang="en-US" altLang="zh-CN" sz="2000"/>
          </a:p>
          <a:p>
            <a:r>
              <a:rPr lang="en-US" altLang="zh-CN" sz="2000"/>
              <a:t>3</a:t>
            </a:r>
            <a:r>
              <a:rPr lang="zh-CN" altLang="en-US" sz="2000"/>
              <a:t>、</a:t>
            </a:r>
            <a:r>
              <a:rPr lang="en-US" altLang="zh-CN" sz="2000"/>
              <a:t>2</a:t>
            </a:r>
            <a:r>
              <a:rPr lang="zh-CN" altLang="en-US" sz="2000"/>
              <a:t>和</a:t>
            </a:r>
            <a:r>
              <a:rPr lang="en-US" altLang="zh-CN" sz="2000"/>
              <a:t>5</a:t>
            </a:r>
            <a:r>
              <a:rPr lang="zh-CN" altLang="en-US" sz="2000"/>
              <a:t>的集合号都为</a:t>
            </a:r>
            <a:r>
              <a:rPr lang="en-US" altLang="zh-CN" sz="2000"/>
              <a:t>1</a:t>
            </a:r>
            <a:r>
              <a:rPr lang="zh-CN" altLang="en-US" sz="2000"/>
              <a:t>，因此</a:t>
            </a:r>
            <a:r>
              <a:rPr lang="en-US" altLang="zh-CN" sz="2000"/>
              <a:t>5</a:t>
            </a:r>
            <a:r>
              <a:rPr lang="zh-CN" altLang="en-US" sz="2000"/>
              <a:t>和</a:t>
            </a:r>
            <a:r>
              <a:rPr lang="en-US" altLang="zh-CN" sz="2000"/>
              <a:t>2</a:t>
            </a:r>
            <a:r>
              <a:rPr lang="zh-CN" altLang="en-US" sz="2000"/>
              <a:t>是亲戚关系。</a:t>
            </a:r>
            <a:endParaRPr lang="zh-CN" altLang="en-US" sz="200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37490" y="188595"/>
            <a:ext cx="7543800" cy="752475"/>
          </a:xfrm>
        </p:spPr>
        <p:txBody>
          <a:bodyPr/>
          <a:p>
            <a:r>
              <a:rPr lang="zh-CN" altLang="en-US"/>
              <a:t>并查集的算法实现</a:t>
            </a:r>
            <a:endParaRPr lang="zh-CN" altLang="en-US"/>
          </a:p>
        </p:txBody>
      </p:sp>
      <p:sp>
        <p:nvSpPr>
          <p:cNvPr id="3" name="内容占位符 2"/>
          <p:cNvSpPr>
            <a:spLocks noGrp="1"/>
          </p:cNvSpPr>
          <p:nvPr>
            <p:ph idx="1"/>
          </p:nvPr>
        </p:nvSpPr>
        <p:spPr>
          <a:xfrm>
            <a:off x="323850" y="981075"/>
            <a:ext cx="8229600" cy="501015"/>
          </a:xfrm>
        </p:spPr>
        <p:txBody>
          <a:bodyPr/>
          <a:p>
            <a:r>
              <a:rPr lang="zh-CN" altLang="en-US" sz="2000" b="1"/>
              <a:t>初始化。将节点</a:t>
            </a:r>
            <a:r>
              <a:rPr lang="en-US" altLang="zh-CN" sz="2000" b="1"/>
              <a:t>i</a:t>
            </a:r>
            <a:r>
              <a:rPr lang="zh-CN" altLang="zh-CN" sz="2000" b="1"/>
              <a:t>的集合号初始化为其自身编号</a:t>
            </a:r>
            <a:r>
              <a:rPr lang="zh-CN" altLang="zh-CN" sz="2400" b="1"/>
              <a:t>：</a:t>
            </a:r>
            <a:endParaRPr lang="zh-CN" altLang="zh-CN" sz="2400" b="1"/>
          </a:p>
        </p:txBody>
      </p:sp>
      <p:pic>
        <p:nvPicPr>
          <p:cNvPr id="5" name="图片 4"/>
          <p:cNvPicPr>
            <a:picLocks noChangeAspect="1"/>
          </p:cNvPicPr>
          <p:nvPr/>
        </p:nvPicPr>
        <p:blipFill>
          <a:blip r:embed="rId1"/>
          <a:srcRect l="4085" t="23958" r="56027" b="60156"/>
          <a:stretch>
            <a:fillRect/>
          </a:stretch>
        </p:blipFill>
        <p:spPr>
          <a:xfrm>
            <a:off x="827405" y="1482090"/>
            <a:ext cx="5931535" cy="1328420"/>
          </a:xfrm>
          <a:prstGeom prst="rect">
            <a:avLst/>
          </a:prstGeom>
        </p:spPr>
      </p:pic>
      <p:sp>
        <p:nvSpPr>
          <p:cNvPr id="6" name="内容占位符 2"/>
          <p:cNvSpPr>
            <a:spLocks noGrp="1"/>
          </p:cNvSpPr>
          <p:nvPr/>
        </p:nvSpPr>
        <p:spPr>
          <a:xfrm>
            <a:off x="323850" y="2853055"/>
            <a:ext cx="8229600" cy="50101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a:lstStyle>
          <a:p>
            <a:r>
              <a:rPr lang="zh-CN" altLang="zh-CN" sz="2000" b="1"/>
              <a:t>查找。查找两个元素所在的集合，即找祖宗。查找时，采用递归的方法找到其祖宗（即集合号等于自身的节点）。回归时，将祖宗的当前节点路径上的所有节点都统一为祖宗的集合号</a:t>
            </a:r>
            <a:r>
              <a:rPr lang="en-US" altLang="zh-CN" sz="2000" b="1"/>
              <a:t>,</a:t>
            </a:r>
            <a:r>
              <a:rPr lang="zh-CN" altLang="en-US" sz="2000" b="1"/>
              <a:t>这种方法被称为</a:t>
            </a:r>
            <a:r>
              <a:rPr lang="en-US" altLang="zh-CN" sz="2000" b="1">
                <a:solidFill>
                  <a:srgbClr val="FF0000"/>
                </a:solidFill>
              </a:rPr>
              <a:t>“</a:t>
            </a:r>
            <a:r>
              <a:rPr lang="zh-CN" altLang="en-US" sz="2000" b="1">
                <a:solidFill>
                  <a:srgbClr val="FF0000"/>
                </a:solidFill>
              </a:rPr>
              <a:t>路径压缩</a:t>
            </a:r>
            <a:r>
              <a:rPr lang="en-US" altLang="zh-CN" sz="2000" b="1">
                <a:solidFill>
                  <a:srgbClr val="FF0000"/>
                </a:solidFill>
              </a:rPr>
              <a:t>”</a:t>
            </a:r>
            <a:endParaRPr lang="en-US" altLang="zh-CN" sz="2000" b="1">
              <a:solidFill>
                <a:srgbClr val="FF0000"/>
              </a:solidFill>
            </a:endParaRPr>
          </a:p>
        </p:txBody>
      </p:sp>
      <p:pic>
        <p:nvPicPr>
          <p:cNvPr id="7" name="图片 6"/>
          <p:cNvPicPr>
            <a:picLocks noChangeAspect="1"/>
          </p:cNvPicPr>
          <p:nvPr/>
        </p:nvPicPr>
        <p:blipFill>
          <a:blip r:embed="rId2"/>
          <a:srcRect l="3875" t="46259" r="74231" b="33793"/>
          <a:stretch>
            <a:fillRect/>
          </a:stretch>
        </p:blipFill>
        <p:spPr>
          <a:xfrm>
            <a:off x="755650" y="4132580"/>
            <a:ext cx="3856990" cy="1976120"/>
          </a:xfrm>
          <a:prstGeom prst="rect">
            <a:avLst/>
          </a:prstGeom>
        </p:spPr>
      </p:pic>
      <p:grpSp>
        <p:nvGrpSpPr>
          <p:cNvPr id="4" name="组合 3"/>
          <p:cNvGrpSpPr/>
          <p:nvPr/>
        </p:nvGrpSpPr>
        <p:grpSpPr>
          <a:xfrm>
            <a:off x="3996055" y="4076700"/>
            <a:ext cx="2346221" cy="2633876"/>
            <a:chOff x="8561" y="5583"/>
            <a:chExt cx="4422" cy="4964"/>
          </a:xfrm>
        </p:grpSpPr>
        <p:grpSp>
          <p:nvGrpSpPr>
            <p:cNvPr id="10" name="组合 9"/>
            <p:cNvGrpSpPr/>
            <p:nvPr/>
          </p:nvGrpSpPr>
          <p:grpSpPr>
            <a:xfrm>
              <a:off x="9922" y="5583"/>
              <a:ext cx="794" cy="950"/>
              <a:chOff x="9922" y="5583"/>
              <a:chExt cx="794" cy="950"/>
            </a:xfrm>
          </p:grpSpPr>
          <p:sp>
            <p:nvSpPr>
              <p:cNvPr id="8" name="椭圆 7"/>
              <p:cNvSpPr/>
              <p:nvPr/>
            </p:nvSpPr>
            <p:spPr>
              <a:xfrm>
                <a:off x="9922" y="5853"/>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2</a:t>
                </a:r>
                <a:endParaRPr lang="en-US" altLang="zh-CN">
                  <a:solidFill>
                    <a:schemeClr val="tx1"/>
                  </a:solidFill>
                  <a:uFillTx/>
                </a:endParaRPr>
              </a:p>
            </p:txBody>
          </p:sp>
          <p:sp>
            <p:nvSpPr>
              <p:cNvPr id="9" name="矩形 8"/>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grpSp>
        <p:grpSp>
          <p:nvGrpSpPr>
            <p:cNvPr id="11" name="组合 10"/>
            <p:cNvGrpSpPr/>
            <p:nvPr/>
          </p:nvGrpSpPr>
          <p:grpSpPr>
            <a:xfrm>
              <a:off x="8561" y="6830"/>
              <a:ext cx="793" cy="951"/>
              <a:chOff x="9922" y="5583"/>
              <a:chExt cx="793" cy="951"/>
            </a:xfrm>
          </p:grpSpPr>
          <p:sp>
            <p:nvSpPr>
              <p:cNvPr id="12" name="椭圆 11"/>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7</a:t>
                </a:r>
                <a:endParaRPr lang="en-US" altLang="zh-CN">
                  <a:solidFill>
                    <a:schemeClr val="tx1"/>
                  </a:solidFill>
                  <a:uFillTx/>
                </a:endParaRPr>
              </a:p>
            </p:txBody>
          </p:sp>
          <p:sp>
            <p:nvSpPr>
              <p:cNvPr id="13" name="矩形 12"/>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grpSp>
        <p:grpSp>
          <p:nvGrpSpPr>
            <p:cNvPr id="16" name="组合 15"/>
            <p:cNvGrpSpPr/>
            <p:nvPr/>
          </p:nvGrpSpPr>
          <p:grpSpPr>
            <a:xfrm>
              <a:off x="10489" y="6875"/>
              <a:ext cx="1701" cy="3265"/>
              <a:chOff x="9242" y="5583"/>
              <a:chExt cx="1701" cy="3265"/>
            </a:xfrm>
          </p:grpSpPr>
          <p:sp>
            <p:nvSpPr>
              <p:cNvPr id="17" name="椭圆 16"/>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4</a:t>
                </a:r>
                <a:endParaRPr lang="en-US" altLang="zh-CN">
                  <a:solidFill>
                    <a:schemeClr val="tx1"/>
                  </a:solidFill>
                  <a:uFillTx/>
                </a:endParaRPr>
              </a:p>
            </p:txBody>
          </p:sp>
          <p:sp>
            <p:nvSpPr>
              <p:cNvPr id="18" name="矩形 17"/>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41" name="矩形 40"/>
              <p:cNvSpPr/>
              <p:nvPr/>
            </p:nvSpPr>
            <p:spPr>
              <a:xfrm>
                <a:off x="9582" y="5696"/>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42" name="矩形 41"/>
              <p:cNvSpPr/>
              <p:nvPr/>
            </p:nvSpPr>
            <p:spPr>
              <a:xfrm>
                <a:off x="9242" y="7397"/>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43" name="矩形 42"/>
              <p:cNvSpPr/>
              <p:nvPr/>
            </p:nvSpPr>
            <p:spPr>
              <a:xfrm>
                <a:off x="10602" y="8577"/>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grpSp>
        <p:grpSp>
          <p:nvGrpSpPr>
            <p:cNvPr id="19" name="组合 18"/>
            <p:cNvGrpSpPr/>
            <p:nvPr/>
          </p:nvGrpSpPr>
          <p:grpSpPr>
            <a:xfrm>
              <a:off x="10829" y="8462"/>
              <a:ext cx="793" cy="951"/>
              <a:chOff x="9922" y="5583"/>
              <a:chExt cx="793" cy="951"/>
            </a:xfrm>
          </p:grpSpPr>
          <p:sp>
            <p:nvSpPr>
              <p:cNvPr id="20" name="椭圆 19"/>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5</a:t>
                </a:r>
                <a:endParaRPr lang="en-US" altLang="zh-CN">
                  <a:solidFill>
                    <a:schemeClr val="tx1"/>
                  </a:solidFill>
                  <a:uFillTx/>
                </a:endParaRPr>
              </a:p>
            </p:txBody>
          </p:sp>
          <p:sp>
            <p:nvSpPr>
              <p:cNvPr id="21" name="矩形 20"/>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4</a:t>
                </a:r>
                <a:endParaRPr lang="en-US" altLang="zh-CN" sz="1400"/>
              </a:p>
            </p:txBody>
          </p:sp>
        </p:grpSp>
        <p:grpSp>
          <p:nvGrpSpPr>
            <p:cNvPr id="22" name="组合 21"/>
            <p:cNvGrpSpPr/>
            <p:nvPr/>
          </p:nvGrpSpPr>
          <p:grpSpPr>
            <a:xfrm>
              <a:off x="12190" y="9596"/>
              <a:ext cx="793" cy="951"/>
              <a:chOff x="9922" y="5583"/>
              <a:chExt cx="793" cy="951"/>
            </a:xfrm>
          </p:grpSpPr>
          <p:sp>
            <p:nvSpPr>
              <p:cNvPr id="23" name="椭圆 22"/>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1</a:t>
                </a:r>
                <a:endParaRPr lang="en-US" altLang="zh-CN">
                  <a:solidFill>
                    <a:schemeClr val="tx1"/>
                  </a:solidFill>
                  <a:uFillTx/>
                </a:endParaRPr>
              </a:p>
            </p:txBody>
          </p:sp>
          <p:sp>
            <p:nvSpPr>
              <p:cNvPr id="24" name="矩形 23"/>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5</a:t>
                </a:r>
                <a:endParaRPr lang="en-US" altLang="zh-CN" sz="1400"/>
              </a:p>
            </p:txBody>
          </p:sp>
        </p:grpSp>
        <p:cxnSp>
          <p:nvCxnSpPr>
            <p:cNvPr id="25" name="曲线连接符 24"/>
            <p:cNvCxnSpPr>
              <a:stCxn id="8" idx="2"/>
              <a:endCxn id="12" idx="7"/>
            </p:cNvCxnSpPr>
            <p:nvPr/>
          </p:nvCxnSpPr>
          <p:spPr>
            <a:xfrm rot="10800000" flipV="1">
              <a:off x="9141" y="6193"/>
              <a:ext cx="780" cy="1006"/>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8" idx="5"/>
              <a:endCxn id="17" idx="1"/>
            </p:cNvCxnSpPr>
            <p:nvPr/>
          </p:nvCxnSpPr>
          <p:spPr>
            <a:xfrm rot="5400000" flipV="1">
              <a:off x="10479" y="6457"/>
              <a:ext cx="811" cy="766"/>
            </a:xfrm>
            <a:prstGeom prst="curved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17" idx="3"/>
              <a:endCxn id="20" idx="0"/>
            </p:cNvCxnSpPr>
            <p:nvPr/>
          </p:nvCxnSpPr>
          <p:spPr>
            <a:xfrm rot="5400000">
              <a:off x="10716" y="8180"/>
              <a:ext cx="1007" cy="100"/>
            </a:xfrm>
            <a:prstGeom prst="curvedConnector3">
              <a:avLst>
                <a:gd name="adj1" fmla="val 54965"/>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20" idx="5"/>
              <a:endCxn id="23" idx="1"/>
            </p:cNvCxnSpPr>
            <p:nvPr/>
          </p:nvCxnSpPr>
          <p:spPr>
            <a:xfrm rot="5400000" flipV="1">
              <a:off x="11522" y="9199"/>
              <a:ext cx="654" cy="881"/>
            </a:xfrm>
            <a:prstGeom prst="curvedConnector3">
              <a:avLst>
                <a:gd name="adj1" fmla="val 49924"/>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8" idx="4"/>
              <a:endCxn id="17" idx="2"/>
            </p:cNvCxnSpPr>
            <p:nvPr/>
          </p:nvCxnSpPr>
          <p:spPr>
            <a:xfrm rot="5400000" flipV="1">
              <a:off x="10239" y="6556"/>
              <a:ext cx="953" cy="907"/>
            </a:xfrm>
            <a:prstGeom prst="curvedConnector2">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17" idx="2"/>
              <a:endCxn id="20" idx="1"/>
            </p:cNvCxnSpPr>
            <p:nvPr/>
          </p:nvCxnSpPr>
          <p:spPr>
            <a:xfrm rot="10800000" flipV="1">
              <a:off x="10929" y="7486"/>
              <a:ext cx="240" cy="1347"/>
            </a:xfrm>
            <a:prstGeom prst="curvedConnector2">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曲线连接符 34"/>
            <p:cNvCxnSpPr>
              <a:stCxn id="20" idx="4"/>
              <a:endCxn id="23" idx="2"/>
            </p:cNvCxnSpPr>
            <p:nvPr/>
          </p:nvCxnSpPr>
          <p:spPr>
            <a:xfrm rot="5400000" flipV="1">
              <a:off x="11282" y="9299"/>
              <a:ext cx="794" cy="1021"/>
            </a:xfrm>
            <a:prstGeom prst="curvedConnector2">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17" idx="0"/>
              <a:endCxn id="8" idx="6"/>
            </p:cNvCxnSpPr>
            <p:nvPr/>
          </p:nvCxnSpPr>
          <p:spPr>
            <a:xfrm rot="16200000" flipV="1">
              <a:off x="10579" y="6216"/>
              <a:ext cx="953" cy="907"/>
            </a:xfrm>
            <a:prstGeom prst="curvedConnector2">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0" idx="6"/>
              <a:endCxn id="17" idx="5"/>
            </p:cNvCxnSpPr>
            <p:nvPr/>
          </p:nvCxnSpPr>
          <p:spPr>
            <a:xfrm flipV="1">
              <a:off x="11509" y="7726"/>
              <a:ext cx="240" cy="1347"/>
            </a:xfrm>
            <a:prstGeom prst="curvedConnector2">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3" idx="0"/>
              <a:endCxn id="20" idx="6"/>
            </p:cNvCxnSpPr>
            <p:nvPr/>
          </p:nvCxnSpPr>
          <p:spPr>
            <a:xfrm rot="16200000" flipV="1">
              <a:off x="11622" y="8960"/>
              <a:ext cx="794" cy="1021"/>
            </a:xfrm>
            <a:prstGeom prst="curvedConnector2">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6659880" y="4629785"/>
            <a:ext cx="2160905" cy="1075690"/>
            <a:chOff x="10375" y="6563"/>
            <a:chExt cx="3403" cy="1694"/>
          </a:xfrm>
        </p:grpSpPr>
        <p:sp>
          <p:nvSpPr>
            <p:cNvPr id="15" name="椭圆 14"/>
            <p:cNvSpPr/>
            <p:nvPr/>
          </p:nvSpPr>
          <p:spPr>
            <a:xfrm>
              <a:off x="11283" y="6563"/>
              <a:ext cx="568" cy="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2</a:t>
              </a:r>
              <a:endParaRPr lang="en-US" altLang="zh-CN">
                <a:solidFill>
                  <a:schemeClr val="tx1"/>
                </a:solidFill>
              </a:endParaRPr>
            </a:p>
          </p:txBody>
        </p:sp>
        <p:sp>
          <p:nvSpPr>
            <p:cNvPr id="29" name="椭圆 28"/>
            <p:cNvSpPr/>
            <p:nvPr/>
          </p:nvSpPr>
          <p:spPr>
            <a:xfrm>
              <a:off x="10375" y="7689"/>
              <a:ext cx="568" cy="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7</a:t>
              </a:r>
              <a:endParaRPr lang="en-US" altLang="zh-CN" b="1">
                <a:solidFill>
                  <a:schemeClr val="tx1"/>
                </a:solidFill>
              </a:endParaRPr>
            </a:p>
          </p:txBody>
        </p:sp>
        <p:sp>
          <p:nvSpPr>
            <p:cNvPr id="30" name="椭圆 29"/>
            <p:cNvSpPr/>
            <p:nvPr/>
          </p:nvSpPr>
          <p:spPr>
            <a:xfrm>
              <a:off x="11396" y="7668"/>
              <a:ext cx="568" cy="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4</a:t>
              </a:r>
              <a:endParaRPr lang="en-US" altLang="zh-CN" b="1">
                <a:solidFill>
                  <a:schemeClr val="tx1"/>
                </a:solidFill>
              </a:endParaRPr>
            </a:p>
          </p:txBody>
        </p:sp>
        <p:sp>
          <p:nvSpPr>
            <p:cNvPr id="31" name="椭圆 30"/>
            <p:cNvSpPr/>
            <p:nvPr/>
          </p:nvSpPr>
          <p:spPr>
            <a:xfrm>
              <a:off x="12278" y="7689"/>
              <a:ext cx="568" cy="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5</a:t>
              </a:r>
              <a:endParaRPr lang="en-US" altLang="zh-CN" b="1">
                <a:solidFill>
                  <a:schemeClr val="tx1"/>
                </a:solidFill>
              </a:endParaRPr>
            </a:p>
          </p:txBody>
        </p:sp>
        <p:sp>
          <p:nvSpPr>
            <p:cNvPr id="32" name="椭圆 31"/>
            <p:cNvSpPr/>
            <p:nvPr/>
          </p:nvSpPr>
          <p:spPr>
            <a:xfrm>
              <a:off x="13210" y="7643"/>
              <a:ext cx="568" cy="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1</a:t>
              </a:r>
              <a:endParaRPr lang="en-US" altLang="zh-CN" b="1">
                <a:solidFill>
                  <a:schemeClr val="tx1"/>
                </a:solidFill>
              </a:endParaRPr>
            </a:p>
          </p:txBody>
        </p:sp>
        <p:cxnSp>
          <p:nvCxnSpPr>
            <p:cNvPr id="36" name="曲线连接符 35"/>
            <p:cNvCxnSpPr>
              <a:stCxn id="15" idx="3"/>
              <a:endCxn id="29" idx="0"/>
            </p:cNvCxnSpPr>
            <p:nvPr/>
          </p:nvCxnSpPr>
          <p:spPr>
            <a:xfrm rot="5400000">
              <a:off x="10692" y="7014"/>
              <a:ext cx="641" cy="707"/>
            </a:xfrm>
            <a:prstGeom prst="curvedConnector3">
              <a:avLst>
                <a:gd name="adj1" fmla="val 56474"/>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15" idx="4"/>
              <a:endCxn id="30" idx="0"/>
            </p:cNvCxnSpPr>
            <p:nvPr/>
          </p:nvCxnSpPr>
          <p:spPr>
            <a:xfrm rot="5400000" flipV="1">
              <a:off x="11355" y="7342"/>
              <a:ext cx="537" cy="113"/>
            </a:xfrm>
            <a:prstGeom prst="curvedConnector3">
              <a:avLst>
                <a:gd name="adj1" fmla="val 5009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15" idx="6"/>
              <a:endCxn id="31" idx="1"/>
            </p:cNvCxnSpPr>
            <p:nvPr/>
          </p:nvCxnSpPr>
          <p:spPr>
            <a:xfrm>
              <a:off x="11851" y="6847"/>
              <a:ext cx="510" cy="925"/>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15" idx="6"/>
              <a:endCxn id="32" idx="0"/>
            </p:cNvCxnSpPr>
            <p:nvPr/>
          </p:nvCxnSpPr>
          <p:spPr>
            <a:xfrm>
              <a:off x="11851" y="6847"/>
              <a:ext cx="1643" cy="796"/>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blinds(horizontal)">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37490" y="188595"/>
            <a:ext cx="7543800" cy="752475"/>
          </a:xfrm>
        </p:spPr>
        <p:txBody>
          <a:bodyPr/>
          <a:p>
            <a:r>
              <a:rPr lang="zh-CN" altLang="en-US"/>
              <a:t>并查集的算法实现</a:t>
            </a:r>
            <a:endParaRPr lang="zh-CN" altLang="en-US"/>
          </a:p>
        </p:txBody>
      </p:sp>
      <p:sp>
        <p:nvSpPr>
          <p:cNvPr id="5" name="内容占位符 4"/>
          <p:cNvSpPr>
            <a:spLocks noGrp="1"/>
          </p:cNvSpPr>
          <p:nvPr>
            <p:ph idx="1"/>
          </p:nvPr>
        </p:nvSpPr>
        <p:spPr>
          <a:xfrm>
            <a:off x="323850" y="981075"/>
            <a:ext cx="8229600" cy="501015"/>
          </a:xfrm>
        </p:spPr>
        <p:txBody>
          <a:bodyPr/>
          <a:p>
            <a:r>
              <a:rPr lang="zh-CN" altLang="zh-CN" sz="2000" b="1"/>
              <a:t>合并。先找到</a:t>
            </a:r>
            <a:r>
              <a:rPr lang="en-US" altLang="zh-CN" sz="2000" b="1"/>
              <a:t>x</a:t>
            </a:r>
            <a:r>
              <a:rPr lang="zh-CN" altLang="zh-CN" sz="2000" b="1"/>
              <a:t>的集合号</a:t>
            </a:r>
            <a:r>
              <a:rPr lang="en-US" altLang="zh-CN" sz="2000" b="1"/>
              <a:t>a,y</a:t>
            </a:r>
            <a:r>
              <a:rPr lang="zh-CN" altLang="zh-CN" sz="2000" b="1"/>
              <a:t>的集合号</a:t>
            </a:r>
            <a:r>
              <a:rPr lang="en-US" altLang="zh-CN" sz="2000" b="1"/>
              <a:t>b</a:t>
            </a:r>
            <a:r>
              <a:rPr lang="zh-CN" altLang="zh-CN" sz="2000" b="1"/>
              <a:t>，若</a:t>
            </a:r>
            <a:r>
              <a:rPr lang="en-US" altLang="zh-CN" sz="2000" b="1"/>
              <a:t>a</a:t>
            </a:r>
            <a:r>
              <a:rPr lang="zh-CN" altLang="zh-CN" sz="2000" b="1"/>
              <a:t>和</a:t>
            </a:r>
            <a:r>
              <a:rPr lang="en-US" altLang="zh-CN" sz="2000" b="1"/>
              <a:t>b</a:t>
            </a:r>
            <a:r>
              <a:rPr lang="zh-CN" altLang="zh-CN" sz="2000" b="1"/>
              <a:t>相等，则无需合并。若</a:t>
            </a:r>
            <a:r>
              <a:rPr lang="en-US" altLang="zh-CN" sz="2000" b="1"/>
              <a:t>a</a:t>
            </a:r>
            <a:r>
              <a:rPr lang="zh-CN" altLang="zh-CN" sz="2000" b="1"/>
              <a:t>和</a:t>
            </a:r>
            <a:r>
              <a:rPr lang="en-US" altLang="zh-CN" sz="2000" b="1"/>
              <a:t>b</a:t>
            </a:r>
            <a:r>
              <a:rPr lang="zh-CN" altLang="zh-CN" sz="2000" b="1"/>
              <a:t>不相等，则将</a:t>
            </a:r>
            <a:r>
              <a:rPr lang="en-US" altLang="zh-CN" sz="2000" b="1"/>
              <a:t>a</a:t>
            </a:r>
            <a:r>
              <a:rPr lang="zh-CN" altLang="zh-CN" sz="2000" b="1"/>
              <a:t>的集合号修改为</a:t>
            </a:r>
            <a:r>
              <a:rPr lang="en-US" altLang="zh-CN" sz="2000" b="1"/>
              <a:t>b</a:t>
            </a:r>
            <a:r>
              <a:rPr lang="zh-CN" altLang="zh-CN" sz="2000" b="1"/>
              <a:t>，或将</a:t>
            </a:r>
            <a:r>
              <a:rPr lang="en-US" altLang="zh-CN" sz="2000" b="1"/>
              <a:t>b</a:t>
            </a:r>
            <a:r>
              <a:rPr lang="zh-CN" altLang="zh-CN" sz="2000" b="1"/>
              <a:t>的集合号修改为</a:t>
            </a:r>
            <a:r>
              <a:rPr lang="en-US" altLang="zh-CN" sz="2000" b="1"/>
              <a:t>a</a:t>
            </a:r>
            <a:r>
              <a:rPr lang="zh-CN" altLang="zh-CN" sz="2000" b="1"/>
              <a:t>。</a:t>
            </a:r>
            <a:endParaRPr lang="zh-CN" altLang="zh-CN" sz="2000" b="1"/>
          </a:p>
        </p:txBody>
      </p:sp>
      <p:pic>
        <p:nvPicPr>
          <p:cNvPr id="6" name="图片 5"/>
          <p:cNvPicPr>
            <a:picLocks noChangeAspect="1"/>
          </p:cNvPicPr>
          <p:nvPr/>
        </p:nvPicPr>
        <p:blipFill>
          <a:blip r:embed="rId1"/>
          <a:srcRect l="3719" t="67216" r="75237" b="14519"/>
          <a:stretch>
            <a:fillRect/>
          </a:stretch>
        </p:blipFill>
        <p:spPr>
          <a:xfrm>
            <a:off x="601980" y="1746885"/>
            <a:ext cx="3744595" cy="1826895"/>
          </a:xfrm>
          <a:prstGeom prst="rect">
            <a:avLst/>
          </a:prstGeom>
        </p:spPr>
      </p:pic>
      <p:sp>
        <p:nvSpPr>
          <p:cNvPr id="65" name="文本框 64"/>
          <p:cNvSpPr txBox="1"/>
          <p:nvPr/>
        </p:nvSpPr>
        <p:spPr>
          <a:xfrm>
            <a:off x="4897120" y="1918970"/>
            <a:ext cx="3707130" cy="922020"/>
          </a:xfrm>
          <a:prstGeom prst="rect">
            <a:avLst/>
          </a:prstGeom>
          <a:noFill/>
        </p:spPr>
        <p:txBody>
          <a:bodyPr wrap="square" rtlCol="0">
            <a:spAutoFit/>
          </a:bodyPr>
          <a:p>
            <a:r>
              <a:rPr lang="zh-CN" altLang="en-US"/>
              <a:t>输入</a:t>
            </a:r>
            <a:r>
              <a:rPr lang="en-US" altLang="zh-CN"/>
              <a:t>1</a:t>
            </a:r>
            <a:r>
              <a:rPr lang="zh-CN" altLang="en-US"/>
              <a:t>和</a:t>
            </a:r>
            <a:r>
              <a:rPr lang="en-US" altLang="zh-CN"/>
              <a:t>8</a:t>
            </a:r>
            <a:r>
              <a:rPr lang="zh-CN" altLang="en-US"/>
              <a:t>的亲戚关系，先找到</a:t>
            </a:r>
            <a:r>
              <a:rPr lang="en-US" altLang="zh-CN"/>
              <a:t>1</a:t>
            </a:r>
            <a:r>
              <a:rPr lang="zh-CN" altLang="en-US"/>
              <a:t>的祖宗</a:t>
            </a:r>
            <a:r>
              <a:rPr lang="en-US" altLang="zh-CN"/>
              <a:t>2</a:t>
            </a:r>
            <a:r>
              <a:rPr lang="zh-CN" altLang="en-US"/>
              <a:t>，</a:t>
            </a:r>
            <a:r>
              <a:rPr lang="en-US" altLang="zh-CN"/>
              <a:t>8</a:t>
            </a:r>
            <a:r>
              <a:rPr lang="zh-CN" altLang="en-US"/>
              <a:t>的祖宗</a:t>
            </a:r>
            <a:r>
              <a:rPr lang="en-US" altLang="zh-CN"/>
              <a:t>6</a:t>
            </a:r>
            <a:r>
              <a:rPr lang="zh-CN" altLang="en-US"/>
              <a:t>，再将</a:t>
            </a:r>
            <a:r>
              <a:rPr lang="en-US" altLang="zh-CN"/>
              <a:t>6</a:t>
            </a:r>
            <a:r>
              <a:rPr lang="zh-CN" altLang="en-US"/>
              <a:t>的集合号修改成</a:t>
            </a:r>
            <a:r>
              <a:rPr lang="en-US" altLang="zh-CN"/>
              <a:t>2</a:t>
            </a:r>
            <a:r>
              <a:rPr lang="zh-CN" altLang="en-US"/>
              <a:t>即可</a:t>
            </a:r>
            <a:endParaRPr lang="zh-CN" altLang="en-US"/>
          </a:p>
        </p:txBody>
      </p:sp>
      <p:grpSp>
        <p:nvGrpSpPr>
          <p:cNvPr id="2" name="组合 1"/>
          <p:cNvGrpSpPr/>
          <p:nvPr/>
        </p:nvGrpSpPr>
        <p:grpSpPr>
          <a:xfrm>
            <a:off x="1475740" y="3424555"/>
            <a:ext cx="5544820" cy="3272790"/>
            <a:chOff x="1190" y="5244"/>
            <a:chExt cx="8732" cy="5154"/>
          </a:xfrm>
        </p:grpSpPr>
        <p:grpSp>
          <p:nvGrpSpPr>
            <p:cNvPr id="7" name="组合 6"/>
            <p:cNvGrpSpPr/>
            <p:nvPr/>
          </p:nvGrpSpPr>
          <p:grpSpPr>
            <a:xfrm>
              <a:off x="1190" y="5434"/>
              <a:ext cx="4422" cy="4964"/>
              <a:chOff x="8561" y="5583"/>
              <a:chExt cx="4422" cy="4964"/>
            </a:xfrm>
          </p:grpSpPr>
          <p:grpSp>
            <p:nvGrpSpPr>
              <p:cNvPr id="10" name="组合 9"/>
              <p:cNvGrpSpPr/>
              <p:nvPr/>
            </p:nvGrpSpPr>
            <p:grpSpPr>
              <a:xfrm>
                <a:off x="9922" y="5583"/>
                <a:ext cx="794" cy="951"/>
                <a:chOff x="9922" y="5583"/>
                <a:chExt cx="794" cy="951"/>
              </a:xfrm>
            </p:grpSpPr>
            <p:sp>
              <p:nvSpPr>
                <p:cNvPr id="8" name="椭圆 7"/>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2</a:t>
                  </a:r>
                  <a:endParaRPr lang="en-US" altLang="zh-CN">
                    <a:solidFill>
                      <a:schemeClr val="tx1"/>
                    </a:solidFill>
                    <a:uFillTx/>
                  </a:endParaRPr>
                </a:p>
              </p:txBody>
            </p:sp>
            <p:sp>
              <p:nvSpPr>
                <p:cNvPr id="9" name="矩形 8"/>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grpSp>
          <p:grpSp>
            <p:nvGrpSpPr>
              <p:cNvPr id="11" name="组合 10"/>
              <p:cNvGrpSpPr/>
              <p:nvPr/>
            </p:nvGrpSpPr>
            <p:grpSpPr>
              <a:xfrm>
                <a:off x="8561" y="6830"/>
                <a:ext cx="793" cy="951"/>
                <a:chOff x="9922" y="5583"/>
                <a:chExt cx="793" cy="951"/>
              </a:xfrm>
            </p:grpSpPr>
            <p:sp>
              <p:nvSpPr>
                <p:cNvPr id="12" name="椭圆 11"/>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7</a:t>
                  </a:r>
                  <a:endParaRPr lang="en-US" altLang="zh-CN">
                    <a:solidFill>
                      <a:schemeClr val="tx1"/>
                    </a:solidFill>
                    <a:uFillTx/>
                  </a:endParaRPr>
                </a:p>
              </p:txBody>
            </p:sp>
            <p:sp>
              <p:nvSpPr>
                <p:cNvPr id="13" name="矩形 12"/>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grpSp>
          <p:grpSp>
            <p:nvGrpSpPr>
              <p:cNvPr id="16" name="组合 15"/>
              <p:cNvGrpSpPr/>
              <p:nvPr/>
            </p:nvGrpSpPr>
            <p:grpSpPr>
              <a:xfrm>
                <a:off x="10489" y="6875"/>
                <a:ext cx="1701" cy="3265"/>
                <a:chOff x="9242" y="5583"/>
                <a:chExt cx="1701" cy="3265"/>
              </a:xfrm>
            </p:grpSpPr>
            <p:sp>
              <p:nvSpPr>
                <p:cNvPr id="17" name="椭圆 16"/>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4</a:t>
                  </a:r>
                  <a:endParaRPr lang="en-US" altLang="zh-CN">
                    <a:solidFill>
                      <a:schemeClr val="tx1"/>
                    </a:solidFill>
                    <a:uFillTx/>
                  </a:endParaRPr>
                </a:p>
              </p:txBody>
            </p:sp>
            <p:sp>
              <p:nvSpPr>
                <p:cNvPr id="18" name="矩形 17"/>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41" name="矩形 40"/>
                <p:cNvSpPr/>
                <p:nvPr/>
              </p:nvSpPr>
              <p:spPr>
                <a:xfrm>
                  <a:off x="9582" y="5696"/>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42" name="矩形 41"/>
                <p:cNvSpPr/>
                <p:nvPr/>
              </p:nvSpPr>
              <p:spPr>
                <a:xfrm>
                  <a:off x="9242" y="7397"/>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43" name="矩形 42"/>
                <p:cNvSpPr/>
                <p:nvPr/>
              </p:nvSpPr>
              <p:spPr>
                <a:xfrm>
                  <a:off x="10602" y="8577"/>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grpSp>
          <p:grpSp>
            <p:nvGrpSpPr>
              <p:cNvPr id="19" name="组合 18"/>
              <p:cNvGrpSpPr/>
              <p:nvPr/>
            </p:nvGrpSpPr>
            <p:grpSpPr>
              <a:xfrm>
                <a:off x="10829" y="8462"/>
                <a:ext cx="793" cy="951"/>
                <a:chOff x="9922" y="5583"/>
                <a:chExt cx="793" cy="951"/>
              </a:xfrm>
            </p:grpSpPr>
            <p:sp>
              <p:nvSpPr>
                <p:cNvPr id="20" name="椭圆 19"/>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5</a:t>
                  </a:r>
                  <a:endParaRPr lang="en-US" altLang="zh-CN">
                    <a:solidFill>
                      <a:schemeClr val="tx1"/>
                    </a:solidFill>
                    <a:uFillTx/>
                  </a:endParaRPr>
                </a:p>
              </p:txBody>
            </p:sp>
            <p:sp>
              <p:nvSpPr>
                <p:cNvPr id="21" name="矩形 20"/>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4</a:t>
                  </a:r>
                  <a:endParaRPr lang="en-US" altLang="zh-CN" sz="1400"/>
                </a:p>
              </p:txBody>
            </p:sp>
          </p:grpSp>
          <p:grpSp>
            <p:nvGrpSpPr>
              <p:cNvPr id="22" name="组合 21"/>
              <p:cNvGrpSpPr/>
              <p:nvPr/>
            </p:nvGrpSpPr>
            <p:grpSpPr>
              <a:xfrm>
                <a:off x="12190" y="9596"/>
                <a:ext cx="793" cy="951"/>
                <a:chOff x="9922" y="5583"/>
                <a:chExt cx="793" cy="951"/>
              </a:xfrm>
            </p:grpSpPr>
            <p:sp>
              <p:nvSpPr>
                <p:cNvPr id="23" name="椭圆 22"/>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1</a:t>
                  </a:r>
                  <a:endParaRPr lang="en-US" altLang="zh-CN">
                    <a:solidFill>
                      <a:schemeClr val="tx1"/>
                    </a:solidFill>
                    <a:uFillTx/>
                  </a:endParaRPr>
                </a:p>
              </p:txBody>
            </p:sp>
            <p:sp>
              <p:nvSpPr>
                <p:cNvPr id="24" name="矩形 23"/>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5</a:t>
                  </a:r>
                  <a:endParaRPr lang="en-US" altLang="zh-CN" sz="1400"/>
                </a:p>
              </p:txBody>
            </p:sp>
          </p:grpSp>
          <p:cxnSp>
            <p:nvCxnSpPr>
              <p:cNvPr id="25" name="曲线连接符 24"/>
              <p:cNvCxnSpPr>
                <a:stCxn id="8" idx="2"/>
                <a:endCxn id="12" idx="7"/>
              </p:cNvCxnSpPr>
              <p:nvPr/>
            </p:nvCxnSpPr>
            <p:spPr>
              <a:xfrm rot="10800000" flipV="1">
                <a:off x="9140" y="6193"/>
                <a:ext cx="781" cy="1007"/>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8" idx="5"/>
                <a:endCxn id="17" idx="1"/>
              </p:cNvCxnSpPr>
              <p:nvPr/>
            </p:nvCxnSpPr>
            <p:spPr>
              <a:xfrm rot="5400000" flipV="1">
                <a:off x="10480" y="6457"/>
                <a:ext cx="812" cy="767"/>
              </a:xfrm>
              <a:prstGeom prst="curvedConnector3">
                <a:avLst>
                  <a:gd name="adj1" fmla="val 49938"/>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17" idx="3"/>
                <a:endCxn id="20" idx="0"/>
              </p:cNvCxnSpPr>
              <p:nvPr/>
            </p:nvCxnSpPr>
            <p:spPr>
              <a:xfrm rot="5400000">
                <a:off x="10716" y="8180"/>
                <a:ext cx="1007" cy="100"/>
              </a:xfrm>
              <a:prstGeom prst="curvedConnector3">
                <a:avLst>
                  <a:gd name="adj1" fmla="val 54965"/>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20" idx="5"/>
                <a:endCxn id="23" idx="1"/>
              </p:cNvCxnSpPr>
              <p:nvPr/>
            </p:nvCxnSpPr>
            <p:spPr>
              <a:xfrm rot="5400000" flipV="1">
                <a:off x="11522" y="9199"/>
                <a:ext cx="654" cy="881"/>
              </a:xfrm>
              <a:prstGeom prst="curvedConnector3">
                <a:avLst>
                  <a:gd name="adj1" fmla="val 49924"/>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8" idx="4"/>
                <a:endCxn id="17" idx="2"/>
              </p:cNvCxnSpPr>
              <p:nvPr/>
            </p:nvCxnSpPr>
            <p:spPr>
              <a:xfrm rot="5400000" flipV="1">
                <a:off x="10240" y="6557"/>
                <a:ext cx="952" cy="907"/>
              </a:xfrm>
              <a:prstGeom prst="curvedConnector2">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17" idx="2"/>
                <a:endCxn id="20" idx="1"/>
              </p:cNvCxnSpPr>
              <p:nvPr/>
            </p:nvCxnSpPr>
            <p:spPr>
              <a:xfrm rot="10800000" flipV="1">
                <a:off x="10929" y="7486"/>
                <a:ext cx="240" cy="1347"/>
              </a:xfrm>
              <a:prstGeom prst="curvedConnector2">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曲线连接符 34"/>
              <p:cNvCxnSpPr>
                <a:stCxn id="20" idx="4"/>
                <a:endCxn id="23" idx="2"/>
              </p:cNvCxnSpPr>
              <p:nvPr/>
            </p:nvCxnSpPr>
            <p:spPr>
              <a:xfrm rot="5400000" flipV="1">
                <a:off x="11282" y="9299"/>
                <a:ext cx="794" cy="1021"/>
              </a:xfrm>
              <a:prstGeom prst="curvedConnector2">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17" idx="0"/>
                <a:endCxn id="8" idx="6"/>
              </p:cNvCxnSpPr>
              <p:nvPr/>
            </p:nvCxnSpPr>
            <p:spPr>
              <a:xfrm rot="16200000" flipV="1">
                <a:off x="10580" y="6217"/>
                <a:ext cx="952" cy="907"/>
              </a:xfrm>
              <a:prstGeom prst="curvedConnector2">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0" idx="6"/>
                <a:endCxn id="17" idx="5"/>
              </p:cNvCxnSpPr>
              <p:nvPr/>
            </p:nvCxnSpPr>
            <p:spPr>
              <a:xfrm flipV="1">
                <a:off x="11509" y="7726"/>
                <a:ext cx="240" cy="1347"/>
              </a:xfrm>
              <a:prstGeom prst="curvedConnector2">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3" idx="0"/>
                <a:endCxn id="20" idx="6"/>
              </p:cNvCxnSpPr>
              <p:nvPr/>
            </p:nvCxnSpPr>
            <p:spPr>
              <a:xfrm rot="16200000" flipV="1">
                <a:off x="11622" y="8960"/>
                <a:ext cx="794" cy="1021"/>
              </a:xfrm>
              <a:prstGeom prst="curvedConnector2">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973" y="5434"/>
              <a:ext cx="793" cy="951"/>
              <a:chOff x="9922" y="5583"/>
              <a:chExt cx="793" cy="951"/>
            </a:xfrm>
          </p:grpSpPr>
          <p:sp>
            <p:nvSpPr>
              <p:cNvPr id="36" name="椭圆 35"/>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6</a:t>
                </a:r>
                <a:endParaRPr lang="en-US" altLang="zh-CN">
                  <a:solidFill>
                    <a:schemeClr val="tx1"/>
                  </a:solidFill>
                  <a:uFillTx/>
                </a:endParaRPr>
              </a:p>
            </p:txBody>
          </p:sp>
          <p:sp>
            <p:nvSpPr>
              <p:cNvPr id="39" name="矩形 38"/>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grpSp>
        <p:grpSp>
          <p:nvGrpSpPr>
            <p:cNvPr id="44" name="组合 43"/>
            <p:cNvGrpSpPr/>
            <p:nvPr/>
          </p:nvGrpSpPr>
          <p:grpSpPr>
            <a:xfrm>
              <a:off x="7087" y="7170"/>
              <a:ext cx="1474" cy="2027"/>
              <a:chOff x="9242" y="5583"/>
              <a:chExt cx="1474" cy="2027"/>
            </a:xfrm>
          </p:grpSpPr>
          <p:sp>
            <p:nvSpPr>
              <p:cNvPr id="45" name="椭圆 44"/>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3</a:t>
                </a:r>
                <a:endParaRPr lang="en-US" altLang="zh-CN">
                  <a:solidFill>
                    <a:schemeClr val="tx1"/>
                  </a:solidFill>
                  <a:uFillTx/>
                </a:endParaRPr>
              </a:p>
            </p:txBody>
          </p:sp>
          <p:sp>
            <p:nvSpPr>
              <p:cNvPr id="46" name="矩形 45"/>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sp>
            <p:nvSpPr>
              <p:cNvPr id="59" name="矩形 58"/>
              <p:cNvSpPr/>
              <p:nvPr/>
            </p:nvSpPr>
            <p:spPr>
              <a:xfrm>
                <a:off x="9751" y="5699"/>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sp>
            <p:nvSpPr>
              <p:cNvPr id="64" name="矩形 63"/>
              <p:cNvSpPr/>
              <p:nvPr/>
            </p:nvSpPr>
            <p:spPr>
              <a:xfrm>
                <a:off x="9242" y="7339"/>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grpSp>
        <p:grpSp>
          <p:nvGrpSpPr>
            <p:cNvPr id="47" name="组合 46"/>
            <p:cNvGrpSpPr/>
            <p:nvPr/>
          </p:nvGrpSpPr>
          <p:grpSpPr>
            <a:xfrm>
              <a:off x="7256" y="8867"/>
              <a:ext cx="793" cy="951"/>
              <a:chOff x="9922" y="5583"/>
              <a:chExt cx="793" cy="951"/>
            </a:xfrm>
          </p:grpSpPr>
          <p:sp>
            <p:nvSpPr>
              <p:cNvPr id="48" name="椭圆 47"/>
              <p:cNvSpPr/>
              <p:nvPr/>
            </p:nvSpPr>
            <p:spPr>
              <a:xfrm>
                <a:off x="9922" y="5854"/>
                <a:ext cx="680" cy="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uFillTx/>
                  </a:rPr>
                  <a:t>8</a:t>
                </a:r>
                <a:endParaRPr lang="en-US" altLang="zh-CN">
                  <a:solidFill>
                    <a:schemeClr val="tx1"/>
                  </a:solidFill>
                  <a:uFillTx/>
                </a:endParaRPr>
              </a:p>
            </p:txBody>
          </p:sp>
          <p:sp>
            <p:nvSpPr>
              <p:cNvPr id="49" name="矩形 48"/>
              <p:cNvSpPr/>
              <p:nvPr/>
            </p:nvSpPr>
            <p:spPr>
              <a:xfrm>
                <a:off x="10375" y="5583"/>
                <a:ext cx="341" cy="271"/>
              </a:xfrm>
              <a:prstGeom prst="rect">
                <a:avLst/>
              </a:prstGeom>
              <a:solidFill>
                <a:srgbClr val="FF00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3</a:t>
                </a:r>
                <a:endParaRPr lang="en-US" altLang="zh-CN" sz="1400"/>
              </a:p>
            </p:txBody>
          </p:sp>
        </p:grpSp>
        <p:cxnSp>
          <p:nvCxnSpPr>
            <p:cNvPr id="50" name="曲线连接符 49"/>
            <p:cNvCxnSpPr>
              <a:stCxn id="36" idx="5"/>
              <a:endCxn id="45" idx="1"/>
            </p:cNvCxnSpPr>
            <p:nvPr/>
          </p:nvCxnSpPr>
          <p:spPr>
            <a:xfrm rot="5400000" flipV="1">
              <a:off x="7082" y="6756"/>
              <a:ext cx="1256" cy="314"/>
            </a:xfrm>
            <a:prstGeom prst="curved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45" idx="3"/>
              <a:endCxn id="48" idx="0"/>
            </p:cNvCxnSpPr>
            <p:nvPr/>
          </p:nvCxnSpPr>
          <p:spPr>
            <a:xfrm rot="5400000">
              <a:off x="7173" y="8444"/>
              <a:ext cx="1117" cy="271"/>
            </a:xfrm>
            <a:prstGeom prst="curvedConnector3">
              <a:avLst>
                <a:gd name="adj1" fmla="val 5452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36" idx="4"/>
              <a:endCxn id="45" idx="2"/>
            </p:cNvCxnSpPr>
            <p:nvPr/>
          </p:nvCxnSpPr>
          <p:spPr>
            <a:xfrm rot="5400000" flipV="1">
              <a:off x="6842" y="6856"/>
              <a:ext cx="1396" cy="454"/>
            </a:xfrm>
            <a:prstGeom prst="curvedConnector2">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曲线连接符 54"/>
            <p:cNvCxnSpPr>
              <a:stCxn id="45" idx="2"/>
              <a:endCxn id="48" idx="1"/>
            </p:cNvCxnSpPr>
            <p:nvPr/>
          </p:nvCxnSpPr>
          <p:spPr>
            <a:xfrm rot="10800000" flipV="1">
              <a:off x="7356" y="7781"/>
              <a:ext cx="411" cy="1457"/>
            </a:xfrm>
            <a:prstGeom prst="curvedConnector2">
              <a:avLst/>
            </a:prstGeom>
            <a:ln w="38100">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曲线连接符 56"/>
            <p:cNvCxnSpPr>
              <a:stCxn id="45" idx="0"/>
              <a:endCxn id="36" idx="6"/>
            </p:cNvCxnSpPr>
            <p:nvPr/>
          </p:nvCxnSpPr>
          <p:spPr>
            <a:xfrm rot="16200000" flipV="1">
              <a:off x="7182" y="6516"/>
              <a:ext cx="1396" cy="454"/>
            </a:xfrm>
            <a:prstGeom prst="curvedConnector2">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48" idx="7"/>
              <a:endCxn id="45" idx="4"/>
            </p:cNvCxnSpPr>
            <p:nvPr/>
          </p:nvCxnSpPr>
          <p:spPr>
            <a:xfrm rot="16200000">
              <a:off x="7413" y="8544"/>
              <a:ext cx="1117" cy="271"/>
            </a:xfrm>
            <a:prstGeom prst="curvedConnector3">
              <a:avLst>
                <a:gd name="adj1" fmla="val 54432"/>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8" idx="7"/>
              <a:endCxn id="36" idx="1"/>
            </p:cNvCxnSpPr>
            <p:nvPr/>
          </p:nvCxnSpPr>
          <p:spPr>
            <a:xfrm rot="16200000">
              <a:off x="5102" y="3834"/>
              <a:ext cx="5" cy="3942"/>
            </a:xfrm>
            <a:prstGeom prst="curvedConnector3">
              <a:avLst>
                <a:gd name="adj1" fmla="val 9550000"/>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4592" y="5434"/>
              <a:ext cx="1289" cy="580"/>
            </a:xfrm>
            <a:prstGeom prst="rect">
              <a:avLst/>
            </a:prstGeom>
            <a:noFill/>
          </p:spPr>
          <p:txBody>
            <a:bodyPr wrap="square" rtlCol="0">
              <a:spAutoFit/>
            </a:bodyPr>
            <a:p>
              <a:r>
                <a:rPr lang="zh-CN" altLang="en-US"/>
                <a:t>合并</a:t>
              </a:r>
              <a:endParaRPr lang="zh-CN" altLang="en-US"/>
            </a:p>
          </p:txBody>
        </p:sp>
        <p:sp>
          <p:nvSpPr>
            <p:cNvPr id="68" name="文本框 67"/>
            <p:cNvSpPr txBox="1"/>
            <p:nvPr/>
          </p:nvSpPr>
          <p:spPr>
            <a:xfrm>
              <a:off x="7908" y="5244"/>
              <a:ext cx="2014" cy="580"/>
            </a:xfrm>
            <a:prstGeom prst="rect">
              <a:avLst/>
            </a:prstGeom>
            <a:noFill/>
          </p:spPr>
          <p:txBody>
            <a:bodyPr wrap="square" rtlCol="0">
              <a:spAutoFit/>
            </a:bodyPr>
            <a:p>
              <a:r>
                <a:rPr lang="en-US" altLang="zh-CN" b="1"/>
                <a:t>fa[6]=2</a:t>
              </a:r>
              <a:endParaRPr lang="en-US" altLang="zh-CN" b="1"/>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5605" y="1052830"/>
            <a:ext cx="8080375" cy="4246245"/>
          </a:xfrm>
          <a:prstGeom prst="rect">
            <a:avLst/>
          </a:prstGeom>
          <a:noFill/>
        </p:spPr>
        <p:txBody>
          <a:bodyPr wrap="square" rtlCol="0">
            <a:spAutoFit/>
          </a:bodyPr>
          <a:p>
            <a:r>
              <a:rPr lang="en-US" altLang="zh-CN" b="1">
                <a:solidFill>
                  <a:srgbClr val="FF0000"/>
                </a:solidFill>
                <a:sym typeface="+mn-ea"/>
              </a:rPr>
              <a:t>【</a:t>
            </a:r>
            <a:r>
              <a:rPr lang="zh-CN" altLang="en-US" b="1" dirty="0">
                <a:solidFill>
                  <a:srgbClr val="FF0000"/>
                </a:solidFill>
                <a:sym typeface="+mn-ea"/>
              </a:rPr>
              <a:t>例题</a:t>
            </a:r>
            <a:r>
              <a:rPr lang="en-US" altLang="zh-CN" b="1">
                <a:solidFill>
                  <a:srgbClr val="FF0000"/>
                </a:solidFill>
                <a:sym typeface="+mn-ea"/>
              </a:rPr>
              <a:t>1】</a:t>
            </a:r>
            <a:r>
              <a:rPr lang="zh-CN" altLang="en-US" b="1">
                <a:sym typeface="+mn-ea"/>
              </a:rPr>
              <a:t>若某个部落过于庞大，则部落成员见面也有可能不认识。已知某个部落成员关系图，任意给出其中两个人，判断是否有亲戚关系。规定：</a:t>
            </a:r>
            <a:r>
              <a:rPr lang="zh-CN" altLang="en-US" b="1">
                <a:solidFill>
                  <a:srgbClr val="FF0000"/>
                </a:solidFill>
                <a:latin typeface="Calibri" panose="020F0502020204030204" charset="0"/>
                <a:sym typeface="+mn-ea"/>
              </a:rPr>
              <a:t>①</a:t>
            </a:r>
            <a:r>
              <a:rPr lang="zh-CN" altLang="en-US" b="1">
                <a:latin typeface="Calibri" panose="020F0502020204030204" charset="0"/>
                <a:sym typeface="+mn-ea"/>
              </a:rPr>
              <a:t>若</a:t>
            </a:r>
            <a:r>
              <a:rPr lang="en-US" altLang="zh-CN" b="1">
                <a:latin typeface="Calibri" panose="020F0502020204030204" charset="0"/>
                <a:sym typeface="+mn-ea"/>
              </a:rPr>
              <a:t>x</a:t>
            </a:r>
            <a:r>
              <a:rPr lang="zh-CN" altLang="zh-CN" b="1">
                <a:latin typeface="Calibri" panose="020F0502020204030204" charset="0"/>
                <a:sym typeface="+mn-ea"/>
              </a:rPr>
              <a:t>、</a:t>
            </a:r>
            <a:r>
              <a:rPr lang="en-US" altLang="zh-CN" b="1">
                <a:latin typeface="Calibri" panose="020F0502020204030204" charset="0"/>
                <a:sym typeface="+mn-ea"/>
              </a:rPr>
              <a:t>y</a:t>
            </a:r>
            <a:r>
              <a:rPr lang="zh-CN" altLang="zh-CN" b="1">
                <a:latin typeface="Calibri" panose="020F0502020204030204" charset="0"/>
                <a:sym typeface="+mn-ea"/>
              </a:rPr>
              <a:t>是亲戚，</a:t>
            </a:r>
            <a:r>
              <a:rPr lang="en-US" altLang="zh-CN" b="1">
                <a:latin typeface="Calibri" panose="020F0502020204030204" charset="0"/>
                <a:sym typeface="+mn-ea"/>
              </a:rPr>
              <a:t>y</a:t>
            </a:r>
            <a:r>
              <a:rPr lang="zh-CN" altLang="zh-CN" b="1">
                <a:latin typeface="Calibri" panose="020F0502020204030204" charset="0"/>
                <a:sym typeface="+mn-ea"/>
              </a:rPr>
              <a:t>和</a:t>
            </a:r>
            <a:r>
              <a:rPr lang="en-US" altLang="zh-CN" b="1">
                <a:latin typeface="Calibri" panose="020F0502020204030204" charset="0"/>
                <a:sym typeface="+mn-ea"/>
              </a:rPr>
              <a:t>z</a:t>
            </a:r>
            <a:r>
              <a:rPr lang="zh-CN" altLang="zh-CN" b="1">
                <a:latin typeface="Calibri" panose="020F0502020204030204" charset="0"/>
                <a:sym typeface="+mn-ea"/>
              </a:rPr>
              <a:t>是亲戚，则</a:t>
            </a:r>
            <a:r>
              <a:rPr lang="en-US" altLang="zh-CN" b="1">
                <a:latin typeface="Calibri" panose="020F0502020204030204" charset="0"/>
                <a:sym typeface="+mn-ea"/>
              </a:rPr>
              <a:t>x</a:t>
            </a:r>
            <a:r>
              <a:rPr lang="zh-CN" altLang="zh-CN" b="1">
                <a:latin typeface="Calibri" panose="020F0502020204030204" charset="0"/>
                <a:sym typeface="+mn-ea"/>
              </a:rPr>
              <a:t>和</a:t>
            </a:r>
            <a:r>
              <a:rPr lang="en-US" altLang="zh-CN" b="1">
                <a:latin typeface="Calibri" panose="020F0502020204030204" charset="0"/>
                <a:sym typeface="+mn-ea"/>
              </a:rPr>
              <a:t>z</a:t>
            </a:r>
            <a:r>
              <a:rPr lang="zh-CN" altLang="zh-CN" b="1">
                <a:latin typeface="Calibri" panose="020F0502020204030204" charset="0"/>
                <a:sym typeface="+mn-ea"/>
              </a:rPr>
              <a:t> 也是亲戚；</a:t>
            </a:r>
            <a:r>
              <a:rPr lang="zh-CN" altLang="zh-CN" b="1">
                <a:solidFill>
                  <a:srgbClr val="FF0000"/>
                </a:solidFill>
                <a:latin typeface="Calibri" panose="020F0502020204030204" charset="0"/>
                <a:sym typeface="+mn-ea"/>
              </a:rPr>
              <a:t>②</a:t>
            </a:r>
            <a:r>
              <a:rPr lang="zh-CN" altLang="zh-CN" b="1">
                <a:latin typeface="Calibri" panose="020F0502020204030204" charset="0"/>
                <a:sym typeface="+mn-ea"/>
              </a:rPr>
              <a:t>若</a:t>
            </a:r>
            <a:r>
              <a:rPr lang="en-US" altLang="zh-CN" b="1">
                <a:latin typeface="Calibri" panose="020F0502020204030204" charset="0"/>
                <a:sym typeface="+mn-ea"/>
              </a:rPr>
              <a:t>x</a:t>
            </a:r>
            <a:r>
              <a:rPr lang="zh-CN" altLang="zh-CN" b="1">
                <a:latin typeface="Calibri" panose="020F0502020204030204" charset="0"/>
                <a:sym typeface="+mn-ea"/>
              </a:rPr>
              <a:t>和</a:t>
            </a:r>
            <a:r>
              <a:rPr lang="en-US" altLang="zh-CN" b="1">
                <a:latin typeface="Calibri" panose="020F0502020204030204" charset="0"/>
                <a:sym typeface="+mn-ea"/>
              </a:rPr>
              <a:t>y</a:t>
            </a:r>
            <a:r>
              <a:rPr lang="zh-CN" altLang="zh-CN" b="1">
                <a:latin typeface="Calibri" panose="020F0502020204030204" charset="0"/>
                <a:sym typeface="+mn-ea"/>
              </a:rPr>
              <a:t>是亲戚，则</a:t>
            </a:r>
            <a:r>
              <a:rPr lang="en-US" altLang="zh-CN" b="1">
                <a:latin typeface="Calibri" panose="020F0502020204030204" charset="0"/>
                <a:sym typeface="+mn-ea"/>
              </a:rPr>
              <a:t>x</a:t>
            </a:r>
            <a:r>
              <a:rPr lang="zh-CN" altLang="zh-CN" b="1">
                <a:latin typeface="Calibri" panose="020F0502020204030204" charset="0"/>
                <a:sym typeface="+mn-ea"/>
              </a:rPr>
              <a:t>的亲戚也是</a:t>
            </a:r>
            <a:r>
              <a:rPr lang="en-US" altLang="zh-CN" b="1">
                <a:latin typeface="Calibri" panose="020F0502020204030204" charset="0"/>
                <a:sym typeface="+mn-ea"/>
              </a:rPr>
              <a:t>y</a:t>
            </a:r>
            <a:r>
              <a:rPr lang="zh-CN" altLang="zh-CN" b="1">
                <a:latin typeface="Calibri" panose="020F0502020204030204" charset="0"/>
                <a:sym typeface="+mn-ea"/>
              </a:rPr>
              <a:t>的亲戚，</a:t>
            </a:r>
            <a:r>
              <a:rPr lang="en-US" altLang="zh-CN" b="1">
                <a:latin typeface="Calibri" panose="020F0502020204030204" charset="0"/>
                <a:sym typeface="+mn-ea"/>
              </a:rPr>
              <a:t>y</a:t>
            </a:r>
            <a:r>
              <a:rPr lang="zh-CN" altLang="zh-CN" b="1">
                <a:latin typeface="Calibri" panose="020F0502020204030204" charset="0"/>
                <a:sym typeface="+mn-ea"/>
              </a:rPr>
              <a:t>的亲戚也是</a:t>
            </a:r>
            <a:r>
              <a:rPr lang="en-US" altLang="zh-CN" b="1">
                <a:latin typeface="Calibri" panose="020F0502020204030204" charset="0"/>
                <a:sym typeface="+mn-ea"/>
              </a:rPr>
              <a:t>x</a:t>
            </a:r>
            <a:r>
              <a:rPr lang="zh-CN" altLang="zh-CN" b="1">
                <a:latin typeface="Calibri" panose="020F0502020204030204" charset="0"/>
                <a:sym typeface="+mn-ea"/>
              </a:rPr>
              <a:t>的亲戚。</a:t>
            </a:r>
            <a:endParaRPr lang="zh-CN" altLang="zh-CN" b="1">
              <a:latin typeface="Calibri" panose="020F0502020204030204" charset="0"/>
              <a:sym typeface="+mn-ea"/>
            </a:endParaRPr>
          </a:p>
          <a:p>
            <a:r>
              <a:rPr lang="en-US" altLang="zh-CN">
                <a:sym typeface="+mn-ea"/>
              </a:rPr>
              <a:t>【</a:t>
            </a:r>
            <a:r>
              <a:rPr lang="zh-CN" altLang="en-US" dirty="0">
                <a:sym typeface="+mn-ea"/>
              </a:rPr>
              <a:t>输入格式</a:t>
            </a:r>
            <a:r>
              <a:rPr lang="en-US" altLang="zh-CN">
                <a:sym typeface="+mn-ea"/>
              </a:rPr>
              <a:t>】</a:t>
            </a:r>
            <a:endParaRPr lang="en-US" altLang="zh-CN">
              <a:sym typeface="+mn-ea"/>
            </a:endParaRPr>
          </a:p>
          <a:p>
            <a:r>
              <a:rPr b="1">
                <a:sym typeface="+mn-ea"/>
              </a:rPr>
              <a:t>输入由两部分组成。</a:t>
            </a:r>
            <a:endParaRPr b="1">
              <a:sym typeface="+mn-ea"/>
            </a:endParaRPr>
          </a:p>
          <a:p>
            <a:r>
              <a:rPr b="1">
                <a:sym typeface="+mn-ea"/>
              </a:rPr>
              <a:t>第一部分以N，M开始。N为问题涉及的人的个数(1 ≤N</a:t>
            </a:r>
            <a:r>
              <a:rPr b="1">
                <a:sym typeface="+mn-ea"/>
              </a:rPr>
              <a:t>≤ 20000)。这些人的编号为1,2,3,…, N。下面有M行(1 ≤ M ≤ 1 000 000)，每行有两个数ai, bi，表示已知ai和bi是亲戚。</a:t>
            </a:r>
            <a:endParaRPr b="1">
              <a:sym typeface="+mn-ea"/>
            </a:endParaRPr>
          </a:p>
          <a:p>
            <a:r>
              <a:rPr b="1">
                <a:sym typeface="+mn-ea"/>
              </a:rPr>
              <a:t>第二部分以Q开始。以下Q行有Q个询问(1 ≤ Q ≤ 1 000 000)，每行为ci, di，表示询问ci和di是否为亲戚。</a:t>
            </a:r>
            <a:endParaRPr b="1">
              <a:sym typeface="+mn-ea"/>
            </a:endParaRPr>
          </a:p>
          <a:p>
            <a:r>
              <a:rPr lang="en-US" altLang="zh-CN">
                <a:sym typeface="+mn-ea"/>
              </a:rPr>
              <a:t>【</a:t>
            </a:r>
            <a:r>
              <a:rPr lang="zh-CN" altLang="en-US" dirty="0">
                <a:sym typeface="+mn-ea"/>
              </a:rPr>
              <a:t>输出格式</a:t>
            </a:r>
            <a:r>
              <a:rPr lang="en-US" altLang="zh-CN">
                <a:sym typeface="+mn-ea"/>
              </a:rPr>
              <a:t>】</a:t>
            </a:r>
            <a:endParaRPr lang="en-US" altLang="zh-CN">
              <a:sym typeface="+mn-ea"/>
            </a:endParaRPr>
          </a:p>
          <a:p>
            <a:r>
              <a:rPr lang="zh-CN" altLang="en-US" b="1">
                <a:sym typeface="+mn-ea"/>
              </a:rPr>
              <a:t>对于每个询问ci, di，输出一行：若ci和di为亲戚，则输出“Yes”，否则输出“No”。</a:t>
            </a:r>
            <a:endParaRPr lang="zh-CN" altLang="en-US" b="1">
              <a:sym typeface="+mn-ea"/>
            </a:endParaRPr>
          </a:p>
          <a:p>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1460" y="332740"/>
            <a:ext cx="1518920" cy="4799965"/>
          </a:xfrm>
          <a:prstGeom prst="rect">
            <a:avLst/>
          </a:prstGeom>
          <a:noFill/>
        </p:spPr>
        <p:txBody>
          <a:bodyPr wrap="square" rtlCol="0">
            <a:spAutoFit/>
          </a:bodyPr>
          <a:p>
            <a:r>
              <a:rPr lang="en-US" altLang="zh-CN">
                <a:sym typeface="+mn-ea"/>
              </a:rPr>
              <a:t>【</a:t>
            </a:r>
            <a:r>
              <a:rPr lang="zh-CN" altLang="en-US" dirty="0">
                <a:sym typeface="+mn-ea"/>
              </a:rPr>
              <a:t>输入样例</a:t>
            </a:r>
            <a:r>
              <a:rPr lang="en-US" altLang="zh-CN">
                <a:sym typeface="+mn-ea"/>
              </a:rPr>
              <a:t>】</a:t>
            </a:r>
            <a:endParaRPr lang="en-US" altLang="zh-CN">
              <a:sym typeface="+mn-ea"/>
            </a:endParaRPr>
          </a:p>
          <a:p>
            <a:r>
              <a:rPr lang="en-US" altLang="zh-CN" b="1">
                <a:sym typeface="+mn-ea"/>
              </a:rPr>
              <a:t>10 7</a:t>
            </a:r>
            <a:endParaRPr lang="en-US" altLang="zh-CN" b="1">
              <a:sym typeface="+mn-ea"/>
            </a:endParaRPr>
          </a:p>
          <a:p>
            <a:r>
              <a:rPr lang="en-US" altLang="zh-CN" b="1">
                <a:sym typeface="+mn-ea"/>
              </a:rPr>
              <a:t>2 4</a:t>
            </a:r>
            <a:endParaRPr lang="en-US" altLang="zh-CN" b="1">
              <a:sym typeface="+mn-ea"/>
            </a:endParaRPr>
          </a:p>
          <a:p>
            <a:r>
              <a:rPr lang="en-US" altLang="zh-CN" b="1">
                <a:sym typeface="+mn-ea"/>
              </a:rPr>
              <a:t>5 7</a:t>
            </a:r>
            <a:endParaRPr lang="en-US" altLang="zh-CN" b="1">
              <a:sym typeface="+mn-ea"/>
            </a:endParaRPr>
          </a:p>
          <a:p>
            <a:r>
              <a:rPr lang="en-US" altLang="zh-CN" b="1">
                <a:sym typeface="+mn-ea"/>
              </a:rPr>
              <a:t>1 3</a:t>
            </a:r>
            <a:endParaRPr lang="en-US" altLang="zh-CN" b="1">
              <a:sym typeface="+mn-ea"/>
            </a:endParaRPr>
          </a:p>
          <a:p>
            <a:r>
              <a:rPr lang="en-US" altLang="zh-CN" b="1">
                <a:sym typeface="+mn-ea"/>
              </a:rPr>
              <a:t>8 9</a:t>
            </a:r>
            <a:endParaRPr lang="en-US" altLang="zh-CN" b="1">
              <a:sym typeface="+mn-ea"/>
            </a:endParaRPr>
          </a:p>
          <a:p>
            <a:r>
              <a:rPr lang="en-US" altLang="zh-CN" b="1">
                <a:sym typeface="+mn-ea"/>
              </a:rPr>
              <a:t>1 2</a:t>
            </a:r>
            <a:endParaRPr lang="en-US" altLang="zh-CN" b="1">
              <a:sym typeface="+mn-ea"/>
            </a:endParaRPr>
          </a:p>
          <a:p>
            <a:r>
              <a:rPr lang="en-US" altLang="zh-CN" b="1">
                <a:sym typeface="+mn-ea"/>
              </a:rPr>
              <a:t>5 6</a:t>
            </a:r>
            <a:endParaRPr lang="en-US" altLang="zh-CN" b="1">
              <a:sym typeface="+mn-ea"/>
            </a:endParaRPr>
          </a:p>
          <a:p>
            <a:r>
              <a:rPr lang="en-US" altLang="zh-CN" b="1">
                <a:sym typeface="+mn-ea"/>
              </a:rPr>
              <a:t>2 3</a:t>
            </a:r>
            <a:endParaRPr lang="en-US" altLang="zh-CN" b="1">
              <a:sym typeface="+mn-ea"/>
            </a:endParaRPr>
          </a:p>
          <a:p>
            <a:r>
              <a:rPr lang="en-US" altLang="zh-CN" b="1">
                <a:sym typeface="+mn-ea"/>
              </a:rPr>
              <a:t>3</a:t>
            </a:r>
            <a:endParaRPr lang="en-US" altLang="zh-CN" b="1">
              <a:sym typeface="+mn-ea"/>
            </a:endParaRPr>
          </a:p>
          <a:p>
            <a:r>
              <a:rPr lang="en-US" altLang="zh-CN" b="1">
                <a:sym typeface="+mn-ea"/>
              </a:rPr>
              <a:t>3 4</a:t>
            </a:r>
            <a:endParaRPr lang="en-US" altLang="zh-CN" b="1">
              <a:sym typeface="+mn-ea"/>
            </a:endParaRPr>
          </a:p>
          <a:p>
            <a:r>
              <a:rPr lang="en-US" altLang="zh-CN" b="1">
                <a:sym typeface="+mn-ea"/>
              </a:rPr>
              <a:t>7 10</a:t>
            </a:r>
            <a:endParaRPr lang="en-US" altLang="zh-CN" b="1">
              <a:sym typeface="+mn-ea"/>
            </a:endParaRPr>
          </a:p>
          <a:p>
            <a:r>
              <a:rPr lang="en-US" altLang="zh-CN" b="1">
                <a:sym typeface="+mn-ea"/>
              </a:rPr>
              <a:t>8 9</a:t>
            </a:r>
            <a:endParaRPr lang="en-US" altLang="zh-CN" b="1">
              <a:sym typeface="+mn-ea"/>
            </a:endParaRPr>
          </a:p>
          <a:p>
            <a:r>
              <a:rPr lang="en-US" altLang="zh-CN">
                <a:sym typeface="+mn-ea"/>
              </a:rPr>
              <a:t>【</a:t>
            </a:r>
            <a:r>
              <a:rPr lang="zh-CN" altLang="en-US" dirty="0">
                <a:sym typeface="+mn-ea"/>
              </a:rPr>
              <a:t>输出样例</a:t>
            </a:r>
            <a:r>
              <a:rPr lang="en-US" altLang="zh-CN">
                <a:sym typeface="+mn-ea"/>
              </a:rPr>
              <a:t>】</a:t>
            </a:r>
            <a:endParaRPr lang="en-US" altLang="zh-CN">
              <a:sym typeface="+mn-ea"/>
            </a:endParaRPr>
          </a:p>
          <a:p>
            <a:r>
              <a:rPr lang="en-US" altLang="zh-CN" b="1">
                <a:sym typeface="+mn-ea"/>
              </a:rPr>
              <a:t>Yes</a:t>
            </a:r>
            <a:endParaRPr lang="en-US" altLang="zh-CN" b="1">
              <a:sym typeface="+mn-ea"/>
            </a:endParaRPr>
          </a:p>
          <a:p>
            <a:r>
              <a:rPr lang="en-US" altLang="zh-CN" b="1">
                <a:sym typeface="+mn-ea"/>
              </a:rPr>
              <a:t>No</a:t>
            </a:r>
            <a:endParaRPr lang="en-US" altLang="zh-CN" b="1">
              <a:sym typeface="+mn-ea"/>
            </a:endParaRPr>
          </a:p>
          <a:p>
            <a:r>
              <a:rPr lang="en-US" altLang="zh-CN" b="1">
                <a:sym typeface="+mn-ea"/>
              </a:rPr>
              <a:t>Yes</a:t>
            </a:r>
            <a:endParaRPr lang="en-US" altLang="zh-CN" b="1">
              <a:sym typeface="+mn-ea"/>
            </a:endParaRPr>
          </a:p>
        </p:txBody>
      </p:sp>
      <p:pic>
        <p:nvPicPr>
          <p:cNvPr id="2" name="图片 1" descr="A}CA`CQFS`5L]3@J7$XGJ1C"/>
          <p:cNvPicPr>
            <a:picLocks noChangeAspect="1"/>
          </p:cNvPicPr>
          <p:nvPr/>
        </p:nvPicPr>
        <p:blipFill>
          <a:blip r:embed="rId1"/>
          <a:stretch>
            <a:fillRect/>
          </a:stretch>
        </p:blipFill>
        <p:spPr>
          <a:xfrm>
            <a:off x="1907540" y="260350"/>
            <a:ext cx="5721985" cy="4799330"/>
          </a:xfrm>
          <a:prstGeom prst="rect">
            <a:avLst/>
          </a:prstGeom>
        </p:spPr>
      </p:pic>
      <p:grpSp>
        <p:nvGrpSpPr>
          <p:cNvPr id="7" name="组合 6"/>
          <p:cNvGrpSpPr/>
          <p:nvPr/>
        </p:nvGrpSpPr>
        <p:grpSpPr>
          <a:xfrm>
            <a:off x="3019425" y="4004945"/>
            <a:ext cx="4644390" cy="1509395"/>
            <a:chOff x="4755" y="6307"/>
            <a:chExt cx="7314" cy="2377"/>
          </a:xfrm>
        </p:grpSpPr>
        <p:sp>
          <p:nvSpPr>
            <p:cNvPr id="3" name="文本框 2"/>
            <p:cNvSpPr txBox="1"/>
            <p:nvPr/>
          </p:nvSpPr>
          <p:spPr>
            <a:xfrm>
              <a:off x="7653" y="7668"/>
              <a:ext cx="4417" cy="1016"/>
            </a:xfrm>
            <a:prstGeom prst="rect">
              <a:avLst/>
            </a:prstGeom>
            <a:noFill/>
            <a:ln w="28575" cmpd="sng">
              <a:solidFill>
                <a:schemeClr val="accent1">
                  <a:shade val="50000"/>
                </a:schemeClr>
              </a:solidFill>
              <a:prstDash val="solid"/>
            </a:ln>
          </p:spPr>
          <p:txBody>
            <a:bodyPr wrap="square" rtlCol="0">
              <a:spAutoFit/>
            </a:bodyPr>
            <a:p>
              <a:r>
                <a:rPr lang="zh-CN" altLang="zh-CN" b="1">
                  <a:solidFill>
                    <a:srgbClr val="FF0000"/>
                  </a:solidFill>
                </a:rPr>
                <a:t>思考</a:t>
              </a:r>
              <a:r>
                <a:rPr lang="zh-CN" altLang="zh-CN" b="1"/>
                <a:t>：可否修改成</a:t>
              </a:r>
              <a:r>
                <a:rPr lang="en-US" altLang="zh-CN" b="1"/>
                <a:t> </a:t>
              </a:r>
              <a:endParaRPr lang="en-US" altLang="zh-CN" b="1"/>
            </a:p>
            <a:p>
              <a:r>
                <a:rPr lang="en-US" altLang="zh-CN" b="1"/>
                <a:t>           fa[a] ! = fa[b]</a:t>
              </a:r>
              <a:endParaRPr lang="en-US" altLang="zh-CN" b="1"/>
            </a:p>
          </p:txBody>
        </p:sp>
        <p:cxnSp>
          <p:nvCxnSpPr>
            <p:cNvPr id="5" name="直接连接符 4"/>
            <p:cNvCxnSpPr/>
            <p:nvPr/>
          </p:nvCxnSpPr>
          <p:spPr>
            <a:xfrm flipV="1">
              <a:off x="4755" y="6307"/>
              <a:ext cx="4032" cy="4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8088" y="6311"/>
              <a:ext cx="926" cy="1357"/>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4970" y="332740"/>
            <a:ext cx="7321550" cy="1198880"/>
          </a:xfrm>
          <a:prstGeom prst="rect">
            <a:avLst/>
          </a:prstGeom>
          <a:noFill/>
        </p:spPr>
        <p:txBody>
          <a:bodyPr wrap="square" rtlCol="0">
            <a:spAutoFit/>
          </a:bodyPr>
          <a:p>
            <a:r>
              <a:rPr lang="en-US" altLang="zh-CN" b="1">
                <a:solidFill>
                  <a:srgbClr val="FF0000"/>
                </a:solidFill>
                <a:sym typeface="+mn-ea"/>
              </a:rPr>
              <a:t>【</a:t>
            </a:r>
            <a:r>
              <a:rPr lang="zh-CN" altLang="en-US" b="1" dirty="0">
                <a:solidFill>
                  <a:srgbClr val="FF0000"/>
                </a:solidFill>
                <a:sym typeface="+mn-ea"/>
              </a:rPr>
              <a:t>例题</a:t>
            </a:r>
            <a:r>
              <a:rPr lang="en-US" altLang="zh-CN" b="1">
                <a:solidFill>
                  <a:srgbClr val="FF0000"/>
                </a:solidFill>
                <a:sym typeface="+mn-ea"/>
              </a:rPr>
              <a:t>1</a:t>
            </a:r>
            <a:r>
              <a:rPr lang="zh-CN" altLang="zh-CN" b="1">
                <a:solidFill>
                  <a:srgbClr val="FF0000"/>
                </a:solidFill>
                <a:sym typeface="+mn-ea"/>
              </a:rPr>
              <a:t>拓展思考</a:t>
            </a:r>
            <a:r>
              <a:rPr lang="en-US" altLang="zh-CN" b="1">
                <a:solidFill>
                  <a:srgbClr val="FF0000"/>
                </a:solidFill>
                <a:sym typeface="+mn-ea"/>
              </a:rPr>
              <a:t>】</a:t>
            </a:r>
            <a:r>
              <a:rPr lang="zh-CN" altLang="en-US" b="1">
                <a:solidFill>
                  <a:schemeClr val="tx1"/>
                </a:solidFill>
                <a:sym typeface="+mn-ea"/>
              </a:rPr>
              <a:t>现在，我们定义彼此之间有亲戚关系的部落成员组成一个家族，请思考</a:t>
            </a:r>
            <a:endParaRPr lang="zh-CN" altLang="en-US" b="1">
              <a:solidFill>
                <a:schemeClr val="tx1"/>
              </a:solidFill>
              <a:sym typeface="+mn-ea"/>
            </a:endParaRPr>
          </a:p>
          <a:p>
            <a:r>
              <a:rPr lang="en-US" altLang="zh-CN" b="1">
                <a:solidFill>
                  <a:schemeClr val="tx1"/>
                </a:solidFill>
                <a:sym typeface="+mn-ea"/>
              </a:rPr>
              <a:t>1</a:t>
            </a:r>
            <a:r>
              <a:rPr lang="zh-CN" altLang="en-US" b="1">
                <a:solidFill>
                  <a:schemeClr val="tx1"/>
                </a:solidFill>
                <a:sym typeface="+mn-ea"/>
              </a:rPr>
              <a:t>、这个部落一共由几个家族组成的</a:t>
            </a:r>
            <a:endParaRPr lang="zh-CN" altLang="en-US" b="1">
              <a:solidFill>
                <a:schemeClr val="tx1"/>
              </a:solidFill>
              <a:sym typeface="+mn-ea"/>
            </a:endParaRPr>
          </a:p>
          <a:p>
            <a:r>
              <a:rPr lang="en-US" altLang="zh-CN" b="1">
                <a:solidFill>
                  <a:schemeClr val="tx1"/>
                </a:solidFill>
                <a:sym typeface="+mn-ea"/>
              </a:rPr>
              <a:t>2</a:t>
            </a:r>
            <a:r>
              <a:rPr lang="zh-CN" altLang="en-US" b="1">
                <a:solidFill>
                  <a:schemeClr val="tx1"/>
                </a:solidFill>
                <a:sym typeface="+mn-ea"/>
              </a:rPr>
              <a:t>、最大的一个家族有几个成员</a:t>
            </a:r>
            <a:endParaRPr lang="zh-CN" altLang="en-US" b="1">
              <a:solidFill>
                <a:schemeClr val="tx1"/>
              </a:solidFill>
              <a:sym typeface="+mn-ea"/>
            </a:endParaRPr>
          </a:p>
        </p:txBody>
      </p:sp>
      <p:sp>
        <p:nvSpPr>
          <p:cNvPr id="5" name="文本框 4"/>
          <p:cNvSpPr txBox="1"/>
          <p:nvPr/>
        </p:nvSpPr>
        <p:spPr>
          <a:xfrm>
            <a:off x="394970" y="1557020"/>
            <a:ext cx="7321550" cy="2030095"/>
          </a:xfrm>
          <a:prstGeom prst="rect">
            <a:avLst/>
          </a:prstGeom>
          <a:noFill/>
        </p:spPr>
        <p:txBody>
          <a:bodyPr wrap="square" rtlCol="0">
            <a:spAutoFit/>
          </a:bodyPr>
          <a:p>
            <a:r>
              <a:rPr lang="en-US" altLang="zh-CN" b="1">
                <a:solidFill>
                  <a:srgbClr val="FF0000"/>
                </a:solidFill>
                <a:sym typeface="+mn-ea"/>
              </a:rPr>
              <a:t>【</a:t>
            </a:r>
            <a:r>
              <a:rPr lang="zh-CN" altLang="en-US" b="1">
                <a:solidFill>
                  <a:srgbClr val="FF0000"/>
                </a:solidFill>
                <a:sym typeface="+mn-ea"/>
              </a:rPr>
              <a:t>解题思路</a:t>
            </a:r>
            <a:r>
              <a:rPr lang="en-US" altLang="zh-CN" b="1">
                <a:solidFill>
                  <a:srgbClr val="FF0000"/>
                </a:solidFill>
                <a:sym typeface="+mn-ea"/>
              </a:rPr>
              <a:t>】</a:t>
            </a:r>
            <a:endParaRPr lang="zh-CN" altLang="en-US" b="1">
              <a:solidFill>
                <a:schemeClr val="tx1"/>
              </a:solidFill>
              <a:sym typeface="+mn-ea"/>
            </a:endParaRPr>
          </a:p>
          <a:p>
            <a:r>
              <a:rPr lang="en-US" altLang="zh-CN" b="1">
                <a:solidFill>
                  <a:schemeClr val="tx1"/>
                </a:solidFill>
                <a:sym typeface="+mn-ea"/>
              </a:rPr>
              <a:t>1</a:t>
            </a:r>
            <a:r>
              <a:rPr lang="zh-CN" altLang="en-US" b="1">
                <a:solidFill>
                  <a:schemeClr val="tx1"/>
                </a:solidFill>
                <a:sym typeface="+mn-ea"/>
              </a:rPr>
              <a:t>、对于部落成员</a:t>
            </a:r>
            <a:r>
              <a:rPr lang="en-US" altLang="zh-CN" b="1">
                <a:solidFill>
                  <a:schemeClr val="tx1"/>
                </a:solidFill>
                <a:sym typeface="+mn-ea"/>
              </a:rPr>
              <a:t>x</a:t>
            </a:r>
            <a:r>
              <a:rPr lang="zh-CN" altLang="en-US" b="1">
                <a:solidFill>
                  <a:schemeClr val="tx1"/>
                </a:solidFill>
                <a:sym typeface="+mn-ea"/>
              </a:rPr>
              <a:t>而言，</a:t>
            </a:r>
            <a:r>
              <a:rPr lang="en-US" altLang="zh-CN" b="1">
                <a:solidFill>
                  <a:schemeClr val="tx1"/>
                </a:solidFill>
                <a:sym typeface="+mn-ea"/>
              </a:rPr>
              <a:t>Find(x)</a:t>
            </a:r>
            <a:r>
              <a:rPr lang="zh-CN" altLang="zh-CN" b="1">
                <a:solidFill>
                  <a:schemeClr val="tx1"/>
                </a:solidFill>
                <a:sym typeface="+mn-ea"/>
              </a:rPr>
              <a:t>相等的成员属于同一个家庭，这个家庭的祖先满足条件：</a:t>
            </a:r>
            <a:r>
              <a:rPr lang="en-US" altLang="zh-CN" b="1">
                <a:solidFill>
                  <a:srgbClr val="FF0000"/>
                </a:solidFill>
                <a:sym typeface="+mn-ea"/>
              </a:rPr>
              <a:t>Find(x) == x</a:t>
            </a:r>
            <a:r>
              <a:rPr lang="zh-CN" altLang="zh-CN" b="1">
                <a:solidFill>
                  <a:schemeClr val="tx1"/>
                </a:solidFill>
                <a:sym typeface="+mn-ea"/>
              </a:rPr>
              <a:t>，所以统计所有满足这个条件的</a:t>
            </a:r>
            <a:r>
              <a:rPr lang="en-US" altLang="zh-CN" b="1">
                <a:solidFill>
                  <a:schemeClr val="tx1"/>
                </a:solidFill>
                <a:sym typeface="+mn-ea"/>
              </a:rPr>
              <a:t>x</a:t>
            </a:r>
            <a:r>
              <a:rPr lang="zh-CN" altLang="zh-CN" b="1">
                <a:solidFill>
                  <a:schemeClr val="tx1"/>
                </a:solidFill>
                <a:sym typeface="+mn-ea"/>
              </a:rPr>
              <a:t>，即可计算家族的个数</a:t>
            </a:r>
            <a:endParaRPr lang="zh-CN" altLang="zh-CN" b="1">
              <a:solidFill>
                <a:schemeClr val="tx1"/>
              </a:solidFill>
              <a:sym typeface="+mn-ea"/>
            </a:endParaRPr>
          </a:p>
          <a:p>
            <a:endParaRPr lang="zh-CN" altLang="zh-CN" b="1">
              <a:solidFill>
                <a:schemeClr val="tx1"/>
              </a:solidFill>
              <a:sym typeface="+mn-ea"/>
            </a:endParaRPr>
          </a:p>
          <a:p>
            <a:r>
              <a:rPr lang="en-US" altLang="zh-CN" b="1">
                <a:solidFill>
                  <a:schemeClr val="tx1"/>
                </a:solidFill>
                <a:sym typeface="+mn-ea"/>
              </a:rPr>
              <a:t>2</a:t>
            </a:r>
            <a:r>
              <a:rPr lang="zh-CN" altLang="en-US" b="1">
                <a:solidFill>
                  <a:schemeClr val="tx1"/>
                </a:solidFill>
                <a:sym typeface="+mn-ea"/>
              </a:rPr>
              <a:t>、设以</a:t>
            </a:r>
            <a:r>
              <a:rPr lang="en-US" altLang="zh-CN" b="1">
                <a:solidFill>
                  <a:schemeClr val="tx1"/>
                </a:solidFill>
                <a:sym typeface="+mn-ea"/>
              </a:rPr>
              <a:t>Find(x)</a:t>
            </a:r>
            <a:r>
              <a:rPr lang="zh-CN" altLang="zh-CN" b="1">
                <a:solidFill>
                  <a:schemeClr val="tx1"/>
                </a:solidFill>
                <a:sym typeface="+mn-ea"/>
              </a:rPr>
              <a:t>为</a:t>
            </a:r>
            <a:r>
              <a:rPr lang="en-US" altLang="zh-CN" b="1">
                <a:solidFill>
                  <a:schemeClr val="tx1"/>
                </a:solidFill>
                <a:sym typeface="+mn-ea"/>
              </a:rPr>
              <a:t>“</a:t>
            </a:r>
            <a:r>
              <a:rPr lang="zh-CN" altLang="en-US" b="1">
                <a:solidFill>
                  <a:schemeClr val="tx1"/>
                </a:solidFill>
                <a:sym typeface="+mn-ea"/>
              </a:rPr>
              <a:t>祖先</a:t>
            </a:r>
            <a:r>
              <a:rPr lang="en-US" altLang="zh-CN" b="1">
                <a:solidFill>
                  <a:schemeClr val="tx1"/>
                </a:solidFill>
                <a:sym typeface="+mn-ea"/>
              </a:rPr>
              <a:t>”</a:t>
            </a:r>
            <a:r>
              <a:rPr lang="zh-CN" altLang="en-US" b="1">
                <a:solidFill>
                  <a:schemeClr val="tx1"/>
                </a:solidFill>
                <a:sym typeface="+mn-ea"/>
              </a:rPr>
              <a:t>的家族成员人数为</a:t>
            </a:r>
            <a:r>
              <a:rPr lang="en-US" altLang="zh-CN" b="1">
                <a:solidFill>
                  <a:schemeClr val="tx1"/>
                </a:solidFill>
                <a:sym typeface="+mn-ea"/>
              </a:rPr>
              <a:t>tot[find[x]],</a:t>
            </a:r>
            <a:r>
              <a:rPr lang="zh-CN" altLang="en-US" b="1">
                <a:solidFill>
                  <a:schemeClr val="tx1"/>
                </a:solidFill>
                <a:sym typeface="+mn-ea"/>
              </a:rPr>
              <a:t>在统计家族总数的同时可以统计每个家族的成员数</a:t>
            </a:r>
            <a:endParaRPr lang="zh-CN" altLang="en-US" b="1">
              <a:solidFill>
                <a:schemeClr val="tx1"/>
              </a:solidFill>
              <a:sym typeface="+mn-ea"/>
            </a:endParaRPr>
          </a:p>
        </p:txBody>
      </p:sp>
      <p:pic>
        <p:nvPicPr>
          <p:cNvPr id="6" name="图片 5" descr="R}O7_5LIDFCD82L{SN5B7KU"/>
          <p:cNvPicPr>
            <a:picLocks noChangeAspect="1"/>
          </p:cNvPicPr>
          <p:nvPr/>
        </p:nvPicPr>
        <p:blipFill>
          <a:blip r:embed="rId1"/>
          <a:stretch>
            <a:fillRect/>
          </a:stretch>
        </p:blipFill>
        <p:spPr>
          <a:xfrm>
            <a:off x="1705610" y="3574415"/>
            <a:ext cx="4784725" cy="31330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3850" y="404495"/>
            <a:ext cx="7748270" cy="676910"/>
          </a:xfrm>
        </p:spPr>
        <p:txBody>
          <a:bodyPr/>
          <a:p>
            <a:r>
              <a:rPr lang="en-US" altLang="zh-CN" sz="2800"/>
              <a:t>“</a:t>
            </a:r>
            <a:r>
              <a:rPr lang="zh-CN" altLang="en-US" sz="2800"/>
              <a:t>扩展域</a:t>
            </a:r>
            <a:r>
              <a:rPr lang="en-US" altLang="zh-CN" sz="2800"/>
              <a:t>”</a:t>
            </a:r>
            <a:r>
              <a:rPr lang="zh-CN" altLang="en-US" sz="2800"/>
              <a:t>与</a:t>
            </a:r>
            <a:r>
              <a:rPr lang="en-US" altLang="zh-CN" sz="2800"/>
              <a:t>“</a:t>
            </a:r>
            <a:r>
              <a:rPr lang="zh-CN" altLang="en-US" sz="2800"/>
              <a:t>带边权</a:t>
            </a:r>
            <a:r>
              <a:rPr lang="en-US" altLang="zh-CN" sz="2800"/>
              <a:t>”</a:t>
            </a:r>
            <a:r>
              <a:rPr lang="zh-CN" altLang="en-US" sz="2800"/>
              <a:t>的并查集</a:t>
            </a:r>
            <a:endParaRPr lang="zh-CN" altLang="en-US" sz="2800"/>
          </a:p>
        </p:txBody>
      </p:sp>
      <p:sp>
        <p:nvSpPr>
          <p:cNvPr id="4" name="文本框 3"/>
          <p:cNvSpPr txBox="1"/>
          <p:nvPr/>
        </p:nvSpPr>
        <p:spPr>
          <a:xfrm>
            <a:off x="539115" y="2060575"/>
            <a:ext cx="6577965" cy="2030095"/>
          </a:xfrm>
          <a:prstGeom prst="rect">
            <a:avLst/>
          </a:prstGeom>
          <a:noFill/>
        </p:spPr>
        <p:txBody>
          <a:bodyPr wrap="square" rtlCol="0">
            <a:spAutoFit/>
          </a:bodyPr>
          <a:p>
            <a:r>
              <a:rPr lang="zh-CN" altLang="en-US" b="1"/>
              <a:t>从例</a:t>
            </a:r>
            <a:r>
              <a:rPr lang="en-US" altLang="zh-CN" b="1"/>
              <a:t>1</a:t>
            </a:r>
            <a:r>
              <a:rPr lang="zh-CN" altLang="en-US" b="1"/>
              <a:t>可以看出，一个部落可以拆分成若干个家族，所以并查集实际上是由若干棵</a:t>
            </a:r>
            <a:r>
              <a:rPr lang="zh-CN" altLang="en-US" b="1">
                <a:solidFill>
                  <a:srgbClr val="FF0000"/>
                </a:solidFill>
              </a:rPr>
              <a:t>树</a:t>
            </a:r>
            <a:r>
              <a:rPr lang="zh-CN" altLang="en-US" b="1"/>
              <a:t>组成的</a:t>
            </a:r>
            <a:r>
              <a:rPr lang="zh-CN" altLang="en-US" b="1">
                <a:solidFill>
                  <a:srgbClr val="FF0000"/>
                </a:solidFill>
              </a:rPr>
              <a:t>森林</a:t>
            </a:r>
            <a:r>
              <a:rPr lang="zh-CN" altLang="en-US" b="1"/>
              <a:t>，我们可以在树中的每条</a:t>
            </a:r>
            <a:r>
              <a:rPr lang="zh-CN" altLang="en-US" b="1">
                <a:solidFill>
                  <a:srgbClr val="FF0000"/>
                </a:solidFill>
              </a:rPr>
              <a:t>边</a:t>
            </a:r>
            <a:r>
              <a:rPr lang="zh-CN" altLang="en-US" b="1"/>
              <a:t>上记录一个权值，即维护一个数组</a:t>
            </a:r>
            <a:r>
              <a:rPr lang="en-US" altLang="zh-CN" b="1"/>
              <a:t>d</a:t>
            </a:r>
            <a:r>
              <a:rPr lang="zh-CN" altLang="zh-CN" b="1"/>
              <a:t>，</a:t>
            </a:r>
            <a:r>
              <a:rPr lang="zh-CN" altLang="zh-CN" b="1">
                <a:solidFill>
                  <a:srgbClr val="FF0000"/>
                </a:solidFill>
              </a:rPr>
              <a:t>用</a:t>
            </a:r>
            <a:r>
              <a:rPr lang="en-US" altLang="zh-CN" b="1">
                <a:solidFill>
                  <a:srgbClr val="FF0000"/>
                </a:solidFill>
              </a:rPr>
              <a:t>d[x]</a:t>
            </a:r>
            <a:r>
              <a:rPr lang="zh-CN" altLang="zh-CN" b="1">
                <a:solidFill>
                  <a:srgbClr val="FF0000"/>
                </a:solidFill>
              </a:rPr>
              <a:t>保存节点</a:t>
            </a:r>
            <a:r>
              <a:rPr lang="en-US" altLang="zh-CN" b="1">
                <a:solidFill>
                  <a:srgbClr val="FF0000"/>
                </a:solidFill>
              </a:rPr>
              <a:t>x</a:t>
            </a:r>
            <a:r>
              <a:rPr lang="zh-CN" altLang="zh-CN" b="1">
                <a:solidFill>
                  <a:srgbClr val="FF0000"/>
                </a:solidFill>
              </a:rPr>
              <a:t>到祖先结点</a:t>
            </a:r>
            <a:r>
              <a:rPr lang="en-US" altLang="zh-CN" b="1">
                <a:solidFill>
                  <a:srgbClr val="FF0000"/>
                </a:solidFill>
              </a:rPr>
              <a:t>fa[x]</a:t>
            </a:r>
            <a:r>
              <a:rPr lang="zh-CN" altLang="zh-CN" b="1">
                <a:solidFill>
                  <a:srgbClr val="FF0000"/>
                </a:solidFill>
              </a:rPr>
              <a:t>之间的边权。</a:t>
            </a:r>
            <a:endParaRPr lang="zh-CN" altLang="zh-CN" b="1">
              <a:solidFill>
                <a:srgbClr val="FF0000"/>
              </a:solidFill>
            </a:endParaRPr>
          </a:p>
          <a:p>
            <a:r>
              <a:rPr lang="zh-CN" altLang="zh-CN" b="1"/>
              <a:t>每次执行</a:t>
            </a:r>
            <a:r>
              <a:rPr lang="en-US" altLang="zh-CN" b="1">
                <a:solidFill>
                  <a:srgbClr val="FF0000"/>
                </a:solidFill>
              </a:rPr>
              <a:t>Find(x)</a:t>
            </a:r>
            <a:r>
              <a:rPr lang="zh-CN" altLang="zh-CN" b="1"/>
              <a:t>后，每个访问过的节点都会指向树根，如果我们同时更新</a:t>
            </a:r>
            <a:r>
              <a:rPr lang="en-US" altLang="zh-CN" b="1"/>
              <a:t>d</a:t>
            </a:r>
            <a:r>
              <a:rPr lang="zh-CN" altLang="en-US" b="1"/>
              <a:t>值，就可以统计每个结点到树根之间的路径上的一些信息，这就是所谓的</a:t>
            </a:r>
            <a:r>
              <a:rPr lang="en-US" altLang="zh-CN" b="1">
                <a:solidFill>
                  <a:srgbClr val="FF0000"/>
                </a:solidFill>
              </a:rPr>
              <a:t>“</a:t>
            </a:r>
            <a:r>
              <a:rPr lang="zh-CN" altLang="en-US" b="1">
                <a:solidFill>
                  <a:srgbClr val="FF0000"/>
                </a:solidFill>
              </a:rPr>
              <a:t>边带权</a:t>
            </a:r>
            <a:r>
              <a:rPr lang="en-US" altLang="zh-CN" b="1">
                <a:solidFill>
                  <a:srgbClr val="FF0000"/>
                </a:solidFill>
              </a:rPr>
              <a:t>”</a:t>
            </a:r>
            <a:r>
              <a:rPr lang="zh-CN" altLang="en-US" b="1"/>
              <a:t>的并查集。</a:t>
            </a:r>
            <a:endParaRPr lang="zh-CN" altLang="en-US" b="1"/>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5605" y="692785"/>
            <a:ext cx="8080375" cy="2306955"/>
          </a:xfrm>
          <a:prstGeom prst="rect">
            <a:avLst/>
          </a:prstGeom>
          <a:noFill/>
        </p:spPr>
        <p:txBody>
          <a:bodyPr wrap="square" rtlCol="0">
            <a:spAutoFit/>
          </a:bodyPr>
          <a:p>
            <a:r>
              <a:rPr lang="en-US" altLang="zh-CN" b="1">
                <a:solidFill>
                  <a:srgbClr val="FF0000"/>
                </a:solidFill>
                <a:sym typeface="+mn-ea"/>
              </a:rPr>
              <a:t>【</a:t>
            </a:r>
            <a:r>
              <a:rPr lang="zh-CN" altLang="en-US" b="1" dirty="0">
                <a:solidFill>
                  <a:srgbClr val="FF0000"/>
                </a:solidFill>
                <a:sym typeface="+mn-ea"/>
              </a:rPr>
              <a:t>例题</a:t>
            </a:r>
            <a:r>
              <a:rPr lang="en-US" altLang="zh-CN" b="1">
                <a:solidFill>
                  <a:srgbClr val="FF0000"/>
                </a:solidFill>
                <a:sym typeface="+mn-ea"/>
              </a:rPr>
              <a:t>1】</a:t>
            </a:r>
            <a:r>
              <a:rPr lang="zh-CN" altLang="en-US" b="1">
                <a:solidFill>
                  <a:schemeClr val="tx1"/>
                </a:solidFill>
                <a:sym typeface="+mn-ea"/>
              </a:rPr>
              <a:t>有一个划分成</a:t>
            </a:r>
            <a:r>
              <a:rPr lang="en-US" altLang="zh-CN" b="1">
                <a:solidFill>
                  <a:schemeClr val="tx1"/>
                </a:solidFill>
                <a:sym typeface="+mn-ea"/>
              </a:rPr>
              <a:t>N</a:t>
            </a:r>
            <a:r>
              <a:rPr lang="zh-CN" altLang="en-US" b="1">
                <a:solidFill>
                  <a:schemeClr val="tx1"/>
                </a:solidFill>
                <a:sym typeface="+mn-ea"/>
              </a:rPr>
              <a:t>列的星际战场，各列依次编号为</a:t>
            </a:r>
            <a:r>
              <a:rPr lang="en-US" altLang="zh-CN" b="1">
                <a:solidFill>
                  <a:schemeClr val="tx1"/>
                </a:solidFill>
                <a:sym typeface="+mn-ea"/>
              </a:rPr>
              <a:t>1</a:t>
            </a:r>
            <a:r>
              <a:rPr lang="zh-CN" altLang="en-US" b="1">
                <a:solidFill>
                  <a:schemeClr val="tx1"/>
                </a:solidFill>
                <a:sym typeface="+mn-ea"/>
              </a:rPr>
              <a:t>、</a:t>
            </a:r>
            <a:r>
              <a:rPr lang="en-US" altLang="zh-CN" b="1">
                <a:solidFill>
                  <a:schemeClr val="tx1"/>
                </a:solidFill>
                <a:sym typeface="+mn-ea"/>
              </a:rPr>
              <a:t>2</a:t>
            </a:r>
            <a:r>
              <a:rPr lang="zh-CN" altLang="en-US" b="1">
                <a:solidFill>
                  <a:schemeClr val="tx1"/>
                </a:solidFill>
                <a:sym typeface="+mn-ea"/>
              </a:rPr>
              <a:t>、</a:t>
            </a:r>
            <a:r>
              <a:rPr lang="en-US" altLang="zh-CN" b="1">
                <a:solidFill>
                  <a:schemeClr val="tx1"/>
                </a:solidFill>
                <a:sym typeface="+mn-ea"/>
              </a:rPr>
              <a:t>……</a:t>
            </a:r>
            <a:r>
              <a:rPr lang="zh-CN" altLang="en-US" b="1">
                <a:solidFill>
                  <a:schemeClr val="tx1"/>
                </a:solidFill>
                <a:sym typeface="+mn-ea"/>
              </a:rPr>
              <a:t>、</a:t>
            </a:r>
            <a:r>
              <a:rPr lang="en-US" altLang="zh-CN" b="1">
                <a:solidFill>
                  <a:schemeClr val="tx1"/>
                </a:solidFill>
                <a:sym typeface="+mn-ea"/>
              </a:rPr>
              <a:t>N</a:t>
            </a:r>
            <a:r>
              <a:rPr lang="zh-CN" altLang="en-US" b="1">
                <a:solidFill>
                  <a:schemeClr val="tx1"/>
                </a:solidFill>
                <a:sym typeface="+mn-ea"/>
              </a:rPr>
              <a:t>。有</a:t>
            </a:r>
            <a:r>
              <a:rPr lang="en-US" altLang="zh-CN" b="1">
                <a:solidFill>
                  <a:schemeClr val="tx1"/>
                </a:solidFill>
                <a:sym typeface="+mn-ea"/>
              </a:rPr>
              <a:t>N</a:t>
            </a:r>
            <a:r>
              <a:rPr lang="zh-CN" altLang="en-US" b="1">
                <a:solidFill>
                  <a:schemeClr val="tx1"/>
                </a:solidFill>
                <a:sym typeface="+mn-ea"/>
              </a:rPr>
              <a:t>艘战舰，也依次编号为</a:t>
            </a:r>
            <a:r>
              <a:rPr lang="en-US" altLang="zh-CN" b="1">
                <a:sym typeface="+mn-ea"/>
              </a:rPr>
              <a:t>1</a:t>
            </a:r>
            <a:r>
              <a:rPr lang="zh-CN" altLang="en-US" b="1">
                <a:sym typeface="+mn-ea"/>
              </a:rPr>
              <a:t>、</a:t>
            </a:r>
            <a:r>
              <a:rPr lang="en-US" altLang="zh-CN" b="1">
                <a:sym typeface="+mn-ea"/>
              </a:rPr>
              <a:t>2</a:t>
            </a:r>
            <a:r>
              <a:rPr lang="zh-CN" altLang="en-US" b="1">
                <a:sym typeface="+mn-ea"/>
              </a:rPr>
              <a:t>、</a:t>
            </a:r>
            <a:r>
              <a:rPr lang="en-US" altLang="zh-CN" b="1">
                <a:sym typeface="+mn-ea"/>
              </a:rPr>
              <a:t>……</a:t>
            </a:r>
            <a:r>
              <a:rPr lang="zh-CN" altLang="en-US" b="1">
                <a:sym typeface="+mn-ea"/>
              </a:rPr>
              <a:t>、</a:t>
            </a:r>
            <a:r>
              <a:rPr lang="en-US" altLang="zh-CN" b="1">
                <a:sym typeface="+mn-ea"/>
              </a:rPr>
              <a:t>N</a:t>
            </a:r>
            <a:r>
              <a:rPr lang="zh-CN" altLang="en-US" b="1">
                <a:sym typeface="+mn-ea"/>
              </a:rPr>
              <a:t>，其中第</a:t>
            </a:r>
            <a:r>
              <a:rPr lang="en-US" altLang="zh-CN" b="1">
                <a:sym typeface="+mn-ea"/>
              </a:rPr>
              <a:t> i</a:t>
            </a:r>
            <a:r>
              <a:rPr lang="zh-CN" altLang="zh-CN" b="1">
                <a:sym typeface="+mn-ea"/>
              </a:rPr>
              <a:t> 号战舰位于第</a:t>
            </a:r>
            <a:r>
              <a:rPr lang="en-US" altLang="zh-CN" b="1">
                <a:sym typeface="+mn-ea"/>
              </a:rPr>
              <a:t> i</a:t>
            </a:r>
            <a:r>
              <a:rPr lang="zh-CN" altLang="zh-CN" b="1">
                <a:sym typeface="+mn-ea"/>
              </a:rPr>
              <a:t> 列。</a:t>
            </a:r>
            <a:endParaRPr lang="zh-CN" altLang="zh-CN" b="1">
              <a:sym typeface="+mn-ea"/>
            </a:endParaRPr>
          </a:p>
          <a:p>
            <a:r>
              <a:rPr lang="zh-CN" altLang="zh-CN" b="1">
                <a:solidFill>
                  <a:schemeClr val="tx1"/>
                </a:solidFill>
                <a:sym typeface="+mn-ea"/>
              </a:rPr>
              <a:t>有</a:t>
            </a:r>
            <a:r>
              <a:rPr lang="en-US" altLang="zh-CN" b="1">
                <a:solidFill>
                  <a:schemeClr val="tx1"/>
                </a:solidFill>
                <a:sym typeface="+mn-ea"/>
              </a:rPr>
              <a:t>M</a:t>
            </a:r>
            <a:r>
              <a:rPr lang="zh-CN" altLang="en-US" b="1">
                <a:solidFill>
                  <a:schemeClr val="tx1"/>
                </a:solidFill>
                <a:sym typeface="+mn-ea"/>
              </a:rPr>
              <a:t>条指令，每条指令的格式为以下两种之一：</a:t>
            </a:r>
            <a:endParaRPr lang="zh-CN" altLang="en-US" b="1">
              <a:solidFill>
                <a:schemeClr val="tx1"/>
              </a:solidFill>
              <a:sym typeface="+mn-ea"/>
            </a:endParaRPr>
          </a:p>
          <a:p>
            <a:r>
              <a:rPr lang="en-US" altLang="zh-CN" b="1">
                <a:solidFill>
                  <a:schemeClr val="tx1"/>
                </a:solidFill>
                <a:sym typeface="+mn-ea"/>
              </a:rPr>
              <a:t>1</a:t>
            </a:r>
            <a:r>
              <a:rPr lang="zh-CN" altLang="en-US" b="1">
                <a:solidFill>
                  <a:schemeClr val="tx1"/>
                </a:solidFill>
                <a:sym typeface="+mn-ea"/>
              </a:rPr>
              <a:t>、</a:t>
            </a:r>
            <a:r>
              <a:rPr lang="en-US" altLang="zh-CN" b="1">
                <a:solidFill>
                  <a:schemeClr val="tx1"/>
                </a:solidFill>
                <a:sym typeface="+mn-ea"/>
              </a:rPr>
              <a:t>M i j</a:t>
            </a:r>
            <a:r>
              <a:rPr lang="zh-CN" altLang="zh-CN" b="1">
                <a:solidFill>
                  <a:schemeClr val="tx1"/>
                </a:solidFill>
                <a:sym typeface="+mn-ea"/>
              </a:rPr>
              <a:t>，表示让第</a:t>
            </a:r>
            <a:r>
              <a:rPr lang="en-US" altLang="zh-CN" b="1">
                <a:solidFill>
                  <a:schemeClr val="tx1"/>
                </a:solidFill>
                <a:sym typeface="+mn-ea"/>
              </a:rPr>
              <a:t>i</a:t>
            </a:r>
            <a:r>
              <a:rPr lang="zh-CN" altLang="zh-CN" b="1">
                <a:solidFill>
                  <a:schemeClr val="tx1"/>
                </a:solidFill>
                <a:sym typeface="+mn-ea"/>
              </a:rPr>
              <a:t>号战舰所在的列合部战舰保持所有顺序，接在第</a:t>
            </a:r>
            <a:r>
              <a:rPr lang="en-US" altLang="zh-CN" b="1">
                <a:solidFill>
                  <a:schemeClr val="tx1"/>
                </a:solidFill>
                <a:sym typeface="+mn-ea"/>
              </a:rPr>
              <a:t>j</a:t>
            </a:r>
            <a:r>
              <a:rPr lang="zh-CN" altLang="zh-CN" b="1">
                <a:solidFill>
                  <a:schemeClr val="tx1"/>
                </a:solidFill>
                <a:sym typeface="+mn-ea"/>
              </a:rPr>
              <a:t>号战舰所在的列的尾部。</a:t>
            </a:r>
            <a:endParaRPr lang="zh-CN" altLang="zh-CN" b="1">
              <a:solidFill>
                <a:schemeClr val="tx1"/>
              </a:solidFill>
              <a:sym typeface="+mn-ea"/>
            </a:endParaRPr>
          </a:p>
          <a:p>
            <a:r>
              <a:rPr lang="en-US" altLang="zh-CN" b="1">
                <a:solidFill>
                  <a:schemeClr val="tx1"/>
                </a:solidFill>
                <a:sym typeface="+mn-ea"/>
              </a:rPr>
              <a:t>2</a:t>
            </a:r>
            <a:r>
              <a:rPr lang="zh-CN" altLang="en-US" b="1">
                <a:solidFill>
                  <a:schemeClr val="tx1"/>
                </a:solidFill>
                <a:sym typeface="+mn-ea"/>
              </a:rPr>
              <a:t>、</a:t>
            </a:r>
            <a:r>
              <a:rPr lang="en-US" altLang="zh-CN" b="1">
                <a:solidFill>
                  <a:schemeClr val="tx1"/>
                </a:solidFill>
                <a:sym typeface="+mn-ea"/>
              </a:rPr>
              <a:t>C i j</a:t>
            </a:r>
            <a:r>
              <a:rPr lang="zh-CN" altLang="zh-CN" b="1">
                <a:solidFill>
                  <a:schemeClr val="tx1"/>
                </a:solidFill>
                <a:sym typeface="+mn-ea"/>
              </a:rPr>
              <a:t>，表示询问第</a:t>
            </a:r>
            <a:r>
              <a:rPr lang="en-US" altLang="zh-CN" b="1">
                <a:solidFill>
                  <a:schemeClr val="tx1"/>
                </a:solidFill>
                <a:sym typeface="+mn-ea"/>
              </a:rPr>
              <a:t>i</a:t>
            </a:r>
            <a:r>
              <a:rPr lang="zh-CN" altLang="zh-CN" b="1">
                <a:solidFill>
                  <a:schemeClr val="tx1"/>
                </a:solidFill>
                <a:sym typeface="+mn-ea"/>
              </a:rPr>
              <a:t>号战舰与第</a:t>
            </a:r>
            <a:r>
              <a:rPr lang="en-US" altLang="zh-CN" b="1">
                <a:solidFill>
                  <a:schemeClr val="tx1"/>
                </a:solidFill>
                <a:sym typeface="+mn-ea"/>
              </a:rPr>
              <a:t>j</a:t>
            </a:r>
            <a:r>
              <a:rPr lang="zh-CN" altLang="zh-CN" b="1">
                <a:solidFill>
                  <a:schemeClr val="tx1"/>
                </a:solidFill>
                <a:sym typeface="+mn-ea"/>
              </a:rPr>
              <a:t>号战舰当间是否在同一列中，如果在同一列中，它们之间间隔了多少艘战舰。</a:t>
            </a:r>
            <a:endParaRPr lang="zh-CN" altLang="zh-CN" b="1">
              <a:solidFill>
                <a:schemeClr val="tx1"/>
              </a:solidFill>
              <a:sym typeface="+mn-ea"/>
            </a:endParaRPr>
          </a:p>
          <a:p>
            <a:r>
              <a:rPr lang="zh-CN" altLang="zh-CN" b="1">
                <a:solidFill>
                  <a:schemeClr val="tx1"/>
                </a:solidFill>
                <a:sym typeface="+mn-ea"/>
              </a:rPr>
              <a:t>（</a:t>
            </a:r>
            <a:r>
              <a:rPr lang="en-US" altLang="zh-CN" b="1">
                <a:solidFill>
                  <a:schemeClr val="tx1"/>
                </a:solidFill>
                <a:sym typeface="+mn-ea"/>
              </a:rPr>
              <a:t>N &lt;= 30000, M &lt;= 5*10^5</a:t>
            </a:r>
            <a:r>
              <a:rPr lang="zh-CN" altLang="zh-CN" b="1">
                <a:solidFill>
                  <a:schemeClr val="tx1"/>
                </a:solidFill>
                <a:sym typeface="+mn-ea"/>
              </a:rPr>
              <a:t>）</a:t>
            </a:r>
            <a:endParaRPr lang="en-US" altLang="zh-CN" b="1">
              <a:solidFill>
                <a:schemeClr val="tx1"/>
              </a:solidFill>
              <a:sym typeface="+mn-ea"/>
            </a:endParaRPr>
          </a:p>
        </p:txBody>
      </p:sp>
      <p:sp>
        <p:nvSpPr>
          <p:cNvPr id="2" name="文本框 1"/>
          <p:cNvSpPr txBox="1"/>
          <p:nvPr/>
        </p:nvSpPr>
        <p:spPr>
          <a:xfrm>
            <a:off x="611505" y="3779520"/>
            <a:ext cx="4793615" cy="2306955"/>
          </a:xfrm>
          <a:prstGeom prst="rect">
            <a:avLst/>
          </a:prstGeom>
          <a:noFill/>
        </p:spPr>
        <p:txBody>
          <a:bodyPr wrap="square" rtlCol="0">
            <a:spAutoFit/>
          </a:bodyPr>
          <a:p>
            <a:r>
              <a:rPr lang="zh-CN" altLang="en-US" b="1"/>
              <a:t>最初，</a:t>
            </a:r>
            <a:r>
              <a:rPr lang="en-US" altLang="zh-CN" b="1"/>
              <a:t>N</a:t>
            </a:r>
            <a:r>
              <a:rPr lang="zh-CN" altLang="en-US" b="1"/>
              <a:t>个战舰构成</a:t>
            </a:r>
            <a:r>
              <a:rPr lang="en-US" altLang="zh-CN" b="1"/>
              <a:t>N</a:t>
            </a:r>
            <a:r>
              <a:rPr lang="zh-CN" altLang="en-US" b="1"/>
              <a:t>个独立的集合。</a:t>
            </a:r>
            <a:endParaRPr lang="zh-CN" altLang="en-US" b="1"/>
          </a:p>
          <a:p>
            <a:endParaRPr lang="zh-CN" altLang="en-US" b="1"/>
          </a:p>
          <a:p>
            <a:r>
              <a:rPr lang="zh-CN" altLang="en-US" b="1"/>
              <a:t>在没有路径压缩的情况下，</a:t>
            </a:r>
            <a:r>
              <a:rPr lang="en-US" altLang="zh-CN" b="1"/>
              <a:t>fa[x]</a:t>
            </a:r>
            <a:r>
              <a:rPr lang="zh-CN" altLang="zh-CN" b="1"/>
              <a:t>就表示排在第</a:t>
            </a:r>
            <a:r>
              <a:rPr lang="en-US" altLang="zh-CN" b="1"/>
              <a:t>x</a:t>
            </a:r>
            <a:r>
              <a:rPr lang="zh-CN" altLang="zh-CN" b="1"/>
              <a:t>号战舰前面的那个战舰的编号。一个集合的代表就是位于最前面的战舰，另外，让树上每条边带权值</a:t>
            </a:r>
            <a:r>
              <a:rPr lang="en-US" altLang="zh-CN" b="1"/>
              <a:t>1</a:t>
            </a:r>
            <a:r>
              <a:rPr lang="zh-CN" altLang="en-US" b="1"/>
              <a:t>，这样树上两点之间距离减</a:t>
            </a:r>
            <a:r>
              <a:rPr lang="en-US" altLang="zh-CN" b="1"/>
              <a:t>1</a:t>
            </a:r>
            <a:r>
              <a:rPr lang="zh-CN" altLang="en-US" b="1"/>
              <a:t>就是二者之间间隔的战舰数量。</a:t>
            </a:r>
            <a:endParaRPr lang="zh-CN" altLang="en-US" b="1"/>
          </a:p>
          <a:p>
            <a:r>
              <a:rPr lang="en-US" altLang="zh-CN" b="1"/>
              <a:t>(</a:t>
            </a:r>
            <a:r>
              <a:rPr lang="zh-CN" altLang="zh-CN" b="1"/>
              <a:t>如图，红框代表</a:t>
            </a:r>
            <a:r>
              <a:rPr lang="en-US" altLang="zh-CN" b="1"/>
              <a:t>fa[x]</a:t>
            </a:r>
            <a:r>
              <a:rPr lang="zh-CN" altLang="zh-CN" b="1"/>
              <a:t>，蓝框代表边权值</a:t>
            </a:r>
            <a:r>
              <a:rPr lang="en-US" altLang="zh-CN" b="1"/>
              <a:t>)</a:t>
            </a:r>
            <a:endParaRPr lang="en-US" altLang="zh-CN" b="1"/>
          </a:p>
        </p:txBody>
      </p:sp>
      <p:grpSp>
        <p:nvGrpSpPr>
          <p:cNvPr id="18" name="组合 17"/>
          <p:cNvGrpSpPr/>
          <p:nvPr/>
        </p:nvGrpSpPr>
        <p:grpSpPr>
          <a:xfrm>
            <a:off x="6083935" y="2924810"/>
            <a:ext cx="1224915" cy="3456305"/>
            <a:chOff x="9581" y="4606"/>
            <a:chExt cx="1929" cy="5443"/>
          </a:xfrm>
        </p:grpSpPr>
        <p:sp>
          <p:nvSpPr>
            <p:cNvPr id="3" name="椭圆 2"/>
            <p:cNvSpPr/>
            <p:nvPr/>
          </p:nvSpPr>
          <p:spPr>
            <a:xfrm>
              <a:off x="10148" y="4606"/>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1</a:t>
              </a:r>
              <a:endParaRPr lang="en-US" altLang="zh-CN" b="1">
                <a:solidFill>
                  <a:schemeClr val="tx1"/>
                </a:solidFill>
              </a:endParaRPr>
            </a:p>
          </p:txBody>
        </p:sp>
        <p:sp>
          <p:nvSpPr>
            <p:cNvPr id="5" name="椭圆 4"/>
            <p:cNvSpPr/>
            <p:nvPr/>
          </p:nvSpPr>
          <p:spPr>
            <a:xfrm>
              <a:off x="10148" y="6194"/>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2</a:t>
              </a:r>
              <a:endParaRPr lang="en-US" altLang="zh-CN" b="1">
                <a:solidFill>
                  <a:schemeClr val="tx1"/>
                </a:solidFill>
              </a:endParaRPr>
            </a:p>
          </p:txBody>
        </p:sp>
        <p:sp>
          <p:nvSpPr>
            <p:cNvPr id="6" name="椭圆 5"/>
            <p:cNvSpPr/>
            <p:nvPr/>
          </p:nvSpPr>
          <p:spPr>
            <a:xfrm>
              <a:off x="10262" y="7781"/>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3</a:t>
              </a:r>
              <a:endParaRPr lang="en-US" altLang="zh-CN" b="1">
                <a:solidFill>
                  <a:schemeClr val="tx1"/>
                </a:solidFill>
              </a:endParaRPr>
            </a:p>
          </p:txBody>
        </p:sp>
        <p:sp>
          <p:nvSpPr>
            <p:cNvPr id="7" name="椭圆 6"/>
            <p:cNvSpPr/>
            <p:nvPr/>
          </p:nvSpPr>
          <p:spPr>
            <a:xfrm>
              <a:off x="10262" y="9255"/>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4</a:t>
              </a:r>
              <a:endParaRPr lang="en-US" altLang="zh-CN" b="1">
                <a:solidFill>
                  <a:schemeClr val="tx1"/>
                </a:solidFill>
              </a:endParaRPr>
            </a:p>
          </p:txBody>
        </p:sp>
        <p:cxnSp>
          <p:nvCxnSpPr>
            <p:cNvPr id="8" name="直接箭头连接符 7"/>
            <p:cNvCxnSpPr>
              <a:stCxn id="3" idx="4"/>
              <a:endCxn id="5" idx="0"/>
            </p:cNvCxnSpPr>
            <p:nvPr/>
          </p:nvCxnSpPr>
          <p:spPr>
            <a:xfrm>
              <a:off x="10545" y="5400"/>
              <a:ext cx="0"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0545" y="6931"/>
              <a:ext cx="0"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0602" y="8531"/>
              <a:ext cx="0"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056" y="8689"/>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3" name="矩形 12"/>
            <p:cNvSpPr/>
            <p:nvPr/>
          </p:nvSpPr>
          <p:spPr>
            <a:xfrm>
              <a:off x="11056" y="5627"/>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4" name="矩形 13"/>
            <p:cNvSpPr/>
            <p:nvPr/>
          </p:nvSpPr>
          <p:spPr>
            <a:xfrm>
              <a:off x="11056" y="7158"/>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5" name="圆角矩形 14"/>
            <p:cNvSpPr/>
            <p:nvPr/>
          </p:nvSpPr>
          <p:spPr>
            <a:xfrm>
              <a:off x="9598" y="5642"/>
              <a:ext cx="436" cy="3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6" name="圆角矩形 15"/>
            <p:cNvSpPr/>
            <p:nvPr/>
          </p:nvSpPr>
          <p:spPr>
            <a:xfrm>
              <a:off x="9598" y="7158"/>
              <a:ext cx="436" cy="3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7" name="圆角矩形 16"/>
            <p:cNvSpPr/>
            <p:nvPr/>
          </p:nvSpPr>
          <p:spPr>
            <a:xfrm>
              <a:off x="9581" y="8688"/>
              <a:ext cx="436" cy="3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树的深度优先遍历</a:t>
            </a:r>
            <a:endParaRPr lang="zh-CN" altLang="en-US"/>
          </a:p>
        </p:txBody>
      </p:sp>
      <p:pic>
        <p:nvPicPr>
          <p:cNvPr id="10243" name="图片 9220"/>
          <p:cNvPicPr>
            <a:picLocks noChangeAspect="1"/>
          </p:cNvPicPr>
          <p:nvPr/>
        </p:nvPicPr>
        <p:blipFill>
          <a:blip r:embed="rId1"/>
          <a:stretch>
            <a:fillRect/>
          </a:stretch>
        </p:blipFill>
        <p:spPr>
          <a:xfrm>
            <a:off x="5113020" y="560070"/>
            <a:ext cx="3552190" cy="2196465"/>
          </a:xfrm>
          <a:prstGeom prst="rect">
            <a:avLst/>
          </a:prstGeom>
          <a:noFill/>
          <a:ln w="9525">
            <a:noFill/>
          </a:ln>
        </p:spPr>
      </p:pic>
      <p:pic>
        <p:nvPicPr>
          <p:cNvPr id="4" name="图片 3"/>
          <p:cNvPicPr>
            <a:picLocks noChangeAspect="1"/>
          </p:cNvPicPr>
          <p:nvPr/>
        </p:nvPicPr>
        <p:blipFill>
          <a:blip r:embed="rId2"/>
          <a:srcRect l="16556" t="24073" r="44228" b="41662"/>
          <a:stretch>
            <a:fillRect/>
          </a:stretch>
        </p:blipFill>
        <p:spPr>
          <a:xfrm>
            <a:off x="285115" y="2150745"/>
            <a:ext cx="6466205" cy="3176905"/>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115" y="908685"/>
            <a:ext cx="6690360" cy="1198880"/>
          </a:xfrm>
          <a:prstGeom prst="rect">
            <a:avLst/>
          </a:prstGeom>
          <a:noFill/>
        </p:spPr>
        <p:txBody>
          <a:bodyPr wrap="square" rtlCol="0">
            <a:spAutoFit/>
          </a:bodyPr>
          <a:p>
            <a:r>
              <a:rPr lang="zh-CN" altLang="en-US" b="1"/>
              <a:t>在考虑路径压缩的情况下，额外建立一个数组</a:t>
            </a:r>
            <a:r>
              <a:rPr lang="en-US" altLang="zh-CN" b="1"/>
              <a:t>d</a:t>
            </a:r>
            <a:r>
              <a:rPr lang="zh-CN" altLang="zh-CN" b="1"/>
              <a:t>，</a:t>
            </a:r>
            <a:r>
              <a:rPr lang="en-US" altLang="zh-CN" b="1"/>
              <a:t>d[x]</a:t>
            </a:r>
            <a:r>
              <a:rPr lang="zh-CN" altLang="zh-CN" b="1"/>
              <a:t>记录战舰</a:t>
            </a:r>
            <a:r>
              <a:rPr lang="en-US" altLang="zh-CN" b="1"/>
              <a:t>x</a:t>
            </a:r>
            <a:r>
              <a:rPr lang="zh-CN" altLang="zh-CN" b="1"/>
              <a:t>与</a:t>
            </a:r>
            <a:r>
              <a:rPr lang="en-US" altLang="zh-CN" b="1"/>
              <a:t>fa[x]</a:t>
            </a:r>
            <a:r>
              <a:rPr lang="zh-CN" altLang="zh-CN" b="1"/>
              <a:t>之间的边的权值，在路径压缩把</a:t>
            </a:r>
            <a:r>
              <a:rPr lang="en-US" altLang="zh-CN" b="1"/>
              <a:t>x</a:t>
            </a:r>
            <a:r>
              <a:rPr lang="zh-CN" altLang="zh-CN" b="1"/>
              <a:t>指向树根的同时，把</a:t>
            </a:r>
            <a:r>
              <a:rPr lang="en-US" altLang="zh-CN" b="1"/>
              <a:t>d[x]</a:t>
            </a:r>
            <a:r>
              <a:rPr lang="zh-CN" altLang="zh-CN" b="1"/>
              <a:t>更新为从</a:t>
            </a:r>
            <a:r>
              <a:rPr lang="en-US" altLang="zh-CN" b="1"/>
              <a:t>x</a:t>
            </a:r>
            <a:r>
              <a:rPr lang="zh-CN" altLang="en-US" b="1"/>
              <a:t>到树根的所有边权之和。</a:t>
            </a:r>
            <a:endParaRPr lang="zh-CN" altLang="en-US" b="1"/>
          </a:p>
          <a:p>
            <a:r>
              <a:rPr lang="en-US" altLang="zh-CN" b="1"/>
              <a:t>(</a:t>
            </a:r>
            <a:r>
              <a:rPr lang="zh-CN" altLang="zh-CN" b="1"/>
              <a:t>图中红框为</a:t>
            </a:r>
            <a:r>
              <a:rPr lang="en-US" altLang="zh-CN" b="1"/>
              <a:t>fa[x]</a:t>
            </a:r>
            <a:r>
              <a:rPr lang="zh-CN" altLang="zh-CN" b="1"/>
              <a:t>，蓝框为</a:t>
            </a:r>
            <a:r>
              <a:rPr lang="en-US" altLang="zh-CN" b="1"/>
              <a:t>d[x])</a:t>
            </a:r>
            <a:endParaRPr lang="en-US" altLang="zh-CN" b="1"/>
          </a:p>
        </p:txBody>
      </p:sp>
      <p:grpSp>
        <p:nvGrpSpPr>
          <p:cNvPr id="18" name="组合 17"/>
          <p:cNvGrpSpPr/>
          <p:nvPr/>
        </p:nvGrpSpPr>
        <p:grpSpPr>
          <a:xfrm>
            <a:off x="4853940" y="2637155"/>
            <a:ext cx="1224915" cy="3456305"/>
            <a:chOff x="9581" y="4606"/>
            <a:chExt cx="1929" cy="5443"/>
          </a:xfrm>
        </p:grpSpPr>
        <p:sp>
          <p:nvSpPr>
            <p:cNvPr id="5" name="椭圆 4"/>
            <p:cNvSpPr/>
            <p:nvPr/>
          </p:nvSpPr>
          <p:spPr>
            <a:xfrm>
              <a:off x="10148" y="4606"/>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1</a:t>
              </a:r>
              <a:endParaRPr lang="en-US" altLang="zh-CN" b="1">
                <a:solidFill>
                  <a:schemeClr val="tx1"/>
                </a:solidFill>
              </a:endParaRPr>
            </a:p>
          </p:txBody>
        </p:sp>
        <p:sp>
          <p:nvSpPr>
            <p:cNvPr id="6" name="椭圆 5"/>
            <p:cNvSpPr/>
            <p:nvPr/>
          </p:nvSpPr>
          <p:spPr>
            <a:xfrm>
              <a:off x="10148" y="6194"/>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2</a:t>
              </a:r>
              <a:endParaRPr lang="en-US" altLang="zh-CN" b="1">
                <a:solidFill>
                  <a:schemeClr val="tx1"/>
                </a:solidFill>
              </a:endParaRPr>
            </a:p>
          </p:txBody>
        </p:sp>
        <p:sp>
          <p:nvSpPr>
            <p:cNvPr id="7" name="椭圆 6"/>
            <p:cNvSpPr/>
            <p:nvPr/>
          </p:nvSpPr>
          <p:spPr>
            <a:xfrm>
              <a:off x="10262" y="7781"/>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3</a:t>
              </a:r>
              <a:endParaRPr lang="en-US" altLang="zh-CN" b="1">
                <a:solidFill>
                  <a:schemeClr val="tx1"/>
                </a:solidFill>
              </a:endParaRPr>
            </a:p>
          </p:txBody>
        </p:sp>
        <p:sp>
          <p:nvSpPr>
            <p:cNvPr id="8" name="椭圆 7"/>
            <p:cNvSpPr/>
            <p:nvPr/>
          </p:nvSpPr>
          <p:spPr>
            <a:xfrm>
              <a:off x="10262" y="9255"/>
              <a:ext cx="794" cy="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4</a:t>
              </a:r>
              <a:endParaRPr lang="en-US" altLang="zh-CN" b="1">
                <a:solidFill>
                  <a:schemeClr val="tx1"/>
                </a:solidFill>
              </a:endParaRPr>
            </a:p>
          </p:txBody>
        </p:sp>
        <p:cxnSp>
          <p:nvCxnSpPr>
            <p:cNvPr id="9" name="直接箭头连接符 8"/>
            <p:cNvCxnSpPr>
              <a:stCxn id="5" idx="4"/>
              <a:endCxn id="6" idx="0"/>
            </p:cNvCxnSpPr>
            <p:nvPr/>
          </p:nvCxnSpPr>
          <p:spPr>
            <a:xfrm>
              <a:off x="10545" y="5400"/>
              <a:ext cx="0"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0545" y="6931"/>
              <a:ext cx="0"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0602" y="8531"/>
              <a:ext cx="0" cy="7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056" y="8689"/>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3" name="矩形 12"/>
            <p:cNvSpPr/>
            <p:nvPr/>
          </p:nvSpPr>
          <p:spPr>
            <a:xfrm>
              <a:off x="11056" y="5627"/>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4" name="矩形 13"/>
            <p:cNvSpPr/>
            <p:nvPr/>
          </p:nvSpPr>
          <p:spPr>
            <a:xfrm>
              <a:off x="11056" y="7158"/>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5" name="圆角矩形 14"/>
            <p:cNvSpPr/>
            <p:nvPr/>
          </p:nvSpPr>
          <p:spPr>
            <a:xfrm>
              <a:off x="9598" y="5642"/>
              <a:ext cx="436" cy="3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6" name="圆角矩形 15"/>
            <p:cNvSpPr/>
            <p:nvPr/>
          </p:nvSpPr>
          <p:spPr>
            <a:xfrm>
              <a:off x="9598" y="7158"/>
              <a:ext cx="436" cy="3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7" name="圆角矩形 16"/>
            <p:cNvSpPr/>
            <p:nvPr/>
          </p:nvSpPr>
          <p:spPr>
            <a:xfrm>
              <a:off x="9581" y="8688"/>
              <a:ext cx="436" cy="3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34" name="组合 33"/>
          <p:cNvGrpSpPr/>
          <p:nvPr/>
        </p:nvGrpSpPr>
        <p:grpSpPr>
          <a:xfrm>
            <a:off x="6515735" y="2839720"/>
            <a:ext cx="2317115" cy="1934845"/>
            <a:chOff x="10261" y="4472"/>
            <a:chExt cx="3649" cy="3047"/>
          </a:xfrm>
        </p:grpSpPr>
        <p:sp>
          <p:nvSpPr>
            <p:cNvPr id="19" name="椭圆 18"/>
            <p:cNvSpPr/>
            <p:nvPr/>
          </p:nvSpPr>
          <p:spPr>
            <a:xfrm>
              <a:off x="11374" y="4812"/>
              <a:ext cx="815" cy="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1</a:t>
              </a:r>
              <a:endParaRPr lang="en-US" altLang="zh-CN" b="1">
                <a:solidFill>
                  <a:schemeClr val="tx1"/>
                </a:solidFill>
              </a:endParaRPr>
            </a:p>
          </p:txBody>
        </p:sp>
        <p:sp>
          <p:nvSpPr>
            <p:cNvPr id="20" name="椭圆 19"/>
            <p:cNvSpPr/>
            <p:nvPr/>
          </p:nvSpPr>
          <p:spPr>
            <a:xfrm>
              <a:off x="10261" y="6705"/>
              <a:ext cx="815" cy="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2</a:t>
              </a:r>
              <a:endParaRPr lang="en-US" altLang="zh-CN" b="1">
                <a:solidFill>
                  <a:schemeClr val="tx1"/>
                </a:solidFill>
              </a:endParaRPr>
            </a:p>
          </p:txBody>
        </p:sp>
        <p:sp>
          <p:nvSpPr>
            <p:cNvPr id="21" name="椭圆 20"/>
            <p:cNvSpPr/>
            <p:nvPr/>
          </p:nvSpPr>
          <p:spPr>
            <a:xfrm>
              <a:off x="11735" y="6705"/>
              <a:ext cx="815" cy="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3</a:t>
              </a:r>
              <a:endParaRPr lang="en-US" altLang="zh-CN" b="1">
                <a:solidFill>
                  <a:schemeClr val="tx1"/>
                </a:solidFill>
              </a:endParaRPr>
            </a:p>
          </p:txBody>
        </p:sp>
        <p:sp>
          <p:nvSpPr>
            <p:cNvPr id="22" name="椭圆 21"/>
            <p:cNvSpPr/>
            <p:nvPr/>
          </p:nvSpPr>
          <p:spPr>
            <a:xfrm>
              <a:off x="13096" y="6647"/>
              <a:ext cx="815" cy="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4</a:t>
              </a:r>
              <a:endParaRPr lang="en-US" altLang="zh-CN" b="1">
                <a:solidFill>
                  <a:schemeClr val="tx1"/>
                </a:solidFill>
              </a:endParaRPr>
            </a:p>
          </p:txBody>
        </p:sp>
        <p:cxnSp>
          <p:nvCxnSpPr>
            <p:cNvPr id="23" name="直接箭头连接符 22"/>
            <p:cNvCxnSpPr>
              <a:stCxn id="19" idx="3"/>
              <a:endCxn id="20" idx="0"/>
            </p:cNvCxnSpPr>
            <p:nvPr/>
          </p:nvCxnSpPr>
          <p:spPr>
            <a:xfrm flipH="1">
              <a:off x="10669" y="5508"/>
              <a:ext cx="824" cy="11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1850" y="5627"/>
              <a:ext cx="72" cy="11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2" idx="0"/>
            </p:cNvCxnSpPr>
            <p:nvPr/>
          </p:nvCxnSpPr>
          <p:spPr>
            <a:xfrm>
              <a:off x="12077" y="5400"/>
              <a:ext cx="1427" cy="124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2631" y="5499"/>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7" name="矩形 26"/>
            <p:cNvSpPr/>
            <p:nvPr/>
          </p:nvSpPr>
          <p:spPr>
            <a:xfrm>
              <a:off x="11963" y="6195"/>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8" name="矩形 27"/>
            <p:cNvSpPr/>
            <p:nvPr/>
          </p:nvSpPr>
          <p:spPr>
            <a:xfrm>
              <a:off x="11076" y="5809"/>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9" name="圆角矩形 28"/>
            <p:cNvSpPr/>
            <p:nvPr/>
          </p:nvSpPr>
          <p:spPr>
            <a:xfrm>
              <a:off x="10602" y="5839"/>
              <a:ext cx="436" cy="310"/>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30" name="圆角矩形 29"/>
            <p:cNvSpPr/>
            <p:nvPr/>
          </p:nvSpPr>
          <p:spPr>
            <a:xfrm>
              <a:off x="11414" y="6195"/>
              <a:ext cx="436" cy="310"/>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31" name="圆角矩形 30"/>
            <p:cNvSpPr/>
            <p:nvPr/>
          </p:nvSpPr>
          <p:spPr>
            <a:xfrm>
              <a:off x="12242" y="5627"/>
              <a:ext cx="436" cy="310"/>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32" name="圆角矩形 31"/>
            <p:cNvSpPr/>
            <p:nvPr/>
          </p:nvSpPr>
          <p:spPr>
            <a:xfrm>
              <a:off x="11283" y="4502"/>
              <a:ext cx="436" cy="310"/>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33" name="矩形 32"/>
            <p:cNvSpPr/>
            <p:nvPr/>
          </p:nvSpPr>
          <p:spPr>
            <a:xfrm>
              <a:off x="11736" y="4472"/>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pic>
        <p:nvPicPr>
          <p:cNvPr id="35" name="图片 34" descr="17@M}~0AVV()C9JP0}1ABK6"/>
          <p:cNvPicPr>
            <a:picLocks noChangeAspect="1"/>
          </p:cNvPicPr>
          <p:nvPr/>
        </p:nvPicPr>
        <p:blipFill>
          <a:blip r:embed="rId1"/>
          <a:stretch>
            <a:fillRect/>
          </a:stretch>
        </p:blipFill>
        <p:spPr>
          <a:xfrm>
            <a:off x="612140" y="3055620"/>
            <a:ext cx="3982085" cy="211455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9115" y="692785"/>
            <a:ext cx="6932295" cy="1198880"/>
          </a:xfrm>
          <a:prstGeom prst="rect">
            <a:avLst/>
          </a:prstGeom>
          <a:noFill/>
        </p:spPr>
        <p:txBody>
          <a:bodyPr wrap="square" rtlCol="0">
            <a:spAutoFit/>
          </a:bodyPr>
          <a:p>
            <a:r>
              <a:rPr lang="zh-CN" b="1"/>
              <a:t>当接收到一个</a:t>
            </a:r>
            <a:r>
              <a:rPr lang="en-US" altLang="zh-CN" b="1">
                <a:solidFill>
                  <a:srgbClr val="FF0000"/>
                </a:solidFill>
              </a:rPr>
              <a:t>C x y</a:t>
            </a:r>
            <a:r>
              <a:rPr lang="zh-CN" altLang="en-US" b="1"/>
              <a:t>指令时，分别执行</a:t>
            </a:r>
            <a:r>
              <a:rPr lang="en-US" altLang="zh-CN" b="1">
                <a:solidFill>
                  <a:srgbClr val="FF0000"/>
                </a:solidFill>
              </a:rPr>
              <a:t>Find(x)</a:t>
            </a:r>
            <a:r>
              <a:rPr lang="zh-CN" altLang="zh-CN" b="1"/>
              <a:t>和</a:t>
            </a:r>
            <a:r>
              <a:rPr lang="en-US" altLang="zh-CN" b="1">
                <a:solidFill>
                  <a:srgbClr val="FF0000"/>
                </a:solidFill>
              </a:rPr>
              <a:t>Find(y)</a:t>
            </a:r>
            <a:r>
              <a:rPr lang="zh-CN" altLang="zh-CN" b="1"/>
              <a:t>完成查询和路径压缩。若二者返回值相同，则说明</a:t>
            </a:r>
            <a:r>
              <a:rPr lang="en-US" altLang="zh-CN" b="1"/>
              <a:t>x</a:t>
            </a:r>
            <a:r>
              <a:rPr lang="zh-CN" altLang="zh-CN" b="1"/>
              <a:t>和</a:t>
            </a:r>
            <a:r>
              <a:rPr lang="en-US" altLang="zh-CN" b="1"/>
              <a:t>y</a:t>
            </a:r>
            <a:r>
              <a:rPr lang="zh-CN" altLang="zh-CN" b="1"/>
              <a:t>处于同一列中。因为</a:t>
            </a:r>
            <a:r>
              <a:rPr lang="en-US" altLang="zh-CN" b="1"/>
              <a:t>x</a:t>
            </a:r>
            <a:r>
              <a:rPr lang="zh-CN" altLang="zh-CN" b="1"/>
              <a:t>和</a:t>
            </a:r>
            <a:r>
              <a:rPr lang="en-US" altLang="zh-CN" b="1"/>
              <a:t>y</a:t>
            </a:r>
            <a:r>
              <a:rPr lang="zh-CN" altLang="zh-CN" b="1"/>
              <a:t>此时已经指向根，所以</a:t>
            </a:r>
            <a:r>
              <a:rPr lang="en-US" altLang="zh-CN" b="1"/>
              <a:t>d[x]</a:t>
            </a:r>
            <a:r>
              <a:rPr lang="zh-CN" altLang="zh-CN" b="1"/>
              <a:t>保存了位于</a:t>
            </a:r>
            <a:r>
              <a:rPr lang="en-US" altLang="zh-CN" b="1"/>
              <a:t>x</a:t>
            </a:r>
            <a:r>
              <a:rPr lang="zh-CN" altLang="zh-CN" b="1"/>
              <a:t>之前的战舰数，</a:t>
            </a:r>
            <a:r>
              <a:rPr lang="zh-CN" altLang="zh-CN" b="1">
                <a:sym typeface="+mn-ea"/>
              </a:rPr>
              <a:t>所以</a:t>
            </a:r>
            <a:r>
              <a:rPr lang="en-US" altLang="zh-CN" b="1">
                <a:sym typeface="+mn-ea"/>
              </a:rPr>
              <a:t>d[y]</a:t>
            </a:r>
            <a:r>
              <a:rPr lang="zh-CN" altLang="zh-CN" b="1">
                <a:sym typeface="+mn-ea"/>
              </a:rPr>
              <a:t>保存了位于</a:t>
            </a:r>
            <a:r>
              <a:rPr lang="en-US" altLang="zh-CN" b="1">
                <a:sym typeface="+mn-ea"/>
              </a:rPr>
              <a:t>y</a:t>
            </a:r>
            <a:r>
              <a:rPr lang="zh-CN" altLang="zh-CN" b="1">
                <a:sym typeface="+mn-ea"/>
              </a:rPr>
              <a:t>之前的战舰数。所以答案等于</a:t>
            </a:r>
            <a:r>
              <a:rPr lang="en-US" altLang="zh-CN" b="1">
                <a:solidFill>
                  <a:srgbClr val="FF0000"/>
                </a:solidFill>
                <a:sym typeface="+mn-ea"/>
              </a:rPr>
              <a:t>|d[x]-d[y]| - 1</a:t>
            </a:r>
            <a:endParaRPr lang="en-US" altLang="zh-CN" b="1">
              <a:solidFill>
                <a:srgbClr val="FF0000"/>
              </a:solidFill>
              <a:sym typeface="+mn-ea"/>
            </a:endParaRPr>
          </a:p>
        </p:txBody>
      </p:sp>
      <p:sp>
        <p:nvSpPr>
          <p:cNvPr id="5" name="文本框 4"/>
          <p:cNvSpPr txBox="1"/>
          <p:nvPr/>
        </p:nvSpPr>
        <p:spPr>
          <a:xfrm>
            <a:off x="539115" y="2204720"/>
            <a:ext cx="6932295" cy="922020"/>
          </a:xfrm>
          <a:prstGeom prst="rect">
            <a:avLst/>
          </a:prstGeom>
          <a:noFill/>
        </p:spPr>
        <p:txBody>
          <a:bodyPr wrap="square" rtlCol="0">
            <a:spAutoFit/>
          </a:bodyPr>
          <a:p>
            <a:r>
              <a:rPr lang="zh-CN" b="1"/>
              <a:t>当接收到一个</a:t>
            </a:r>
            <a:r>
              <a:rPr lang="en-US" altLang="zh-CN" b="1">
                <a:solidFill>
                  <a:srgbClr val="FF0000"/>
                </a:solidFill>
              </a:rPr>
              <a:t>M x y</a:t>
            </a:r>
            <a:r>
              <a:rPr lang="zh-CN" altLang="en-US" b="1"/>
              <a:t>指令时，把</a:t>
            </a:r>
            <a:r>
              <a:rPr lang="en-US" altLang="zh-CN" b="1"/>
              <a:t>x</a:t>
            </a:r>
            <a:r>
              <a:rPr lang="zh-CN" altLang="zh-CN" b="1"/>
              <a:t>的根作为</a:t>
            </a:r>
            <a:r>
              <a:rPr lang="en-US" altLang="zh-CN" b="1"/>
              <a:t>y</a:t>
            </a:r>
            <a:r>
              <a:rPr lang="zh-CN" altLang="zh-CN" b="1"/>
              <a:t>的根的子结点，连接的权值应设为合并之前集合</a:t>
            </a:r>
            <a:r>
              <a:rPr lang="en-US" altLang="zh-CN" b="1"/>
              <a:t>y</a:t>
            </a:r>
            <a:r>
              <a:rPr lang="zh-CN" altLang="zh-CN" b="1"/>
              <a:t>的大小。因此我们还需要一个</a:t>
            </a:r>
            <a:r>
              <a:rPr lang="en-US" altLang="zh-CN" b="1"/>
              <a:t>size</a:t>
            </a:r>
            <a:r>
              <a:rPr lang="zh-CN" altLang="zh-CN" b="1"/>
              <a:t>数组在每个根上记录集合的大小。具体参考以下代码：</a:t>
            </a:r>
            <a:endParaRPr lang="zh-CN" altLang="zh-CN" b="1">
              <a:solidFill>
                <a:srgbClr val="FF0000"/>
              </a:solidFill>
              <a:sym typeface="+mn-ea"/>
            </a:endParaRPr>
          </a:p>
        </p:txBody>
      </p:sp>
      <p:pic>
        <p:nvPicPr>
          <p:cNvPr id="6" name="图片 5" descr="}R}J$F}W[YKKZZGYL9DP)$9"/>
          <p:cNvPicPr>
            <a:picLocks noChangeAspect="1"/>
          </p:cNvPicPr>
          <p:nvPr>
            <p:custDataLst>
              <p:tags r:id="rId1"/>
            </p:custDataLst>
          </p:nvPr>
        </p:nvPicPr>
        <p:blipFill>
          <a:blip r:embed="rId2"/>
          <a:stretch>
            <a:fillRect/>
          </a:stretch>
        </p:blipFill>
        <p:spPr>
          <a:xfrm>
            <a:off x="2051685" y="3429000"/>
            <a:ext cx="4359275" cy="2003425"/>
          </a:xfrm>
          <a:prstGeom prst="rect">
            <a:avLst/>
          </a:prstGeom>
        </p:spPr>
      </p:pic>
      <p:sp>
        <p:nvSpPr>
          <p:cNvPr id="7" name="文本框 6"/>
          <p:cNvSpPr txBox="1"/>
          <p:nvPr/>
        </p:nvSpPr>
        <p:spPr>
          <a:xfrm>
            <a:off x="1001395" y="5742940"/>
            <a:ext cx="5514340" cy="368300"/>
          </a:xfrm>
          <a:prstGeom prst="rect">
            <a:avLst/>
          </a:prstGeom>
          <a:noFill/>
        </p:spPr>
        <p:txBody>
          <a:bodyPr wrap="square" rtlCol="0">
            <a:spAutoFit/>
          </a:bodyPr>
          <a:p>
            <a:r>
              <a:rPr lang="zh-CN" altLang="en-US" b="1"/>
              <a:t>完整程序参考：Galaxy</a:t>
            </a:r>
            <a:r>
              <a:rPr lang="en-US" altLang="zh-CN" b="1"/>
              <a:t>.cpp</a:t>
            </a:r>
            <a:endParaRPr lang="en-US" altLang="zh-CN" b="1"/>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3" name="图片 9220"/>
          <p:cNvPicPr>
            <a:picLocks noChangeAspect="1"/>
          </p:cNvPicPr>
          <p:nvPr>
            <p:custDataLst>
              <p:tags r:id="rId1"/>
            </p:custDataLst>
          </p:nvPr>
        </p:nvPicPr>
        <p:blipFill>
          <a:blip r:embed="rId2"/>
          <a:stretch>
            <a:fillRect/>
          </a:stretch>
        </p:blipFill>
        <p:spPr>
          <a:xfrm>
            <a:off x="1043305" y="1412875"/>
            <a:ext cx="6053455" cy="3743325"/>
          </a:xfrm>
          <a:prstGeom prst="rect">
            <a:avLst/>
          </a:prstGeom>
          <a:noFill/>
          <a:ln w="9525">
            <a:noFill/>
          </a:ln>
        </p:spPr>
      </p:pic>
      <p:sp>
        <p:nvSpPr>
          <p:cNvPr id="10" name="椭圆 9"/>
          <p:cNvSpPr/>
          <p:nvPr/>
        </p:nvSpPr>
        <p:spPr>
          <a:xfrm>
            <a:off x="3779520" y="1484630"/>
            <a:ext cx="57594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9220"/>
          <p:cNvPicPr>
            <a:picLocks noChangeAspect="1"/>
          </p:cNvPicPr>
          <p:nvPr>
            <p:custDataLst>
              <p:tags r:id="rId3"/>
            </p:custDataLst>
          </p:nvPr>
        </p:nvPicPr>
        <p:blipFill>
          <a:blip r:embed="rId2"/>
          <a:stretch>
            <a:fillRect/>
          </a:stretch>
        </p:blipFill>
        <p:spPr>
          <a:xfrm>
            <a:off x="1043305" y="1412875"/>
            <a:ext cx="6053455" cy="3743325"/>
          </a:xfrm>
          <a:prstGeom prst="rect">
            <a:avLst/>
          </a:prstGeom>
          <a:noFill/>
          <a:ln w="9525">
            <a:noFill/>
          </a:ln>
        </p:spPr>
      </p:pic>
      <p:sp>
        <p:nvSpPr>
          <p:cNvPr id="12" name="椭圆 11"/>
          <p:cNvSpPr/>
          <p:nvPr/>
        </p:nvSpPr>
        <p:spPr>
          <a:xfrm>
            <a:off x="3779520" y="1484630"/>
            <a:ext cx="57594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X</a:t>
            </a:r>
            <a:endParaRPr lang="en-US" altLang="zh-CN" sz="2400" b="1">
              <a:solidFill>
                <a:schemeClr val="tx1"/>
              </a:solidFill>
            </a:endParaRPr>
          </a:p>
        </p:txBody>
      </p:sp>
      <p:sp>
        <p:nvSpPr>
          <p:cNvPr id="13" name="椭圆 12"/>
          <p:cNvSpPr/>
          <p:nvPr/>
        </p:nvSpPr>
        <p:spPr>
          <a:xfrm>
            <a:off x="2195830" y="2348865"/>
            <a:ext cx="57594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sym typeface="+mn-ea"/>
              </a:rPr>
              <a:t>X</a:t>
            </a:r>
            <a:endParaRPr lang="zh-CN" altLang="en-US"/>
          </a:p>
        </p:txBody>
      </p:sp>
      <p:sp>
        <p:nvSpPr>
          <p:cNvPr id="14" name="椭圆 13"/>
          <p:cNvSpPr/>
          <p:nvPr/>
        </p:nvSpPr>
        <p:spPr>
          <a:xfrm>
            <a:off x="2843530" y="3284855"/>
            <a:ext cx="57594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sym typeface="+mn-ea"/>
              </a:rPr>
              <a:t>X</a:t>
            </a:r>
            <a:endParaRPr lang="zh-CN" altLang="en-US"/>
          </a:p>
        </p:txBody>
      </p:sp>
      <p:sp>
        <p:nvSpPr>
          <p:cNvPr id="15" name="椭圆 14"/>
          <p:cNvSpPr/>
          <p:nvPr/>
        </p:nvSpPr>
        <p:spPr>
          <a:xfrm>
            <a:off x="1187450" y="3284855"/>
            <a:ext cx="57594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sym typeface="+mn-ea"/>
              </a:rPr>
              <a:t>X</a:t>
            </a:r>
            <a:endParaRPr lang="zh-CN" altLang="en-US"/>
          </a:p>
        </p:txBody>
      </p:sp>
      <p:sp>
        <p:nvSpPr>
          <p:cNvPr id="16" name="椭圆 15"/>
          <p:cNvSpPr/>
          <p:nvPr/>
        </p:nvSpPr>
        <p:spPr>
          <a:xfrm>
            <a:off x="3635375" y="2348865"/>
            <a:ext cx="57594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sym typeface="+mn-ea"/>
              </a:rPr>
              <a:t>X</a:t>
            </a:r>
            <a:endParaRPr lang="zh-CN" altLang="en-US"/>
          </a:p>
        </p:txBody>
      </p:sp>
      <p:sp>
        <p:nvSpPr>
          <p:cNvPr id="17" name="椭圆 16"/>
          <p:cNvSpPr/>
          <p:nvPr/>
        </p:nvSpPr>
        <p:spPr>
          <a:xfrm>
            <a:off x="5219700" y="2277110"/>
            <a:ext cx="575945" cy="57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sym typeface="+mn-ea"/>
              </a:rPr>
              <a:t>X</a:t>
            </a:r>
            <a:endParaRPr lang="zh-CN" altLang="en-US"/>
          </a:p>
        </p:txBody>
      </p:sp>
      <p:sp>
        <p:nvSpPr>
          <p:cNvPr id="18" name="椭圆 17"/>
          <p:cNvSpPr/>
          <p:nvPr/>
        </p:nvSpPr>
        <p:spPr>
          <a:xfrm>
            <a:off x="4139565" y="4509135"/>
            <a:ext cx="575945" cy="5759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sym typeface="+mn-ea"/>
              </a:rPr>
              <a:t>Y</a:t>
            </a:r>
            <a:endParaRPr lang="zh-CN" altLang="en-US"/>
          </a:p>
        </p:txBody>
      </p:sp>
      <p:sp>
        <p:nvSpPr>
          <p:cNvPr id="19" name="椭圆 18"/>
          <p:cNvSpPr/>
          <p:nvPr/>
        </p:nvSpPr>
        <p:spPr>
          <a:xfrm>
            <a:off x="5292090" y="3356610"/>
            <a:ext cx="575945" cy="5759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Y</a:t>
            </a:r>
            <a:endParaRPr lang="en-US" altLang="zh-CN" sz="2400" b="1">
              <a:solidFill>
                <a:schemeClr val="tx1"/>
              </a:solidFill>
            </a:endParaRPr>
          </a:p>
        </p:txBody>
      </p:sp>
      <p:sp>
        <p:nvSpPr>
          <p:cNvPr id="20" name="椭圆 19"/>
          <p:cNvSpPr/>
          <p:nvPr/>
        </p:nvSpPr>
        <p:spPr>
          <a:xfrm>
            <a:off x="6443980" y="4509135"/>
            <a:ext cx="575945" cy="5759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sym typeface="+mn-ea"/>
              </a:rPr>
              <a:t>Y</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4015" y="824865"/>
            <a:ext cx="7505700" cy="2584450"/>
          </a:xfrm>
          <a:prstGeom prst="rect">
            <a:avLst/>
          </a:prstGeom>
          <a:noFill/>
        </p:spPr>
        <p:txBody>
          <a:bodyPr wrap="square" rtlCol="0">
            <a:spAutoFit/>
          </a:bodyPr>
          <a:p>
            <a:r>
              <a:rPr lang="en-US" altLang="zh-CN" b="1">
                <a:solidFill>
                  <a:srgbClr val="FF0000"/>
                </a:solidFill>
                <a:sym typeface="+mn-ea"/>
              </a:rPr>
              <a:t>【</a:t>
            </a:r>
            <a:r>
              <a:rPr lang="zh-CN" altLang="en-US" b="1" dirty="0">
                <a:solidFill>
                  <a:srgbClr val="FF0000"/>
                </a:solidFill>
                <a:sym typeface="+mn-ea"/>
              </a:rPr>
              <a:t>例题</a:t>
            </a:r>
            <a:r>
              <a:rPr lang="en-US" altLang="zh-CN" b="1">
                <a:solidFill>
                  <a:srgbClr val="FF0000"/>
                </a:solidFill>
                <a:sym typeface="+mn-ea"/>
              </a:rPr>
              <a:t>1】</a:t>
            </a:r>
            <a:r>
              <a:rPr lang="zh-CN" altLang="en-US" b="1">
                <a:solidFill>
                  <a:schemeClr val="tx1"/>
                </a:solidFill>
                <a:sym typeface="+mn-ea"/>
              </a:rPr>
              <a:t>求树中每棵子树的大小以及每个结点的深度（假设结点</a:t>
            </a:r>
            <a:r>
              <a:rPr lang="en-US" altLang="zh-CN" b="1">
                <a:solidFill>
                  <a:schemeClr val="tx1"/>
                </a:solidFill>
                <a:sym typeface="+mn-ea"/>
              </a:rPr>
              <a:t>1</a:t>
            </a:r>
            <a:r>
              <a:rPr lang="zh-CN" altLang="en-US" b="1">
                <a:solidFill>
                  <a:schemeClr val="tx1"/>
                </a:solidFill>
                <a:sym typeface="+mn-ea"/>
              </a:rPr>
              <a:t>为根）</a:t>
            </a:r>
            <a:endParaRPr lang="zh-CN" altLang="en-US" b="1">
              <a:solidFill>
                <a:schemeClr val="tx1"/>
              </a:solidFill>
              <a:sym typeface="+mn-ea"/>
            </a:endParaRPr>
          </a:p>
          <a:p>
            <a:r>
              <a:rPr lang="zh-CN" altLang="en-US" b="1">
                <a:solidFill>
                  <a:schemeClr val="tx1"/>
                </a:solidFill>
                <a:sym typeface="+mn-ea"/>
              </a:rPr>
              <a:t>输入格式：</a:t>
            </a:r>
            <a:endParaRPr lang="zh-CN" altLang="en-US" b="1">
              <a:solidFill>
                <a:schemeClr val="tx1"/>
              </a:solidFill>
              <a:sym typeface="+mn-ea"/>
            </a:endParaRPr>
          </a:p>
          <a:p>
            <a:r>
              <a:rPr lang="zh-CN" altLang="en-US">
                <a:solidFill>
                  <a:schemeClr val="tx1"/>
                </a:solidFill>
                <a:sym typeface="+mn-ea"/>
              </a:rPr>
              <a:t>第</a:t>
            </a:r>
            <a:r>
              <a:rPr lang="en-US" altLang="zh-CN">
                <a:solidFill>
                  <a:schemeClr val="tx1"/>
                </a:solidFill>
                <a:sym typeface="+mn-ea"/>
              </a:rPr>
              <a:t>1</a:t>
            </a:r>
            <a:r>
              <a:rPr lang="zh-CN" altLang="en-US">
                <a:solidFill>
                  <a:schemeClr val="tx1"/>
                </a:solidFill>
                <a:sym typeface="+mn-ea"/>
              </a:rPr>
              <a:t>行，一个整数</a:t>
            </a:r>
            <a:r>
              <a:rPr lang="en-US" altLang="zh-CN">
                <a:solidFill>
                  <a:schemeClr val="tx1"/>
                </a:solidFill>
                <a:sym typeface="+mn-ea"/>
              </a:rPr>
              <a:t>n</a:t>
            </a:r>
            <a:r>
              <a:rPr lang="zh-CN" altLang="zh-CN">
                <a:solidFill>
                  <a:schemeClr val="tx1"/>
                </a:solidFill>
                <a:sym typeface="+mn-ea"/>
              </a:rPr>
              <a:t>，表示树的结点个数</a:t>
            </a:r>
            <a:endParaRPr lang="zh-CN" altLang="zh-CN">
              <a:solidFill>
                <a:schemeClr val="tx1"/>
              </a:solidFill>
              <a:sym typeface="+mn-ea"/>
            </a:endParaRPr>
          </a:p>
          <a:p>
            <a:r>
              <a:rPr lang="zh-CN" altLang="zh-CN">
                <a:solidFill>
                  <a:schemeClr val="tx1"/>
                </a:solidFill>
                <a:sym typeface="+mn-ea"/>
              </a:rPr>
              <a:t>接下来</a:t>
            </a:r>
            <a:r>
              <a:rPr lang="en-US" altLang="zh-CN">
                <a:solidFill>
                  <a:schemeClr val="tx1"/>
                </a:solidFill>
                <a:sym typeface="+mn-ea"/>
              </a:rPr>
              <a:t>n-1</a:t>
            </a:r>
            <a:r>
              <a:rPr lang="zh-CN" altLang="zh-CN">
                <a:solidFill>
                  <a:schemeClr val="tx1"/>
                </a:solidFill>
                <a:sym typeface="+mn-ea"/>
              </a:rPr>
              <a:t>行，每行两个整数</a:t>
            </a:r>
            <a:r>
              <a:rPr lang="en-US" altLang="zh-CN">
                <a:solidFill>
                  <a:schemeClr val="tx1"/>
                </a:solidFill>
                <a:sym typeface="+mn-ea"/>
              </a:rPr>
              <a:t>x</a:t>
            </a:r>
            <a:r>
              <a:rPr lang="zh-CN" altLang="zh-CN">
                <a:solidFill>
                  <a:schemeClr val="tx1"/>
                </a:solidFill>
                <a:sym typeface="+mn-ea"/>
              </a:rPr>
              <a:t>和</a:t>
            </a:r>
            <a:r>
              <a:rPr lang="en-US" altLang="zh-CN">
                <a:solidFill>
                  <a:schemeClr val="tx1"/>
                </a:solidFill>
                <a:sym typeface="+mn-ea"/>
              </a:rPr>
              <a:t>y</a:t>
            </a:r>
            <a:r>
              <a:rPr lang="zh-CN" altLang="zh-CN">
                <a:solidFill>
                  <a:schemeClr val="tx1"/>
                </a:solidFill>
                <a:sym typeface="+mn-ea"/>
              </a:rPr>
              <a:t>，表示</a:t>
            </a:r>
            <a:r>
              <a:rPr lang="en-US" altLang="zh-CN">
                <a:solidFill>
                  <a:schemeClr val="tx1"/>
                </a:solidFill>
                <a:sym typeface="+mn-ea"/>
              </a:rPr>
              <a:t>x</a:t>
            </a:r>
            <a:r>
              <a:rPr lang="zh-CN" altLang="zh-CN">
                <a:solidFill>
                  <a:schemeClr val="tx1"/>
                </a:solidFill>
                <a:sym typeface="+mn-ea"/>
              </a:rPr>
              <a:t>和</a:t>
            </a:r>
            <a:r>
              <a:rPr lang="en-US" altLang="zh-CN">
                <a:solidFill>
                  <a:schemeClr val="tx1"/>
                </a:solidFill>
                <a:sym typeface="+mn-ea"/>
              </a:rPr>
              <a:t>y</a:t>
            </a:r>
            <a:r>
              <a:rPr lang="zh-CN" altLang="zh-CN">
                <a:solidFill>
                  <a:schemeClr val="tx1"/>
                </a:solidFill>
                <a:sym typeface="+mn-ea"/>
              </a:rPr>
              <a:t>之间有一条边</a:t>
            </a:r>
            <a:endParaRPr lang="zh-CN" altLang="zh-CN">
              <a:solidFill>
                <a:schemeClr val="tx1"/>
              </a:solidFill>
              <a:sym typeface="+mn-ea"/>
            </a:endParaRPr>
          </a:p>
          <a:p>
            <a:r>
              <a:rPr lang="zh-CN" altLang="zh-CN" b="1">
                <a:solidFill>
                  <a:schemeClr val="tx1"/>
                </a:solidFill>
                <a:sym typeface="+mn-ea"/>
              </a:rPr>
              <a:t>输出格式：</a:t>
            </a:r>
            <a:endParaRPr lang="zh-CN" altLang="zh-CN" b="1">
              <a:solidFill>
                <a:schemeClr val="tx1"/>
              </a:solidFill>
              <a:sym typeface="+mn-ea"/>
            </a:endParaRPr>
          </a:p>
          <a:p>
            <a:r>
              <a:rPr lang="zh-CN" altLang="zh-CN">
                <a:solidFill>
                  <a:schemeClr val="tx1"/>
                </a:solidFill>
                <a:sym typeface="+mn-ea"/>
              </a:rPr>
              <a:t>共</a:t>
            </a:r>
            <a:r>
              <a:rPr lang="en-US" altLang="zh-CN">
                <a:solidFill>
                  <a:schemeClr val="tx1"/>
                </a:solidFill>
                <a:sym typeface="+mn-ea"/>
              </a:rPr>
              <a:t>n</a:t>
            </a:r>
            <a:r>
              <a:rPr lang="zh-CN" altLang="zh-CN">
                <a:solidFill>
                  <a:schemeClr val="tx1"/>
                </a:solidFill>
                <a:sym typeface="+mn-ea"/>
              </a:rPr>
              <a:t>行，第</a:t>
            </a:r>
            <a:r>
              <a:rPr lang="en-US" altLang="zh-CN">
                <a:solidFill>
                  <a:schemeClr val="tx1"/>
                </a:solidFill>
                <a:sym typeface="+mn-ea"/>
              </a:rPr>
              <a:t>i</a:t>
            </a:r>
            <a:r>
              <a:rPr lang="zh-CN" altLang="zh-CN">
                <a:solidFill>
                  <a:schemeClr val="tx1"/>
                </a:solidFill>
                <a:sym typeface="+mn-ea"/>
              </a:rPr>
              <a:t>行为两个正整数，分别表示以结点</a:t>
            </a:r>
            <a:r>
              <a:rPr lang="en-US" altLang="zh-CN">
                <a:solidFill>
                  <a:schemeClr val="tx1"/>
                </a:solidFill>
                <a:sym typeface="+mn-ea"/>
              </a:rPr>
              <a:t>i</a:t>
            </a:r>
            <a:r>
              <a:rPr lang="zh-CN" altLang="zh-CN">
                <a:solidFill>
                  <a:schemeClr val="tx1"/>
                </a:solidFill>
                <a:sym typeface="+mn-ea"/>
              </a:rPr>
              <a:t>为根的子树大小和该结点</a:t>
            </a:r>
            <a:r>
              <a:rPr lang="en-US" altLang="zh-CN">
                <a:solidFill>
                  <a:schemeClr val="tx1"/>
                </a:solidFill>
                <a:sym typeface="+mn-ea"/>
              </a:rPr>
              <a:t>i</a:t>
            </a:r>
            <a:r>
              <a:rPr lang="zh-CN" altLang="zh-CN">
                <a:solidFill>
                  <a:schemeClr val="tx1"/>
                </a:solidFill>
                <a:sym typeface="+mn-ea"/>
              </a:rPr>
              <a:t>的深度</a:t>
            </a:r>
            <a:endParaRPr lang="zh-CN" altLang="zh-CN">
              <a:solidFill>
                <a:schemeClr val="tx1"/>
              </a:solidFill>
              <a:sym typeface="+mn-ea"/>
            </a:endParaRPr>
          </a:p>
          <a:p>
            <a:r>
              <a:rPr lang="zh-CN" altLang="zh-CN" b="1">
                <a:solidFill>
                  <a:schemeClr val="tx1"/>
                </a:solidFill>
                <a:sym typeface="+mn-ea"/>
              </a:rPr>
              <a:t>分析：</a:t>
            </a:r>
            <a:r>
              <a:rPr lang="zh-CN" altLang="zh-CN">
                <a:solidFill>
                  <a:schemeClr val="tx1"/>
                </a:solidFill>
                <a:sym typeface="+mn-ea"/>
              </a:rPr>
              <a:t>每个结点的子树大小为它有儿子的子树大小之和再加</a:t>
            </a:r>
            <a:r>
              <a:rPr lang="en-US" altLang="zh-CN">
                <a:solidFill>
                  <a:schemeClr val="tx1"/>
                </a:solidFill>
                <a:sym typeface="+mn-ea"/>
              </a:rPr>
              <a:t>1</a:t>
            </a:r>
            <a:r>
              <a:rPr lang="zh-CN" altLang="en-US">
                <a:solidFill>
                  <a:schemeClr val="tx1"/>
                </a:solidFill>
                <a:sym typeface="+mn-ea"/>
              </a:rPr>
              <a:t>。每个结点的深度为它父亲结点的深度再加</a:t>
            </a:r>
            <a:r>
              <a:rPr lang="en-US" altLang="zh-CN">
                <a:solidFill>
                  <a:schemeClr val="tx1"/>
                </a:solidFill>
                <a:sym typeface="+mn-ea"/>
              </a:rPr>
              <a:t>1</a:t>
            </a:r>
            <a:endParaRPr lang="en-US" altLang="zh-CN">
              <a:solidFill>
                <a:schemeClr val="tx1"/>
              </a:solidFill>
              <a:sym typeface="+mn-ea"/>
            </a:endParaRPr>
          </a:p>
        </p:txBody>
      </p:sp>
      <p:pic>
        <p:nvPicPr>
          <p:cNvPr id="10243" name="图片 9220"/>
          <p:cNvPicPr>
            <a:picLocks noChangeAspect="1"/>
          </p:cNvPicPr>
          <p:nvPr/>
        </p:nvPicPr>
        <p:blipFill>
          <a:blip r:embed="rId1"/>
          <a:stretch>
            <a:fillRect/>
          </a:stretch>
        </p:blipFill>
        <p:spPr>
          <a:xfrm>
            <a:off x="833120" y="3654425"/>
            <a:ext cx="3552190" cy="219646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l="15859" t="16625" r="31610" b="14663"/>
          <a:stretch>
            <a:fillRect/>
          </a:stretch>
        </p:blipFill>
        <p:spPr>
          <a:xfrm>
            <a:off x="272415" y="484505"/>
            <a:ext cx="8335010" cy="61302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84993"/>
          <p:cNvSpPr txBox="1"/>
          <p:nvPr/>
        </p:nvSpPr>
        <p:spPr>
          <a:xfrm>
            <a:off x="381000" y="1066800"/>
            <a:ext cx="8382000" cy="2228850"/>
          </a:xfrm>
          <a:prstGeom prst="rect">
            <a:avLst/>
          </a:prstGeom>
          <a:solidFill>
            <a:srgbClr val="FBE2DF">
              <a:alpha val="50000"/>
            </a:srgbClr>
          </a:solidFill>
          <a:ln w="12700">
            <a:noFill/>
          </a:ln>
        </p:spPr>
        <p:txBody>
          <a:bodyPr>
            <a:spAutoFit/>
          </a:bodyPr>
          <a:p>
            <a:pPr algn="ctr">
              <a:lnSpc>
                <a:spcPct val="130000"/>
              </a:lnSpc>
            </a:pPr>
            <a:r>
              <a:rPr lang="zh-CN" altLang="en-US" sz="5400" b="1" dirty="0">
                <a:solidFill>
                  <a:srgbClr val="9C4E00"/>
                </a:solidFill>
                <a:latin typeface="Times New Roman" panose="02020603050405020304" pitchFamily="18" charset="0"/>
                <a:ea typeface="楷体_GB2312" panose="02010609030101010101" pitchFamily="49" charset="-122"/>
              </a:rPr>
              <a:t>对比</a:t>
            </a:r>
            <a:r>
              <a:rPr lang="zh-CN" altLang="en-US" sz="5400" b="1" dirty="0">
                <a:solidFill>
                  <a:srgbClr val="FF0000"/>
                </a:solidFill>
                <a:latin typeface="Times New Roman" panose="02020603050405020304" pitchFamily="18" charset="0"/>
                <a:ea typeface="楷体_GB2312" panose="02010609030101010101" pitchFamily="49" charset="-122"/>
              </a:rPr>
              <a:t>树型结构</a:t>
            </a:r>
            <a:r>
              <a:rPr lang="zh-CN" altLang="en-US" sz="5400" b="1" dirty="0">
                <a:solidFill>
                  <a:srgbClr val="9C4E00"/>
                </a:solidFill>
                <a:latin typeface="Times New Roman" panose="02020603050405020304" pitchFamily="18" charset="0"/>
                <a:ea typeface="楷体_GB2312" panose="02010609030101010101" pitchFamily="49" charset="-122"/>
              </a:rPr>
              <a:t>和</a:t>
            </a:r>
            <a:r>
              <a:rPr lang="zh-CN" altLang="en-US" sz="5400" b="1" dirty="0">
                <a:solidFill>
                  <a:srgbClr val="FF0000"/>
                </a:solidFill>
                <a:latin typeface="Times New Roman" panose="02020603050405020304" pitchFamily="18" charset="0"/>
                <a:ea typeface="楷体_GB2312" panose="02010609030101010101" pitchFamily="49" charset="-122"/>
              </a:rPr>
              <a:t>线性结构</a:t>
            </a:r>
            <a:r>
              <a:rPr lang="zh-CN" altLang="en-US" sz="5400" b="1" dirty="0">
                <a:solidFill>
                  <a:srgbClr val="9C4E00"/>
                </a:solidFill>
                <a:latin typeface="Times New Roman" panose="02020603050405020304" pitchFamily="18" charset="0"/>
                <a:ea typeface="楷体_GB2312" panose="02010609030101010101" pitchFamily="49" charset="-122"/>
              </a:rPr>
              <a:t>的结构特点</a:t>
            </a:r>
            <a:endParaRPr lang="zh-CN" altLang="en-US" sz="5400">
              <a:solidFill>
                <a:srgbClr val="9C4E00"/>
              </a:solidFill>
              <a:latin typeface="Times New Roman" panose="02020603050405020304" pitchFamily="18" charset="0"/>
            </a:endParaRPr>
          </a:p>
        </p:txBody>
      </p:sp>
      <p:graphicFrame>
        <p:nvGraphicFramePr>
          <p:cNvPr id="15362" name="对象 84994"/>
          <p:cNvGraphicFramePr/>
          <p:nvPr/>
        </p:nvGraphicFramePr>
        <p:xfrm>
          <a:off x="76200" y="4800600"/>
          <a:ext cx="2819400" cy="1985963"/>
        </p:xfrm>
        <a:graphic>
          <a:graphicData uri="http://schemas.openxmlformats.org/presentationml/2006/ole">
            <mc:AlternateContent xmlns:mc="http://schemas.openxmlformats.org/markup-compatibility/2006">
              <mc:Choice xmlns:v="urn:schemas-microsoft-com:vml" Requires="v">
                <p:oleObj spid="_x0000_s3077" name="" r:id="rId1" imgW="983615" imgH="697230" progId="MS_ClipArt_Gallery.2">
                  <p:embed/>
                </p:oleObj>
              </mc:Choice>
              <mc:Fallback>
                <p:oleObj name="" r:id="rId1" imgW="983615" imgH="697230" progId="MS_ClipArt_Gallery.2">
                  <p:embed/>
                  <p:pic>
                    <p:nvPicPr>
                      <p:cNvPr id="0" name="图片 3076"/>
                      <p:cNvPicPr/>
                      <p:nvPr/>
                    </p:nvPicPr>
                    <p:blipFill>
                      <a:blip r:embed="rId2"/>
                      <a:stretch>
                        <a:fillRect/>
                      </a:stretch>
                    </p:blipFill>
                    <p:spPr>
                      <a:xfrm>
                        <a:off x="76200" y="4800600"/>
                        <a:ext cx="2819400" cy="1985963"/>
                      </a:xfrm>
                      <a:prstGeom prst="rect">
                        <a:avLst/>
                      </a:prstGeom>
                      <a:noFill/>
                      <a:ln w="38100">
                        <a:noFill/>
                        <a:miter/>
                      </a:ln>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矩形 87041"/>
          <p:cNvSpPr/>
          <p:nvPr/>
        </p:nvSpPr>
        <p:spPr>
          <a:xfrm rot="5400000">
            <a:off x="1600200" y="3124200"/>
            <a:ext cx="5943600" cy="457200"/>
          </a:xfrm>
          <a:prstGeom prst="rect">
            <a:avLst/>
          </a:prstGeom>
        </p:spPr>
        <p:txBody>
          <a:bodyPr vert="wordArtVert" wrap="none" fromWordArt="1">
            <a:prstTxWarp prst="textPlain">
              <a:avLst>
                <a:gd name="adj" fmla="val 50000"/>
              </a:avLst>
            </a:prstTxWarp>
            <a:normAutofit/>
            <a:scene3d>
              <a:camera prst="legacyPerspectiveFront">
                <a:rot lat="20640000" lon="20700000" rev="0"/>
              </a:camera>
              <a:lightRig rig="legacyNormal3" dir="l"/>
            </a:scene3d>
            <a:sp3d extrusionH="201600" prstMaterial="legacyPlastic">
              <a:extrusionClr>
                <a:srgbClr val="FF9966"/>
              </a:extrusionClr>
            </a:sp3d>
          </a:bodyPr>
          <a:p>
            <a:pPr algn="ctr"/>
            <a:r>
              <a:rPr lang="zh-CN" altLang="en-US" sz="3600" spc="-360">
                <a:solidFill>
                  <a:srgbClr val="CC0000"/>
                </a:solidFill>
                <a:latin typeface="宋体" panose="02010600030101010101" pitchFamily="2" charset="-122"/>
                <a:ea typeface="宋体" panose="02010600030101010101" pitchFamily="2" charset="-122"/>
              </a:rPr>
              <a:t>~~~~~~~~~~~~~~~~~~~~~~~~~~~~~~</a:t>
            </a:r>
            <a:endParaRPr lang="zh-CN" altLang="en-US" sz="3600" spc="-360">
              <a:solidFill>
                <a:srgbClr val="CC0000"/>
              </a:solidFill>
              <a:latin typeface="宋体" panose="02010600030101010101" pitchFamily="2" charset="-122"/>
              <a:ea typeface="宋体" panose="02010600030101010101" pitchFamily="2" charset="-122"/>
            </a:endParaRPr>
          </a:p>
        </p:txBody>
      </p:sp>
      <p:graphicFrame>
        <p:nvGraphicFramePr>
          <p:cNvPr id="87043" name="对象 87042"/>
          <p:cNvGraphicFramePr/>
          <p:nvPr/>
        </p:nvGraphicFramePr>
        <p:xfrm>
          <a:off x="5105400" y="6096000"/>
          <a:ext cx="533400" cy="533400"/>
        </p:xfrm>
        <a:graphic>
          <a:graphicData uri="http://schemas.openxmlformats.org/presentationml/2006/ole">
            <mc:AlternateContent xmlns:mc="http://schemas.openxmlformats.org/markup-compatibility/2006">
              <mc:Choice xmlns:v="urn:schemas-microsoft-com:vml" Requires="v">
                <p:oleObj spid="_x0000_s3076" name="" r:id="rId1" imgW="1579245" imgH="2901315" progId="MS_ClipArt_Gallery.2">
                  <p:embed/>
                </p:oleObj>
              </mc:Choice>
              <mc:Fallback>
                <p:oleObj name="" r:id="rId1" imgW="1579245" imgH="2901315" progId="MS_ClipArt_Gallery.2">
                  <p:embed/>
                  <p:pic>
                    <p:nvPicPr>
                      <p:cNvPr id="0" name="图片 3075"/>
                      <p:cNvPicPr/>
                      <p:nvPr/>
                    </p:nvPicPr>
                    <p:blipFill>
                      <a:blip r:embed="rId2">
                        <a:clrChange>
                          <a:clrFrom>
                            <a:srgbClr val="000000"/>
                          </a:clrFrom>
                          <a:clrTo>
                            <a:srgbClr val="D8D8EC"/>
                          </a:clrTo>
                        </a:clrChange>
                        <a:clrChange>
                          <a:clrFrom>
                            <a:srgbClr val="330000"/>
                          </a:clrFrom>
                          <a:clrTo>
                            <a:srgbClr val="000000"/>
                          </a:clrTo>
                        </a:clrChange>
                        <a:clrChange>
                          <a:clrFrom>
                            <a:srgbClr val="0C0000"/>
                          </a:clrFrom>
                          <a:clrTo>
                            <a:srgbClr val="000000"/>
                          </a:clrTo>
                        </a:clrChange>
                        <a:clrChange>
                          <a:clrFrom>
                            <a:srgbClr val="A50000"/>
                          </a:clrFrom>
                          <a:clrTo>
                            <a:srgbClr val="330066"/>
                          </a:clrTo>
                        </a:clrChange>
                        <a:clrChange>
                          <a:clrFrom>
                            <a:srgbClr val="000066"/>
                          </a:clrFrom>
                          <a:clrTo>
                            <a:srgbClr val="000000"/>
                          </a:clrTo>
                        </a:clrChange>
                        <a:clrChange>
                          <a:clrFrom>
                            <a:srgbClr val="440000"/>
                          </a:clrFrom>
                          <a:clrTo>
                            <a:srgbClr val="CCFFFF"/>
                          </a:clrTo>
                        </a:clrChange>
                        <a:clrChange>
                          <a:clrFrom>
                            <a:srgbClr val="A8513F"/>
                          </a:clrFrom>
                          <a:clrTo>
                            <a:srgbClr val="000000"/>
                          </a:clrTo>
                        </a:clrChange>
                      </a:blip>
                      <a:stretch>
                        <a:fillRect/>
                      </a:stretch>
                    </p:blipFill>
                    <p:spPr>
                      <a:xfrm>
                        <a:off x="5105400" y="6096000"/>
                        <a:ext cx="533400" cy="533400"/>
                      </a:xfrm>
                      <a:prstGeom prst="rect">
                        <a:avLst/>
                      </a:prstGeom>
                      <a:noFill/>
                      <a:ln w="38100">
                        <a:noFill/>
                        <a:miter/>
                      </a:ln>
                    </p:spPr>
                  </p:pic>
                </p:oleObj>
              </mc:Fallback>
            </mc:AlternateContent>
          </a:graphicData>
        </a:graphic>
      </p:graphicFrame>
      <p:sp>
        <p:nvSpPr>
          <p:cNvPr id="17411" name="文本框 87043"/>
          <p:cNvSpPr txBox="1"/>
          <p:nvPr/>
        </p:nvSpPr>
        <p:spPr>
          <a:xfrm>
            <a:off x="965200" y="115888"/>
            <a:ext cx="2235200" cy="701675"/>
          </a:xfrm>
          <a:prstGeom prst="rect">
            <a:avLst/>
          </a:prstGeom>
          <a:noFill/>
          <a:ln w="12700">
            <a:noFill/>
          </a:ln>
        </p:spPr>
        <p:txBody>
          <a:bodyPr wrap="none">
            <a:spAutoFit/>
          </a:bodyPr>
          <a:p>
            <a:r>
              <a:rPr lang="zh-CN" altLang="en-US" sz="4000" b="1" dirty="0">
                <a:solidFill>
                  <a:srgbClr val="FF0000"/>
                </a:solidFill>
                <a:latin typeface="Times New Roman" panose="02020603050405020304" pitchFamily="18" charset="0"/>
                <a:ea typeface="隶书" pitchFamily="49" charset="-122"/>
              </a:rPr>
              <a:t>线性结构</a:t>
            </a:r>
            <a:endParaRPr lang="zh-CN" altLang="en-US" sz="4000" b="1">
              <a:solidFill>
                <a:srgbClr val="FF0000"/>
              </a:solidFill>
              <a:latin typeface="Times New Roman" panose="02020603050405020304" pitchFamily="18" charset="0"/>
              <a:ea typeface="隶书" pitchFamily="49" charset="-122"/>
            </a:endParaRPr>
          </a:p>
        </p:txBody>
      </p:sp>
      <p:sp>
        <p:nvSpPr>
          <p:cNvPr id="17412" name="矩形 87044"/>
          <p:cNvSpPr/>
          <p:nvPr/>
        </p:nvSpPr>
        <p:spPr>
          <a:xfrm>
            <a:off x="5867400" y="76200"/>
            <a:ext cx="2235200" cy="701675"/>
          </a:xfrm>
          <a:prstGeom prst="rect">
            <a:avLst/>
          </a:prstGeom>
          <a:noFill/>
          <a:ln w="12700">
            <a:noFill/>
          </a:ln>
        </p:spPr>
        <p:txBody>
          <a:bodyPr wrap="none">
            <a:spAutoFit/>
          </a:bodyPr>
          <a:p>
            <a:r>
              <a:rPr lang="zh-CN" altLang="en-US" sz="4000" b="1" dirty="0">
                <a:solidFill>
                  <a:srgbClr val="005400"/>
                </a:solidFill>
                <a:latin typeface="Times New Roman" panose="02020603050405020304" pitchFamily="18" charset="0"/>
                <a:ea typeface="隶书" pitchFamily="49" charset="-122"/>
              </a:rPr>
              <a:t>树型结构</a:t>
            </a:r>
            <a:endParaRPr lang="zh-CN" altLang="en-US" sz="4000" b="1" dirty="0">
              <a:solidFill>
                <a:srgbClr val="FF0000"/>
              </a:solidFill>
              <a:latin typeface="Times New Roman" panose="02020603050405020304" pitchFamily="18" charset="0"/>
              <a:ea typeface="隶书" pitchFamily="49" charset="-122"/>
            </a:endParaRPr>
          </a:p>
        </p:txBody>
      </p:sp>
      <p:sp>
        <p:nvSpPr>
          <p:cNvPr id="87046" name="文本框 87045"/>
          <p:cNvSpPr txBox="1"/>
          <p:nvPr/>
        </p:nvSpPr>
        <p:spPr>
          <a:xfrm>
            <a:off x="365125" y="974725"/>
            <a:ext cx="3773488" cy="1311275"/>
          </a:xfrm>
          <a:prstGeom prst="rect">
            <a:avLst/>
          </a:prstGeom>
          <a:noFill/>
          <a:ln w="12700">
            <a:noFill/>
          </a:ln>
        </p:spPr>
        <p:txBody>
          <a:bodyPr wrap="none">
            <a:spAutoFit/>
          </a:bodyPr>
          <a:p>
            <a:r>
              <a:rPr lang="zh-CN" altLang="en-US" sz="4000" b="1" dirty="0">
                <a:solidFill>
                  <a:srgbClr val="990000"/>
                </a:solidFill>
                <a:latin typeface="楷体_GB2312" panose="02010609030101010101" pitchFamily="49" charset="-122"/>
                <a:ea typeface="楷体_GB2312" panose="02010609030101010101" pitchFamily="49" charset="-122"/>
              </a:rPr>
              <a:t>第一个数据元素</a:t>
            </a:r>
            <a:endParaRPr lang="zh-CN" altLang="en-US" sz="4000" b="1" dirty="0">
              <a:solidFill>
                <a:srgbClr val="990000"/>
              </a:solidFill>
              <a:latin typeface="楷体_GB2312" panose="02010609030101010101" pitchFamily="49" charset="-122"/>
              <a:ea typeface="楷体_GB2312" panose="02010609030101010101" pitchFamily="49" charset="-122"/>
            </a:endParaRPr>
          </a:p>
          <a:p>
            <a:r>
              <a:rPr lang="zh-CN" altLang="en-US" sz="4000" b="1" dirty="0">
                <a:solidFill>
                  <a:srgbClr val="990000"/>
                </a:solidFill>
                <a:latin typeface="楷体_GB2312" panose="02010609030101010101" pitchFamily="49" charset="-122"/>
                <a:ea typeface="楷体_GB2312" panose="02010609030101010101" pitchFamily="49" charset="-122"/>
              </a:rPr>
              <a:t>      </a:t>
            </a:r>
            <a:r>
              <a:rPr lang="en-US" altLang="zh-CN" sz="4000" b="1">
                <a:solidFill>
                  <a:srgbClr val="990000"/>
                </a:solidFill>
                <a:latin typeface="楷体_GB2312" panose="02010609030101010101" pitchFamily="49" charset="-122"/>
                <a:ea typeface="楷体_GB2312" panose="02010609030101010101" pitchFamily="49" charset="-122"/>
              </a:rPr>
              <a:t>(</a:t>
            </a:r>
            <a:r>
              <a:rPr lang="zh-CN" altLang="en-US" sz="4000" b="1" dirty="0">
                <a:solidFill>
                  <a:srgbClr val="990000"/>
                </a:solidFill>
                <a:latin typeface="楷体_GB2312" panose="02010609030101010101" pitchFamily="49" charset="-122"/>
                <a:ea typeface="楷体_GB2312" panose="02010609030101010101" pitchFamily="49" charset="-122"/>
              </a:rPr>
              <a:t>无前驱</a:t>
            </a:r>
            <a:r>
              <a:rPr lang="en-US" altLang="zh-CN" sz="4000" b="1">
                <a:solidFill>
                  <a:srgbClr val="990000"/>
                </a:solidFill>
                <a:latin typeface="楷体_GB2312" panose="02010609030101010101" pitchFamily="49" charset="-122"/>
                <a:ea typeface="楷体_GB2312" panose="02010609030101010101" pitchFamily="49" charset="-122"/>
              </a:rPr>
              <a:t>)</a:t>
            </a:r>
            <a:endParaRPr lang="en-US" altLang="zh-CN" sz="4000">
              <a:solidFill>
                <a:srgbClr val="990000"/>
              </a:solidFill>
              <a:latin typeface="楷体_GB2312" panose="02010609030101010101" pitchFamily="49" charset="-122"/>
              <a:ea typeface="楷体_GB2312" panose="02010609030101010101" pitchFamily="49" charset="-122"/>
            </a:endParaRPr>
          </a:p>
        </p:txBody>
      </p:sp>
      <p:sp>
        <p:nvSpPr>
          <p:cNvPr id="87047" name="文本框 87046"/>
          <p:cNvSpPr txBox="1"/>
          <p:nvPr/>
        </p:nvSpPr>
        <p:spPr>
          <a:xfrm>
            <a:off x="5022850" y="914400"/>
            <a:ext cx="3754438" cy="1311275"/>
          </a:xfrm>
          <a:prstGeom prst="rect">
            <a:avLst/>
          </a:prstGeom>
          <a:noFill/>
          <a:ln w="12700">
            <a:noFill/>
          </a:ln>
        </p:spPr>
        <p:txBody>
          <a:bodyPr wrap="none">
            <a:spAutoFit/>
          </a:bodyPr>
          <a:p>
            <a:r>
              <a:rPr lang="en-US" altLang="zh-CN" sz="4000">
                <a:solidFill>
                  <a:srgbClr val="990000"/>
                </a:solidFill>
                <a:latin typeface="楷体_GB2312" panose="02010609030101010101" pitchFamily="49" charset="-122"/>
                <a:ea typeface="楷体_GB2312" panose="02010609030101010101" pitchFamily="49" charset="-122"/>
              </a:rPr>
              <a:t> </a:t>
            </a:r>
            <a:r>
              <a:rPr lang="zh-CN" altLang="en-US" sz="4000" b="1" dirty="0">
                <a:solidFill>
                  <a:schemeClr val="bg2"/>
                </a:solidFill>
                <a:latin typeface="楷体_GB2312" panose="02010609030101010101" pitchFamily="49" charset="-122"/>
                <a:ea typeface="楷体_GB2312" panose="02010609030101010101" pitchFamily="49" charset="-122"/>
              </a:rPr>
              <a:t>根结点</a:t>
            </a:r>
            <a:endParaRPr lang="zh-CN" altLang="en-US" sz="4000" b="1" dirty="0">
              <a:solidFill>
                <a:schemeClr val="bg2"/>
              </a:solidFill>
              <a:latin typeface="楷体_GB2312" panose="02010609030101010101" pitchFamily="49" charset="-122"/>
              <a:ea typeface="楷体_GB2312" panose="02010609030101010101" pitchFamily="49" charset="-122"/>
            </a:endParaRPr>
          </a:p>
          <a:p>
            <a:r>
              <a:rPr lang="zh-CN" altLang="en-US" sz="4000" b="1" dirty="0">
                <a:solidFill>
                  <a:schemeClr val="bg2"/>
                </a:solidFill>
                <a:latin typeface="楷体_GB2312" panose="02010609030101010101" pitchFamily="49" charset="-122"/>
                <a:ea typeface="楷体_GB2312" panose="02010609030101010101" pitchFamily="49" charset="-122"/>
              </a:rPr>
              <a:t>      </a:t>
            </a:r>
            <a:r>
              <a:rPr lang="en-US" altLang="zh-CN" sz="4000" b="1">
                <a:solidFill>
                  <a:schemeClr val="bg2"/>
                </a:solidFill>
                <a:latin typeface="楷体_GB2312" panose="02010609030101010101" pitchFamily="49" charset="-122"/>
                <a:ea typeface="楷体_GB2312" panose="02010609030101010101" pitchFamily="49" charset="-122"/>
              </a:rPr>
              <a:t>(</a:t>
            </a:r>
            <a:r>
              <a:rPr lang="zh-CN" altLang="en-US" sz="4000" b="1" dirty="0">
                <a:solidFill>
                  <a:schemeClr val="bg2"/>
                </a:solidFill>
                <a:latin typeface="楷体_GB2312" panose="02010609030101010101" pitchFamily="49" charset="-122"/>
                <a:ea typeface="楷体_GB2312" panose="02010609030101010101" pitchFamily="49" charset="-122"/>
              </a:rPr>
              <a:t>无前驱</a:t>
            </a:r>
            <a:r>
              <a:rPr lang="en-US" altLang="zh-CN" sz="4000" b="1">
                <a:solidFill>
                  <a:schemeClr val="bg2"/>
                </a:solidFill>
                <a:latin typeface="楷体_GB2312" panose="02010609030101010101" pitchFamily="49" charset="-122"/>
                <a:ea typeface="楷体_GB2312" panose="02010609030101010101" pitchFamily="49" charset="-122"/>
              </a:rPr>
              <a:t>)</a:t>
            </a:r>
            <a:endParaRPr lang="en-US" altLang="zh-CN" sz="4000">
              <a:solidFill>
                <a:srgbClr val="990000"/>
              </a:solidFill>
              <a:latin typeface="楷体_GB2312" panose="02010609030101010101" pitchFamily="49" charset="-122"/>
              <a:ea typeface="楷体_GB2312" panose="02010609030101010101" pitchFamily="49" charset="-122"/>
            </a:endParaRPr>
          </a:p>
        </p:txBody>
      </p:sp>
      <p:sp>
        <p:nvSpPr>
          <p:cNvPr id="87048" name="文本框 87047"/>
          <p:cNvSpPr txBox="1"/>
          <p:nvPr/>
        </p:nvSpPr>
        <p:spPr>
          <a:xfrm>
            <a:off x="152400" y="2667000"/>
            <a:ext cx="4286250" cy="1311275"/>
          </a:xfrm>
          <a:prstGeom prst="rect">
            <a:avLst/>
          </a:prstGeom>
          <a:noFill/>
          <a:ln w="12700">
            <a:noFill/>
          </a:ln>
        </p:spPr>
        <p:txBody>
          <a:bodyPr wrap="none">
            <a:spAutoFit/>
          </a:bodyPr>
          <a:p>
            <a:r>
              <a:rPr lang="zh-CN" altLang="en-US" sz="4000" b="1" dirty="0">
                <a:solidFill>
                  <a:srgbClr val="990000"/>
                </a:solidFill>
                <a:latin typeface="Times New Roman" panose="02020603050405020304" pitchFamily="18" charset="0"/>
                <a:ea typeface="楷体_GB2312" panose="02010609030101010101" pitchFamily="49" charset="-122"/>
              </a:rPr>
              <a:t>最后一个数据元素</a:t>
            </a:r>
            <a:endParaRPr lang="zh-CN" altLang="en-US" sz="4000" b="1" dirty="0">
              <a:solidFill>
                <a:srgbClr val="990000"/>
              </a:solidFill>
              <a:latin typeface="Times New Roman" panose="02020603050405020304" pitchFamily="18" charset="0"/>
              <a:ea typeface="楷体_GB2312" panose="02010609030101010101" pitchFamily="49" charset="-122"/>
            </a:endParaRPr>
          </a:p>
          <a:p>
            <a:r>
              <a:rPr lang="zh-CN" altLang="en-US" sz="4000" b="1" dirty="0">
                <a:solidFill>
                  <a:srgbClr val="990000"/>
                </a:solidFill>
                <a:latin typeface="Times New Roman" panose="02020603050405020304" pitchFamily="18" charset="0"/>
                <a:ea typeface="楷体_GB2312" panose="02010609030101010101" pitchFamily="49" charset="-122"/>
              </a:rPr>
              <a:t>              </a:t>
            </a:r>
            <a:r>
              <a:rPr lang="en-US" altLang="zh-CN" sz="4000" b="1">
                <a:solidFill>
                  <a:srgbClr val="990000"/>
                </a:solidFill>
                <a:latin typeface="Times New Roman" panose="02020603050405020304" pitchFamily="18" charset="0"/>
                <a:ea typeface="楷体_GB2312" panose="02010609030101010101" pitchFamily="49" charset="-122"/>
              </a:rPr>
              <a:t>(</a:t>
            </a:r>
            <a:r>
              <a:rPr lang="zh-CN" altLang="en-US" sz="4000" b="1" dirty="0">
                <a:solidFill>
                  <a:srgbClr val="990000"/>
                </a:solidFill>
                <a:latin typeface="Times New Roman" panose="02020603050405020304" pitchFamily="18" charset="0"/>
                <a:ea typeface="楷体_GB2312" panose="02010609030101010101" pitchFamily="49" charset="-122"/>
              </a:rPr>
              <a:t>无后继</a:t>
            </a:r>
            <a:r>
              <a:rPr lang="en-US" altLang="zh-CN" sz="4000" b="1">
                <a:solidFill>
                  <a:srgbClr val="990000"/>
                </a:solidFill>
                <a:latin typeface="Times New Roman" panose="02020603050405020304" pitchFamily="18" charset="0"/>
                <a:ea typeface="楷体_GB2312" panose="02010609030101010101" pitchFamily="49" charset="-122"/>
              </a:rPr>
              <a:t>)</a:t>
            </a:r>
            <a:endParaRPr lang="en-US" altLang="zh-CN" sz="4000">
              <a:latin typeface="Times New Roman" panose="02020603050405020304" pitchFamily="18" charset="0"/>
              <a:ea typeface="楷体_GB2312" panose="02010609030101010101" pitchFamily="49" charset="-122"/>
            </a:endParaRPr>
          </a:p>
        </p:txBody>
      </p:sp>
      <p:sp>
        <p:nvSpPr>
          <p:cNvPr id="87049" name="文本框 87048"/>
          <p:cNvSpPr txBox="1"/>
          <p:nvPr/>
        </p:nvSpPr>
        <p:spPr>
          <a:xfrm>
            <a:off x="5273675" y="2667000"/>
            <a:ext cx="3500438" cy="1311275"/>
          </a:xfrm>
          <a:prstGeom prst="rect">
            <a:avLst/>
          </a:prstGeom>
          <a:noFill/>
          <a:ln w="12700">
            <a:noFill/>
          </a:ln>
        </p:spPr>
        <p:txBody>
          <a:bodyPr wrap="none">
            <a:spAutoFit/>
          </a:bodyPr>
          <a:p>
            <a:r>
              <a:rPr lang="zh-CN" altLang="en-US" sz="4000" b="1" dirty="0">
                <a:solidFill>
                  <a:schemeClr val="bg2"/>
                </a:solidFill>
                <a:latin typeface="楷体_GB2312" panose="02010609030101010101" pitchFamily="49" charset="-122"/>
                <a:ea typeface="楷体_GB2312" panose="02010609030101010101" pitchFamily="49" charset="-122"/>
              </a:rPr>
              <a:t>多个叶子结点</a:t>
            </a:r>
            <a:endParaRPr lang="zh-CN" altLang="en-US" sz="4000" b="1" dirty="0">
              <a:solidFill>
                <a:schemeClr val="bg2"/>
              </a:solidFill>
              <a:latin typeface="楷体_GB2312" panose="02010609030101010101" pitchFamily="49" charset="-122"/>
              <a:ea typeface="楷体_GB2312" panose="02010609030101010101" pitchFamily="49" charset="-122"/>
            </a:endParaRPr>
          </a:p>
          <a:p>
            <a:r>
              <a:rPr lang="zh-CN" altLang="en-US" sz="4000" b="1" dirty="0">
                <a:solidFill>
                  <a:schemeClr val="bg2"/>
                </a:solidFill>
                <a:latin typeface="楷体_GB2312" panose="02010609030101010101" pitchFamily="49" charset="-122"/>
                <a:ea typeface="楷体_GB2312" panose="02010609030101010101" pitchFamily="49" charset="-122"/>
              </a:rPr>
              <a:t>     </a:t>
            </a:r>
            <a:r>
              <a:rPr lang="en-US" altLang="zh-CN" sz="4000" b="1">
                <a:solidFill>
                  <a:schemeClr val="bg2"/>
                </a:solidFill>
                <a:latin typeface="楷体_GB2312" panose="02010609030101010101" pitchFamily="49" charset="-122"/>
                <a:ea typeface="楷体_GB2312" panose="02010609030101010101" pitchFamily="49" charset="-122"/>
              </a:rPr>
              <a:t>(</a:t>
            </a:r>
            <a:r>
              <a:rPr lang="zh-CN" altLang="en-US" sz="4000" b="1" dirty="0">
                <a:solidFill>
                  <a:schemeClr val="bg2"/>
                </a:solidFill>
                <a:latin typeface="楷体_GB2312" panose="02010609030101010101" pitchFamily="49" charset="-122"/>
                <a:ea typeface="楷体_GB2312" panose="02010609030101010101" pitchFamily="49" charset="-122"/>
              </a:rPr>
              <a:t>无后继</a:t>
            </a:r>
            <a:r>
              <a:rPr lang="en-US" altLang="zh-CN" sz="4000" b="1">
                <a:solidFill>
                  <a:schemeClr val="bg2"/>
                </a:solidFill>
                <a:latin typeface="楷体_GB2312" panose="02010609030101010101" pitchFamily="49" charset="-122"/>
                <a:ea typeface="楷体_GB2312" panose="02010609030101010101" pitchFamily="49" charset="-122"/>
              </a:rPr>
              <a:t>)</a:t>
            </a:r>
            <a:endParaRPr lang="en-US" altLang="zh-CN" sz="4000" b="1">
              <a:solidFill>
                <a:schemeClr val="bg2"/>
              </a:solidFill>
              <a:latin typeface="楷体_GB2312" panose="02010609030101010101" pitchFamily="49" charset="-122"/>
              <a:ea typeface="楷体_GB2312" panose="02010609030101010101" pitchFamily="49" charset="-122"/>
            </a:endParaRPr>
          </a:p>
        </p:txBody>
      </p:sp>
      <p:sp>
        <p:nvSpPr>
          <p:cNvPr id="87050" name="文本框 87049"/>
          <p:cNvSpPr txBox="1"/>
          <p:nvPr/>
        </p:nvSpPr>
        <p:spPr>
          <a:xfrm>
            <a:off x="288925" y="4403725"/>
            <a:ext cx="3759200" cy="1920875"/>
          </a:xfrm>
          <a:prstGeom prst="rect">
            <a:avLst/>
          </a:prstGeom>
          <a:noFill/>
          <a:ln w="12700">
            <a:noFill/>
          </a:ln>
        </p:spPr>
        <p:txBody>
          <a:bodyPr wrap="none">
            <a:spAutoFit/>
          </a:bodyPr>
          <a:p>
            <a:r>
              <a:rPr lang="zh-CN" altLang="en-US" sz="4000" b="1" dirty="0">
                <a:solidFill>
                  <a:srgbClr val="990000"/>
                </a:solidFill>
                <a:latin typeface="楷体_GB2312" panose="02010609030101010101" pitchFamily="49" charset="-122"/>
                <a:ea typeface="楷体_GB2312" panose="02010609030101010101" pitchFamily="49" charset="-122"/>
              </a:rPr>
              <a:t>其它数据元素</a:t>
            </a:r>
            <a:endParaRPr lang="zh-CN" altLang="en-US" sz="4000" b="1" dirty="0">
              <a:solidFill>
                <a:srgbClr val="990000"/>
              </a:solidFill>
              <a:latin typeface="楷体_GB2312" panose="02010609030101010101" pitchFamily="49" charset="-122"/>
              <a:ea typeface="楷体_GB2312" panose="02010609030101010101" pitchFamily="49" charset="-122"/>
            </a:endParaRPr>
          </a:p>
          <a:p>
            <a:r>
              <a:rPr lang="en-US" altLang="zh-CN" sz="4000" b="1">
                <a:solidFill>
                  <a:srgbClr val="990000"/>
                </a:solidFill>
                <a:latin typeface="楷体_GB2312" panose="02010609030101010101" pitchFamily="49" charset="-122"/>
                <a:ea typeface="楷体_GB2312" panose="02010609030101010101" pitchFamily="49" charset="-122"/>
              </a:rPr>
              <a:t>(</a:t>
            </a:r>
            <a:r>
              <a:rPr lang="zh-CN" altLang="en-US" sz="4000" b="1" dirty="0">
                <a:solidFill>
                  <a:srgbClr val="990000"/>
                </a:solidFill>
                <a:latin typeface="楷体_GB2312" panose="02010609030101010101" pitchFamily="49" charset="-122"/>
                <a:ea typeface="楷体_GB2312" panose="02010609030101010101" pitchFamily="49" charset="-122"/>
              </a:rPr>
              <a:t>一个前驱、</a:t>
            </a:r>
            <a:endParaRPr lang="zh-CN" altLang="en-US" sz="4000" b="1" dirty="0">
              <a:solidFill>
                <a:srgbClr val="990000"/>
              </a:solidFill>
              <a:latin typeface="楷体_GB2312" panose="02010609030101010101" pitchFamily="49" charset="-122"/>
              <a:ea typeface="楷体_GB2312" panose="02010609030101010101" pitchFamily="49" charset="-122"/>
            </a:endParaRPr>
          </a:p>
          <a:p>
            <a:r>
              <a:rPr lang="zh-CN" altLang="en-US" sz="4000" b="1" dirty="0">
                <a:solidFill>
                  <a:srgbClr val="990000"/>
                </a:solidFill>
                <a:latin typeface="楷体_GB2312" panose="02010609030101010101" pitchFamily="49" charset="-122"/>
                <a:ea typeface="楷体_GB2312" panose="02010609030101010101" pitchFamily="49" charset="-122"/>
              </a:rPr>
              <a:t>     一个后继</a:t>
            </a:r>
            <a:r>
              <a:rPr lang="en-US" altLang="zh-CN" sz="4000" b="1">
                <a:solidFill>
                  <a:srgbClr val="990000"/>
                </a:solidFill>
                <a:latin typeface="楷体_GB2312" panose="02010609030101010101" pitchFamily="49" charset="-122"/>
                <a:ea typeface="楷体_GB2312" panose="02010609030101010101" pitchFamily="49" charset="-122"/>
              </a:rPr>
              <a:t>)</a:t>
            </a:r>
            <a:endParaRPr lang="en-US" altLang="zh-CN" sz="4000">
              <a:solidFill>
                <a:srgbClr val="990000"/>
              </a:solidFill>
              <a:latin typeface="楷体_GB2312" panose="02010609030101010101" pitchFamily="49" charset="-122"/>
              <a:ea typeface="楷体_GB2312" panose="02010609030101010101" pitchFamily="49" charset="-122"/>
            </a:endParaRPr>
          </a:p>
        </p:txBody>
      </p:sp>
      <p:sp>
        <p:nvSpPr>
          <p:cNvPr id="87051" name="文本框 87050"/>
          <p:cNvSpPr txBox="1"/>
          <p:nvPr/>
        </p:nvSpPr>
        <p:spPr>
          <a:xfrm>
            <a:off x="5232400" y="4419600"/>
            <a:ext cx="3505200" cy="1920875"/>
          </a:xfrm>
          <a:prstGeom prst="rect">
            <a:avLst/>
          </a:prstGeom>
          <a:noFill/>
          <a:ln w="12700">
            <a:noFill/>
          </a:ln>
        </p:spPr>
        <p:txBody>
          <a:bodyPr wrap="none">
            <a:spAutoFit/>
          </a:bodyPr>
          <a:p>
            <a:r>
              <a:rPr lang="zh-CN" altLang="en-US" sz="4000" b="1" dirty="0">
                <a:solidFill>
                  <a:srgbClr val="008000"/>
                </a:solidFill>
                <a:latin typeface="楷体_GB2312" panose="02010609030101010101" pitchFamily="49" charset="-122"/>
                <a:ea typeface="楷体_GB2312" panose="02010609030101010101" pitchFamily="49" charset="-122"/>
              </a:rPr>
              <a:t>其它数据元素</a:t>
            </a:r>
            <a:endParaRPr lang="zh-CN" altLang="en-US" sz="4000" b="1" dirty="0">
              <a:solidFill>
                <a:srgbClr val="008000"/>
              </a:solidFill>
              <a:latin typeface="楷体_GB2312" panose="02010609030101010101" pitchFamily="49" charset="-122"/>
              <a:ea typeface="楷体_GB2312" panose="02010609030101010101" pitchFamily="49" charset="-122"/>
            </a:endParaRPr>
          </a:p>
          <a:p>
            <a:r>
              <a:rPr lang="en-US" altLang="zh-CN" sz="4000" b="1">
                <a:solidFill>
                  <a:srgbClr val="008000"/>
                </a:solidFill>
                <a:latin typeface="楷体_GB2312" panose="02010609030101010101" pitchFamily="49" charset="-122"/>
                <a:ea typeface="楷体_GB2312" panose="02010609030101010101" pitchFamily="49" charset="-122"/>
              </a:rPr>
              <a:t>(</a:t>
            </a:r>
            <a:r>
              <a:rPr lang="zh-CN" altLang="en-US" sz="4000" b="1" dirty="0">
                <a:solidFill>
                  <a:srgbClr val="008000"/>
                </a:solidFill>
                <a:latin typeface="楷体_GB2312" panose="02010609030101010101" pitchFamily="49" charset="-122"/>
                <a:ea typeface="楷体_GB2312" panose="02010609030101010101" pitchFamily="49" charset="-122"/>
              </a:rPr>
              <a:t>一个前驱、</a:t>
            </a:r>
            <a:endParaRPr lang="zh-CN" altLang="en-US" sz="4000" b="1" dirty="0">
              <a:solidFill>
                <a:srgbClr val="008000"/>
              </a:solidFill>
              <a:latin typeface="楷体_GB2312" panose="02010609030101010101" pitchFamily="49" charset="-122"/>
              <a:ea typeface="楷体_GB2312" panose="02010609030101010101" pitchFamily="49" charset="-122"/>
            </a:endParaRPr>
          </a:p>
          <a:p>
            <a:r>
              <a:rPr lang="zh-CN" altLang="en-US" sz="4000" b="1" dirty="0">
                <a:solidFill>
                  <a:srgbClr val="008000"/>
                </a:solidFill>
                <a:latin typeface="楷体_GB2312" panose="02010609030101010101" pitchFamily="49" charset="-122"/>
                <a:ea typeface="楷体_GB2312" panose="02010609030101010101" pitchFamily="49" charset="-122"/>
              </a:rPr>
              <a:t>    多个后继</a:t>
            </a:r>
            <a:r>
              <a:rPr lang="en-US" altLang="zh-CN" sz="4000" b="1">
                <a:solidFill>
                  <a:srgbClr val="008000"/>
                </a:solidFill>
                <a:latin typeface="楷体_GB2312" panose="02010609030101010101" pitchFamily="49" charset="-122"/>
                <a:ea typeface="楷体_GB2312" panose="02010609030101010101" pitchFamily="49" charset="-122"/>
              </a:rPr>
              <a:t>)</a:t>
            </a:r>
            <a:endParaRPr lang="en-US" altLang="zh-CN" sz="4000">
              <a:solidFill>
                <a:srgbClr val="990000"/>
              </a:solidFill>
              <a:latin typeface="楷体_GB2312" panose="02010609030101010101" pitchFamily="49" charset="-122"/>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7046"/>
                                        </p:tgtEl>
                                        <p:attrNameLst>
                                          <p:attrName>style.visibility</p:attrName>
                                        </p:attrNameLst>
                                      </p:cBhvr>
                                      <p:to>
                                        <p:strVal val="visible"/>
                                      </p:to>
                                    </p:set>
                                    <p:animEffect transition="in" filter="wipe(left)">
                                      <p:cBhvr>
                                        <p:cTn id="7" dur="300"/>
                                        <p:tgtEl>
                                          <p:spTgt spid="870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87047"/>
                                        </p:tgtEl>
                                        <p:attrNameLst>
                                          <p:attrName>style.visibility</p:attrName>
                                        </p:attrNameLst>
                                      </p:cBhvr>
                                      <p:to>
                                        <p:strVal val="visible"/>
                                      </p:to>
                                    </p:set>
                                    <p:animEffect transition="in" filter="wipe(left)">
                                      <p:cBhvr>
                                        <p:cTn id="12" dur="300"/>
                                        <p:tgtEl>
                                          <p:spTgt spid="870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87048"/>
                                        </p:tgtEl>
                                        <p:attrNameLst>
                                          <p:attrName>style.visibility</p:attrName>
                                        </p:attrNameLst>
                                      </p:cBhvr>
                                      <p:to>
                                        <p:strVal val="visible"/>
                                      </p:to>
                                    </p:set>
                                    <p:animEffect transition="in" filter="wipe(left)">
                                      <p:cBhvr>
                                        <p:cTn id="17" dur="300"/>
                                        <p:tgtEl>
                                          <p:spTgt spid="870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87049"/>
                                        </p:tgtEl>
                                        <p:attrNameLst>
                                          <p:attrName>style.visibility</p:attrName>
                                        </p:attrNameLst>
                                      </p:cBhvr>
                                      <p:to>
                                        <p:strVal val="visible"/>
                                      </p:to>
                                    </p:set>
                                    <p:animEffect transition="in" filter="wipe(left)">
                                      <p:cBhvr>
                                        <p:cTn id="22" dur="300"/>
                                        <p:tgtEl>
                                          <p:spTgt spid="870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87050"/>
                                        </p:tgtEl>
                                        <p:attrNameLst>
                                          <p:attrName>style.visibility</p:attrName>
                                        </p:attrNameLst>
                                      </p:cBhvr>
                                      <p:to>
                                        <p:strVal val="visible"/>
                                      </p:to>
                                    </p:set>
                                    <p:animEffect transition="in" filter="wipe(left)">
                                      <p:cBhvr>
                                        <p:cTn id="27" dur="300"/>
                                        <p:tgtEl>
                                          <p:spTgt spid="870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87051"/>
                                        </p:tgtEl>
                                        <p:attrNameLst>
                                          <p:attrName>style.visibility</p:attrName>
                                        </p:attrNameLst>
                                      </p:cBhvr>
                                      <p:to>
                                        <p:strVal val="visible"/>
                                      </p:to>
                                    </p:set>
                                    <p:animEffect transition="in" filter="wipe(left)">
                                      <p:cBhvr>
                                        <p:cTn id="32" dur="300"/>
                                        <p:tgtEl>
                                          <p:spTgt spid="87051"/>
                                        </p:tgtEl>
                                      </p:cBhvr>
                                    </p:animEffect>
                                  </p:childTnLst>
                                </p:cTn>
                              </p:par>
                            </p:childTnLst>
                          </p:cTn>
                        </p:par>
                        <p:par>
                          <p:cTn id="33" fill="hold">
                            <p:stCondLst>
                              <p:cond delay="6300"/>
                            </p:stCondLst>
                            <p:childTnLst>
                              <p:par>
                                <p:cTn id="34" presetID="2" presetClass="entr" presetSubtype="6" fill="hold" nodeType="afterEffect">
                                  <p:stCondLst>
                                    <p:cond delay="0"/>
                                  </p:stCondLst>
                                  <p:childTnLst>
                                    <p:set>
                                      <p:cBhvr>
                                        <p:cTn id="35" dur="1" fill="hold">
                                          <p:stCondLst>
                                            <p:cond delay="0"/>
                                          </p:stCondLst>
                                        </p:cTn>
                                        <p:tgtEl>
                                          <p:spTgt spid="87043"/>
                                        </p:tgtEl>
                                        <p:attrNameLst>
                                          <p:attrName>style.visibility</p:attrName>
                                        </p:attrNameLst>
                                      </p:cBhvr>
                                      <p:to>
                                        <p:strVal val="visible"/>
                                      </p:to>
                                    </p:set>
                                    <p:anim calcmode="lin" valueType="num">
                                      <p:cBhvr additive="base">
                                        <p:cTn id="36" dur="500" fill="hold"/>
                                        <p:tgtEl>
                                          <p:spTgt spid="87043"/>
                                        </p:tgtEl>
                                        <p:attrNameLst>
                                          <p:attrName>ppt_x</p:attrName>
                                        </p:attrNameLst>
                                      </p:cBhvr>
                                      <p:tavLst>
                                        <p:tav tm="0">
                                          <p:val>
                                            <p:strVal val="1+#ppt_w/2"/>
                                          </p:val>
                                        </p:tav>
                                        <p:tav tm="100000">
                                          <p:val>
                                            <p:strVal val="#ppt_x"/>
                                          </p:val>
                                        </p:tav>
                                      </p:tavLst>
                                    </p:anim>
                                    <p:anim calcmode="lin" valueType="num">
                                      <p:cBhvr additive="base">
                                        <p:cTn id="37" dur="500" fill="hold"/>
                                        <p:tgtEl>
                                          <p:spTgt spid="870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p:bldP spid="87047" grpId="0"/>
      <p:bldP spid="87048" grpId="0"/>
      <p:bldP spid="87049" grpId="0"/>
      <p:bldP spid="87050" grpId="0"/>
      <p:bldP spid="870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29697"/>
          <p:cNvSpPr>
            <a:spLocks noGrp="1"/>
          </p:cNvSpPr>
          <p:nvPr>
            <p:ph type="title"/>
          </p:nvPr>
        </p:nvSpPr>
        <p:spPr/>
        <p:txBody>
          <a:bodyPr anchor="b" anchorCtr="0"/>
          <a:p>
            <a:r>
              <a:rPr lang="zh-CN" altLang="en-US" dirty="0"/>
              <a:t>二叉树</a:t>
            </a:r>
            <a:endParaRPr lang="zh-CN" altLang="en-US" dirty="0"/>
          </a:p>
        </p:txBody>
      </p:sp>
      <p:sp>
        <p:nvSpPr>
          <p:cNvPr id="19458" name="文本占位符 29698"/>
          <p:cNvSpPr>
            <a:spLocks noGrp="1"/>
          </p:cNvSpPr>
          <p:nvPr>
            <p:ph idx="1"/>
          </p:nvPr>
        </p:nvSpPr>
        <p:spPr>
          <a:xfrm>
            <a:off x="396558" y="1700213"/>
            <a:ext cx="8229600" cy="4411662"/>
          </a:xfrm>
        </p:spPr>
        <p:txBody>
          <a:bodyPr anchor="t" anchorCtr="0"/>
          <a:p>
            <a:pPr algn="just"/>
            <a:r>
              <a:rPr lang="zh-CN" altLang="en-US" b="1" dirty="0">
                <a:latin typeface="Times New Roman" panose="02020603050405020304" pitchFamily="18" charset="0"/>
              </a:rPr>
              <a:t>二叉树的定义</a:t>
            </a:r>
            <a:endParaRPr lang="zh-CN" altLang="en-US" b="1" dirty="0">
              <a:latin typeface="宋体" panose="02010600030101010101" pitchFamily="2" charset="-122"/>
            </a:endParaRPr>
          </a:p>
          <a:p>
            <a:pPr lvl="1" algn="just"/>
            <a:r>
              <a:rPr lang="zh-CN" altLang="en-US" b="1" dirty="0">
                <a:latin typeface="Times New Roman" panose="02020603050405020304" pitchFamily="18" charset="0"/>
              </a:rPr>
              <a:t>二叉树是一种重要的树型结构，它是</a:t>
            </a:r>
            <a:r>
              <a:rPr lang="en-US" altLang="zh-CN" b="1">
                <a:latin typeface="宋体" panose="02010600030101010101" pitchFamily="2" charset="-122"/>
              </a:rPr>
              <a:t>n(n&gt;=0)</a:t>
            </a:r>
            <a:r>
              <a:rPr lang="zh-CN" altLang="en-US" b="1" dirty="0">
                <a:latin typeface="Times New Roman" panose="02020603050405020304" pitchFamily="18" charset="0"/>
              </a:rPr>
              <a:t>个结点的有限集，其子树分为</a:t>
            </a:r>
            <a:r>
              <a:rPr lang="zh-CN" altLang="en-US" b="1" dirty="0">
                <a:solidFill>
                  <a:srgbClr val="FF0000"/>
                </a:solidFill>
                <a:latin typeface="Times New Roman" panose="02020603050405020304" pitchFamily="18" charset="0"/>
              </a:rPr>
              <a:t>互不相交的两个集合</a:t>
            </a:r>
            <a:r>
              <a:rPr lang="zh-CN" altLang="en-US" b="1" dirty="0">
                <a:latin typeface="Times New Roman" panose="02020603050405020304" pitchFamily="18" charset="0"/>
              </a:rPr>
              <a:t>，分别称为左子树和右子树，左子树和右子树也是如上定义的二叉树。二叉树不是树的特例。</a:t>
            </a:r>
            <a:endParaRPr lang="zh-CN" altLang="en-US" b="1" dirty="0">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矩形 91137"/>
          <p:cNvSpPr/>
          <p:nvPr/>
        </p:nvSpPr>
        <p:spPr>
          <a:xfrm>
            <a:off x="5410200" y="3505200"/>
            <a:ext cx="2743200" cy="3124200"/>
          </a:xfrm>
          <a:prstGeom prst="rect">
            <a:avLst/>
          </a:prstGeom>
          <a:solidFill>
            <a:srgbClr val="CCFFFF">
              <a:alpha val="50000"/>
            </a:srgbClr>
          </a:solidFill>
          <a:ln w="38100" cap="sq" cmpd="sng">
            <a:solidFill>
              <a:srgbClr val="333399"/>
            </a:solidFill>
            <a:prstDash val="solid"/>
            <a:miter/>
            <a:headEnd type="none" w="sm" len="sm"/>
            <a:tailEnd type="none" w="sm" len="sm"/>
          </a:ln>
        </p:spPr>
        <p:txBody>
          <a:bodyPr/>
          <a:p>
            <a:endParaRPr lang="zh-CN" altLang="en-US" dirty="0">
              <a:latin typeface="Arial" panose="020B0604020202020204" pitchFamily="34" charset="0"/>
            </a:endParaRPr>
          </a:p>
        </p:txBody>
      </p:sp>
      <p:sp>
        <p:nvSpPr>
          <p:cNvPr id="91139" name="矩形 91138"/>
          <p:cNvSpPr/>
          <p:nvPr/>
        </p:nvSpPr>
        <p:spPr>
          <a:xfrm>
            <a:off x="1828800" y="3581400"/>
            <a:ext cx="2514600" cy="2514600"/>
          </a:xfrm>
          <a:prstGeom prst="rect">
            <a:avLst/>
          </a:prstGeom>
          <a:solidFill>
            <a:srgbClr val="CAF2CE">
              <a:alpha val="50000"/>
            </a:srgbClr>
          </a:solidFill>
          <a:ln w="38100" cap="sq" cmpd="sng">
            <a:solidFill>
              <a:srgbClr val="003300"/>
            </a:solidFill>
            <a:prstDash val="solid"/>
            <a:miter/>
            <a:headEnd type="none" w="sm" len="sm"/>
            <a:tailEnd type="none" w="sm" len="sm"/>
          </a:ln>
        </p:spPr>
        <p:txBody>
          <a:bodyPr/>
          <a:p>
            <a:endParaRPr lang="zh-CN" altLang="en-US" dirty="0">
              <a:latin typeface="Arial" panose="020B0604020202020204" pitchFamily="34" charset="0"/>
            </a:endParaRPr>
          </a:p>
        </p:txBody>
      </p:sp>
      <p:sp>
        <p:nvSpPr>
          <p:cNvPr id="20483" name="文本框 91139"/>
          <p:cNvSpPr txBox="1"/>
          <p:nvPr/>
        </p:nvSpPr>
        <p:spPr>
          <a:xfrm>
            <a:off x="304800" y="152400"/>
            <a:ext cx="8610600" cy="2433638"/>
          </a:xfrm>
          <a:prstGeom prst="rect">
            <a:avLst/>
          </a:prstGeom>
          <a:noFill/>
          <a:ln w="12700">
            <a:noFill/>
          </a:ln>
        </p:spPr>
        <p:txBody>
          <a:bodyPr>
            <a:spAutoFit/>
          </a:bodyPr>
          <a:p>
            <a:pPr>
              <a:lnSpc>
                <a:spcPct val="120000"/>
              </a:lnSpc>
            </a:pPr>
            <a:r>
              <a:rPr lang="en-US" altLang="zh-CN" sz="4800">
                <a:latin typeface="Times New Roman" panose="02020603050405020304" pitchFamily="18" charset="0"/>
                <a:ea typeface="楷体_GB2312" panose="02010609030101010101" pitchFamily="49" charset="-122"/>
              </a:rPr>
              <a:t>    </a:t>
            </a:r>
            <a:r>
              <a:rPr lang="zh-CN" altLang="en-US" sz="4000" dirty="0">
                <a:latin typeface="Times New Roman" panose="02020603050405020304" pitchFamily="18" charset="0"/>
                <a:ea typeface="楷体_GB2312" panose="02010609030101010101" pitchFamily="49" charset="-122"/>
              </a:rPr>
              <a:t>二叉树或为</a:t>
            </a:r>
            <a:r>
              <a:rPr lang="zh-CN" altLang="en-US" sz="4000" b="1" dirty="0">
                <a:latin typeface="Times New Roman" panose="02020603050405020304" pitchFamily="18" charset="0"/>
                <a:ea typeface="楷体_GB2312" panose="02010609030101010101" pitchFamily="49" charset="-122"/>
              </a:rPr>
              <a:t>空树</a:t>
            </a:r>
            <a:r>
              <a:rPr lang="zh-CN" altLang="en-US" sz="4000" dirty="0">
                <a:latin typeface="Times New Roman" panose="02020603050405020304" pitchFamily="18" charset="0"/>
                <a:ea typeface="楷体_GB2312" panose="02010609030101010101" pitchFamily="49" charset="-122"/>
              </a:rPr>
              <a:t>；或是由一个</a:t>
            </a:r>
            <a:r>
              <a:rPr lang="zh-CN" altLang="en-US" sz="4000" b="1" dirty="0">
                <a:latin typeface="Times New Roman" panose="02020603050405020304" pitchFamily="18" charset="0"/>
                <a:ea typeface="楷体_GB2312" panose="02010609030101010101" pitchFamily="49" charset="-122"/>
              </a:rPr>
              <a:t>根结点</a:t>
            </a:r>
            <a:r>
              <a:rPr lang="zh-CN" altLang="en-US" sz="4000" dirty="0">
                <a:latin typeface="Times New Roman" panose="02020603050405020304" pitchFamily="18" charset="0"/>
                <a:ea typeface="楷体_GB2312" panose="02010609030101010101" pitchFamily="49" charset="-122"/>
              </a:rPr>
              <a:t>加上</a:t>
            </a:r>
            <a:r>
              <a:rPr lang="zh-CN" altLang="en-US" sz="4000" b="1" dirty="0">
                <a:latin typeface="Times New Roman" panose="02020603050405020304" pitchFamily="18" charset="0"/>
                <a:ea typeface="楷体_GB2312" panose="02010609030101010101" pitchFamily="49" charset="-122"/>
              </a:rPr>
              <a:t>两棵</a:t>
            </a:r>
            <a:r>
              <a:rPr lang="zh-CN" altLang="en-US" sz="4000" dirty="0">
                <a:latin typeface="Times New Roman" panose="02020603050405020304" pitchFamily="18" charset="0"/>
                <a:ea typeface="楷体_GB2312" panose="02010609030101010101" pitchFamily="49" charset="-122"/>
              </a:rPr>
              <a:t>分别称为</a:t>
            </a:r>
            <a:r>
              <a:rPr lang="zh-CN" altLang="en-US" sz="4000" b="1" dirty="0">
                <a:solidFill>
                  <a:srgbClr val="FF0000"/>
                </a:solidFill>
                <a:latin typeface="Times New Roman" panose="02020603050405020304" pitchFamily="18" charset="0"/>
                <a:ea typeface="楷体_GB2312" panose="02010609030101010101" pitchFamily="49" charset="-122"/>
              </a:rPr>
              <a:t>左子树</a:t>
            </a:r>
            <a:r>
              <a:rPr lang="zh-CN" altLang="en-US" sz="4000" dirty="0">
                <a:latin typeface="Times New Roman" panose="02020603050405020304" pitchFamily="18" charset="0"/>
                <a:ea typeface="楷体_GB2312" panose="02010609030101010101" pitchFamily="49" charset="-122"/>
              </a:rPr>
              <a:t>和</a:t>
            </a:r>
            <a:r>
              <a:rPr lang="zh-CN" altLang="en-US" sz="4000" dirty="0">
                <a:solidFill>
                  <a:srgbClr val="FF0000"/>
                </a:solidFill>
                <a:latin typeface="Times New Roman" panose="02020603050405020304" pitchFamily="18" charset="0"/>
                <a:ea typeface="楷体_GB2312" panose="02010609030101010101" pitchFamily="49" charset="-122"/>
              </a:rPr>
              <a:t>右子树</a:t>
            </a:r>
            <a:r>
              <a:rPr lang="zh-CN" altLang="en-US" sz="4000" dirty="0">
                <a:latin typeface="Times New Roman" panose="02020603050405020304" pitchFamily="18" charset="0"/>
                <a:ea typeface="楷体_GB2312" panose="02010609030101010101" pitchFamily="49" charset="-122"/>
              </a:rPr>
              <a:t>的、</a:t>
            </a:r>
            <a:r>
              <a:rPr lang="zh-CN" altLang="en-US" sz="4000" b="1" dirty="0">
                <a:solidFill>
                  <a:srgbClr val="FF0000"/>
                </a:solidFill>
                <a:latin typeface="Times New Roman" panose="02020603050405020304" pitchFamily="18" charset="0"/>
                <a:ea typeface="楷体_GB2312" panose="02010609030101010101" pitchFamily="49" charset="-122"/>
              </a:rPr>
              <a:t>互不相交的</a:t>
            </a:r>
            <a:r>
              <a:rPr lang="zh-CN" altLang="en-US" sz="4000" b="1" dirty="0">
                <a:latin typeface="Times New Roman" panose="02020603050405020304" pitchFamily="18" charset="0"/>
                <a:ea typeface="楷体_GB2312" panose="02010609030101010101" pitchFamily="49" charset="-122"/>
              </a:rPr>
              <a:t>二叉树</a:t>
            </a:r>
            <a:r>
              <a:rPr lang="zh-CN" altLang="en-US" sz="4000" dirty="0">
                <a:latin typeface="Times New Roman" panose="02020603050405020304" pitchFamily="18" charset="0"/>
                <a:ea typeface="楷体_GB2312" panose="02010609030101010101" pitchFamily="49" charset="-122"/>
              </a:rPr>
              <a:t>组成。</a:t>
            </a:r>
            <a:endParaRPr lang="zh-CN" altLang="en-US" sz="4000">
              <a:latin typeface="Times New Roman" panose="02020603050405020304" pitchFamily="18" charset="0"/>
            </a:endParaRPr>
          </a:p>
        </p:txBody>
      </p:sp>
      <p:sp>
        <p:nvSpPr>
          <p:cNvPr id="91141" name="矩形 91140"/>
          <p:cNvSpPr/>
          <p:nvPr/>
        </p:nvSpPr>
        <p:spPr>
          <a:xfrm>
            <a:off x="5791200" y="4343400"/>
            <a:ext cx="2286000" cy="2209800"/>
          </a:xfrm>
          <a:prstGeom prst="rect">
            <a:avLst/>
          </a:prstGeom>
          <a:solidFill>
            <a:srgbClr val="CC99FF">
              <a:alpha val="50000"/>
            </a:srgbClr>
          </a:solidFill>
          <a:ln w="38100" cap="sq" cmpd="sng">
            <a:solidFill>
              <a:srgbClr val="800080"/>
            </a:solidFill>
            <a:prstDash val="solid"/>
            <a:miter/>
            <a:headEnd type="none" w="sm" len="sm"/>
            <a:tailEnd type="none" w="sm" len="sm"/>
          </a:ln>
        </p:spPr>
        <p:txBody>
          <a:bodyPr/>
          <a:p>
            <a:endParaRPr lang="zh-CN" altLang="en-US" dirty="0">
              <a:latin typeface="Arial" panose="020B0604020202020204" pitchFamily="34" charset="0"/>
            </a:endParaRPr>
          </a:p>
        </p:txBody>
      </p:sp>
      <p:sp>
        <p:nvSpPr>
          <p:cNvPr id="91142" name="矩形 91141"/>
          <p:cNvSpPr/>
          <p:nvPr/>
        </p:nvSpPr>
        <p:spPr>
          <a:xfrm>
            <a:off x="5943600" y="5105400"/>
            <a:ext cx="1828800" cy="1371600"/>
          </a:xfrm>
          <a:prstGeom prst="rect">
            <a:avLst/>
          </a:prstGeom>
          <a:solidFill>
            <a:srgbClr val="FFFFFF"/>
          </a:solidFill>
          <a:ln w="38100" cap="sq" cmpd="sng">
            <a:solidFill>
              <a:srgbClr val="990000"/>
            </a:solidFill>
            <a:prstDash val="solid"/>
            <a:miter/>
            <a:headEnd type="none" w="sm" len="sm"/>
            <a:tailEnd type="none" w="sm" len="sm"/>
          </a:ln>
        </p:spPr>
        <p:txBody>
          <a:bodyPr/>
          <a:p>
            <a:endParaRPr lang="zh-CN" altLang="en-US" dirty="0">
              <a:latin typeface="Arial" panose="020B0604020202020204" pitchFamily="34" charset="0"/>
            </a:endParaRPr>
          </a:p>
        </p:txBody>
      </p:sp>
      <p:grpSp>
        <p:nvGrpSpPr>
          <p:cNvPr id="91143" name="组合 91142"/>
          <p:cNvGrpSpPr/>
          <p:nvPr/>
        </p:nvGrpSpPr>
        <p:grpSpPr>
          <a:xfrm>
            <a:off x="2133600" y="2971800"/>
            <a:ext cx="5638800" cy="3505200"/>
            <a:chOff x="1344" y="1872"/>
            <a:chExt cx="3552" cy="2208"/>
          </a:xfrm>
        </p:grpSpPr>
        <p:sp>
          <p:nvSpPr>
            <p:cNvPr id="20487" name="椭圆 91143"/>
            <p:cNvSpPr/>
            <p:nvPr/>
          </p:nvSpPr>
          <p:spPr>
            <a:xfrm>
              <a:off x="2736" y="1872"/>
              <a:ext cx="288" cy="24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rgbClr val="FF0000"/>
                  </a:solidFill>
                  <a:latin typeface="Times New Roman" panose="02020603050405020304" pitchFamily="18" charset="0"/>
                </a:rPr>
                <a:t>A</a:t>
              </a:r>
              <a:endParaRPr lang="en-US" altLang="zh-CN" sz="2400">
                <a:latin typeface="Times New Roman" panose="02020603050405020304" pitchFamily="18" charset="0"/>
              </a:endParaRPr>
            </a:p>
          </p:txBody>
        </p:sp>
        <p:sp>
          <p:nvSpPr>
            <p:cNvPr id="20488" name="椭圆 91144"/>
            <p:cNvSpPr/>
            <p:nvPr/>
          </p:nvSpPr>
          <p:spPr>
            <a:xfrm>
              <a:off x="1344" y="2352"/>
              <a:ext cx="288" cy="24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chemeClr val="bg2"/>
                  </a:solidFill>
                  <a:latin typeface="Times New Roman" panose="02020603050405020304" pitchFamily="18" charset="0"/>
                </a:rPr>
                <a:t>B</a:t>
              </a:r>
              <a:endParaRPr lang="en-US" altLang="zh-CN" sz="2400">
                <a:latin typeface="Times New Roman" panose="02020603050405020304" pitchFamily="18" charset="0"/>
              </a:endParaRPr>
            </a:p>
          </p:txBody>
        </p:sp>
        <p:sp>
          <p:nvSpPr>
            <p:cNvPr id="20489" name="椭圆 91145"/>
            <p:cNvSpPr/>
            <p:nvPr/>
          </p:nvSpPr>
          <p:spPr>
            <a:xfrm>
              <a:off x="2256" y="2832"/>
              <a:ext cx="288" cy="24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chemeClr val="bg2"/>
                  </a:solidFill>
                  <a:latin typeface="Times New Roman" panose="02020603050405020304" pitchFamily="18" charset="0"/>
                </a:rPr>
                <a:t>C</a:t>
              </a:r>
              <a:endParaRPr lang="en-US" altLang="zh-CN" sz="2400">
                <a:latin typeface="Times New Roman" panose="02020603050405020304" pitchFamily="18" charset="0"/>
              </a:endParaRPr>
            </a:p>
          </p:txBody>
        </p:sp>
        <p:sp>
          <p:nvSpPr>
            <p:cNvPr id="20490" name="椭圆 91146"/>
            <p:cNvSpPr/>
            <p:nvPr/>
          </p:nvSpPr>
          <p:spPr>
            <a:xfrm>
              <a:off x="1824" y="3360"/>
              <a:ext cx="288" cy="24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chemeClr val="bg2"/>
                  </a:solidFill>
                  <a:latin typeface="Times New Roman" panose="02020603050405020304" pitchFamily="18" charset="0"/>
                </a:rPr>
                <a:t>D</a:t>
              </a:r>
              <a:endParaRPr lang="en-US" altLang="zh-CN" sz="2400">
                <a:latin typeface="Times New Roman" panose="02020603050405020304" pitchFamily="18" charset="0"/>
              </a:endParaRPr>
            </a:p>
          </p:txBody>
        </p:sp>
        <p:sp>
          <p:nvSpPr>
            <p:cNvPr id="20491" name="椭圆 91147"/>
            <p:cNvSpPr/>
            <p:nvPr/>
          </p:nvSpPr>
          <p:spPr>
            <a:xfrm>
              <a:off x="3696" y="2352"/>
              <a:ext cx="288" cy="24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rgbClr val="33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20492" name="椭圆 91148"/>
            <p:cNvSpPr/>
            <p:nvPr/>
          </p:nvSpPr>
          <p:spPr>
            <a:xfrm>
              <a:off x="4608" y="2832"/>
              <a:ext cx="288" cy="24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rgbClr val="33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20493" name="椭圆 91149"/>
            <p:cNvSpPr/>
            <p:nvPr/>
          </p:nvSpPr>
          <p:spPr>
            <a:xfrm>
              <a:off x="4176" y="3312"/>
              <a:ext cx="288" cy="24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rgbClr val="33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0494" name="椭圆 91150"/>
            <p:cNvSpPr/>
            <p:nvPr/>
          </p:nvSpPr>
          <p:spPr>
            <a:xfrm>
              <a:off x="3840" y="3840"/>
              <a:ext cx="288" cy="24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rgbClr val="333399"/>
                  </a:solidFill>
                  <a:latin typeface="Times New Roman" panose="02020603050405020304" pitchFamily="18" charset="0"/>
                </a:rPr>
                <a:t>H</a:t>
              </a:r>
              <a:endParaRPr lang="en-US" altLang="zh-CN" sz="2400">
                <a:latin typeface="Times New Roman" panose="02020603050405020304" pitchFamily="18" charset="0"/>
              </a:endParaRPr>
            </a:p>
          </p:txBody>
        </p:sp>
        <p:sp>
          <p:nvSpPr>
            <p:cNvPr id="20495" name="椭圆 91151"/>
            <p:cNvSpPr/>
            <p:nvPr/>
          </p:nvSpPr>
          <p:spPr>
            <a:xfrm>
              <a:off x="4512" y="3840"/>
              <a:ext cx="288" cy="24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rgbClr val="333399"/>
                  </a:solidFill>
                  <a:latin typeface="Times New Roman" panose="02020603050405020304" pitchFamily="18" charset="0"/>
                </a:rPr>
                <a:t>K</a:t>
              </a:r>
              <a:endParaRPr lang="en-US" altLang="zh-CN" sz="2400">
                <a:latin typeface="Times New Roman" panose="02020603050405020304" pitchFamily="18" charset="0"/>
              </a:endParaRPr>
            </a:p>
          </p:txBody>
        </p:sp>
        <p:sp>
          <p:nvSpPr>
            <p:cNvPr id="20496" name="直接连接符 91152"/>
            <p:cNvSpPr/>
            <p:nvPr/>
          </p:nvSpPr>
          <p:spPr>
            <a:xfrm flipH="1">
              <a:off x="1488" y="1968"/>
              <a:ext cx="1248" cy="384"/>
            </a:xfrm>
            <a:prstGeom prst="line">
              <a:avLst/>
            </a:prstGeom>
            <a:ln w="38100" cap="sq" cmpd="sng">
              <a:solidFill>
                <a:schemeClr val="tx1"/>
              </a:solidFill>
              <a:prstDash val="solid"/>
              <a:headEnd type="none" w="sm" len="sm"/>
              <a:tailEnd type="none" w="sm" len="sm"/>
            </a:ln>
          </p:spPr>
        </p:sp>
        <p:sp>
          <p:nvSpPr>
            <p:cNvPr id="20497" name="直接连接符 91153"/>
            <p:cNvSpPr/>
            <p:nvPr/>
          </p:nvSpPr>
          <p:spPr>
            <a:xfrm>
              <a:off x="1632" y="2448"/>
              <a:ext cx="768" cy="384"/>
            </a:xfrm>
            <a:prstGeom prst="line">
              <a:avLst/>
            </a:prstGeom>
            <a:ln w="38100" cap="sq" cmpd="sng">
              <a:solidFill>
                <a:schemeClr val="tx1"/>
              </a:solidFill>
              <a:prstDash val="solid"/>
              <a:headEnd type="none" w="sm" len="sm"/>
              <a:tailEnd type="none" w="sm" len="sm"/>
            </a:ln>
          </p:spPr>
        </p:sp>
        <p:sp>
          <p:nvSpPr>
            <p:cNvPr id="20498" name="直接连接符 91154"/>
            <p:cNvSpPr/>
            <p:nvPr/>
          </p:nvSpPr>
          <p:spPr>
            <a:xfrm flipH="1">
              <a:off x="1968" y="2928"/>
              <a:ext cx="288" cy="432"/>
            </a:xfrm>
            <a:prstGeom prst="line">
              <a:avLst/>
            </a:prstGeom>
            <a:ln w="38100" cap="sq" cmpd="sng">
              <a:solidFill>
                <a:schemeClr val="tx1"/>
              </a:solidFill>
              <a:prstDash val="solid"/>
              <a:headEnd type="none" w="sm" len="sm"/>
              <a:tailEnd type="none" w="sm" len="sm"/>
            </a:ln>
          </p:spPr>
        </p:sp>
        <p:sp>
          <p:nvSpPr>
            <p:cNvPr id="20499" name="直接连接符 91155"/>
            <p:cNvSpPr/>
            <p:nvPr/>
          </p:nvSpPr>
          <p:spPr>
            <a:xfrm>
              <a:off x="3024" y="2016"/>
              <a:ext cx="816" cy="336"/>
            </a:xfrm>
            <a:prstGeom prst="line">
              <a:avLst/>
            </a:prstGeom>
            <a:ln w="38100" cap="sq" cmpd="sng">
              <a:solidFill>
                <a:schemeClr val="tx1"/>
              </a:solidFill>
              <a:prstDash val="solid"/>
              <a:headEnd type="none" w="sm" len="sm"/>
              <a:tailEnd type="none" w="sm" len="sm"/>
            </a:ln>
          </p:spPr>
        </p:sp>
        <p:sp>
          <p:nvSpPr>
            <p:cNvPr id="20500" name="直接连接符 91156"/>
            <p:cNvSpPr/>
            <p:nvPr/>
          </p:nvSpPr>
          <p:spPr>
            <a:xfrm>
              <a:off x="3984" y="2448"/>
              <a:ext cx="768" cy="384"/>
            </a:xfrm>
            <a:prstGeom prst="line">
              <a:avLst/>
            </a:prstGeom>
            <a:ln w="38100" cap="sq" cmpd="sng">
              <a:solidFill>
                <a:schemeClr val="tx1"/>
              </a:solidFill>
              <a:prstDash val="solid"/>
              <a:headEnd type="none" w="sm" len="sm"/>
              <a:tailEnd type="none" w="sm" len="sm"/>
            </a:ln>
          </p:spPr>
        </p:sp>
        <p:sp>
          <p:nvSpPr>
            <p:cNvPr id="20501" name="直接连接符 91157"/>
            <p:cNvSpPr/>
            <p:nvPr/>
          </p:nvSpPr>
          <p:spPr>
            <a:xfrm flipH="1">
              <a:off x="4320" y="2928"/>
              <a:ext cx="288" cy="384"/>
            </a:xfrm>
            <a:prstGeom prst="line">
              <a:avLst/>
            </a:prstGeom>
            <a:ln w="38100" cap="sq" cmpd="sng">
              <a:solidFill>
                <a:schemeClr val="tx1"/>
              </a:solidFill>
              <a:prstDash val="solid"/>
              <a:headEnd type="none" w="sm" len="sm"/>
              <a:tailEnd type="none" w="sm" len="sm"/>
            </a:ln>
          </p:spPr>
        </p:sp>
        <p:sp>
          <p:nvSpPr>
            <p:cNvPr id="20502" name="直接连接符 91158"/>
            <p:cNvSpPr/>
            <p:nvPr/>
          </p:nvSpPr>
          <p:spPr>
            <a:xfrm flipH="1">
              <a:off x="3984" y="3408"/>
              <a:ext cx="192" cy="432"/>
            </a:xfrm>
            <a:prstGeom prst="line">
              <a:avLst/>
            </a:prstGeom>
            <a:ln w="38100" cap="sq" cmpd="sng">
              <a:solidFill>
                <a:schemeClr val="tx1"/>
              </a:solidFill>
              <a:prstDash val="solid"/>
              <a:headEnd type="none" w="sm" len="sm"/>
              <a:tailEnd type="none" w="sm" len="sm"/>
            </a:ln>
          </p:spPr>
        </p:sp>
        <p:sp>
          <p:nvSpPr>
            <p:cNvPr id="20503" name="直接连接符 91159"/>
            <p:cNvSpPr/>
            <p:nvPr/>
          </p:nvSpPr>
          <p:spPr>
            <a:xfrm>
              <a:off x="4464" y="3408"/>
              <a:ext cx="192" cy="432"/>
            </a:xfrm>
            <a:prstGeom prst="line">
              <a:avLst/>
            </a:prstGeom>
            <a:ln w="38100" cap="sq" cmpd="sng">
              <a:solidFill>
                <a:schemeClr val="tx1"/>
              </a:solidFill>
              <a:prstDash val="solid"/>
              <a:headEnd type="none" w="sm" len="sm"/>
              <a:tailEnd type="none" w="sm" len="sm"/>
            </a:ln>
          </p:spPr>
        </p:sp>
      </p:grpSp>
      <p:sp>
        <p:nvSpPr>
          <p:cNvPr id="91161" name="圆角矩形标注 91160"/>
          <p:cNvSpPr/>
          <p:nvPr/>
        </p:nvSpPr>
        <p:spPr>
          <a:xfrm>
            <a:off x="838200" y="2819400"/>
            <a:ext cx="1371600" cy="457200"/>
          </a:xfrm>
          <a:prstGeom prst="wedgeRoundRectCallout">
            <a:avLst>
              <a:gd name="adj1" fmla="val 196181"/>
              <a:gd name="adj2" fmla="val -6597"/>
              <a:gd name="adj3" fmla="val 16667"/>
            </a:avLst>
          </a:prstGeom>
          <a:solidFill>
            <a:srgbClr val="FBE2DF"/>
          </a:solidFill>
          <a:ln w="12700" cap="sq" cmpd="sng">
            <a:solidFill>
              <a:schemeClr val="tx1"/>
            </a:solidFill>
            <a:prstDash val="solid"/>
            <a:miter/>
            <a:headEnd type="none" w="sm" len="sm"/>
            <a:tailEnd type="none" w="sm" len="sm"/>
          </a:ln>
        </p:spPr>
        <p:txBody>
          <a:bodyPr wrap="none" anchor="ctr" anchorCtr="0"/>
          <a:p>
            <a:pPr algn="ctr"/>
            <a:r>
              <a:rPr lang="zh-CN" altLang="en-US" sz="2800" dirty="0">
                <a:solidFill>
                  <a:srgbClr val="FF3300"/>
                </a:solidFill>
                <a:latin typeface="Times New Roman" panose="02020603050405020304" pitchFamily="18" charset="0"/>
                <a:ea typeface="楷体_GB2312" panose="02010609030101010101" pitchFamily="49" charset="-122"/>
              </a:rPr>
              <a:t>根结点</a:t>
            </a:r>
            <a:endParaRPr lang="zh-CN" altLang="en-US" sz="2400">
              <a:latin typeface="Times New Roman" panose="02020603050405020304" pitchFamily="18" charset="0"/>
            </a:endParaRPr>
          </a:p>
        </p:txBody>
      </p:sp>
      <p:sp>
        <p:nvSpPr>
          <p:cNvPr id="91162" name="圆角矩形标注 91161"/>
          <p:cNvSpPr/>
          <p:nvPr/>
        </p:nvSpPr>
        <p:spPr>
          <a:xfrm>
            <a:off x="76200" y="5715000"/>
            <a:ext cx="1295400" cy="533400"/>
          </a:xfrm>
          <a:prstGeom prst="wedgeRoundRectCallout">
            <a:avLst>
              <a:gd name="adj1" fmla="val 75981"/>
              <a:gd name="adj2" fmla="val -182440"/>
              <a:gd name="adj3" fmla="val 16667"/>
            </a:avLst>
          </a:prstGeom>
          <a:solidFill>
            <a:srgbClr val="CAF2CE"/>
          </a:solidFill>
          <a:ln w="12700" cap="sq" cmpd="sng">
            <a:solidFill>
              <a:schemeClr val="tx1"/>
            </a:solidFill>
            <a:prstDash val="solid"/>
            <a:miter/>
            <a:headEnd type="none" w="sm" len="sm"/>
            <a:tailEnd type="none" w="sm" len="sm"/>
          </a:ln>
        </p:spPr>
        <p:txBody>
          <a:bodyPr wrap="none" anchor="ctr" anchorCtr="0"/>
          <a:p>
            <a:pPr algn="ctr"/>
            <a:r>
              <a:rPr lang="zh-CN" altLang="en-US" sz="2800" dirty="0">
                <a:solidFill>
                  <a:srgbClr val="005400"/>
                </a:solidFill>
                <a:latin typeface="Times New Roman" panose="02020603050405020304" pitchFamily="18" charset="0"/>
                <a:ea typeface="楷体_GB2312" panose="02010609030101010101" pitchFamily="49" charset="-122"/>
              </a:rPr>
              <a:t>左子树</a:t>
            </a:r>
            <a:endParaRPr lang="zh-CN" altLang="en-US" sz="2400">
              <a:latin typeface="Times New Roman" panose="02020603050405020304" pitchFamily="18" charset="0"/>
            </a:endParaRPr>
          </a:p>
        </p:txBody>
      </p:sp>
      <p:sp>
        <p:nvSpPr>
          <p:cNvPr id="91163" name="圆角矩形标注 91162"/>
          <p:cNvSpPr/>
          <p:nvPr/>
        </p:nvSpPr>
        <p:spPr>
          <a:xfrm>
            <a:off x="7391400" y="2438400"/>
            <a:ext cx="1447800" cy="533400"/>
          </a:xfrm>
          <a:prstGeom prst="wedgeRoundRectCallout">
            <a:avLst>
              <a:gd name="adj1" fmla="val -85199"/>
              <a:gd name="adj2" fmla="val 127977"/>
              <a:gd name="adj3" fmla="val 16667"/>
            </a:avLst>
          </a:prstGeom>
          <a:solidFill>
            <a:schemeClr val="hlink"/>
          </a:solidFill>
          <a:ln w="12700" cap="sq" cmpd="sng">
            <a:solidFill>
              <a:schemeClr val="tx1"/>
            </a:solidFill>
            <a:prstDash val="solid"/>
            <a:miter/>
            <a:headEnd type="none" w="sm" len="sm"/>
            <a:tailEnd type="none" w="sm" len="sm"/>
          </a:ln>
        </p:spPr>
        <p:txBody>
          <a:bodyPr wrap="none" anchor="ctr" anchorCtr="0"/>
          <a:p>
            <a:pPr algn="ctr"/>
            <a:r>
              <a:rPr lang="zh-CN" altLang="en-US" sz="2800" dirty="0">
                <a:solidFill>
                  <a:srgbClr val="333399"/>
                </a:solidFill>
                <a:latin typeface="Times New Roman" panose="02020603050405020304" pitchFamily="18" charset="0"/>
                <a:ea typeface="楷体_GB2312" panose="02010609030101010101" pitchFamily="49" charset="-122"/>
              </a:rPr>
              <a:t>右子树</a:t>
            </a:r>
            <a:endParaRPr lang="zh-CN" altLang="en-US" sz="2400">
              <a:latin typeface="Times New Roman" panose="02020603050405020304" pitchFamily="18" charset="0"/>
            </a:endParaRPr>
          </a:p>
        </p:txBody>
      </p:sp>
      <p:sp>
        <p:nvSpPr>
          <p:cNvPr id="91164" name="椭圆 91163"/>
          <p:cNvSpPr/>
          <p:nvPr/>
        </p:nvSpPr>
        <p:spPr>
          <a:xfrm>
            <a:off x="5867400" y="37338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rgbClr val="9900CC"/>
                </a:solidFill>
                <a:latin typeface="Times New Roman" panose="02020603050405020304" pitchFamily="18" charset="0"/>
              </a:rPr>
              <a:t>E</a:t>
            </a:r>
            <a:endParaRPr lang="en-US" altLang="zh-CN" sz="2400">
              <a:solidFill>
                <a:srgbClr val="9900CC"/>
              </a:solidFill>
              <a:latin typeface="Times New Roman" panose="02020603050405020304" pitchFamily="18" charset="0"/>
            </a:endParaRPr>
          </a:p>
        </p:txBody>
      </p:sp>
      <p:sp>
        <p:nvSpPr>
          <p:cNvPr id="91165" name="椭圆 91164"/>
          <p:cNvSpPr/>
          <p:nvPr/>
        </p:nvSpPr>
        <p:spPr>
          <a:xfrm>
            <a:off x="7315200" y="4495800"/>
            <a:ext cx="4572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3600" b="1">
                <a:solidFill>
                  <a:srgbClr val="990000"/>
                </a:solidFill>
                <a:latin typeface="Times New Roman" panose="02020603050405020304" pitchFamily="18" charset="0"/>
              </a:rPr>
              <a:t>F</a:t>
            </a:r>
            <a:endParaRPr lang="en-US" altLang="zh-CN" sz="2400">
              <a:solidFill>
                <a:srgbClr val="99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1143"/>
                                        </p:tgtEl>
                                        <p:attrNameLst>
                                          <p:attrName>style.visibility</p:attrName>
                                        </p:attrNameLst>
                                      </p:cBhvr>
                                      <p:to>
                                        <p:strVal val="visible"/>
                                      </p:to>
                                    </p:set>
                                    <p:animEffect transition="in" filter="wipe(up)">
                                      <p:cBhvr>
                                        <p:cTn id="7" dur="500"/>
                                        <p:tgtEl>
                                          <p:spTgt spid="911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161"/>
                                        </p:tgtEl>
                                        <p:attrNameLst>
                                          <p:attrName>style.visibility</p:attrName>
                                        </p:attrNameLst>
                                      </p:cBhvr>
                                      <p:to>
                                        <p:strVal val="visible"/>
                                      </p:to>
                                    </p:set>
                                    <p:anim calcmode="lin" valueType="num">
                                      <p:cBhvr additive="base">
                                        <p:cTn id="12" dur="500" fill="hold"/>
                                        <p:tgtEl>
                                          <p:spTgt spid="91161"/>
                                        </p:tgtEl>
                                        <p:attrNameLst>
                                          <p:attrName>ppt_x</p:attrName>
                                        </p:attrNameLst>
                                      </p:cBhvr>
                                      <p:tavLst>
                                        <p:tav tm="0">
                                          <p:val>
                                            <p:strVal val="0-#ppt_w/2"/>
                                          </p:val>
                                        </p:tav>
                                        <p:tav tm="100000">
                                          <p:val>
                                            <p:strVal val="#ppt_x"/>
                                          </p:val>
                                        </p:tav>
                                      </p:tavLst>
                                    </p:anim>
                                    <p:anim calcmode="lin" valueType="num">
                                      <p:cBhvr additive="base">
                                        <p:cTn id="13" dur="500" fill="hold"/>
                                        <p:tgtEl>
                                          <p:spTgt spid="9116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91139"/>
                                        </p:tgtEl>
                                        <p:attrNameLst>
                                          <p:attrName>style.visibility</p:attrName>
                                        </p:attrNameLst>
                                      </p:cBhvr>
                                      <p:to>
                                        <p:strVal val="visible"/>
                                      </p:to>
                                    </p:set>
                                    <p:animEffect transition="in" filter="slide(fromLeft)">
                                      <p:cBhvr>
                                        <p:cTn id="18" dur="500"/>
                                        <p:tgtEl>
                                          <p:spTgt spid="91139"/>
                                        </p:tgtEl>
                                      </p:cBhvr>
                                    </p:animEffect>
                                  </p:childTnLst>
                                </p:cTn>
                              </p:par>
                            </p:childTnLst>
                          </p:cTn>
                        </p:par>
                        <p:par>
                          <p:cTn id="19" fill="hold">
                            <p:stCondLst>
                              <p:cond delay="500"/>
                            </p:stCondLst>
                            <p:childTnLst>
                              <p:par>
                                <p:cTn id="20" presetID="2" presetClass="entr" presetSubtype="12" fill="hold" grpId="0" nodeType="afterEffect">
                                  <p:stCondLst>
                                    <p:cond delay="0"/>
                                  </p:stCondLst>
                                  <p:childTnLst>
                                    <p:set>
                                      <p:cBhvr>
                                        <p:cTn id="21" dur="1" fill="hold">
                                          <p:stCondLst>
                                            <p:cond delay="0"/>
                                          </p:stCondLst>
                                        </p:cTn>
                                        <p:tgtEl>
                                          <p:spTgt spid="91162"/>
                                        </p:tgtEl>
                                        <p:attrNameLst>
                                          <p:attrName>style.visibility</p:attrName>
                                        </p:attrNameLst>
                                      </p:cBhvr>
                                      <p:to>
                                        <p:strVal val="visible"/>
                                      </p:to>
                                    </p:set>
                                    <p:anim calcmode="lin" valueType="num">
                                      <p:cBhvr additive="base">
                                        <p:cTn id="22" dur="500" fill="hold"/>
                                        <p:tgtEl>
                                          <p:spTgt spid="91162"/>
                                        </p:tgtEl>
                                        <p:attrNameLst>
                                          <p:attrName>ppt_x</p:attrName>
                                        </p:attrNameLst>
                                      </p:cBhvr>
                                      <p:tavLst>
                                        <p:tav tm="0">
                                          <p:val>
                                            <p:strVal val="0-#ppt_w/2"/>
                                          </p:val>
                                        </p:tav>
                                        <p:tav tm="100000">
                                          <p:val>
                                            <p:strVal val="#ppt_x"/>
                                          </p:val>
                                        </p:tav>
                                      </p:tavLst>
                                    </p:anim>
                                    <p:anim calcmode="lin" valueType="num">
                                      <p:cBhvr additive="base">
                                        <p:cTn id="23" dur="500" fill="hold"/>
                                        <p:tgtEl>
                                          <p:spTgt spid="9116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91138"/>
                                        </p:tgtEl>
                                        <p:attrNameLst>
                                          <p:attrName>style.visibility</p:attrName>
                                        </p:attrNameLst>
                                      </p:cBhvr>
                                      <p:to>
                                        <p:strVal val="visible"/>
                                      </p:to>
                                    </p:set>
                                    <p:anim calcmode="lin" valueType="num">
                                      <p:cBhvr>
                                        <p:cTn id="28" dur="500" fill="hold"/>
                                        <p:tgtEl>
                                          <p:spTgt spid="91138"/>
                                        </p:tgtEl>
                                        <p:attrNameLst>
                                          <p:attrName>ppt_x</p:attrName>
                                        </p:attrNameLst>
                                      </p:cBhvr>
                                      <p:tavLst>
                                        <p:tav tm="0">
                                          <p:val>
                                            <p:strVal val="#ppt_x-#ppt_w/2"/>
                                          </p:val>
                                        </p:tav>
                                        <p:tav tm="100000">
                                          <p:val>
                                            <p:strVal val="#ppt_x"/>
                                          </p:val>
                                        </p:tav>
                                      </p:tavLst>
                                    </p:anim>
                                    <p:anim calcmode="lin" valueType="num">
                                      <p:cBhvr>
                                        <p:cTn id="29" dur="500" fill="hold"/>
                                        <p:tgtEl>
                                          <p:spTgt spid="91138"/>
                                        </p:tgtEl>
                                        <p:attrNameLst>
                                          <p:attrName>ppt_y</p:attrName>
                                        </p:attrNameLst>
                                      </p:cBhvr>
                                      <p:tavLst>
                                        <p:tav tm="0">
                                          <p:val>
                                            <p:strVal val="#ppt_y"/>
                                          </p:val>
                                        </p:tav>
                                        <p:tav tm="100000">
                                          <p:val>
                                            <p:strVal val="#ppt_y"/>
                                          </p:val>
                                        </p:tav>
                                      </p:tavLst>
                                    </p:anim>
                                    <p:anim calcmode="lin" valueType="num">
                                      <p:cBhvr>
                                        <p:cTn id="30" dur="500" fill="hold"/>
                                        <p:tgtEl>
                                          <p:spTgt spid="91138"/>
                                        </p:tgtEl>
                                        <p:attrNameLst>
                                          <p:attrName>ppt_w</p:attrName>
                                        </p:attrNameLst>
                                      </p:cBhvr>
                                      <p:tavLst>
                                        <p:tav tm="0">
                                          <p:val>
                                            <p:fltVal val="0.000000"/>
                                          </p:val>
                                        </p:tav>
                                        <p:tav tm="100000">
                                          <p:val>
                                            <p:strVal val="#ppt_w"/>
                                          </p:val>
                                        </p:tav>
                                      </p:tavLst>
                                    </p:anim>
                                    <p:anim calcmode="lin" valueType="num">
                                      <p:cBhvr>
                                        <p:cTn id="31" dur="500" fill="hold"/>
                                        <p:tgtEl>
                                          <p:spTgt spid="91138"/>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91163"/>
                                        </p:tgtEl>
                                        <p:attrNameLst>
                                          <p:attrName>style.visibility</p:attrName>
                                        </p:attrNameLst>
                                      </p:cBhvr>
                                      <p:to>
                                        <p:strVal val="visible"/>
                                      </p:to>
                                    </p:set>
                                    <p:anim calcmode="lin" valueType="num">
                                      <p:cBhvr additive="base">
                                        <p:cTn id="35" dur="500" fill="hold"/>
                                        <p:tgtEl>
                                          <p:spTgt spid="91163"/>
                                        </p:tgtEl>
                                        <p:attrNameLst>
                                          <p:attrName>ppt_x</p:attrName>
                                        </p:attrNameLst>
                                      </p:cBhvr>
                                      <p:tavLst>
                                        <p:tav tm="0">
                                          <p:val>
                                            <p:strVal val="1+#ppt_w/2"/>
                                          </p:val>
                                        </p:tav>
                                        <p:tav tm="100000">
                                          <p:val>
                                            <p:strVal val="#ppt_x"/>
                                          </p:val>
                                        </p:tav>
                                      </p:tavLst>
                                    </p:anim>
                                    <p:anim calcmode="lin" valueType="num">
                                      <p:cBhvr additive="base">
                                        <p:cTn id="36" dur="500" fill="hold"/>
                                        <p:tgtEl>
                                          <p:spTgt spid="9116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91164"/>
                                        </p:tgtEl>
                                        <p:attrNameLst>
                                          <p:attrName>style.visibility</p:attrName>
                                        </p:attrNameLst>
                                      </p:cBhvr>
                                      <p:to>
                                        <p:strVal val="visible"/>
                                      </p:to>
                                    </p:set>
                                    <p:animEffect transition="in" filter="box(out)">
                                      <p:cBhvr>
                                        <p:cTn id="41" dur="500"/>
                                        <p:tgtEl>
                                          <p:spTgt spid="9116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91141"/>
                                        </p:tgtEl>
                                        <p:attrNameLst>
                                          <p:attrName>style.visibility</p:attrName>
                                        </p:attrNameLst>
                                      </p:cBhvr>
                                      <p:to>
                                        <p:strVal val="visible"/>
                                      </p:to>
                                    </p:set>
                                    <p:animEffect transition="in" filter="wipe(up)">
                                      <p:cBhvr>
                                        <p:cTn id="46" dur="500"/>
                                        <p:tgtEl>
                                          <p:spTgt spid="91141"/>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91165"/>
                                        </p:tgtEl>
                                        <p:attrNameLst>
                                          <p:attrName>style.visibility</p:attrName>
                                        </p:attrNameLst>
                                      </p:cBhvr>
                                      <p:to>
                                        <p:strVal val="visible"/>
                                      </p:to>
                                    </p:set>
                                    <p:animEffect transition="in" filter="box(out)">
                                      <p:cBhvr>
                                        <p:cTn id="51" dur="500"/>
                                        <p:tgtEl>
                                          <p:spTgt spid="9116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91142"/>
                                        </p:tgtEl>
                                        <p:attrNameLst>
                                          <p:attrName>style.visibility</p:attrName>
                                        </p:attrNameLst>
                                      </p:cBhvr>
                                      <p:to>
                                        <p:strVal val="visible"/>
                                      </p:to>
                                    </p:set>
                                    <p:animEffect transition="in" filter="wipe(up)">
                                      <p:cBhvr>
                                        <p:cTn id="56" dur="500"/>
                                        <p:tgtEl>
                                          <p:spTgt spid="91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1" grpId="0" animBg="1"/>
      <p:bldP spid="91162" grpId="0" animBg="1"/>
      <p:bldP spid="91163" grpId="0" animBg="1"/>
      <p:bldP spid="91164" grpId="0" animBg="1"/>
      <p:bldP spid="911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89089"/>
          <p:cNvSpPr txBox="1"/>
          <p:nvPr/>
        </p:nvSpPr>
        <p:spPr>
          <a:xfrm>
            <a:off x="457200" y="228600"/>
            <a:ext cx="6383338" cy="762000"/>
          </a:xfrm>
          <a:prstGeom prst="rect">
            <a:avLst/>
          </a:prstGeom>
          <a:noFill/>
          <a:ln w="12700">
            <a:noFill/>
          </a:ln>
        </p:spPr>
        <p:txBody>
          <a:bodyPr wrap="none">
            <a:spAutoFit/>
          </a:bodyPr>
          <a:p>
            <a:r>
              <a:rPr lang="zh-CN" altLang="en-US" sz="4400" b="1" dirty="0">
                <a:solidFill>
                  <a:srgbClr val="333399"/>
                </a:solidFill>
                <a:latin typeface="Times New Roman" panose="02020603050405020304" pitchFamily="18" charset="0"/>
                <a:ea typeface="楷体_GB2312" panose="02010609030101010101" pitchFamily="49" charset="-122"/>
              </a:rPr>
              <a:t>二叉树的五种基本形态：</a:t>
            </a:r>
            <a:endParaRPr lang="zh-CN" altLang="en-US" sz="2400">
              <a:latin typeface="Times New Roman" panose="02020603050405020304" pitchFamily="18" charset="0"/>
            </a:endParaRPr>
          </a:p>
        </p:txBody>
      </p:sp>
      <p:sp useBgFill="1">
        <p:nvSpPr>
          <p:cNvPr id="89091" name="椭圆 89090"/>
          <p:cNvSpPr/>
          <p:nvPr/>
        </p:nvSpPr>
        <p:spPr>
          <a:xfrm>
            <a:off x="2209800" y="2057400"/>
            <a:ext cx="762000" cy="838200"/>
          </a:xfrm>
          <a:prstGeom prst="ellipse">
            <a:avLst/>
          </a:prstGeom>
          <a:ln w="31750" cap="flat" cmpd="sng">
            <a:solidFill>
              <a:srgbClr val="339966"/>
            </a:solidFill>
            <a:prstDash val="solid"/>
            <a:headEnd type="none" w="med" len="med"/>
            <a:tailEnd type="none" w="med" len="med"/>
          </a:ln>
        </p:spPr>
        <p:txBody>
          <a:bodyPr/>
          <a:p>
            <a:endParaRPr lang="zh-CN" altLang="en-US" dirty="0">
              <a:latin typeface="Arial" panose="020B0604020202020204" pitchFamily="34" charset="0"/>
            </a:endParaRPr>
          </a:p>
        </p:txBody>
      </p:sp>
      <p:sp>
        <p:nvSpPr>
          <p:cNvPr id="89092" name="直接连接符 89091"/>
          <p:cNvSpPr/>
          <p:nvPr/>
        </p:nvSpPr>
        <p:spPr>
          <a:xfrm>
            <a:off x="2286000" y="2209800"/>
            <a:ext cx="838200" cy="838200"/>
          </a:xfrm>
          <a:prstGeom prst="line">
            <a:avLst/>
          </a:prstGeom>
          <a:ln w="38100" cap="flat" cmpd="sng">
            <a:solidFill>
              <a:srgbClr val="339966"/>
            </a:solidFill>
            <a:prstDash val="solid"/>
            <a:headEnd type="none" w="med" len="med"/>
            <a:tailEnd type="none" w="med" len="med"/>
          </a:ln>
        </p:spPr>
      </p:sp>
      <p:sp useBgFill="1">
        <p:nvSpPr>
          <p:cNvPr id="89093" name="椭圆 89092"/>
          <p:cNvSpPr/>
          <p:nvPr/>
        </p:nvSpPr>
        <p:spPr>
          <a:xfrm>
            <a:off x="4343400" y="2133600"/>
            <a:ext cx="990600" cy="762000"/>
          </a:xfrm>
          <a:prstGeom prst="ellipse">
            <a:avLst/>
          </a:prstGeom>
          <a:ln w="31750" cap="flat" cmpd="sng">
            <a:solidFill>
              <a:srgbClr val="990000"/>
            </a:solidFill>
            <a:prstDash val="solid"/>
            <a:headEnd type="none" w="med" len="med"/>
            <a:tailEnd type="none" w="med" len="med"/>
          </a:ln>
        </p:spPr>
        <p:txBody>
          <a:bodyPr/>
          <a:p>
            <a:pPr algn="ctr"/>
            <a:r>
              <a:rPr lang="en-US" altLang="zh-CN" sz="4000" b="1">
                <a:solidFill>
                  <a:srgbClr val="FF3300"/>
                </a:solidFill>
                <a:latin typeface="Times New Roman" panose="02020603050405020304" pitchFamily="18" charset="0"/>
              </a:rPr>
              <a:t>N</a:t>
            </a:r>
            <a:endParaRPr lang="en-US" altLang="zh-CN" sz="2800" b="1">
              <a:solidFill>
                <a:schemeClr val="bg2"/>
              </a:solidFill>
              <a:latin typeface="Times New Roman" panose="02020603050405020304" pitchFamily="18" charset="0"/>
            </a:endParaRPr>
          </a:p>
        </p:txBody>
      </p:sp>
      <p:sp useBgFill="1">
        <p:nvSpPr>
          <p:cNvPr id="89094" name="椭圆形标注 89093"/>
          <p:cNvSpPr/>
          <p:nvPr/>
        </p:nvSpPr>
        <p:spPr>
          <a:xfrm>
            <a:off x="685800" y="5470525"/>
            <a:ext cx="876300" cy="1006475"/>
          </a:xfrm>
          <a:prstGeom prst="wedgeEllipseCallout">
            <a:avLst>
              <a:gd name="adj1" fmla="val 59764"/>
              <a:gd name="adj2" fmla="val -93431"/>
            </a:avLst>
          </a:prstGeom>
          <a:ln w="31750" cap="flat" cmpd="sng">
            <a:solidFill>
              <a:srgbClr val="339966"/>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useBgFill="1">
        <p:nvSpPr>
          <p:cNvPr id="89095" name="椭圆形标注 89094"/>
          <p:cNvSpPr/>
          <p:nvPr/>
        </p:nvSpPr>
        <p:spPr>
          <a:xfrm>
            <a:off x="4572000" y="5486400"/>
            <a:ext cx="762000" cy="1066800"/>
          </a:xfrm>
          <a:prstGeom prst="wedgeEllipseCallout">
            <a:avLst>
              <a:gd name="adj1" fmla="val -75000"/>
              <a:gd name="adj2" fmla="val -97116"/>
            </a:avLst>
          </a:prstGeom>
          <a:ln w="31750" cap="flat" cmpd="sng">
            <a:solidFill>
              <a:srgbClr val="339966"/>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useBgFill="1">
        <p:nvSpPr>
          <p:cNvPr id="89096" name="椭圆形标注 89095"/>
          <p:cNvSpPr/>
          <p:nvPr/>
        </p:nvSpPr>
        <p:spPr>
          <a:xfrm>
            <a:off x="6172200" y="5546725"/>
            <a:ext cx="723900" cy="1006475"/>
          </a:xfrm>
          <a:prstGeom prst="wedgeEllipseCallout">
            <a:avLst>
              <a:gd name="adj1" fmla="val 59764"/>
              <a:gd name="adj2" fmla="val -93431"/>
            </a:avLst>
          </a:prstGeom>
          <a:ln w="31750" cap="flat" cmpd="sng">
            <a:solidFill>
              <a:srgbClr val="339966"/>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useBgFill="1">
        <p:nvSpPr>
          <p:cNvPr id="89097" name="椭圆形标注 89096"/>
          <p:cNvSpPr/>
          <p:nvPr/>
        </p:nvSpPr>
        <p:spPr>
          <a:xfrm>
            <a:off x="8001000" y="5546725"/>
            <a:ext cx="685800" cy="990600"/>
          </a:xfrm>
          <a:prstGeom prst="wedgeEllipseCallout">
            <a:avLst>
              <a:gd name="adj1" fmla="val -75000"/>
              <a:gd name="adj2" fmla="val -97116"/>
            </a:avLst>
          </a:prstGeom>
          <a:ln w="31750" cap="flat" cmpd="sng">
            <a:solidFill>
              <a:srgbClr val="339966"/>
            </a:solidFill>
            <a:prstDash val="solid"/>
            <a:miter/>
            <a:headEnd type="none" w="med" len="med"/>
            <a:tailEnd type="none" w="med" len="med"/>
          </a:ln>
        </p:spPr>
        <p:txBody>
          <a:bodyPr/>
          <a:p>
            <a:pPr algn="just"/>
            <a:endParaRPr lang="zh-CN" altLang="en-US" sz="1000" dirty="0">
              <a:latin typeface="Times New Roman" panose="02020603050405020304" pitchFamily="18" charset="0"/>
            </a:endParaRPr>
          </a:p>
        </p:txBody>
      </p:sp>
      <p:sp>
        <p:nvSpPr>
          <p:cNvPr id="89098" name="矩形 89097"/>
          <p:cNvSpPr/>
          <p:nvPr/>
        </p:nvSpPr>
        <p:spPr>
          <a:xfrm>
            <a:off x="533400" y="1371600"/>
            <a:ext cx="1584325" cy="654050"/>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p>
            <a:pPr algn="ctr">
              <a:spcBef>
                <a:spcPct val="50000"/>
              </a:spcBef>
            </a:pPr>
            <a:r>
              <a:rPr lang="zh-CN" altLang="en-US" sz="3600" b="1" dirty="0">
                <a:solidFill>
                  <a:srgbClr val="005400"/>
                </a:solidFill>
                <a:latin typeface="Arial" panose="020B0604020202020204" pitchFamily="34" charset="0"/>
                <a:ea typeface="隶书" pitchFamily="49" charset="-122"/>
              </a:rPr>
              <a:t>空树</a:t>
            </a:r>
            <a:endParaRPr lang="zh-CN" altLang="en-US" sz="1600">
              <a:solidFill>
                <a:srgbClr val="000000"/>
              </a:solidFill>
              <a:latin typeface="Arial" panose="020B0604020202020204" pitchFamily="34" charset="0"/>
            </a:endParaRPr>
          </a:p>
        </p:txBody>
      </p:sp>
      <p:sp>
        <p:nvSpPr>
          <p:cNvPr id="89099" name="矩形 89098"/>
          <p:cNvSpPr/>
          <p:nvPr/>
        </p:nvSpPr>
        <p:spPr>
          <a:xfrm>
            <a:off x="3962400" y="1250950"/>
            <a:ext cx="2727325" cy="654050"/>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p>
            <a:pPr>
              <a:spcBef>
                <a:spcPct val="50000"/>
              </a:spcBef>
            </a:pPr>
            <a:r>
              <a:rPr lang="zh-CN" altLang="en-US" sz="3600" b="1" dirty="0">
                <a:solidFill>
                  <a:srgbClr val="005400"/>
                </a:solidFill>
                <a:latin typeface="Arial" panose="020B0604020202020204" pitchFamily="34" charset="0"/>
                <a:ea typeface="隶书" pitchFamily="49" charset="-122"/>
              </a:rPr>
              <a:t>只含根结点</a:t>
            </a:r>
            <a:endParaRPr lang="zh-CN" altLang="en-US" sz="1600">
              <a:solidFill>
                <a:srgbClr val="000000"/>
              </a:solidFill>
              <a:latin typeface="Arial" panose="020B0604020202020204" pitchFamily="34" charset="0"/>
            </a:endParaRPr>
          </a:p>
        </p:txBody>
      </p:sp>
      <p:sp useBgFill="1">
        <p:nvSpPr>
          <p:cNvPr id="89100" name="椭圆 89099"/>
          <p:cNvSpPr/>
          <p:nvPr/>
        </p:nvSpPr>
        <p:spPr>
          <a:xfrm>
            <a:off x="1447800" y="4327525"/>
            <a:ext cx="990600" cy="762000"/>
          </a:xfrm>
          <a:prstGeom prst="ellipse">
            <a:avLst/>
          </a:prstGeom>
          <a:ln w="31750" cap="flat" cmpd="sng">
            <a:solidFill>
              <a:srgbClr val="990000"/>
            </a:solidFill>
            <a:prstDash val="solid"/>
            <a:headEnd type="none" w="med" len="med"/>
            <a:tailEnd type="none" w="med" len="med"/>
          </a:ln>
        </p:spPr>
        <p:txBody>
          <a:bodyPr/>
          <a:p>
            <a:pPr algn="ctr"/>
            <a:r>
              <a:rPr lang="en-US" altLang="zh-CN" sz="4000" b="1">
                <a:solidFill>
                  <a:srgbClr val="FF3300"/>
                </a:solidFill>
                <a:latin typeface="Times New Roman" panose="02020603050405020304" pitchFamily="18" charset="0"/>
              </a:rPr>
              <a:t>N</a:t>
            </a:r>
            <a:endParaRPr lang="en-US" altLang="zh-CN" sz="2800" b="1">
              <a:solidFill>
                <a:schemeClr val="bg2"/>
              </a:solidFill>
              <a:latin typeface="Times New Roman" panose="02020603050405020304" pitchFamily="18" charset="0"/>
            </a:endParaRPr>
          </a:p>
        </p:txBody>
      </p:sp>
      <p:sp useBgFill="1">
        <p:nvSpPr>
          <p:cNvPr id="89101" name="椭圆 89100"/>
          <p:cNvSpPr/>
          <p:nvPr/>
        </p:nvSpPr>
        <p:spPr>
          <a:xfrm>
            <a:off x="3429000" y="4343400"/>
            <a:ext cx="990600" cy="762000"/>
          </a:xfrm>
          <a:prstGeom prst="ellipse">
            <a:avLst/>
          </a:prstGeom>
          <a:ln w="31750" cap="flat" cmpd="sng">
            <a:solidFill>
              <a:srgbClr val="990000"/>
            </a:solidFill>
            <a:prstDash val="solid"/>
            <a:headEnd type="none" w="med" len="med"/>
            <a:tailEnd type="none" w="med" len="med"/>
          </a:ln>
        </p:spPr>
        <p:txBody>
          <a:bodyPr/>
          <a:p>
            <a:pPr algn="ctr"/>
            <a:r>
              <a:rPr lang="en-US" altLang="zh-CN" sz="4000" b="1">
                <a:solidFill>
                  <a:srgbClr val="FF3300"/>
                </a:solidFill>
                <a:latin typeface="Times New Roman" panose="02020603050405020304" pitchFamily="18" charset="0"/>
              </a:rPr>
              <a:t>N</a:t>
            </a:r>
            <a:endParaRPr lang="en-US" altLang="zh-CN" sz="2800" b="1">
              <a:solidFill>
                <a:schemeClr val="bg2"/>
              </a:solidFill>
              <a:latin typeface="Times New Roman" panose="02020603050405020304" pitchFamily="18" charset="0"/>
            </a:endParaRPr>
          </a:p>
        </p:txBody>
      </p:sp>
      <p:sp useBgFill="1">
        <p:nvSpPr>
          <p:cNvPr id="89102" name="椭圆 89101"/>
          <p:cNvSpPr/>
          <p:nvPr/>
        </p:nvSpPr>
        <p:spPr>
          <a:xfrm>
            <a:off x="6781800" y="4403725"/>
            <a:ext cx="990600" cy="762000"/>
          </a:xfrm>
          <a:prstGeom prst="ellipse">
            <a:avLst/>
          </a:prstGeom>
          <a:ln w="31750" cap="flat" cmpd="sng">
            <a:solidFill>
              <a:srgbClr val="990000"/>
            </a:solidFill>
            <a:prstDash val="solid"/>
            <a:headEnd type="none" w="med" len="med"/>
            <a:tailEnd type="none" w="med" len="med"/>
          </a:ln>
        </p:spPr>
        <p:txBody>
          <a:bodyPr/>
          <a:p>
            <a:pPr algn="ctr"/>
            <a:r>
              <a:rPr lang="en-US" altLang="zh-CN" sz="4000" b="1">
                <a:solidFill>
                  <a:srgbClr val="FF3300"/>
                </a:solidFill>
                <a:latin typeface="Times New Roman" panose="02020603050405020304" pitchFamily="18" charset="0"/>
              </a:rPr>
              <a:t>N</a:t>
            </a:r>
            <a:endParaRPr lang="en-US" altLang="zh-CN" sz="2800" b="1">
              <a:solidFill>
                <a:schemeClr val="bg2"/>
              </a:solidFill>
              <a:latin typeface="Times New Roman" panose="02020603050405020304" pitchFamily="18" charset="0"/>
            </a:endParaRPr>
          </a:p>
        </p:txBody>
      </p:sp>
      <p:sp>
        <p:nvSpPr>
          <p:cNvPr id="89103" name="文本框 89102"/>
          <p:cNvSpPr txBox="1"/>
          <p:nvPr/>
        </p:nvSpPr>
        <p:spPr>
          <a:xfrm>
            <a:off x="849313" y="5607050"/>
            <a:ext cx="522287" cy="701675"/>
          </a:xfrm>
          <a:prstGeom prst="rect">
            <a:avLst/>
          </a:prstGeom>
          <a:noFill/>
          <a:ln w="12700">
            <a:noFill/>
          </a:ln>
        </p:spPr>
        <p:txBody>
          <a:bodyPr wrap="none">
            <a:spAutoFit/>
          </a:bodyPr>
          <a:p>
            <a:pPr algn="ctr"/>
            <a:r>
              <a:rPr lang="en-US" altLang="zh-CN" sz="4000" b="1">
                <a:solidFill>
                  <a:srgbClr val="005400"/>
                </a:solidFill>
                <a:latin typeface="Times New Roman" panose="02020603050405020304" pitchFamily="18" charset="0"/>
              </a:rPr>
              <a:t>L</a:t>
            </a:r>
            <a:endParaRPr lang="en-US" altLang="zh-CN" sz="2400">
              <a:latin typeface="Times New Roman" panose="02020603050405020304" pitchFamily="18" charset="0"/>
            </a:endParaRPr>
          </a:p>
        </p:txBody>
      </p:sp>
      <p:sp>
        <p:nvSpPr>
          <p:cNvPr id="89104" name="文本框 89103"/>
          <p:cNvSpPr txBox="1"/>
          <p:nvPr/>
        </p:nvSpPr>
        <p:spPr>
          <a:xfrm>
            <a:off x="4706938" y="5699125"/>
            <a:ext cx="550862" cy="701675"/>
          </a:xfrm>
          <a:prstGeom prst="rect">
            <a:avLst/>
          </a:prstGeom>
          <a:noFill/>
          <a:ln w="12700">
            <a:noFill/>
          </a:ln>
        </p:spPr>
        <p:txBody>
          <a:bodyPr wrap="none">
            <a:spAutoFit/>
          </a:bodyPr>
          <a:p>
            <a:r>
              <a:rPr lang="en-US" altLang="zh-CN" sz="4000" b="1">
                <a:solidFill>
                  <a:srgbClr val="005400"/>
                </a:solidFill>
                <a:latin typeface="Times New Roman" panose="02020603050405020304" pitchFamily="18" charset="0"/>
              </a:rPr>
              <a:t>R</a:t>
            </a:r>
            <a:endParaRPr lang="en-US" altLang="zh-CN" sz="2400">
              <a:latin typeface="Times New Roman" panose="02020603050405020304" pitchFamily="18" charset="0"/>
            </a:endParaRPr>
          </a:p>
        </p:txBody>
      </p:sp>
      <p:sp>
        <p:nvSpPr>
          <p:cNvPr id="89105" name="文本框 89104"/>
          <p:cNvSpPr txBox="1"/>
          <p:nvPr/>
        </p:nvSpPr>
        <p:spPr>
          <a:xfrm>
            <a:off x="8059738" y="5699125"/>
            <a:ext cx="550862" cy="701675"/>
          </a:xfrm>
          <a:prstGeom prst="rect">
            <a:avLst/>
          </a:prstGeom>
          <a:noFill/>
          <a:ln w="12700">
            <a:noFill/>
          </a:ln>
        </p:spPr>
        <p:txBody>
          <a:bodyPr wrap="none">
            <a:spAutoFit/>
          </a:bodyPr>
          <a:p>
            <a:r>
              <a:rPr lang="en-US" altLang="zh-CN" sz="4000" b="1">
                <a:solidFill>
                  <a:srgbClr val="005400"/>
                </a:solidFill>
                <a:latin typeface="Times New Roman" panose="02020603050405020304" pitchFamily="18" charset="0"/>
              </a:rPr>
              <a:t>R</a:t>
            </a:r>
            <a:endParaRPr lang="en-US" altLang="zh-CN" sz="2400">
              <a:latin typeface="Times New Roman" panose="02020603050405020304" pitchFamily="18" charset="0"/>
            </a:endParaRPr>
          </a:p>
        </p:txBody>
      </p:sp>
      <p:sp>
        <p:nvSpPr>
          <p:cNvPr id="89106" name="矩形 89105"/>
          <p:cNvSpPr/>
          <p:nvPr/>
        </p:nvSpPr>
        <p:spPr>
          <a:xfrm>
            <a:off x="0" y="3429000"/>
            <a:ext cx="3032125" cy="654050"/>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p>
            <a:pPr algn="ctr">
              <a:spcBef>
                <a:spcPct val="50000"/>
              </a:spcBef>
            </a:pPr>
            <a:r>
              <a:rPr lang="zh-CN" altLang="en-US" sz="3600" b="1" dirty="0">
                <a:solidFill>
                  <a:srgbClr val="005400"/>
                </a:solidFill>
                <a:latin typeface="Arial" panose="020B0604020202020204" pitchFamily="34" charset="0"/>
                <a:ea typeface="隶书" pitchFamily="49" charset="-122"/>
              </a:rPr>
              <a:t>右子树为空树</a:t>
            </a:r>
            <a:endParaRPr lang="zh-CN" altLang="en-US" sz="1600">
              <a:solidFill>
                <a:srgbClr val="000000"/>
              </a:solidFill>
              <a:latin typeface="Arial" panose="020B0604020202020204" pitchFamily="34" charset="0"/>
            </a:endParaRPr>
          </a:p>
        </p:txBody>
      </p:sp>
      <p:sp>
        <p:nvSpPr>
          <p:cNvPr id="89107" name="文本框 89106"/>
          <p:cNvSpPr txBox="1"/>
          <p:nvPr/>
        </p:nvSpPr>
        <p:spPr>
          <a:xfrm>
            <a:off x="6248400" y="5699125"/>
            <a:ext cx="522288" cy="701675"/>
          </a:xfrm>
          <a:prstGeom prst="rect">
            <a:avLst/>
          </a:prstGeom>
          <a:noFill/>
          <a:ln w="12700">
            <a:noFill/>
          </a:ln>
        </p:spPr>
        <p:txBody>
          <a:bodyPr wrap="none">
            <a:spAutoFit/>
          </a:bodyPr>
          <a:p>
            <a:pPr algn="ctr"/>
            <a:r>
              <a:rPr lang="en-US" altLang="zh-CN" sz="4000" b="1">
                <a:solidFill>
                  <a:srgbClr val="005400"/>
                </a:solidFill>
                <a:latin typeface="Times New Roman" panose="02020603050405020304" pitchFamily="18" charset="0"/>
              </a:rPr>
              <a:t>L</a:t>
            </a:r>
            <a:endParaRPr lang="en-US" altLang="zh-CN" sz="2400">
              <a:latin typeface="Times New Roman" panose="02020603050405020304" pitchFamily="18" charset="0"/>
            </a:endParaRPr>
          </a:p>
        </p:txBody>
      </p:sp>
      <p:sp>
        <p:nvSpPr>
          <p:cNvPr id="89108" name="矩形 89107"/>
          <p:cNvSpPr/>
          <p:nvPr/>
        </p:nvSpPr>
        <p:spPr>
          <a:xfrm>
            <a:off x="3352800" y="3429000"/>
            <a:ext cx="3032125" cy="654050"/>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p>
            <a:pPr algn="ctr">
              <a:spcBef>
                <a:spcPct val="50000"/>
              </a:spcBef>
            </a:pPr>
            <a:r>
              <a:rPr lang="zh-CN" altLang="en-US" sz="3600" b="1" dirty="0">
                <a:solidFill>
                  <a:srgbClr val="005400"/>
                </a:solidFill>
                <a:latin typeface="Arial" panose="020B0604020202020204" pitchFamily="34" charset="0"/>
                <a:ea typeface="隶书" pitchFamily="49" charset="-122"/>
              </a:rPr>
              <a:t>左子树为空树</a:t>
            </a:r>
            <a:endParaRPr lang="zh-CN" altLang="en-US" sz="1600">
              <a:solidFill>
                <a:srgbClr val="000000"/>
              </a:solidFill>
              <a:latin typeface="Arial" panose="020B0604020202020204" pitchFamily="34" charset="0"/>
            </a:endParaRPr>
          </a:p>
        </p:txBody>
      </p:sp>
      <p:sp>
        <p:nvSpPr>
          <p:cNvPr id="89109" name="矩形 89108"/>
          <p:cNvSpPr/>
          <p:nvPr/>
        </p:nvSpPr>
        <p:spPr>
          <a:xfrm>
            <a:off x="7315200" y="1965325"/>
            <a:ext cx="1752600" cy="2301875"/>
          </a:xfrm>
          <a:prstGeom prst="rect">
            <a:avLst/>
          </a:prstGeom>
          <a:solidFill>
            <a:srgbClr val="FCFDC6"/>
          </a:solidFill>
          <a:ln w="12700" cap="sq" cmpd="sng">
            <a:solidFill>
              <a:schemeClr val="tx1"/>
            </a:solidFill>
            <a:prstDash val="solid"/>
            <a:miter/>
            <a:headEnd type="none" w="sm" len="sm"/>
            <a:tailEnd type="none" w="sm" len="sm"/>
          </a:ln>
          <a:effectLst>
            <a:outerShdw dist="107763" dir="2699999" algn="ctr" rotWithShape="0">
              <a:schemeClr val="bg2"/>
            </a:outerShdw>
          </a:effectLst>
        </p:spPr>
        <p:txBody>
          <a:bodyPr>
            <a:spAutoFit/>
          </a:bodyPr>
          <a:p>
            <a:pPr algn="ctr">
              <a:spcBef>
                <a:spcPct val="50000"/>
              </a:spcBef>
            </a:pPr>
            <a:r>
              <a:rPr lang="zh-CN" altLang="en-US" sz="3600" b="1" dirty="0">
                <a:solidFill>
                  <a:srgbClr val="005400"/>
                </a:solidFill>
                <a:latin typeface="Arial" panose="020B0604020202020204" pitchFamily="34" charset="0"/>
                <a:ea typeface="隶书" pitchFamily="49" charset="-122"/>
              </a:rPr>
              <a:t>左右子树均不为空树</a:t>
            </a:r>
            <a:endParaRPr lang="zh-CN" altLang="en-US" sz="1600">
              <a:solidFill>
                <a:srgbClr val="00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dissolve">
                                      <p:cBhvr>
                                        <p:cTn id="7" dur="500"/>
                                        <p:tgtEl>
                                          <p:spTgt spid="8909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9092"/>
                                        </p:tgtEl>
                                        <p:attrNameLst>
                                          <p:attrName>style.visibility</p:attrName>
                                        </p:attrNameLst>
                                      </p:cBhvr>
                                      <p:to>
                                        <p:strVal val="visible"/>
                                      </p:to>
                                    </p:set>
                                    <p:animEffect transition="in" filter="dissolve">
                                      <p:cBhvr>
                                        <p:cTn id="11" dur="500"/>
                                        <p:tgtEl>
                                          <p:spTgt spid="89092"/>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89098"/>
                                        </p:tgtEl>
                                        <p:attrNameLst>
                                          <p:attrName>style.visibility</p:attrName>
                                        </p:attrNameLst>
                                      </p:cBhvr>
                                      <p:to>
                                        <p:strVal val="visible"/>
                                      </p:to>
                                    </p:set>
                                    <p:anim calcmode="lin" valueType="num">
                                      <p:cBhvr additive="base">
                                        <p:cTn id="15" dur="500" fill="hold"/>
                                        <p:tgtEl>
                                          <p:spTgt spid="89098"/>
                                        </p:tgtEl>
                                        <p:attrNameLst>
                                          <p:attrName>ppt_x</p:attrName>
                                        </p:attrNameLst>
                                      </p:cBhvr>
                                      <p:tavLst>
                                        <p:tav tm="0">
                                          <p:val>
                                            <p:strVal val="0-#ppt_w/2"/>
                                          </p:val>
                                        </p:tav>
                                        <p:tav tm="100000">
                                          <p:val>
                                            <p:strVal val="#ppt_x"/>
                                          </p:val>
                                        </p:tav>
                                      </p:tavLst>
                                    </p:anim>
                                    <p:anim calcmode="lin" valueType="num">
                                      <p:cBhvr additive="base">
                                        <p:cTn id="16" dur="500" fill="hold"/>
                                        <p:tgtEl>
                                          <p:spTgt spid="8909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89093"/>
                                        </p:tgtEl>
                                        <p:attrNameLst>
                                          <p:attrName>style.visibility</p:attrName>
                                        </p:attrNameLst>
                                      </p:cBhvr>
                                      <p:to>
                                        <p:strVal val="visible"/>
                                      </p:to>
                                    </p:set>
                                    <p:animEffect transition="in" filter="checkerboard(down)">
                                      <p:cBhvr>
                                        <p:cTn id="21" dur="500"/>
                                        <p:tgtEl>
                                          <p:spTgt spid="89093"/>
                                        </p:tgtEl>
                                      </p:cBhvr>
                                    </p:animEffect>
                                  </p:childTnLst>
                                </p:cTn>
                              </p:par>
                            </p:childTnLst>
                          </p:cTn>
                        </p:par>
                        <p:par>
                          <p:cTn id="22" fill="hold">
                            <p:stCondLst>
                              <p:cond delay="500"/>
                            </p:stCondLst>
                            <p:childTnLst>
                              <p:par>
                                <p:cTn id="23" presetID="2" presetClass="entr" presetSubtype="3" fill="hold" grpId="0" nodeType="afterEffect">
                                  <p:stCondLst>
                                    <p:cond delay="0"/>
                                  </p:stCondLst>
                                  <p:childTnLst>
                                    <p:set>
                                      <p:cBhvr>
                                        <p:cTn id="24" dur="1" fill="hold">
                                          <p:stCondLst>
                                            <p:cond delay="0"/>
                                          </p:stCondLst>
                                        </p:cTn>
                                        <p:tgtEl>
                                          <p:spTgt spid="89099"/>
                                        </p:tgtEl>
                                        <p:attrNameLst>
                                          <p:attrName>style.visibility</p:attrName>
                                        </p:attrNameLst>
                                      </p:cBhvr>
                                      <p:to>
                                        <p:strVal val="visible"/>
                                      </p:to>
                                    </p:set>
                                    <p:anim calcmode="lin" valueType="num">
                                      <p:cBhvr additive="base">
                                        <p:cTn id="25" dur="500" fill="hold"/>
                                        <p:tgtEl>
                                          <p:spTgt spid="89099"/>
                                        </p:tgtEl>
                                        <p:attrNameLst>
                                          <p:attrName>ppt_x</p:attrName>
                                        </p:attrNameLst>
                                      </p:cBhvr>
                                      <p:tavLst>
                                        <p:tav tm="0">
                                          <p:val>
                                            <p:strVal val="1+#ppt_w/2"/>
                                          </p:val>
                                        </p:tav>
                                        <p:tav tm="100000">
                                          <p:val>
                                            <p:strVal val="#ppt_x"/>
                                          </p:val>
                                        </p:tav>
                                      </p:tavLst>
                                    </p:anim>
                                    <p:anim calcmode="lin" valueType="num">
                                      <p:cBhvr additive="base">
                                        <p:cTn id="26" dur="500" fill="hold"/>
                                        <p:tgtEl>
                                          <p:spTgt spid="8909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5" fill="hold" grpId="0" nodeType="clickEffect">
                                  <p:stCondLst>
                                    <p:cond delay="0"/>
                                  </p:stCondLst>
                                  <p:childTnLst>
                                    <p:set>
                                      <p:cBhvr>
                                        <p:cTn id="30" dur="1" fill="hold">
                                          <p:stCondLst>
                                            <p:cond delay="0"/>
                                          </p:stCondLst>
                                        </p:cTn>
                                        <p:tgtEl>
                                          <p:spTgt spid="89100"/>
                                        </p:tgtEl>
                                        <p:attrNameLst>
                                          <p:attrName>style.visibility</p:attrName>
                                        </p:attrNameLst>
                                      </p:cBhvr>
                                      <p:to>
                                        <p:strVal val="visible"/>
                                      </p:to>
                                    </p:set>
                                    <p:animEffect transition="in" filter="checkerboard(down)">
                                      <p:cBhvr>
                                        <p:cTn id="31" dur="500"/>
                                        <p:tgtEl>
                                          <p:spTgt spid="89100"/>
                                        </p:tgtEl>
                                      </p:cBhvr>
                                    </p:animEffect>
                                  </p:childTnLst>
                                </p:cTn>
                              </p:par>
                            </p:childTnLst>
                          </p:cTn>
                        </p:par>
                        <p:par>
                          <p:cTn id="32" fill="hold">
                            <p:stCondLst>
                              <p:cond delay="500"/>
                            </p:stCondLst>
                            <p:childTnLst>
                              <p:par>
                                <p:cTn id="33" presetID="3" presetClass="entr" presetSubtype="5" fill="hold" grpId="0" nodeType="afterEffect">
                                  <p:stCondLst>
                                    <p:cond delay="0"/>
                                  </p:stCondLst>
                                  <p:childTnLst>
                                    <p:set>
                                      <p:cBhvr>
                                        <p:cTn id="34" dur="1" fill="hold">
                                          <p:stCondLst>
                                            <p:cond delay="0"/>
                                          </p:stCondLst>
                                        </p:cTn>
                                        <p:tgtEl>
                                          <p:spTgt spid="89094"/>
                                        </p:tgtEl>
                                        <p:attrNameLst>
                                          <p:attrName>style.visibility</p:attrName>
                                        </p:attrNameLst>
                                      </p:cBhvr>
                                      <p:to>
                                        <p:strVal val="visible"/>
                                      </p:to>
                                    </p:set>
                                    <p:animEffect transition="in" filter="blinds(vertical)">
                                      <p:cBhvr>
                                        <p:cTn id="35" dur="500"/>
                                        <p:tgtEl>
                                          <p:spTgt spid="89094"/>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89103"/>
                                        </p:tgtEl>
                                        <p:attrNameLst>
                                          <p:attrName>style.visibility</p:attrName>
                                        </p:attrNameLst>
                                      </p:cBhvr>
                                      <p:to>
                                        <p:strVal val="visible"/>
                                      </p:to>
                                    </p:set>
                                    <p:animEffect transition="in" filter="dissolve">
                                      <p:cBhvr>
                                        <p:cTn id="39" dur="500"/>
                                        <p:tgtEl>
                                          <p:spTgt spid="89103"/>
                                        </p:tgtEl>
                                      </p:cBhvr>
                                    </p:animEffect>
                                  </p:childTnLst>
                                </p:cTn>
                              </p:par>
                            </p:childTnLst>
                          </p:cTn>
                        </p:par>
                        <p:par>
                          <p:cTn id="40" fill="hold">
                            <p:stCondLst>
                              <p:cond delay="1500"/>
                            </p:stCondLst>
                            <p:childTnLst>
                              <p:par>
                                <p:cTn id="41" presetID="12" presetClass="entr" presetSubtype="8" fill="hold" grpId="0" nodeType="afterEffect">
                                  <p:stCondLst>
                                    <p:cond delay="0"/>
                                  </p:stCondLst>
                                  <p:childTnLst>
                                    <p:set>
                                      <p:cBhvr>
                                        <p:cTn id="42" dur="1" fill="hold">
                                          <p:stCondLst>
                                            <p:cond delay="0"/>
                                          </p:stCondLst>
                                        </p:cTn>
                                        <p:tgtEl>
                                          <p:spTgt spid="89106"/>
                                        </p:tgtEl>
                                        <p:attrNameLst>
                                          <p:attrName>style.visibility</p:attrName>
                                        </p:attrNameLst>
                                      </p:cBhvr>
                                      <p:to>
                                        <p:strVal val="visible"/>
                                      </p:to>
                                    </p:set>
                                    <p:animEffect transition="in" filter="slide(fromLeft)">
                                      <p:cBhvr>
                                        <p:cTn id="43" dur="500"/>
                                        <p:tgtEl>
                                          <p:spTgt spid="89106"/>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5" fill="hold" grpId="0" nodeType="clickEffect">
                                  <p:stCondLst>
                                    <p:cond delay="0"/>
                                  </p:stCondLst>
                                  <p:childTnLst>
                                    <p:set>
                                      <p:cBhvr>
                                        <p:cTn id="47" dur="1" fill="hold">
                                          <p:stCondLst>
                                            <p:cond delay="0"/>
                                          </p:stCondLst>
                                        </p:cTn>
                                        <p:tgtEl>
                                          <p:spTgt spid="89101"/>
                                        </p:tgtEl>
                                        <p:attrNameLst>
                                          <p:attrName>style.visibility</p:attrName>
                                        </p:attrNameLst>
                                      </p:cBhvr>
                                      <p:to>
                                        <p:strVal val="visible"/>
                                      </p:to>
                                    </p:set>
                                    <p:animEffect transition="in" filter="checkerboard(down)">
                                      <p:cBhvr>
                                        <p:cTn id="48" dur="500"/>
                                        <p:tgtEl>
                                          <p:spTgt spid="89101"/>
                                        </p:tgtEl>
                                      </p:cBhvr>
                                    </p:animEffect>
                                  </p:childTnLst>
                                </p:cTn>
                              </p:par>
                            </p:childTnLst>
                          </p:cTn>
                        </p:par>
                        <p:par>
                          <p:cTn id="49" fill="hold">
                            <p:stCondLst>
                              <p:cond delay="500"/>
                            </p:stCondLst>
                            <p:childTnLst>
                              <p:par>
                                <p:cTn id="50" presetID="3" presetClass="entr" presetSubtype="5" fill="hold" grpId="0" nodeType="afterEffect">
                                  <p:stCondLst>
                                    <p:cond delay="0"/>
                                  </p:stCondLst>
                                  <p:childTnLst>
                                    <p:set>
                                      <p:cBhvr>
                                        <p:cTn id="51" dur="1" fill="hold">
                                          <p:stCondLst>
                                            <p:cond delay="0"/>
                                          </p:stCondLst>
                                        </p:cTn>
                                        <p:tgtEl>
                                          <p:spTgt spid="89095"/>
                                        </p:tgtEl>
                                        <p:attrNameLst>
                                          <p:attrName>style.visibility</p:attrName>
                                        </p:attrNameLst>
                                      </p:cBhvr>
                                      <p:to>
                                        <p:strVal val="visible"/>
                                      </p:to>
                                    </p:set>
                                    <p:animEffect transition="in" filter="blinds(vertical)">
                                      <p:cBhvr>
                                        <p:cTn id="52" dur="500"/>
                                        <p:tgtEl>
                                          <p:spTgt spid="89095"/>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89104"/>
                                        </p:tgtEl>
                                        <p:attrNameLst>
                                          <p:attrName>style.visibility</p:attrName>
                                        </p:attrNameLst>
                                      </p:cBhvr>
                                      <p:to>
                                        <p:strVal val="visible"/>
                                      </p:to>
                                    </p:set>
                                    <p:animEffect transition="in" filter="dissolve">
                                      <p:cBhvr>
                                        <p:cTn id="56" dur="500"/>
                                        <p:tgtEl>
                                          <p:spTgt spid="89104"/>
                                        </p:tgtEl>
                                      </p:cBhvr>
                                    </p:animEffect>
                                  </p:childTnLst>
                                </p:cTn>
                              </p:par>
                            </p:childTnLst>
                          </p:cTn>
                        </p:par>
                        <p:par>
                          <p:cTn id="57" fill="hold">
                            <p:stCondLst>
                              <p:cond delay="1500"/>
                            </p:stCondLst>
                            <p:childTnLst>
                              <p:par>
                                <p:cTn id="58" presetID="12" presetClass="entr" presetSubtype="2" fill="hold" grpId="0" nodeType="afterEffect">
                                  <p:stCondLst>
                                    <p:cond delay="0"/>
                                  </p:stCondLst>
                                  <p:childTnLst>
                                    <p:set>
                                      <p:cBhvr>
                                        <p:cTn id="59" dur="1" fill="hold">
                                          <p:stCondLst>
                                            <p:cond delay="0"/>
                                          </p:stCondLst>
                                        </p:cTn>
                                        <p:tgtEl>
                                          <p:spTgt spid="89108"/>
                                        </p:tgtEl>
                                        <p:attrNameLst>
                                          <p:attrName>style.visibility</p:attrName>
                                        </p:attrNameLst>
                                      </p:cBhvr>
                                      <p:to>
                                        <p:strVal val="visible"/>
                                      </p:to>
                                    </p:set>
                                    <p:animEffect transition="in" filter="slide(fromRight)">
                                      <p:cBhvr>
                                        <p:cTn id="60" dur="500"/>
                                        <p:tgtEl>
                                          <p:spTgt spid="89108"/>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5" fill="hold" grpId="0" nodeType="clickEffect">
                                  <p:stCondLst>
                                    <p:cond delay="0"/>
                                  </p:stCondLst>
                                  <p:childTnLst>
                                    <p:set>
                                      <p:cBhvr>
                                        <p:cTn id="64" dur="1" fill="hold">
                                          <p:stCondLst>
                                            <p:cond delay="0"/>
                                          </p:stCondLst>
                                        </p:cTn>
                                        <p:tgtEl>
                                          <p:spTgt spid="89102"/>
                                        </p:tgtEl>
                                        <p:attrNameLst>
                                          <p:attrName>style.visibility</p:attrName>
                                        </p:attrNameLst>
                                      </p:cBhvr>
                                      <p:to>
                                        <p:strVal val="visible"/>
                                      </p:to>
                                    </p:set>
                                    <p:animEffect transition="in" filter="checkerboard(down)">
                                      <p:cBhvr>
                                        <p:cTn id="65" dur="500"/>
                                        <p:tgtEl>
                                          <p:spTgt spid="89102"/>
                                        </p:tgtEl>
                                      </p:cBhvr>
                                    </p:animEffect>
                                  </p:childTnLst>
                                </p:cTn>
                              </p:par>
                            </p:childTnLst>
                          </p:cTn>
                        </p:par>
                        <p:par>
                          <p:cTn id="66" fill="hold">
                            <p:stCondLst>
                              <p:cond delay="500"/>
                            </p:stCondLst>
                            <p:childTnLst>
                              <p:par>
                                <p:cTn id="67" presetID="3" presetClass="entr" presetSubtype="5" fill="hold" grpId="0" nodeType="afterEffect">
                                  <p:stCondLst>
                                    <p:cond delay="0"/>
                                  </p:stCondLst>
                                  <p:childTnLst>
                                    <p:set>
                                      <p:cBhvr>
                                        <p:cTn id="68" dur="1" fill="hold">
                                          <p:stCondLst>
                                            <p:cond delay="0"/>
                                          </p:stCondLst>
                                        </p:cTn>
                                        <p:tgtEl>
                                          <p:spTgt spid="89096"/>
                                        </p:tgtEl>
                                        <p:attrNameLst>
                                          <p:attrName>style.visibility</p:attrName>
                                        </p:attrNameLst>
                                      </p:cBhvr>
                                      <p:to>
                                        <p:strVal val="visible"/>
                                      </p:to>
                                    </p:set>
                                    <p:animEffect transition="in" filter="blinds(vertical)">
                                      <p:cBhvr>
                                        <p:cTn id="69" dur="500"/>
                                        <p:tgtEl>
                                          <p:spTgt spid="89096"/>
                                        </p:tgtEl>
                                      </p:cBhvr>
                                    </p:animEffect>
                                  </p:childTnLst>
                                </p:cTn>
                              </p:par>
                            </p:childTnLst>
                          </p:cTn>
                        </p:par>
                        <p:par>
                          <p:cTn id="70" fill="hold">
                            <p:stCondLst>
                              <p:cond delay="1000"/>
                            </p:stCondLst>
                            <p:childTnLst>
                              <p:par>
                                <p:cTn id="71" presetID="9" presetClass="entr" presetSubtype="0" fill="hold" grpId="0" nodeType="afterEffect">
                                  <p:stCondLst>
                                    <p:cond delay="0"/>
                                  </p:stCondLst>
                                  <p:childTnLst>
                                    <p:set>
                                      <p:cBhvr>
                                        <p:cTn id="72" dur="1" fill="hold">
                                          <p:stCondLst>
                                            <p:cond delay="0"/>
                                          </p:stCondLst>
                                        </p:cTn>
                                        <p:tgtEl>
                                          <p:spTgt spid="89107"/>
                                        </p:tgtEl>
                                        <p:attrNameLst>
                                          <p:attrName>style.visibility</p:attrName>
                                        </p:attrNameLst>
                                      </p:cBhvr>
                                      <p:to>
                                        <p:strVal val="visible"/>
                                      </p:to>
                                    </p:set>
                                    <p:animEffect transition="in" filter="dissolve">
                                      <p:cBhvr>
                                        <p:cTn id="73" dur="500"/>
                                        <p:tgtEl>
                                          <p:spTgt spid="89107"/>
                                        </p:tgtEl>
                                      </p:cBhvr>
                                    </p:animEffect>
                                  </p:childTnLst>
                                </p:cTn>
                              </p:par>
                            </p:childTnLst>
                          </p:cTn>
                        </p:par>
                        <p:par>
                          <p:cTn id="74" fill="hold">
                            <p:stCondLst>
                              <p:cond delay="1500"/>
                            </p:stCondLst>
                            <p:childTnLst>
                              <p:par>
                                <p:cTn id="75" presetID="3" presetClass="entr" presetSubtype="5" fill="hold" grpId="0" nodeType="afterEffect">
                                  <p:stCondLst>
                                    <p:cond delay="0"/>
                                  </p:stCondLst>
                                  <p:childTnLst>
                                    <p:set>
                                      <p:cBhvr>
                                        <p:cTn id="76" dur="1" fill="hold">
                                          <p:stCondLst>
                                            <p:cond delay="0"/>
                                          </p:stCondLst>
                                        </p:cTn>
                                        <p:tgtEl>
                                          <p:spTgt spid="89097"/>
                                        </p:tgtEl>
                                        <p:attrNameLst>
                                          <p:attrName>style.visibility</p:attrName>
                                        </p:attrNameLst>
                                      </p:cBhvr>
                                      <p:to>
                                        <p:strVal val="visible"/>
                                      </p:to>
                                    </p:set>
                                    <p:animEffect transition="in" filter="blinds(vertical)">
                                      <p:cBhvr>
                                        <p:cTn id="77" dur="500"/>
                                        <p:tgtEl>
                                          <p:spTgt spid="89097"/>
                                        </p:tgtEl>
                                      </p:cBhvr>
                                    </p:animEffect>
                                  </p:childTnLst>
                                </p:cTn>
                              </p:par>
                            </p:childTnLst>
                          </p:cTn>
                        </p:par>
                        <p:par>
                          <p:cTn id="78" fill="hold">
                            <p:stCondLst>
                              <p:cond delay="2000"/>
                            </p:stCondLst>
                            <p:childTnLst>
                              <p:par>
                                <p:cTn id="79" presetID="9" presetClass="entr" presetSubtype="0" fill="hold" grpId="0" nodeType="afterEffect">
                                  <p:stCondLst>
                                    <p:cond delay="0"/>
                                  </p:stCondLst>
                                  <p:childTnLst>
                                    <p:set>
                                      <p:cBhvr>
                                        <p:cTn id="80" dur="1" fill="hold">
                                          <p:stCondLst>
                                            <p:cond delay="0"/>
                                          </p:stCondLst>
                                        </p:cTn>
                                        <p:tgtEl>
                                          <p:spTgt spid="89105"/>
                                        </p:tgtEl>
                                        <p:attrNameLst>
                                          <p:attrName>style.visibility</p:attrName>
                                        </p:attrNameLst>
                                      </p:cBhvr>
                                      <p:to>
                                        <p:strVal val="visible"/>
                                      </p:to>
                                    </p:set>
                                    <p:animEffect transition="in" filter="dissolve">
                                      <p:cBhvr>
                                        <p:cTn id="81" dur="500"/>
                                        <p:tgtEl>
                                          <p:spTgt spid="89105"/>
                                        </p:tgtEl>
                                      </p:cBhvr>
                                    </p:animEffect>
                                  </p:childTnLst>
                                </p:cTn>
                              </p:par>
                            </p:childTnLst>
                          </p:cTn>
                        </p:par>
                        <p:par>
                          <p:cTn id="82" fill="hold">
                            <p:stCondLst>
                              <p:cond delay="2500"/>
                            </p:stCondLst>
                            <p:childTnLst>
                              <p:par>
                                <p:cTn id="83" presetID="12" presetClass="entr" presetSubtype="1" fill="hold" grpId="0" nodeType="afterEffect">
                                  <p:stCondLst>
                                    <p:cond delay="0"/>
                                  </p:stCondLst>
                                  <p:childTnLst>
                                    <p:set>
                                      <p:cBhvr>
                                        <p:cTn id="84" dur="1" fill="hold">
                                          <p:stCondLst>
                                            <p:cond delay="0"/>
                                          </p:stCondLst>
                                        </p:cTn>
                                        <p:tgtEl>
                                          <p:spTgt spid="89109"/>
                                        </p:tgtEl>
                                        <p:attrNameLst>
                                          <p:attrName>style.visibility</p:attrName>
                                        </p:attrNameLst>
                                      </p:cBhvr>
                                      <p:to>
                                        <p:strVal val="visible"/>
                                      </p:to>
                                    </p:set>
                                    <p:animEffect transition="in" filter="slide(fromTop)">
                                      <p:cBhvr>
                                        <p:cTn id="85" dur="500"/>
                                        <p:tgtEl>
                                          <p:spTgt spid="89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nimBg="1"/>
      <p:bldP spid="89094" grpId="0" animBg="1"/>
      <p:bldP spid="89095" grpId="0" animBg="1"/>
      <p:bldP spid="89096" grpId="0" animBg="1"/>
      <p:bldP spid="89097" grpId="0" animBg="1"/>
      <p:bldP spid="89098" grpId="0" animBg="1"/>
      <p:bldP spid="89099" grpId="0" animBg="1"/>
      <p:bldP spid="89100" grpId="0" animBg="1"/>
      <p:bldP spid="89101" grpId="0" animBg="1"/>
      <p:bldP spid="89102" grpId="0" animBg="1"/>
      <p:bldP spid="89103" grpId="0"/>
      <p:bldP spid="89104" grpId="0"/>
      <p:bldP spid="89105" grpId="0"/>
      <p:bldP spid="89106" grpId="0" animBg="1"/>
      <p:bldP spid="89107" grpId="0"/>
      <p:bldP spid="89108" grpId="0" animBg="1"/>
      <p:bldP spid="8910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矩形 45057"/>
          <p:cNvSpPr/>
          <p:nvPr/>
        </p:nvSpPr>
        <p:spPr>
          <a:xfrm>
            <a:off x="228600" y="381000"/>
            <a:ext cx="7617460" cy="5262245"/>
          </a:xfrm>
          <a:prstGeom prst="rect">
            <a:avLst/>
          </a:prstGeom>
          <a:noFill/>
          <a:ln w="9525">
            <a:noFill/>
          </a:ln>
        </p:spPr>
        <p:txBody>
          <a:bodyPr wrap="square">
            <a:spAutoFit/>
          </a:bodyPr>
          <a:p>
            <a:pPr algn="just"/>
            <a:r>
              <a:rPr lang="zh-CN" altLang="en-US" sz="2400" dirty="0">
                <a:latin typeface="Times New Roman" panose="02020603050405020304" pitchFamily="18" charset="0"/>
              </a:rPr>
              <a:t>二、二叉树的相关概念</a:t>
            </a:r>
            <a:endParaRPr lang="zh-CN" altLang="en-US" sz="2400" dirty="0">
              <a:latin typeface="宋体" panose="02010600030101010101" pitchFamily="2" charset="-122"/>
            </a:endParaRPr>
          </a:p>
          <a:p>
            <a:pPr algn="just" eaLnBrk="0" hangingPunct="0"/>
            <a:r>
              <a:rPr lang="zh-CN" altLang="en-US" sz="2400" dirty="0">
                <a:latin typeface="宋体" panose="02010600030101010101" pitchFamily="2" charset="-122"/>
              </a:rPr>
              <a:t>  </a:t>
            </a:r>
            <a:r>
              <a:rPr lang="zh-CN" altLang="en-US" sz="2400" dirty="0">
                <a:latin typeface="Times New Roman" panose="02020603050405020304" pitchFamily="18" charset="0"/>
              </a:rPr>
              <a:t>（</a:t>
            </a:r>
            <a:r>
              <a:rPr lang="en-US" altLang="zh-CN" sz="2400">
                <a:latin typeface="宋体" panose="02010600030101010101" pitchFamily="2" charset="-122"/>
              </a:rPr>
              <a:t>1</a:t>
            </a:r>
            <a:r>
              <a:rPr lang="zh-CN" altLang="en-US" sz="2400" dirty="0">
                <a:latin typeface="Times New Roman" panose="02020603050405020304" pitchFamily="18" charset="0"/>
              </a:rPr>
              <a:t>）</a:t>
            </a:r>
            <a:r>
              <a:rPr lang="zh-CN" altLang="en-US" sz="2400" b="1" dirty="0">
                <a:solidFill>
                  <a:srgbClr val="FF0000"/>
                </a:solidFill>
                <a:latin typeface="Times New Roman" panose="02020603050405020304" pitchFamily="18" charset="0"/>
              </a:rPr>
              <a:t>结点的度：</a:t>
            </a:r>
            <a:r>
              <a:rPr lang="zh-CN" altLang="en-US" sz="2400" dirty="0">
                <a:latin typeface="Times New Roman" panose="02020603050405020304" pitchFamily="18" charset="0"/>
              </a:rPr>
              <a:t>结点所拥有的子树的个数称为该结点的度。</a:t>
            </a:r>
            <a:endParaRPr lang="zh-CN" altLang="en-US" sz="2400" dirty="0">
              <a:latin typeface="宋体" panose="02010600030101010101" pitchFamily="2" charset="-122"/>
            </a:endParaRPr>
          </a:p>
          <a:p>
            <a:pPr algn="just" eaLnBrk="0" hangingPunct="0"/>
            <a:r>
              <a:rPr lang="zh-CN" altLang="en-US" sz="2400" dirty="0">
                <a:latin typeface="宋体" panose="02010600030101010101" pitchFamily="2" charset="-122"/>
              </a:rPr>
              <a:t>  </a:t>
            </a:r>
            <a:r>
              <a:rPr lang="zh-CN" altLang="en-US" sz="2400" dirty="0">
                <a:latin typeface="Times New Roman" panose="02020603050405020304" pitchFamily="18" charset="0"/>
              </a:rPr>
              <a:t>（</a:t>
            </a:r>
            <a:r>
              <a:rPr lang="en-US" altLang="zh-CN" sz="2400">
                <a:latin typeface="宋体" panose="02010600030101010101" pitchFamily="2" charset="-122"/>
              </a:rPr>
              <a:t>2</a:t>
            </a:r>
            <a:r>
              <a:rPr lang="zh-CN" altLang="en-US" sz="2400" dirty="0">
                <a:latin typeface="Times New Roman" panose="02020603050405020304" pitchFamily="18" charset="0"/>
              </a:rPr>
              <a:t>）</a:t>
            </a:r>
            <a:r>
              <a:rPr lang="zh-CN" altLang="en-US" sz="2400" b="1" dirty="0">
                <a:solidFill>
                  <a:srgbClr val="FF0000"/>
                </a:solidFill>
                <a:latin typeface="Times New Roman" panose="02020603050405020304" pitchFamily="18" charset="0"/>
              </a:rPr>
              <a:t>叶结点：</a:t>
            </a:r>
            <a:r>
              <a:rPr lang="zh-CN" altLang="en-US" sz="2400" dirty="0">
                <a:latin typeface="Times New Roman" panose="02020603050405020304" pitchFamily="18" charset="0"/>
              </a:rPr>
              <a:t>度为</a:t>
            </a:r>
            <a:r>
              <a:rPr lang="en-US" altLang="zh-CN" sz="2400">
                <a:latin typeface="宋体" panose="02010600030101010101" pitchFamily="2" charset="-122"/>
              </a:rPr>
              <a:t>0</a:t>
            </a:r>
            <a:r>
              <a:rPr lang="zh-CN" altLang="en-US" sz="2400" dirty="0">
                <a:latin typeface="Times New Roman" panose="02020603050405020304" pitchFamily="18" charset="0"/>
              </a:rPr>
              <a:t>的结点称为叶结点，或者称为终端结点。</a:t>
            </a:r>
            <a:endParaRPr lang="zh-CN" altLang="en-US" sz="2400" dirty="0">
              <a:latin typeface="宋体" panose="02010600030101010101" pitchFamily="2" charset="-122"/>
            </a:endParaRPr>
          </a:p>
          <a:p>
            <a:pPr algn="just" eaLnBrk="0" hangingPunct="0"/>
            <a:r>
              <a:rPr lang="zh-CN" altLang="en-US" sz="2400" dirty="0">
                <a:latin typeface="宋体" panose="02010600030101010101" pitchFamily="2" charset="-122"/>
              </a:rPr>
              <a:t>  </a:t>
            </a:r>
            <a:r>
              <a:rPr lang="zh-CN" altLang="en-US" sz="2400" dirty="0">
                <a:latin typeface="Times New Roman" panose="02020603050405020304" pitchFamily="18" charset="0"/>
              </a:rPr>
              <a:t>（</a:t>
            </a:r>
            <a:r>
              <a:rPr lang="en-US" altLang="zh-CN" sz="2400">
                <a:latin typeface="宋体" panose="02010600030101010101" pitchFamily="2" charset="-122"/>
              </a:rPr>
              <a:t>3</a:t>
            </a:r>
            <a:r>
              <a:rPr lang="zh-CN" altLang="en-US" sz="2400" dirty="0">
                <a:latin typeface="Times New Roman" panose="02020603050405020304" pitchFamily="18" charset="0"/>
              </a:rPr>
              <a:t>）</a:t>
            </a:r>
            <a:r>
              <a:rPr lang="zh-CN" altLang="en-US" sz="2400" b="1" dirty="0">
                <a:solidFill>
                  <a:srgbClr val="FF0000"/>
                </a:solidFill>
                <a:latin typeface="Times New Roman" panose="02020603050405020304" pitchFamily="18" charset="0"/>
              </a:rPr>
              <a:t>分枝结点：</a:t>
            </a:r>
            <a:r>
              <a:rPr lang="zh-CN" altLang="en-US" sz="2400" dirty="0">
                <a:latin typeface="Times New Roman" panose="02020603050405020304" pitchFamily="18" charset="0"/>
              </a:rPr>
              <a:t>度不为</a:t>
            </a:r>
            <a:r>
              <a:rPr lang="en-US" altLang="zh-CN" sz="2400">
                <a:latin typeface="宋体" panose="02010600030101010101" pitchFamily="2" charset="-122"/>
              </a:rPr>
              <a:t>0</a:t>
            </a:r>
            <a:r>
              <a:rPr lang="zh-CN" altLang="en-US" sz="2400" dirty="0">
                <a:latin typeface="Times New Roman" panose="02020603050405020304" pitchFamily="18" charset="0"/>
              </a:rPr>
              <a:t>的结点称为分支结点，或者称为非终端结点。一棵树的结点除叶结点外，其余的都是分支结点。</a:t>
            </a:r>
            <a:endParaRPr lang="zh-CN" altLang="en-US" sz="2400" dirty="0">
              <a:latin typeface="宋体" panose="02010600030101010101" pitchFamily="2" charset="-122"/>
            </a:endParaRPr>
          </a:p>
          <a:p>
            <a:pPr algn="just" eaLnBrk="0" hangingPunct="0"/>
            <a:r>
              <a:rPr lang="zh-CN" altLang="en-US" sz="2400" dirty="0">
                <a:latin typeface="宋体" panose="02010600030101010101" pitchFamily="2" charset="-122"/>
              </a:rPr>
              <a:t>  </a:t>
            </a:r>
            <a:r>
              <a:rPr lang="zh-CN" altLang="en-US" sz="2400" dirty="0">
                <a:latin typeface="Times New Roman" panose="02020603050405020304" pitchFamily="18" charset="0"/>
              </a:rPr>
              <a:t>（</a:t>
            </a:r>
            <a:r>
              <a:rPr lang="en-US" altLang="zh-CN" sz="2400">
                <a:latin typeface="宋体" panose="02010600030101010101" pitchFamily="2" charset="-122"/>
              </a:rPr>
              <a:t>4</a:t>
            </a:r>
            <a:r>
              <a:rPr lang="zh-CN" altLang="en-US" sz="2400" dirty="0">
                <a:latin typeface="Times New Roman" panose="02020603050405020304" pitchFamily="18" charset="0"/>
              </a:rPr>
              <a:t>）</a:t>
            </a:r>
            <a:r>
              <a:rPr lang="zh-CN" altLang="en-US" sz="2400" b="1" dirty="0">
                <a:solidFill>
                  <a:srgbClr val="FF0000"/>
                </a:solidFill>
                <a:latin typeface="Times New Roman" panose="02020603050405020304" pitchFamily="18" charset="0"/>
              </a:rPr>
              <a:t>左孩子、右孩子、双亲</a:t>
            </a:r>
            <a:r>
              <a:rPr lang="zh-CN" altLang="en-US" sz="2400" dirty="0">
                <a:latin typeface="Times New Roman" panose="02020603050405020304" pitchFamily="18" charset="0"/>
              </a:rPr>
              <a:t>。树中一个结点的子树的根结点称为这个结点的孩子。这个结点称为它孩子结点的双亲。具有同一个双亲的孩子结点互称为兄弟。</a:t>
            </a:r>
            <a:endParaRPr lang="zh-CN" altLang="en-US" sz="2400" dirty="0">
              <a:latin typeface="Times New Roman" panose="02020603050405020304" pitchFamily="18" charset="0"/>
            </a:endParaRPr>
          </a:p>
          <a:p>
            <a:pPr algn="just" eaLnBrk="0" hangingPunct="0"/>
            <a:r>
              <a:rPr lang="en-US" altLang="zh-CN" sz="2400" dirty="0">
                <a:latin typeface="Times New Roman" panose="02020603050405020304" pitchFamily="18" charset="0"/>
              </a:rPr>
              <a:t>    </a:t>
            </a:r>
            <a:r>
              <a:rPr lang="zh-CN" altLang="en-US" sz="2400" dirty="0">
                <a:latin typeface="Times New Roman" panose="02020603050405020304" pitchFamily="18" charset="0"/>
              </a:rPr>
              <a:t>（</a:t>
            </a:r>
            <a:r>
              <a:rPr lang="en-US" altLang="zh-CN" sz="2400">
                <a:latin typeface="Times New Roman" panose="02020603050405020304" pitchFamily="18" charset="0"/>
              </a:rPr>
              <a:t>5</a:t>
            </a:r>
            <a:r>
              <a:rPr lang="zh-CN" altLang="en-US" sz="2400" dirty="0">
                <a:latin typeface="Times New Roman" panose="02020603050405020304" pitchFamily="18" charset="0"/>
              </a:rPr>
              <a:t>）</a:t>
            </a:r>
            <a:r>
              <a:rPr lang="zh-CN" altLang="en-US" sz="2400" b="1" dirty="0">
                <a:solidFill>
                  <a:srgbClr val="FF0000"/>
                </a:solidFill>
                <a:latin typeface="Times New Roman" panose="02020603050405020304" pitchFamily="18" charset="0"/>
              </a:rPr>
              <a:t>结点的层数：</a:t>
            </a:r>
            <a:r>
              <a:rPr lang="zh-CN" altLang="en-US" sz="2400" dirty="0">
                <a:latin typeface="Times New Roman" panose="02020603050405020304" pitchFamily="18" charset="0"/>
              </a:rPr>
              <a:t>规定树的根结点的层数为</a:t>
            </a:r>
            <a:r>
              <a:rPr lang="en-US" altLang="zh-CN" sz="2400">
                <a:latin typeface="宋体" panose="02010600030101010101" pitchFamily="2" charset="-122"/>
              </a:rPr>
              <a:t>1</a:t>
            </a:r>
            <a:r>
              <a:rPr lang="zh-CN" altLang="en-US" sz="2400" dirty="0">
                <a:latin typeface="Times New Roman" panose="02020603050405020304" pitchFamily="18" charset="0"/>
              </a:rPr>
              <a:t>，其余结点的层数等于它的双亲结点的层数加</a:t>
            </a:r>
            <a:r>
              <a:rPr lang="en-US" altLang="zh-CN" sz="2400">
                <a:latin typeface="宋体" panose="02010600030101010101" pitchFamily="2" charset="-122"/>
              </a:rPr>
              <a:t>1</a:t>
            </a:r>
            <a:r>
              <a:rPr lang="zh-CN" altLang="en-US" sz="2400" dirty="0">
                <a:latin typeface="Times New Roman" panose="02020603050405020304" pitchFamily="18" charset="0"/>
              </a:rPr>
              <a:t>。</a:t>
            </a:r>
            <a:endParaRPr lang="zh-CN" altLang="en-US" sz="2400" dirty="0">
              <a:latin typeface="宋体" panose="02010600030101010101" pitchFamily="2" charset="-122"/>
            </a:endParaRPr>
          </a:p>
          <a:p>
            <a:pPr eaLnBrk="0" hangingPunct="0"/>
            <a:endParaRPr lang="zh-CN" altLang="en-US" sz="2400"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25601"/>
          <p:cNvSpPr>
            <a:spLocks noGrp="1"/>
          </p:cNvSpPr>
          <p:nvPr>
            <p:ph type="title"/>
          </p:nvPr>
        </p:nvSpPr>
        <p:spPr/>
        <p:txBody>
          <a:bodyPr anchor="b" anchorCtr="0"/>
          <a:p>
            <a:r>
              <a:rPr lang="zh-CN" altLang="en-US" dirty="0"/>
              <a:t>树</a:t>
            </a:r>
            <a:endParaRPr lang="zh-CN" altLang="en-US" dirty="0"/>
          </a:p>
        </p:txBody>
      </p:sp>
      <p:sp>
        <p:nvSpPr>
          <p:cNvPr id="5122" name="文本占位符 25602"/>
          <p:cNvSpPr>
            <a:spLocks noGrp="1"/>
          </p:cNvSpPr>
          <p:nvPr>
            <p:ph idx="1"/>
          </p:nvPr>
        </p:nvSpPr>
        <p:spPr/>
        <p:txBody>
          <a:bodyPr anchor="t" anchorCtr="0"/>
          <a:p>
            <a:endParaRPr lang="zh-CN" altLang="en-US" dirty="0"/>
          </a:p>
        </p:txBody>
      </p:sp>
      <p:pic>
        <p:nvPicPr>
          <p:cNvPr id="5123" name="图片 25603" descr="0321-1"/>
          <p:cNvPicPr>
            <a:picLocks noChangeAspect="1"/>
          </p:cNvPicPr>
          <p:nvPr/>
        </p:nvPicPr>
        <p:blipFill>
          <a:blip r:embed="rId1"/>
          <a:stretch>
            <a:fillRect/>
          </a:stretch>
        </p:blipFill>
        <p:spPr>
          <a:xfrm>
            <a:off x="179388" y="1773238"/>
            <a:ext cx="8748712" cy="403225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34819"/>
          <p:cNvSpPr>
            <a:spLocks noGrp="1"/>
          </p:cNvSpPr>
          <p:nvPr>
            <p:ph type="title"/>
          </p:nvPr>
        </p:nvSpPr>
        <p:spPr/>
        <p:txBody>
          <a:bodyPr anchor="b" anchorCtr="0"/>
          <a:p>
            <a:r>
              <a:rPr lang="zh-CN" altLang="en-US" sz="2800" dirty="0"/>
              <a:t>满二叉树</a:t>
            </a:r>
            <a:r>
              <a:rPr lang="en-US" altLang="zh-CN" sz="2800"/>
              <a:t>——</a:t>
            </a:r>
            <a:r>
              <a:rPr lang="zh-CN" altLang="en-US" sz="2800" dirty="0"/>
              <a:t>除了叶结点外每一个结点都有左右子女且叶结点都处在最底层的二叉树</a:t>
            </a:r>
            <a:r>
              <a:rPr lang="en-US" altLang="zh-CN" sz="2800"/>
              <a:t>,</a:t>
            </a:r>
            <a:r>
              <a:rPr lang="zh-CN" altLang="en-US" sz="2800" dirty="0"/>
              <a:t>。</a:t>
            </a:r>
            <a:r>
              <a:rPr lang="zh-CN" altLang="en-US" sz="3500" dirty="0"/>
              <a:t> </a:t>
            </a:r>
            <a:endParaRPr lang="zh-CN" altLang="en-US" sz="3500" dirty="0"/>
          </a:p>
        </p:txBody>
      </p:sp>
      <p:pic>
        <p:nvPicPr>
          <p:cNvPr id="25602" name="图片 34820" descr="tree3"/>
          <p:cNvPicPr>
            <a:picLocks noChangeAspect="1"/>
          </p:cNvPicPr>
          <p:nvPr/>
        </p:nvPicPr>
        <p:blipFill>
          <a:blip r:embed="rId1"/>
          <a:stretch>
            <a:fillRect/>
          </a:stretch>
        </p:blipFill>
        <p:spPr>
          <a:xfrm>
            <a:off x="971550" y="2349500"/>
            <a:ext cx="6624638" cy="36830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32772"/>
          <p:cNvSpPr>
            <a:spLocks noGrp="1"/>
          </p:cNvSpPr>
          <p:nvPr>
            <p:ph type="title"/>
          </p:nvPr>
        </p:nvSpPr>
        <p:spPr>
          <a:xfrm>
            <a:off x="250825" y="692150"/>
            <a:ext cx="7543800" cy="1295400"/>
          </a:xfrm>
        </p:spPr>
        <p:txBody>
          <a:bodyPr anchor="b" anchorCtr="0"/>
          <a:p>
            <a:r>
              <a:rPr lang="zh-CN" altLang="en-US" sz="2400" dirty="0"/>
              <a:t>完全二叉树</a:t>
            </a:r>
            <a:r>
              <a:rPr lang="en-US" altLang="zh-CN" sz="2400"/>
              <a:t>——</a:t>
            </a:r>
            <a:r>
              <a:rPr lang="zh-CN" altLang="en-US" sz="2400" dirty="0"/>
              <a:t>只有最下面的两层结点度小于</a:t>
            </a:r>
            <a:r>
              <a:rPr lang="en-US" altLang="zh-CN" sz="2400"/>
              <a:t>2</a:t>
            </a:r>
            <a:r>
              <a:rPr lang="zh-CN" altLang="en-US" sz="2400" dirty="0"/>
              <a:t>，并且最下面一层的结点都集中在该层最左边的若干位置的二叉树；</a:t>
            </a:r>
            <a:br>
              <a:rPr lang="zh-CN" altLang="en-US" sz="2400" dirty="0"/>
            </a:br>
            <a:endParaRPr lang="zh-CN" altLang="en-US" sz="2400" dirty="0"/>
          </a:p>
        </p:txBody>
      </p:sp>
      <p:pic>
        <p:nvPicPr>
          <p:cNvPr id="26626" name="图片 32773" descr="tree5"/>
          <p:cNvPicPr>
            <a:picLocks noChangeAspect="1"/>
          </p:cNvPicPr>
          <p:nvPr/>
        </p:nvPicPr>
        <p:blipFill>
          <a:blip r:embed="rId1"/>
          <a:stretch>
            <a:fillRect/>
          </a:stretch>
        </p:blipFill>
        <p:spPr>
          <a:xfrm>
            <a:off x="1187450" y="2349500"/>
            <a:ext cx="6840538" cy="3802063"/>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36865"/>
          <p:cNvSpPr>
            <a:spLocks noGrp="1"/>
          </p:cNvSpPr>
          <p:nvPr>
            <p:ph type="title"/>
          </p:nvPr>
        </p:nvSpPr>
        <p:spPr/>
        <p:txBody>
          <a:bodyPr anchor="b" anchorCtr="0"/>
          <a:p>
            <a:r>
              <a:rPr lang="zh-CN" altLang="en-US" dirty="0"/>
              <a:t>二叉树的性质</a:t>
            </a:r>
            <a:endParaRPr lang="zh-CN" altLang="en-US" dirty="0"/>
          </a:p>
        </p:txBody>
      </p:sp>
      <p:sp>
        <p:nvSpPr>
          <p:cNvPr id="27650" name="文本占位符 36866"/>
          <p:cNvSpPr>
            <a:spLocks noGrp="1"/>
          </p:cNvSpPr>
          <p:nvPr>
            <p:ph idx="1"/>
          </p:nvPr>
        </p:nvSpPr>
        <p:spPr/>
        <p:txBody>
          <a:bodyPr anchor="t" anchorCtr="0"/>
          <a:p>
            <a:pPr>
              <a:lnSpc>
                <a:spcPct val="80000"/>
              </a:lnSpc>
            </a:pPr>
            <a:r>
              <a:rPr lang="zh-CN" altLang="en-US" sz="2500" b="1" dirty="0"/>
              <a:t>在二叉树中，第</a:t>
            </a:r>
            <a:r>
              <a:rPr lang="en-US" altLang="zh-CN" sz="2500" b="1"/>
              <a:t>i</a:t>
            </a:r>
            <a:r>
              <a:rPr lang="zh-CN" altLang="en-US" sz="2500" b="1" dirty="0"/>
              <a:t>层的结点总数不超过</a:t>
            </a:r>
            <a:r>
              <a:rPr lang="en-US" altLang="zh-CN" sz="2500" b="1">
                <a:solidFill>
                  <a:srgbClr val="FF0000"/>
                </a:solidFill>
              </a:rPr>
              <a:t>2^(i-1)</a:t>
            </a:r>
            <a:r>
              <a:rPr lang="zh-CN" altLang="en-US" sz="2500" b="1" dirty="0"/>
              <a:t>；</a:t>
            </a:r>
            <a:endParaRPr lang="zh-CN" altLang="en-US" sz="2500" b="1" dirty="0"/>
          </a:p>
          <a:p>
            <a:pPr>
              <a:lnSpc>
                <a:spcPct val="80000"/>
              </a:lnSpc>
            </a:pPr>
            <a:r>
              <a:rPr lang="zh-CN" altLang="en-US" sz="2500" b="1" dirty="0"/>
              <a:t>深度为</a:t>
            </a:r>
            <a:r>
              <a:rPr lang="en-US" altLang="zh-CN" sz="2500" b="1"/>
              <a:t>h</a:t>
            </a:r>
            <a:r>
              <a:rPr lang="zh-CN" altLang="en-US" sz="2500" b="1" dirty="0"/>
              <a:t>的二叉树最多有</a:t>
            </a:r>
            <a:r>
              <a:rPr lang="en-US" altLang="zh-CN" sz="2500" b="1">
                <a:solidFill>
                  <a:srgbClr val="FF0000"/>
                </a:solidFill>
              </a:rPr>
              <a:t>2</a:t>
            </a:r>
            <a:r>
              <a:rPr lang="en-US" altLang="zh-CN" sz="2500" b="1" baseline="30000">
                <a:solidFill>
                  <a:srgbClr val="FF0000"/>
                </a:solidFill>
              </a:rPr>
              <a:t>h</a:t>
            </a:r>
            <a:r>
              <a:rPr lang="en-US" altLang="zh-CN" sz="2500" b="1">
                <a:solidFill>
                  <a:srgbClr val="FF0000"/>
                </a:solidFill>
              </a:rPr>
              <a:t>-1</a:t>
            </a:r>
            <a:r>
              <a:rPr lang="zh-CN" altLang="en-US" sz="2500" b="1" dirty="0"/>
              <a:t>个结点</a:t>
            </a:r>
            <a:r>
              <a:rPr lang="en-US" altLang="zh-CN" sz="2500" b="1"/>
              <a:t>(h&gt;=1)</a:t>
            </a:r>
            <a:r>
              <a:rPr lang="zh-CN" altLang="en-US" sz="2500" b="1" dirty="0"/>
              <a:t>，最少有</a:t>
            </a:r>
            <a:r>
              <a:rPr lang="en-US" altLang="zh-CN" sz="2500" b="1"/>
              <a:t>h</a:t>
            </a:r>
            <a:r>
              <a:rPr lang="zh-CN" altLang="en-US" sz="2500" b="1" dirty="0"/>
              <a:t>个结点；</a:t>
            </a:r>
            <a:endParaRPr lang="zh-CN" altLang="en-US" sz="2500" b="1" dirty="0"/>
          </a:p>
          <a:p>
            <a:pPr>
              <a:lnSpc>
                <a:spcPct val="80000"/>
              </a:lnSpc>
            </a:pPr>
            <a:r>
              <a:rPr lang="zh-CN" altLang="en-US" sz="2500" b="1" dirty="0"/>
              <a:t>对于任意一棵二叉树，如果其叶结点数为</a:t>
            </a:r>
            <a:r>
              <a:rPr lang="en-US" altLang="zh-CN" sz="2500" b="1"/>
              <a:t>N0</a:t>
            </a:r>
            <a:r>
              <a:rPr lang="zh-CN" altLang="en-US" sz="2500" b="1" dirty="0"/>
              <a:t>，而度数为</a:t>
            </a:r>
            <a:r>
              <a:rPr lang="en-US" altLang="zh-CN" sz="2500" b="1"/>
              <a:t>2</a:t>
            </a:r>
            <a:r>
              <a:rPr lang="zh-CN" altLang="en-US" sz="2500" b="1" dirty="0"/>
              <a:t>的结点总数为</a:t>
            </a:r>
            <a:r>
              <a:rPr lang="en-US" altLang="zh-CN" sz="2500" b="1"/>
              <a:t>N2</a:t>
            </a:r>
            <a:r>
              <a:rPr lang="zh-CN" altLang="en-US" sz="2500" b="1"/>
              <a:t>，则</a:t>
            </a:r>
            <a:r>
              <a:rPr lang="en-US" altLang="zh-CN" sz="2500" b="1">
                <a:solidFill>
                  <a:srgbClr val="FF0000"/>
                </a:solidFill>
              </a:rPr>
              <a:t>N0=N2+1</a:t>
            </a:r>
            <a:r>
              <a:rPr lang="zh-CN" altLang="en-US" sz="2500" b="1"/>
              <a:t>；</a:t>
            </a:r>
            <a:endParaRPr lang="zh-CN" altLang="en-US" sz="2500" b="1"/>
          </a:p>
          <a:p>
            <a:pPr>
              <a:lnSpc>
                <a:spcPct val="80000"/>
              </a:lnSpc>
            </a:pPr>
            <a:r>
              <a:rPr lang="zh-CN" altLang="en-US" sz="2500" b="1" dirty="0"/>
              <a:t>具有</a:t>
            </a:r>
            <a:r>
              <a:rPr lang="en-US" altLang="zh-CN" sz="2500" b="1"/>
              <a:t>n</a:t>
            </a:r>
            <a:r>
              <a:rPr lang="zh-CN" altLang="en-US" sz="2500" b="1" dirty="0"/>
              <a:t>个结点的完全二叉树的深度为</a:t>
            </a:r>
            <a:r>
              <a:rPr lang="en-US" altLang="zh-CN" sz="2500" b="1"/>
              <a:t>log</a:t>
            </a:r>
            <a:r>
              <a:rPr lang="en-US" altLang="zh-CN" sz="2500" b="1" baseline="-25000"/>
              <a:t>2</a:t>
            </a:r>
            <a:r>
              <a:rPr lang="en-US" altLang="zh-CN" sz="2500" b="1"/>
              <a:t>n + 1 </a:t>
            </a:r>
            <a:endParaRPr lang="en-US" altLang="zh-CN" sz="2500" b="1"/>
          </a:p>
          <a:p>
            <a:pPr>
              <a:lnSpc>
                <a:spcPct val="80000"/>
              </a:lnSpc>
            </a:pPr>
            <a:r>
              <a:rPr lang="zh-CN" altLang="en-US" sz="2500" b="1" dirty="0"/>
              <a:t>一棵</a:t>
            </a:r>
            <a:r>
              <a:rPr lang="en-US" altLang="zh-CN" sz="2500" b="1"/>
              <a:t>n</a:t>
            </a:r>
            <a:r>
              <a:rPr lang="zh-CN" altLang="en-US" sz="2500" b="1" dirty="0"/>
              <a:t>个结点的完全二叉树，对于任一编号为</a:t>
            </a:r>
            <a:r>
              <a:rPr lang="en-US" altLang="zh-CN" sz="2500" b="1"/>
              <a:t>i</a:t>
            </a:r>
            <a:r>
              <a:rPr lang="zh-CN" altLang="en-US" sz="2500" b="1" dirty="0"/>
              <a:t>结点，有：</a:t>
            </a:r>
            <a:endParaRPr lang="zh-CN" altLang="en-US" sz="2500" b="1" dirty="0"/>
          </a:p>
          <a:p>
            <a:pPr lvl="1">
              <a:lnSpc>
                <a:spcPct val="80000"/>
              </a:lnSpc>
            </a:pPr>
            <a:r>
              <a:rPr lang="zh-CN" altLang="en-US" sz="2100" b="1" dirty="0"/>
              <a:t>如果</a:t>
            </a:r>
            <a:r>
              <a:rPr lang="en-US" altLang="zh-CN" sz="2100" b="1"/>
              <a:t>i=1,</a:t>
            </a:r>
            <a:r>
              <a:rPr lang="zh-CN" altLang="en-US" sz="2100" b="1" dirty="0"/>
              <a:t>则结点</a:t>
            </a:r>
            <a:r>
              <a:rPr lang="en-US" altLang="zh-CN" sz="2100" b="1"/>
              <a:t>i</a:t>
            </a:r>
            <a:r>
              <a:rPr lang="zh-CN" altLang="en-US" sz="2100" b="1" dirty="0"/>
              <a:t>为根，无父结点；如果</a:t>
            </a:r>
            <a:r>
              <a:rPr lang="en-US" altLang="zh-CN" sz="2100" b="1"/>
              <a:t>i&gt;1,</a:t>
            </a:r>
            <a:r>
              <a:rPr lang="zh-CN" altLang="en-US" sz="2100" b="1" dirty="0"/>
              <a:t>则其父结点编号为</a:t>
            </a:r>
            <a:r>
              <a:rPr lang="en-US" altLang="zh-CN" sz="2100" b="1">
                <a:solidFill>
                  <a:srgbClr val="FF0000"/>
                </a:solidFill>
              </a:rPr>
              <a:t>i/2</a:t>
            </a:r>
            <a:r>
              <a:rPr lang="zh-CN" altLang="en-US" sz="2100" b="1" dirty="0"/>
              <a:t>。</a:t>
            </a:r>
            <a:endParaRPr lang="zh-CN" altLang="en-US" sz="2100" b="1" dirty="0"/>
          </a:p>
          <a:p>
            <a:pPr lvl="1">
              <a:lnSpc>
                <a:spcPct val="80000"/>
              </a:lnSpc>
            </a:pPr>
            <a:r>
              <a:rPr lang="zh-CN" altLang="en-US" sz="2100" b="1" dirty="0"/>
              <a:t>如果</a:t>
            </a:r>
            <a:r>
              <a:rPr lang="en-US" altLang="zh-CN" sz="2100" b="1"/>
              <a:t>2*i&gt;n</a:t>
            </a:r>
            <a:r>
              <a:rPr lang="zh-CN" altLang="en-US" sz="2100" b="1" dirty="0"/>
              <a:t>，则结点</a:t>
            </a:r>
            <a:r>
              <a:rPr lang="en-US" altLang="zh-CN" sz="2100" b="1"/>
              <a:t>i</a:t>
            </a:r>
            <a:r>
              <a:rPr lang="zh-CN" altLang="en-US" sz="2100" b="1" dirty="0"/>
              <a:t>为叶结点；否则左孩子编号为</a:t>
            </a:r>
            <a:r>
              <a:rPr lang="en-US" altLang="zh-CN" sz="2100" b="1">
                <a:solidFill>
                  <a:srgbClr val="FF0000"/>
                </a:solidFill>
              </a:rPr>
              <a:t>2*i</a:t>
            </a:r>
            <a:r>
              <a:rPr lang="zh-CN" altLang="en-US" sz="2100" b="1" dirty="0"/>
              <a:t>。</a:t>
            </a:r>
            <a:endParaRPr lang="zh-CN" altLang="en-US" sz="2100" b="1" dirty="0"/>
          </a:p>
          <a:p>
            <a:pPr lvl="1">
              <a:lnSpc>
                <a:spcPct val="80000"/>
              </a:lnSpc>
            </a:pPr>
            <a:r>
              <a:rPr lang="zh-CN" altLang="en-US" sz="2100" b="1" dirty="0"/>
              <a:t>如果</a:t>
            </a:r>
            <a:r>
              <a:rPr lang="en-US" altLang="zh-CN" sz="2100" b="1"/>
              <a:t>2*i+1&gt;n</a:t>
            </a:r>
            <a:r>
              <a:rPr lang="zh-CN" altLang="en-US" sz="2100" b="1" dirty="0"/>
              <a:t>，则结点</a:t>
            </a:r>
            <a:r>
              <a:rPr lang="en-US" altLang="zh-CN" sz="2100" b="1"/>
              <a:t>i</a:t>
            </a:r>
            <a:r>
              <a:rPr lang="zh-CN" altLang="en-US" sz="2100" b="1" dirty="0"/>
              <a:t>无右孩子；否则右孩子编号为</a:t>
            </a:r>
            <a:r>
              <a:rPr lang="en-US" altLang="zh-CN" sz="2100" b="1">
                <a:solidFill>
                  <a:srgbClr val="FF0000"/>
                </a:solidFill>
              </a:rPr>
              <a:t>2*i+1</a:t>
            </a:r>
            <a:r>
              <a:rPr lang="zh-CN" altLang="en-US" sz="2100" b="1" dirty="0"/>
              <a:t>。</a:t>
            </a:r>
            <a:br>
              <a:rPr lang="zh-CN" altLang="en-US" sz="2100"/>
            </a:br>
            <a:endParaRPr lang="zh-CN" altLang="en-US" sz="2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占位符 93185"/>
          <p:cNvSpPr>
            <a:spLocks noGrp="1"/>
          </p:cNvSpPr>
          <p:nvPr>
            <p:ph type="body"/>
          </p:nvPr>
        </p:nvSpPr>
        <p:spPr>
          <a:xfrm>
            <a:off x="381000" y="152400"/>
            <a:ext cx="8763000" cy="2286000"/>
          </a:xfrm>
        </p:spPr>
        <p:txBody>
          <a:bodyPr anchor="t" anchorCtr="0"/>
          <a:p>
            <a:pPr>
              <a:lnSpc>
                <a:spcPct val="125000"/>
              </a:lnSpc>
            </a:pPr>
            <a:r>
              <a:rPr lang="en-US" altLang="zh-CN" sz="2600" b="1">
                <a:ea typeface="楷体_GB2312" panose="02010609030101010101" pitchFamily="49" charset="-122"/>
              </a:rPr>
              <a:t>  </a:t>
            </a:r>
            <a:r>
              <a:rPr lang="zh-CN" altLang="en-US" sz="3400" b="1" dirty="0">
                <a:solidFill>
                  <a:schemeClr val="tx2"/>
                </a:solidFill>
                <a:ea typeface="楷体_GB2312" panose="02010609030101010101" pitchFamily="49" charset="-122"/>
              </a:rPr>
              <a:t>性质 </a:t>
            </a:r>
            <a:r>
              <a:rPr lang="en-US" altLang="zh-CN" sz="3400" b="1">
                <a:solidFill>
                  <a:schemeClr val="tx2"/>
                </a:solidFill>
                <a:ea typeface="楷体_GB2312" panose="02010609030101010101" pitchFamily="49" charset="-122"/>
              </a:rPr>
              <a:t>1 </a:t>
            </a:r>
            <a:r>
              <a:rPr lang="zh-CN" altLang="en-US" sz="3400" b="1" dirty="0">
                <a:solidFill>
                  <a:schemeClr val="tx2"/>
                </a:solidFill>
                <a:ea typeface="楷体_GB2312" panose="02010609030101010101" pitchFamily="49" charset="-122"/>
              </a:rPr>
              <a:t>：</a:t>
            </a:r>
            <a:br>
              <a:rPr lang="zh-CN" altLang="en-US" sz="2600" b="1" dirty="0">
                <a:ea typeface="楷体_GB2312" panose="02010609030101010101" pitchFamily="49" charset="-122"/>
              </a:rPr>
            </a:br>
            <a:r>
              <a:rPr lang="zh-CN" altLang="en-US" sz="2600" dirty="0">
                <a:ea typeface="楷体_GB2312" panose="02010609030101010101" pitchFamily="49" charset="-122"/>
              </a:rPr>
              <a:t>   </a:t>
            </a:r>
            <a:r>
              <a:rPr lang="zh-CN" altLang="en-US" sz="3400" dirty="0">
                <a:ea typeface="楷体_GB2312" panose="02010609030101010101" pitchFamily="49" charset="-122"/>
              </a:rPr>
              <a:t>在二叉树的第 </a:t>
            </a:r>
            <a:r>
              <a:rPr lang="en-US" altLang="zh-CN" sz="3400" b="1" i="1">
                <a:solidFill>
                  <a:srgbClr val="0000FF"/>
                </a:solidFill>
                <a:ea typeface="楷体_GB2312" panose="02010609030101010101" pitchFamily="49" charset="-122"/>
              </a:rPr>
              <a:t>i</a:t>
            </a:r>
            <a:r>
              <a:rPr lang="en-US" altLang="zh-CN" sz="3400">
                <a:ea typeface="楷体_GB2312" panose="02010609030101010101" pitchFamily="49" charset="-122"/>
              </a:rPr>
              <a:t> </a:t>
            </a:r>
            <a:r>
              <a:rPr lang="zh-CN" altLang="en-US" sz="3400" dirty="0">
                <a:ea typeface="楷体_GB2312" panose="02010609030101010101" pitchFamily="49" charset="-122"/>
              </a:rPr>
              <a:t>层上至多有</a:t>
            </a:r>
            <a:r>
              <a:rPr lang="en-US" altLang="zh-CN" sz="3400" b="1" i="1">
                <a:solidFill>
                  <a:srgbClr val="0000FF"/>
                </a:solidFill>
                <a:ea typeface="楷体_GB2312" panose="02010609030101010101" pitchFamily="49" charset="-122"/>
              </a:rPr>
              <a:t>2</a:t>
            </a:r>
            <a:r>
              <a:rPr lang="en-US" altLang="zh-CN" sz="3400" b="1" i="1" baseline="30000">
                <a:solidFill>
                  <a:srgbClr val="0000FF"/>
                </a:solidFill>
                <a:ea typeface="楷体_GB2312" panose="02010609030101010101" pitchFamily="49" charset="-122"/>
              </a:rPr>
              <a:t>i-1 </a:t>
            </a:r>
            <a:r>
              <a:rPr lang="zh-CN" altLang="en-US" sz="3400" dirty="0">
                <a:ea typeface="楷体_GB2312" panose="02010609030101010101" pitchFamily="49" charset="-122"/>
              </a:rPr>
              <a:t>个结点。            </a:t>
            </a:r>
            <a:r>
              <a:rPr lang="en-US" altLang="zh-CN" sz="3400">
                <a:ea typeface="楷体_GB2312" panose="02010609030101010101" pitchFamily="49" charset="-122"/>
              </a:rPr>
              <a:t>(i</a:t>
            </a:r>
            <a:r>
              <a:rPr lang="en-US" altLang="zh-CN" sz="3400">
                <a:latin typeface="楷体_GB2312" panose="02010609030101010101" pitchFamily="49" charset="-122"/>
                <a:ea typeface="楷体_GB2312" panose="02010609030101010101" pitchFamily="49" charset="-122"/>
              </a:rPr>
              <a:t>≥</a:t>
            </a:r>
            <a:r>
              <a:rPr lang="en-US" altLang="zh-CN" sz="3400">
                <a:ea typeface="楷体_GB2312" panose="02010609030101010101" pitchFamily="49" charset="-122"/>
              </a:rPr>
              <a:t>1)</a:t>
            </a:r>
            <a:endParaRPr lang="en-US" altLang="zh-CN" sz="3400">
              <a:ea typeface="楷体_GB2312" panose="02010609030101010101" pitchFamily="49" charset="-122"/>
            </a:endParaRPr>
          </a:p>
        </p:txBody>
      </p:sp>
      <p:sp>
        <p:nvSpPr>
          <p:cNvPr id="93187" name="文本框 93186"/>
          <p:cNvSpPr txBox="1"/>
          <p:nvPr/>
        </p:nvSpPr>
        <p:spPr>
          <a:xfrm>
            <a:off x="152400" y="2362200"/>
            <a:ext cx="3243580" cy="3638550"/>
          </a:xfrm>
          <a:prstGeom prst="rect">
            <a:avLst/>
          </a:prstGeom>
          <a:noFill/>
          <a:ln w="12700">
            <a:noFill/>
          </a:ln>
        </p:spPr>
        <p:txBody>
          <a:bodyPr wrap="none">
            <a:spAutoFit/>
          </a:bodyPr>
          <a:p>
            <a:pPr>
              <a:lnSpc>
                <a:spcPct val="125000"/>
              </a:lnSpc>
            </a:pPr>
            <a:r>
              <a:rPr lang="zh-CN" altLang="en-US" sz="3600" b="1" dirty="0">
                <a:solidFill>
                  <a:schemeClr val="tx2"/>
                </a:solidFill>
                <a:latin typeface="+mn-ea"/>
                <a:ea typeface="+mn-ea"/>
              </a:rPr>
              <a:t>用归纳法</a:t>
            </a:r>
            <a:r>
              <a:rPr lang="zh-CN" altLang="en-US" sz="3600" b="1" dirty="0">
                <a:solidFill>
                  <a:srgbClr val="9900CC"/>
                </a:solidFill>
                <a:latin typeface="+mn-ea"/>
                <a:ea typeface="+mn-ea"/>
              </a:rPr>
              <a:t>证明</a:t>
            </a:r>
            <a:r>
              <a:rPr lang="zh-CN" altLang="en-US" sz="2400" b="1" dirty="0">
                <a:solidFill>
                  <a:schemeClr val="tx2"/>
                </a:solidFill>
                <a:latin typeface="+mn-ea"/>
                <a:ea typeface="+mn-ea"/>
              </a:rPr>
              <a:t>：</a:t>
            </a:r>
            <a:endParaRPr lang="zh-CN" altLang="en-US" sz="2400" dirty="0">
              <a:solidFill>
                <a:schemeClr val="tx2"/>
              </a:solidFill>
              <a:latin typeface="Times New Roman" panose="02020603050405020304" pitchFamily="18" charset="0"/>
            </a:endParaRPr>
          </a:p>
          <a:p>
            <a:pPr>
              <a:lnSpc>
                <a:spcPct val="145000"/>
              </a:lnSpc>
            </a:pPr>
            <a:r>
              <a:rPr lang="zh-CN" altLang="en-US" sz="3200"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ea typeface="楷体_GB2312" panose="02010609030101010101" pitchFamily="49" charset="-122"/>
              </a:rPr>
              <a:t>归纳基</a:t>
            </a:r>
            <a:r>
              <a:rPr lang="zh-CN" altLang="en-US" sz="3200" b="1" dirty="0">
                <a:solidFill>
                  <a:schemeClr val="tx2"/>
                </a:solidFill>
                <a:latin typeface="Times New Roman" panose="02020603050405020304" pitchFamily="18" charset="0"/>
              </a:rPr>
              <a:t>：</a:t>
            </a:r>
            <a:endParaRPr lang="zh-CN" altLang="en-US" sz="3200" b="1" dirty="0">
              <a:solidFill>
                <a:schemeClr val="tx2"/>
              </a:solidFill>
              <a:latin typeface="Times New Roman" panose="02020603050405020304" pitchFamily="18" charset="0"/>
            </a:endParaRPr>
          </a:p>
          <a:p>
            <a:pPr>
              <a:lnSpc>
                <a:spcPct val="145000"/>
              </a:lnSpc>
            </a:pPr>
            <a:endParaRPr lang="zh-CN" altLang="en-US" sz="3200" dirty="0">
              <a:solidFill>
                <a:schemeClr val="tx2"/>
              </a:solidFill>
              <a:latin typeface="Times New Roman" panose="02020603050405020304" pitchFamily="18" charset="0"/>
              <a:ea typeface="楷体_GB2312" panose="02010609030101010101" pitchFamily="49" charset="-122"/>
            </a:endParaRPr>
          </a:p>
          <a:p>
            <a:pPr>
              <a:lnSpc>
                <a:spcPct val="145000"/>
              </a:lnSpc>
            </a:pPr>
            <a:r>
              <a:rPr lang="zh-CN" altLang="en-US" sz="3200" dirty="0">
                <a:solidFill>
                  <a:schemeClr val="tx2"/>
                </a:solidFill>
                <a:latin typeface="Times New Roman" panose="02020603050405020304" pitchFamily="18" charset="0"/>
                <a:ea typeface="楷体_GB2312" panose="02010609030101010101" pitchFamily="49" charset="-122"/>
              </a:rPr>
              <a:t>   </a:t>
            </a:r>
            <a:r>
              <a:rPr lang="zh-CN" altLang="en-US" sz="3200" b="1" dirty="0">
                <a:solidFill>
                  <a:schemeClr val="tx2"/>
                </a:solidFill>
                <a:latin typeface="Times New Roman" panose="02020603050405020304" pitchFamily="18" charset="0"/>
                <a:ea typeface="楷体_GB2312" panose="02010609030101010101" pitchFamily="49" charset="-122"/>
              </a:rPr>
              <a:t>归纳假设：</a:t>
            </a:r>
            <a:endParaRPr lang="zh-CN" altLang="en-US" sz="3200" dirty="0">
              <a:solidFill>
                <a:schemeClr val="tx2"/>
              </a:solidFill>
              <a:latin typeface="Times New Roman" panose="02020603050405020304" pitchFamily="18" charset="0"/>
              <a:ea typeface="楷体_GB2312" panose="02010609030101010101" pitchFamily="49" charset="-122"/>
            </a:endParaRPr>
          </a:p>
          <a:p>
            <a:pPr>
              <a:lnSpc>
                <a:spcPct val="145000"/>
              </a:lnSpc>
            </a:pPr>
            <a:r>
              <a:rPr lang="zh-CN" altLang="en-US" sz="3200" dirty="0">
                <a:solidFill>
                  <a:schemeClr val="tx2"/>
                </a:solidFill>
                <a:latin typeface="Times New Roman" panose="02020603050405020304" pitchFamily="18" charset="0"/>
                <a:ea typeface="楷体_GB2312" panose="02010609030101010101" pitchFamily="49" charset="-122"/>
              </a:rPr>
              <a:t>   </a:t>
            </a:r>
            <a:r>
              <a:rPr lang="zh-CN" altLang="en-US" sz="3200" b="1" dirty="0">
                <a:solidFill>
                  <a:schemeClr val="tx2"/>
                </a:solidFill>
                <a:latin typeface="Times New Roman" panose="02020603050405020304" pitchFamily="18" charset="0"/>
                <a:ea typeface="楷体_GB2312" panose="02010609030101010101" pitchFamily="49" charset="-122"/>
              </a:rPr>
              <a:t>归纳证明：</a:t>
            </a:r>
            <a:endParaRPr lang="zh-CN" altLang="en-US" sz="2400" dirty="0">
              <a:solidFill>
                <a:schemeClr val="tx2"/>
              </a:solidFill>
              <a:latin typeface="Times New Roman" panose="02020603050405020304" pitchFamily="18" charset="0"/>
            </a:endParaRPr>
          </a:p>
        </p:txBody>
      </p:sp>
      <p:sp>
        <p:nvSpPr>
          <p:cNvPr id="93188" name="文本框 93187"/>
          <p:cNvSpPr txBox="1"/>
          <p:nvPr/>
        </p:nvSpPr>
        <p:spPr>
          <a:xfrm>
            <a:off x="2193925" y="3036888"/>
            <a:ext cx="5516563" cy="1335087"/>
          </a:xfrm>
          <a:prstGeom prst="rect">
            <a:avLst/>
          </a:prstGeom>
          <a:noFill/>
          <a:ln w="12700">
            <a:noFill/>
          </a:ln>
        </p:spPr>
        <p:txBody>
          <a:bodyPr wrap="none">
            <a:spAutoFit/>
          </a:bodyPr>
          <a:p>
            <a:pPr>
              <a:lnSpc>
                <a:spcPct val="120000"/>
              </a:lnSpc>
            </a:pPr>
            <a:r>
              <a:rPr lang="en-US" altLang="zh-CN" sz="3200" b="1" i="1">
                <a:solidFill>
                  <a:schemeClr val="tx2"/>
                </a:solidFill>
                <a:latin typeface="Times New Roman" panose="02020603050405020304" pitchFamily="18" charset="0"/>
              </a:rPr>
              <a:t>i </a:t>
            </a:r>
            <a:r>
              <a:rPr lang="en-US" altLang="zh-CN" sz="3200">
                <a:solidFill>
                  <a:schemeClr val="tx2"/>
                </a:solidFill>
                <a:latin typeface="Times New Roman" panose="02020603050405020304" pitchFamily="18" charset="0"/>
              </a:rPr>
              <a:t>= </a:t>
            </a:r>
            <a:r>
              <a:rPr lang="en-US" altLang="zh-CN" sz="3200" b="1" i="1">
                <a:solidFill>
                  <a:schemeClr val="tx2"/>
                </a:solidFill>
                <a:latin typeface="Times New Roman" panose="02020603050405020304" pitchFamily="18" charset="0"/>
              </a:rPr>
              <a:t>1</a:t>
            </a:r>
            <a:r>
              <a:rPr lang="en-US" altLang="zh-CN" sz="3600">
                <a:solidFill>
                  <a:schemeClr val="tx2"/>
                </a:solidFill>
                <a:latin typeface="Times New Roman" panose="02020603050405020304" pitchFamily="18" charset="0"/>
              </a:rPr>
              <a:t> </a:t>
            </a:r>
            <a:r>
              <a:rPr lang="zh-CN" altLang="en-US" sz="3200" dirty="0">
                <a:solidFill>
                  <a:schemeClr val="tx2"/>
                </a:solidFill>
                <a:latin typeface="Times New Roman" panose="02020603050405020304" pitchFamily="18" charset="0"/>
                <a:ea typeface="楷体_GB2312" panose="02010609030101010101" pitchFamily="49" charset="-122"/>
              </a:rPr>
              <a:t>层时，只有一个根结点，</a:t>
            </a:r>
            <a:endParaRPr lang="zh-CN" altLang="en-US" sz="3200" dirty="0">
              <a:solidFill>
                <a:schemeClr val="tx2"/>
              </a:solidFill>
              <a:latin typeface="Times New Roman" panose="02020603050405020304" pitchFamily="18" charset="0"/>
              <a:ea typeface="楷体_GB2312" panose="02010609030101010101" pitchFamily="49" charset="-122"/>
            </a:endParaRPr>
          </a:p>
          <a:p>
            <a:pPr>
              <a:lnSpc>
                <a:spcPct val="120000"/>
              </a:lnSpc>
            </a:pPr>
            <a:r>
              <a:rPr lang="zh-CN" altLang="en-US" sz="3200" dirty="0">
                <a:solidFill>
                  <a:schemeClr val="tx2"/>
                </a:solidFill>
                <a:latin typeface="Times New Roman" panose="02020603050405020304" pitchFamily="18" charset="0"/>
                <a:ea typeface="楷体_GB2312" panose="02010609030101010101" pitchFamily="49" charset="-122"/>
              </a:rPr>
              <a:t>                    </a:t>
            </a:r>
            <a:r>
              <a:rPr lang="en-US" altLang="zh-CN" sz="3200" b="1" i="1">
                <a:solidFill>
                  <a:schemeClr val="tx2"/>
                </a:solidFill>
                <a:latin typeface="Times New Roman" panose="02020603050405020304" pitchFamily="18" charset="0"/>
                <a:ea typeface="楷体_GB2312" panose="02010609030101010101" pitchFamily="49" charset="-122"/>
              </a:rPr>
              <a:t>2</a:t>
            </a:r>
            <a:r>
              <a:rPr lang="en-US" altLang="zh-CN" sz="3200" b="1" i="1" baseline="30000">
                <a:solidFill>
                  <a:schemeClr val="tx2"/>
                </a:solidFill>
                <a:latin typeface="Times New Roman" panose="02020603050405020304" pitchFamily="18" charset="0"/>
                <a:ea typeface="楷体_GB2312" panose="02010609030101010101" pitchFamily="49" charset="-122"/>
              </a:rPr>
              <a:t>i-1 </a:t>
            </a:r>
            <a:r>
              <a:rPr lang="en-US" altLang="zh-CN" sz="3200">
                <a:solidFill>
                  <a:schemeClr val="tx2"/>
                </a:solidFill>
                <a:latin typeface="Times New Roman" panose="02020603050405020304" pitchFamily="18" charset="0"/>
                <a:ea typeface="楷体_GB2312" panose="02010609030101010101" pitchFamily="49" charset="-122"/>
              </a:rPr>
              <a:t>= </a:t>
            </a:r>
            <a:r>
              <a:rPr lang="en-US" altLang="zh-CN" sz="3200" b="1" i="1">
                <a:solidFill>
                  <a:schemeClr val="tx2"/>
                </a:solidFill>
                <a:latin typeface="Times New Roman" panose="02020603050405020304" pitchFamily="18" charset="0"/>
                <a:ea typeface="楷体_GB2312" panose="02010609030101010101" pitchFamily="49" charset="-122"/>
              </a:rPr>
              <a:t>2</a:t>
            </a:r>
            <a:r>
              <a:rPr lang="en-US" altLang="zh-CN" sz="3200" b="1" i="1" baseline="30000">
                <a:solidFill>
                  <a:schemeClr val="tx2"/>
                </a:solidFill>
                <a:latin typeface="Times New Roman" panose="02020603050405020304" pitchFamily="18" charset="0"/>
                <a:ea typeface="楷体_GB2312" panose="02010609030101010101" pitchFamily="49" charset="-122"/>
              </a:rPr>
              <a:t>0 </a:t>
            </a:r>
            <a:r>
              <a:rPr lang="en-US" altLang="zh-CN" sz="3200">
                <a:solidFill>
                  <a:schemeClr val="tx2"/>
                </a:solidFill>
                <a:latin typeface="Times New Roman" panose="02020603050405020304" pitchFamily="18" charset="0"/>
                <a:ea typeface="楷体_GB2312" panose="02010609030101010101" pitchFamily="49" charset="-122"/>
              </a:rPr>
              <a:t>= </a:t>
            </a:r>
            <a:r>
              <a:rPr lang="en-US" altLang="zh-CN" sz="3200" b="1" i="1">
                <a:solidFill>
                  <a:schemeClr val="tx2"/>
                </a:solidFill>
                <a:latin typeface="Times New Roman" panose="02020603050405020304" pitchFamily="18" charset="0"/>
                <a:ea typeface="楷体_GB2312" panose="02010609030101010101" pitchFamily="49" charset="-122"/>
              </a:rPr>
              <a:t>1</a:t>
            </a:r>
            <a:r>
              <a:rPr lang="zh-CN" altLang="en-US" sz="3200">
                <a:solidFill>
                  <a:schemeClr val="tx2"/>
                </a:solidFill>
                <a:latin typeface="Times New Roman" panose="02020603050405020304" pitchFamily="18" charset="0"/>
                <a:ea typeface="楷体_GB2312" panose="02010609030101010101" pitchFamily="49" charset="-122"/>
              </a:rPr>
              <a:t>；</a:t>
            </a:r>
            <a:endParaRPr lang="zh-CN" altLang="en-US" sz="3200">
              <a:solidFill>
                <a:schemeClr val="tx2"/>
              </a:solidFill>
              <a:latin typeface="Times New Roman" panose="02020603050405020304" pitchFamily="18" charset="0"/>
              <a:ea typeface="楷体_GB2312" panose="02010609030101010101" pitchFamily="49" charset="-122"/>
            </a:endParaRPr>
          </a:p>
        </p:txBody>
      </p:sp>
      <p:sp>
        <p:nvSpPr>
          <p:cNvPr id="93189" name="文本框 93188"/>
          <p:cNvSpPr txBox="1"/>
          <p:nvPr/>
        </p:nvSpPr>
        <p:spPr>
          <a:xfrm>
            <a:off x="2422525" y="4602163"/>
            <a:ext cx="6751638" cy="579437"/>
          </a:xfrm>
          <a:prstGeom prst="rect">
            <a:avLst/>
          </a:prstGeom>
          <a:noFill/>
          <a:ln w="12700">
            <a:noFill/>
          </a:ln>
        </p:spPr>
        <p:txBody>
          <a:bodyPr wrap="none">
            <a:spAutoFit/>
          </a:bodyPr>
          <a:p>
            <a:r>
              <a:rPr lang="zh-CN" altLang="en-US" sz="3200" dirty="0">
                <a:solidFill>
                  <a:schemeClr val="tx2"/>
                </a:solidFill>
                <a:latin typeface="Times New Roman" panose="02020603050405020304" pitchFamily="18" charset="0"/>
                <a:ea typeface="楷体_GB2312" panose="02010609030101010101" pitchFamily="49" charset="-122"/>
              </a:rPr>
              <a:t>假设对所有的 </a:t>
            </a:r>
            <a:r>
              <a:rPr lang="en-US" altLang="zh-CN" sz="3200" b="1" i="1">
                <a:solidFill>
                  <a:schemeClr val="tx2"/>
                </a:solidFill>
                <a:latin typeface="Times New Roman" panose="02020603050405020304" pitchFamily="18" charset="0"/>
                <a:ea typeface="楷体_GB2312" panose="02010609030101010101" pitchFamily="49" charset="-122"/>
              </a:rPr>
              <a:t>j</a:t>
            </a:r>
            <a:r>
              <a:rPr lang="zh-CN" altLang="en-US" sz="3200">
                <a:solidFill>
                  <a:schemeClr val="tx2"/>
                </a:solidFill>
                <a:latin typeface="Times New Roman" panose="02020603050405020304" pitchFamily="18" charset="0"/>
                <a:ea typeface="楷体_GB2312" panose="02010609030101010101" pitchFamily="49" charset="-122"/>
              </a:rPr>
              <a:t>，</a:t>
            </a:r>
            <a:r>
              <a:rPr lang="en-US" altLang="zh-CN" sz="3200" b="1" i="1">
                <a:solidFill>
                  <a:schemeClr val="tx2"/>
                </a:solidFill>
                <a:latin typeface="Times New Roman" panose="02020603050405020304" pitchFamily="18" charset="0"/>
                <a:ea typeface="楷体_GB2312" panose="02010609030101010101" pitchFamily="49" charset="-122"/>
              </a:rPr>
              <a:t>1</a:t>
            </a:r>
            <a:r>
              <a:rPr lang="en-US" altLang="zh-CN" sz="3200">
                <a:solidFill>
                  <a:schemeClr val="tx2"/>
                </a:solidFill>
                <a:latin typeface="Times New Roman" panose="02020603050405020304" pitchFamily="18" charset="0"/>
              </a:rPr>
              <a:t>≤ </a:t>
            </a:r>
            <a:r>
              <a:rPr lang="en-US" altLang="zh-CN" sz="3200" b="1" i="1">
                <a:solidFill>
                  <a:schemeClr val="tx2"/>
                </a:solidFill>
                <a:latin typeface="Times New Roman" panose="02020603050405020304" pitchFamily="18" charset="0"/>
              </a:rPr>
              <a:t>j</a:t>
            </a:r>
            <a:r>
              <a:rPr lang="en-US" altLang="zh-CN" sz="3200">
                <a:solidFill>
                  <a:schemeClr val="tx2"/>
                </a:solidFill>
                <a:latin typeface="Times New Roman" panose="02020603050405020304" pitchFamily="18" charset="0"/>
              </a:rPr>
              <a:t> </a:t>
            </a:r>
            <a:r>
              <a:rPr lang="en-US" altLang="zh-CN" sz="3200">
                <a:solidFill>
                  <a:schemeClr val="tx2"/>
                </a:solidFill>
                <a:latin typeface="Times New Roman" panose="02020603050405020304" pitchFamily="18" charset="0"/>
                <a:sym typeface="Symbol" panose="05050102010706020507" pitchFamily="18" charset="2"/>
              </a:rPr>
              <a:t> </a:t>
            </a:r>
            <a:r>
              <a:rPr lang="en-US" altLang="zh-CN" sz="3200" b="1" i="1">
                <a:solidFill>
                  <a:schemeClr val="tx2"/>
                </a:solidFill>
                <a:latin typeface="Times New Roman" panose="02020603050405020304" pitchFamily="18" charset="0"/>
              </a:rPr>
              <a:t>i</a:t>
            </a:r>
            <a:r>
              <a:rPr lang="zh-CN" altLang="en-US" sz="3200">
                <a:solidFill>
                  <a:schemeClr val="tx2"/>
                </a:solidFill>
                <a:latin typeface="Times New Roman" panose="02020603050405020304" pitchFamily="18" charset="0"/>
              </a:rPr>
              <a:t>，</a:t>
            </a:r>
            <a:r>
              <a:rPr lang="zh-CN" altLang="en-US" sz="3200" dirty="0">
                <a:solidFill>
                  <a:schemeClr val="tx2"/>
                </a:solidFill>
                <a:latin typeface="Times New Roman" panose="02020603050405020304" pitchFamily="18" charset="0"/>
                <a:ea typeface="楷体_GB2312" panose="02010609030101010101" pitchFamily="49" charset="-122"/>
              </a:rPr>
              <a:t>命题成立</a:t>
            </a:r>
            <a:r>
              <a:rPr lang="en-US" altLang="zh-CN" sz="3200">
                <a:solidFill>
                  <a:schemeClr val="tx2"/>
                </a:solidFill>
                <a:latin typeface="Times New Roman" panose="02020603050405020304" pitchFamily="18" charset="0"/>
                <a:ea typeface="楷体_GB2312" panose="02010609030101010101" pitchFamily="49" charset="-122"/>
              </a:rPr>
              <a:t>;</a:t>
            </a:r>
            <a:endParaRPr lang="en-US" altLang="zh-CN" sz="3200">
              <a:solidFill>
                <a:schemeClr val="tx2"/>
              </a:solidFill>
              <a:latin typeface="Times New Roman" panose="02020603050405020304" pitchFamily="18" charset="0"/>
              <a:ea typeface="楷体_GB2312" panose="02010609030101010101" pitchFamily="49" charset="-122"/>
            </a:endParaRPr>
          </a:p>
        </p:txBody>
      </p:sp>
      <p:sp>
        <p:nvSpPr>
          <p:cNvPr id="93190" name="文本框 93189"/>
          <p:cNvSpPr txBox="1"/>
          <p:nvPr/>
        </p:nvSpPr>
        <p:spPr>
          <a:xfrm>
            <a:off x="2422525" y="5097463"/>
            <a:ext cx="6686550" cy="1457325"/>
          </a:xfrm>
          <a:prstGeom prst="rect">
            <a:avLst/>
          </a:prstGeom>
          <a:noFill/>
          <a:ln w="12700">
            <a:noFill/>
          </a:ln>
        </p:spPr>
        <p:txBody>
          <a:bodyPr wrap="none">
            <a:spAutoFit/>
          </a:bodyPr>
          <a:p>
            <a:pPr>
              <a:lnSpc>
                <a:spcPct val="140000"/>
              </a:lnSpc>
            </a:pPr>
            <a:r>
              <a:rPr lang="zh-CN" altLang="en-US" sz="3200" dirty="0">
                <a:solidFill>
                  <a:schemeClr val="tx2"/>
                </a:solidFill>
                <a:latin typeface="Times New Roman" panose="02020603050405020304" pitchFamily="18" charset="0"/>
                <a:ea typeface="楷体_GB2312" panose="02010609030101010101" pitchFamily="49" charset="-122"/>
              </a:rPr>
              <a:t>二叉树上每个结点至多有两棵子树，</a:t>
            </a:r>
            <a:endParaRPr lang="zh-CN" altLang="en-US" sz="3200" dirty="0">
              <a:solidFill>
                <a:schemeClr val="tx2"/>
              </a:solidFill>
              <a:latin typeface="Times New Roman" panose="02020603050405020304" pitchFamily="18" charset="0"/>
              <a:ea typeface="楷体_GB2312" panose="02010609030101010101" pitchFamily="49" charset="-122"/>
            </a:endParaRPr>
          </a:p>
          <a:p>
            <a:pPr>
              <a:lnSpc>
                <a:spcPct val="140000"/>
              </a:lnSpc>
            </a:pPr>
            <a:r>
              <a:rPr lang="zh-CN" altLang="en-US" sz="3200" dirty="0">
                <a:solidFill>
                  <a:schemeClr val="tx2"/>
                </a:solidFill>
                <a:latin typeface="Times New Roman" panose="02020603050405020304" pitchFamily="18" charset="0"/>
                <a:ea typeface="楷体_GB2312" panose="02010609030101010101" pitchFamily="49" charset="-122"/>
              </a:rPr>
              <a:t>则第 </a:t>
            </a:r>
            <a:r>
              <a:rPr lang="en-US" altLang="zh-CN" sz="3200" b="1" i="1">
                <a:solidFill>
                  <a:schemeClr val="tx2"/>
                </a:solidFill>
                <a:latin typeface="Times New Roman" panose="02020603050405020304" pitchFamily="18" charset="0"/>
                <a:ea typeface="楷体_GB2312" panose="02010609030101010101" pitchFamily="49" charset="-122"/>
              </a:rPr>
              <a:t>i </a:t>
            </a:r>
            <a:r>
              <a:rPr lang="zh-CN" altLang="en-US" sz="3200" dirty="0">
                <a:solidFill>
                  <a:schemeClr val="tx2"/>
                </a:solidFill>
                <a:latin typeface="Times New Roman" panose="02020603050405020304" pitchFamily="18" charset="0"/>
                <a:ea typeface="楷体_GB2312" panose="02010609030101010101" pitchFamily="49" charset="-122"/>
              </a:rPr>
              <a:t>层的结点数 </a:t>
            </a:r>
            <a:r>
              <a:rPr lang="en-US" altLang="zh-CN" sz="3200">
                <a:solidFill>
                  <a:schemeClr val="tx2"/>
                </a:solidFill>
                <a:latin typeface="Times New Roman" panose="02020603050405020304" pitchFamily="18" charset="0"/>
                <a:ea typeface="楷体_GB2312" panose="02010609030101010101" pitchFamily="49" charset="-122"/>
              </a:rPr>
              <a:t>= </a:t>
            </a:r>
            <a:r>
              <a:rPr lang="en-US" altLang="zh-CN" sz="3200" b="1" i="1">
                <a:solidFill>
                  <a:schemeClr val="tx2"/>
                </a:solidFill>
                <a:latin typeface="Times New Roman" panose="02020603050405020304" pitchFamily="18" charset="0"/>
                <a:ea typeface="楷体_GB2312" panose="02010609030101010101" pitchFamily="49" charset="-122"/>
              </a:rPr>
              <a:t>2</a:t>
            </a:r>
            <a:r>
              <a:rPr lang="en-US" altLang="zh-CN" sz="3200" b="1" i="1" baseline="30000">
                <a:solidFill>
                  <a:schemeClr val="tx2"/>
                </a:solidFill>
                <a:latin typeface="Times New Roman" panose="02020603050405020304" pitchFamily="18" charset="0"/>
                <a:ea typeface="楷体_GB2312" panose="02010609030101010101" pitchFamily="49" charset="-122"/>
              </a:rPr>
              <a:t>i-2</a:t>
            </a:r>
            <a:r>
              <a:rPr lang="en-US" altLang="zh-CN" sz="3200">
                <a:solidFill>
                  <a:schemeClr val="tx2"/>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sz="3200" b="1" i="1">
                <a:solidFill>
                  <a:schemeClr val="tx2"/>
                </a:solidFill>
                <a:latin typeface="Times New Roman" panose="02020603050405020304" pitchFamily="18" charset="0"/>
                <a:ea typeface="楷体_GB2312" panose="02010609030101010101" pitchFamily="49" charset="-122"/>
                <a:sym typeface="Symbol" panose="05050102010706020507" pitchFamily="18" charset="2"/>
              </a:rPr>
              <a:t> 2</a:t>
            </a:r>
            <a:r>
              <a:rPr lang="en-US" altLang="zh-CN" sz="3200">
                <a:solidFill>
                  <a:schemeClr val="tx2"/>
                </a:solidFill>
                <a:latin typeface="Times New Roman" panose="02020603050405020304" pitchFamily="18" charset="0"/>
                <a:ea typeface="楷体_GB2312" panose="02010609030101010101" pitchFamily="49" charset="-122"/>
                <a:sym typeface="Symbol" panose="05050102010706020507" pitchFamily="18" charset="2"/>
              </a:rPr>
              <a:t> = </a:t>
            </a:r>
            <a:r>
              <a:rPr lang="en-US" altLang="zh-CN" sz="3200" b="1" i="1">
                <a:solidFill>
                  <a:schemeClr val="tx2"/>
                </a:solidFill>
                <a:latin typeface="Times New Roman" panose="02020603050405020304" pitchFamily="18" charset="0"/>
                <a:ea typeface="楷体_GB2312" panose="02010609030101010101" pitchFamily="49" charset="-122"/>
                <a:sym typeface="Symbol" panose="05050102010706020507" pitchFamily="18" charset="2"/>
              </a:rPr>
              <a:t>2</a:t>
            </a:r>
            <a:r>
              <a:rPr lang="en-US" altLang="zh-CN" sz="3200" b="1" i="1" baseline="30000">
                <a:solidFill>
                  <a:schemeClr val="tx2"/>
                </a:solidFill>
                <a:latin typeface="Times New Roman" panose="02020603050405020304" pitchFamily="18" charset="0"/>
                <a:ea typeface="楷体_GB2312" panose="02010609030101010101" pitchFamily="49" charset="-122"/>
                <a:sym typeface="Symbol" panose="05050102010706020507" pitchFamily="18" charset="2"/>
              </a:rPr>
              <a:t>i-1</a:t>
            </a:r>
            <a:r>
              <a:rPr lang="en-US" altLang="zh-CN" sz="3200" b="1" i="1">
                <a:solidFill>
                  <a:schemeClr val="tx2"/>
                </a:solidFill>
                <a:latin typeface="Times New Roman" panose="02020603050405020304" pitchFamily="18" charset="0"/>
                <a:ea typeface="楷体_GB2312" panose="02010609030101010101" pitchFamily="49" charset="-122"/>
                <a:sym typeface="Symbol" panose="05050102010706020507" pitchFamily="18" charset="2"/>
              </a:rPr>
              <a:t> </a:t>
            </a:r>
            <a:r>
              <a:rPr lang="zh-CN" altLang="en-US" sz="3200">
                <a:solidFill>
                  <a:schemeClr val="tx2"/>
                </a:solidFill>
                <a:latin typeface="Times New Roman" panose="02020603050405020304" pitchFamily="18" charset="0"/>
                <a:ea typeface="楷体_GB2312" panose="02010609030101010101" pitchFamily="49" charset="-122"/>
                <a:sym typeface="Symbol" panose="05050102010706020507" pitchFamily="18" charset="2"/>
              </a:rPr>
              <a:t>。</a:t>
            </a:r>
            <a:endParaRPr lang="zh-CN" altLang="en-US" sz="3200">
              <a:solidFill>
                <a:schemeClr val="tx2"/>
              </a:solidFill>
              <a:latin typeface="Times New Roman" panose="02020603050405020304" pitchFamily="18" charset="0"/>
              <a:ea typeface="楷体_GB2312" panose="02010609030101010101" pitchFamily="49" charset="-122"/>
              <a:sym typeface="Symbol" panose="05050102010706020507" pitchFamily="18" charset="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wipe(left)">
                                      <p:cBhvr>
                                        <p:cTn id="7" dur="500"/>
                                        <p:tgtEl>
                                          <p:spTgt spid="93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93188"/>
                                        </p:tgtEl>
                                        <p:attrNameLst>
                                          <p:attrName>style.visibility</p:attrName>
                                        </p:attrNameLst>
                                      </p:cBhvr>
                                      <p:to>
                                        <p:strVal val="visible"/>
                                      </p:to>
                                    </p:set>
                                    <p:animEffect transition="in" filter="wipe(left)">
                                      <p:cBhvr>
                                        <p:cTn id="12" dur="300"/>
                                        <p:tgtEl>
                                          <p:spTgt spid="931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93189"/>
                                        </p:tgtEl>
                                        <p:attrNameLst>
                                          <p:attrName>style.visibility</p:attrName>
                                        </p:attrNameLst>
                                      </p:cBhvr>
                                      <p:to>
                                        <p:strVal val="visible"/>
                                      </p:to>
                                    </p:set>
                                    <p:animEffect transition="in" filter="wipe(left)">
                                      <p:cBhvr>
                                        <p:cTn id="17" dur="300"/>
                                        <p:tgtEl>
                                          <p:spTgt spid="931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93190"/>
                                        </p:tgtEl>
                                        <p:attrNameLst>
                                          <p:attrName>style.visibility</p:attrName>
                                        </p:attrNameLst>
                                      </p:cBhvr>
                                      <p:to>
                                        <p:strVal val="visible"/>
                                      </p:to>
                                    </p:set>
                                    <p:animEffect transition="in" filter="wipe(left)">
                                      <p:cBhvr>
                                        <p:cTn id="22" dur="300"/>
                                        <p:tgtEl>
                                          <p:spTgt spid="93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188" grpId="0"/>
      <p:bldP spid="93189" grpId="0"/>
      <p:bldP spid="931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占位符 95233"/>
          <p:cNvSpPr>
            <a:spLocks noGrp="1"/>
          </p:cNvSpPr>
          <p:nvPr>
            <p:ph type="body"/>
          </p:nvPr>
        </p:nvSpPr>
        <p:spPr>
          <a:xfrm>
            <a:off x="533400" y="457200"/>
            <a:ext cx="8001000" cy="2438400"/>
          </a:xfrm>
        </p:spPr>
        <p:txBody>
          <a:bodyPr anchor="t" anchorCtr="0"/>
          <a:p>
            <a:pPr>
              <a:lnSpc>
                <a:spcPct val="125000"/>
              </a:lnSpc>
            </a:pPr>
            <a:r>
              <a:rPr lang="zh-CN" altLang="en-US" sz="3900" b="1" dirty="0">
                <a:solidFill>
                  <a:schemeClr val="tx2"/>
                </a:solidFill>
                <a:ea typeface="楷体_GB2312" panose="02010609030101010101" pitchFamily="49" charset="-122"/>
              </a:rPr>
              <a:t>性质 </a:t>
            </a:r>
            <a:r>
              <a:rPr lang="en-US" altLang="zh-CN" sz="3900" b="1">
                <a:solidFill>
                  <a:schemeClr val="tx2"/>
                </a:solidFill>
                <a:ea typeface="楷体_GB2312" panose="02010609030101010101" pitchFamily="49" charset="-122"/>
              </a:rPr>
              <a:t>2 </a:t>
            </a:r>
            <a:r>
              <a:rPr lang="zh-CN" altLang="en-US" sz="3900" b="1" dirty="0">
                <a:solidFill>
                  <a:schemeClr val="tx2"/>
                </a:solidFill>
                <a:ea typeface="楷体_GB2312" panose="02010609030101010101" pitchFamily="49" charset="-122"/>
              </a:rPr>
              <a:t>：</a:t>
            </a:r>
            <a:br>
              <a:rPr lang="zh-CN" altLang="en-US" b="1" dirty="0">
                <a:ea typeface="楷体_GB2312" panose="02010609030101010101" pitchFamily="49" charset="-122"/>
              </a:rPr>
            </a:br>
            <a:r>
              <a:rPr lang="zh-CN" altLang="en-US" dirty="0">
                <a:ea typeface="楷体_GB2312" panose="02010609030101010101" pitchFamily="49" charset="-122"/>
              </a:rPr>
              <a:t>   </a:t>
            </a:r>
            <a:r>
              <a:rPr lang="zh-CN" altLang="en-US" sz="3900" dirty="0">
                <a:ea typeface="楷体_GB2312" panose="02010609030101010101" pitchFamily="49" charset="-122"/>
              </a:rPr>
              <a:t>深度为 </a:t>
            </a:r>
            <a:r>
              <a:rPr lang="en-US" altLang="zh-CN" sz="3900" b="1" i="1">
                <a:solidFill>
                  <a:srgbClr val="0000FF"/>
                </a:solidFill>
                <a:ea typeface="楷体_GB2312" panose="02010609030101010101" pitchFamily="49" charset="-122"/>
              </a:rPr>
              <a:t>k </a:t>
            </a:r>
            <a:r>
              <a:rPr lang="zh-CN" altLang="en-US" sz="3900" dirty="0">
                <a:ea typeface="楷体_GB2312" panose="02010609030101010101" pitchFamily="49" charset="-122"/>
              </a:rPr>
              <a:t>的二叉树上至多含 </a:t>
            </a:r>
            <a:r>
              <a:rPr lang="en-US" altLang="zh-CN" sz="3900" b="1" i="1">
                <a:solidFill>
                  <a:srgbClr val="0000FF"/>
                </a:solidFill>
                <a:ea typeface="楷体_GB2312" panose="02010609030101010101" pitchFamily="49" charset="-122"/>
              </a:rPr>
              <a:t>2</a:t>
            </a:r>
            <a:r>
              <a:rPr lang="en-US" altLang="zh-CN" sz="3900" b="1" i="1" baseline="30000">
                <a:solidFill>
                  <a:srgbClr val="0000FF"/>
                </a:solidFill>
                <a:ea typeface="楷体_GB2312" panose="02010609030101010101" pitchFamily="49" charset="-122"/>
              </a:rPr>
              <a:t>k</a:t>
            </a:r>
            <a:r>
              <a:rPr lang="en-US" altLang="zh-CN" sz="3900" b="1" i="1">
                <a:solidFill>
                  <a:srgbClr val="0000FF"/>
                </a:solidFill>
                <a:ea typeface="楷体_GB2312" panose="02010609030101010101" pitchFamily="49" charset="-122"/>
              </a:rPr>
              <a:t>-1 </a:t>
            </a:r>
            <a:r>
              <a:rPr lang="zh-CN" altLang="en-US" sz="3900" dirty="0">
                <a:ea typeface="楷体_GB2312" panose="02010609030101010101" pitchFamily="49" charset="-122"/>
              </a:rPr>
              <a:t>个结点（</a:t>
            </a:r>
            <a:r>
              <a:rPr lang="en-US" altLang="zh-CN" sz="3900">
                <a:ea typeface="楷体_GB2312" panose="02010609030101010101" pitchFamily="49" charset="-122"/>
              </a:rPr>
              <a:t>k</a:t>
            </a:r>
            <a:r>
              <a:rPr lang="en-US" altLang="zh-CN" sz="3900">
                <a:latin typeface="楷体_GB2312" panose="02010609030101010101" pitchFamily="49" charset="-122"/>
                <a:ea typeface="楷体_GB2312" panose="02010609030101010101" pitchFamily="49" charset="-122"/>
              </a:rPr>
              <a:t>≥</a:t>
            </a:r>
            <a:r>
              <a:rPr lang="en-US" altLang="zh-CN" sz="3900">
                <a:ea typeface="楷体_GB2312" panose="02010609030101010101" pitchFamily="49" charset="-122"/>
              </a:rPr>
              <a:t>1</a:t>
            </a:r>
            <a:r>
              <a:rPr lang="zh-CN" altLang="en-US" sz="3900">
                <a:ea typeface="楷体_GB2312" panose="02010609030101010101" pitchFamily="49" charset="-122"/>
              </a:rPr>
              <a:t>）</a:t>
            </a:r>
            <a:endParaRPr lang="zh-CN" altLang="en-US" sz="3900">
              <a:ea typeface="楷体_GB2312" panose="02010609030101010101" pitchFamily="49" charset="-122"/>
            </a:endParaRPr>
          </a:p>
        </p:txBody>
      </p:sp>
      <p:sp>
        <p:nvSpPr>
          <p:cNvPr id="95235" name="文本框 95234"/>
          <p:cNvSpPr txBox="1"/>
          <p:nvPr/>
        </p:nvSpPr>
        <p:spPr>
          <a:xfrm>
            <a:off x="517525" y="3184525"/>
            <a:ext cx="1722438" cy="701675"/>
          </a:xfrm>
          <a:prstGeom prst="rect">
            <a:avLst/>
          </a:prstGeom>
          <a:noFill/>
          <a:ln w="12700">
            <a:noFill/>
          </a:ln>
        </p:spPr>
        <p:txBody>
          <a:bodyPr wrap="none">
            <a:spAutoFit/>
          </a:bodyPr>
          <a:p>
            <a:r>
              <a:rPr lang="zh-CN" altLang="en-US" sz="4000" b="1" dirty="0">
                <a:solidFill>
                  <a:srgbClr val="9900CC"/>
                </a:solidFill>
                <a:latin typeface="Times New Roman" panose="02020603050405020304" pitchFamily="18" charset="0"/>
                <a:ea typeface="楷体_GB2312" panose="02010609030101010101" pitchFamily="49" charset="-122"/>
              </a:rPr>
              <a:t>证明：</a:t>
            </a:r>
            <a:endParaRPr lang="zh-CN" altLang="en-US" sz="2400">
              <a:solidFill>
                <a:srgbClr val="9900CC"/>
              </a:solidFill>
              <a:latin typeface="Times New Roman" panose="02020603050405020304" pitchFamily="18" charset="0"/>
            </a:endParaRPr>
          </a:p>
        </p:txBody>
      </p:sp>
      <p:sp>
        <p:nvSpPr>
          <p:cNvPr id="95236" name="文本框 95235"/>
          <p:cNvSpPr txBox="1"/>
          <p:nvPr/>
        </p:nvSpPr>
        <p:spPr>
          <a:xfrm>
            <a:off x="609600" y="3962400"/>
            <a:ext cx="8229600" cy="2154238"/>
          </a:xfrm>
          <a:prstGeom prst="rect">
            <a:avLst/>
          </a:prstGeom>
          <a:noFill/>
          <a:ln w="12700">
            <a:noFill/>
          </a:ln>
        </p:spPr>
        <p:txBody>
          <a:bodyPr>
            <a:spAutoFit/>
          </a:bodyPr>
          <a:p>
            <a:pPr>
              <a:lnSpc>
                <a:spcPct val="125000"/>
              </a:lnSpc>
            </a:pPr>
            <a:r>
              <a:rPr lang="en-US" altLang="zh-CN" sz="3600">
                <a:solidFill>
                  <a:schemeClr val="tx2"/>
                </a:solidFill>
                <a:latin typeface="Times New Roman" panose="02020603050405020304" pitchFamily="18" charset="0"/>
                <a:ea typeface="楷体_GB2312" panose="02010609030101010101" pitchFamily="49" charset="-122"/>
              </a:rPr>
              <a:t>       </a:t>
            </a:r>
            <a:r>
              <a:rPr lang="zh-CN" altLang="en-US" sz="3600" dirty="0">
                <a:solidFill>
                  <a:schemeClr val="tx2"/>
                </a:solidFill>
                <a:latin typeface="Times New Roman" panose="02020603050405020304" pitchFamily="18" charset="0"/>
                <a:ea typeface="楷体_GB2312" panose="02010609030101010101" pitchFamily="49" charset="-122"/>
              </a:rPr>
              <a:t>基于上一条性质，深度为 </a:t>
            </a:r>
            <a:r>
              <a:rPr lang="en-US" altLang="zh-CN" sz="3600" b="1" i="1">
                <a:solidFill>
                  <a:schemeClr val="tx2"/>
                </a:solidFill>
                <a:latin typeface="Times New Roman" panose="02020603050405020304" pitchFamily="18" charset="0"/>
                <a:ea typeface="楷体_GB2312" panose="02010609030101010101" pitchFamily="49" charset="-122"/>
              </a:rPr>
              <a:t>k </a:t>
            </a:r>
            <a:r>
              <a:rPr lang="zh-CN" altLang="en-US" sz="3600" dirty="0">
                <a:solidFill>
                  <a:schemeClr val="tx2"/>
                </a:solidFill>
                <a:latin typeface="Times New Roman" panose="02020603050405020304" pitchFamily="18" charset="0"/>
                <a:ea typeface="楷体_GB2312" panose="02010609030101010101" pitchFamily="49" charset="-122"/>
              </a:rPr>
              <a:t>的二叉树上的结点数至多为</a:t>
            </a:r>
            <a:endParaRPr lang="zh-CN" altLang="en-US" sz="3600" dirty="0">
              <a:solidFill>
                <a:schemeClr val="tx2"/>
              </a:solidFill>
              <a:latin typeface="Times New Roman" panose="02020603050405020304" pitchFamily="18" charset="0"/>
              <a:ea typeface="楷体_GB2312" panose="02010609030101010101" pitchFamily="49" charset="-122"/>
            </a:endParaRPr>
          </a:p>
          <a:p>
            <a:pPr>
              <a:lnSpc>
                <a:spcPct val="125000"/>
              </a:lnSpc>
            </a:pPr>
            <a:r>
              <a:rPr lang="zh-CN" altLang="en-US" sz="3600" dirty="0">
                <a:solidFill>
                  <a:schemeClr val="tx2"/>
                </a:solidFill>
                <a:latin typeface="Times New Roman" panose="02020603050405020304" pitchFamily="18" charset="0"/>
                <a:ea typeface="楷体_GB2312" panose="02010609030101010101" pitchFamily="49" charset="-122"/>
              </a:rPr>
              <a:t>       </a:t>
            </a:r>
            <a:r>
              <a:rPr lang="en-US" altLang="zh-CN" sz="3600" b="1" i="1">
                <a:solidFill>
                  <a:schemeClr val="tx2"/>
                </a:solidFill>
                <a:latin typeface="Times New Roman" panose="02020603050405020304" pitchFamily="18" charset="0"/>
                <a:ea typeface="楷体_GB2312" panose="02010609030101010101" pitchFamily="49" charset="-122"/>
              </a:rPr>
              <a:t>2</a:t>
            </a:r>
            <a:r>
              <a:rPr lang="en-US" altLang="zh-CN" sz="3600" b="1" i="1" baseline="30000">
                <a:solidFill>
                  <a:schemeClr val="tx2"/>
                </a:solidFill>
                <a:latin typeface="Times New Roman" panose="02020603050405020304" pitchFamily="18" charset="0"/>
                <a:ea typeface="楷体_GB2312" panose="02010609030101010101" pitchFamily="49" charset="-122"/>
              </a:rPr>
              <a:t>0</a:t>
            </a:r>
            <a:r>
              <a:rPr lang="en-US" altLang="zh-CN" sz="3600" b="1" i="1">
                <a:solidFill>
                  <a:schemeClr val="tx2"/>
                </a:solidFill>
                <a:latin typeface="Times New Roman" panose="02020603050405020304" pitchFamily="18" charset="0"/>
                <a:ea typeface="楷体_GB2312" panose="02010609030101010101" pitchFamily="49" charset="-122"/>
              </a:rPr>
              <a:t>+2</a:t>
            </a:r>
            <a:r>
              <a:rPr lang="en-US" altLang="zh-CN" sz="3600" b="1" i="1" baseline="30000">
                <a:solidFill>
                  <a:schemeClr val="tx2"/>
                </a:solidFill>
                <a:latin typeface="Times New Roman" panose="02020603050405020304" pitchFamily="18" charset="0"/>
                <a:ea typeface="楷体_GB2312" panose="02010609030101010101" pitchFamily="49" charset="-122"/>
              </a:rPr>
              <a:t>1</a:t>
            </a:r>
            <a:r>
              <a:rPr lang="en-US" altLang="zh-CN" sz="3600" b="1" i="1">
                <a:solidFill>
                  <a:schemeClr val="tx2"/>
                </a:solidFill>
                <a:latin typeface="Times New Roman" panose="02020603050405020304" pitchFamily="18" charset="0"/>
                <a:ea typeface="楷体_GB2312" panose="02010609030101010101" pitchFamily="49" charset="-122"/>
              </a:rPr>
              <a:t>+</a:t>
            </a:r>
            <a:r>
              <a:rPr lang="en-US" altLang="zh-CN" sz="3600" b="1" i="1">
                <a:solidFill>
                  <a:schemeClr val="tx2"/>
                </a:solidFill>
                <a:latin typeface="Times New Roman" panose="02020603050405020304" pitchFamily="18" charset="0"/>
              </a:rPr>
              <a:t> </a:t>
            </a:r>
            <a:r>
              <a:rPr lang="en-US" altLang="zh-CN" sz="3600" b="1" i="1">
                <a:solidFill>
                  <a:schemeClr val="tx2"/>
                </a:solidFill>
                <a:latin typeface="Times New Roman" panose="02020603050405020304" pitchFamily="18" charset="0"/>
                <a:sym typeface="Symbol" panose="05050102010706020507" pitchFamily="18" charset="2"/>
              </a:rPr>
              <a:t>      +2</a:t>
            </a:r>
            <a:r>
              <a:rPr lang="en-US" altLang="zh-CN" sz="3600" b="1" i="1" baseline="30000">
                <a:solidFill>
                  <a:schemeClr val="tx2"/>
                </a:solidFill>
                <a:latin typeface="Times New Roman" panose="02020603050405020304" pitchFamily="18" charset="0"/>
                <a:sym typeface="Symbol" panose="05050102010706020507" pitchFamily="18" charset="2"/>
              </a:rPr>
              <a:t>k-1</a:t>
            </a:r>
            <a:r>
              <a:rPr lang="en-US" altLang="zh-CN" sz="3600" b="1" i="1">
                <a:solidFill>
                  <a:schemeClr val="tx2"/>
                </a:solidFill>
                <a:latin typeface="Times New Roman" panose="02020603050405020304" pitchFamily="18" charset="0"/>
                <a:sym typeface="Symbol" panose="05050102010706020507" pitchFamily="18" charset="2"/>
              </a:rPr>
              <a:t> = 2</a:t>
            </a:r>
            <a:r>
              <a:rPr lang="en-US" altLang="zh-CN" sz="3600" b="1" i="1" baseline="30000">
                <a:solidFill>
                  <a:schemeClr val="tx2"/>
                </a:solidFill>
                <a:latin typeface="Times New Roman" panose="02020603050405020304" pitchFamily="18" charset="0"/>
                <a:sym typeface="Symbol" panose="05050102010706020507" pitchFamily="18" charset="2"/>
              </a:rPr>
              <a:t>k</a:t>
            </a:r>
            <a:r>
              <a:rPr lang="en-US" altLang="zh-CN" sz="3600" b="1" i="1">
                <a:solidFill>
                  <a:schemeClr val="tx2"/>
                </a:solidFill>
                <a:latin typeface="Times New Roman" panose="02020603050405020304" pitchFamily="18" charset="0"/>
                <a:sym typeface="Symbol" panose="05050102010706020507" pitchFamily="18" charset="2"/>
              </a:rPr>
              <a:t>-1</a:t>
            </a:r>
            <a:r>
              <a:rPr lang="en-US" altLang="zh-CN" sz="3600">
                <a:latin typeface="Times New Roman" panose="02020603050405020304" pitchFamily="18" charset="0"/>
                <a:ea typeface="楷体_GB2312" panose="02010609030101010101" pitchFamily="49" charset="-122"/>
              </a:rPr>
              <a:t> </a:t>
            </a:r>
            <a:endParaRPr lang="en-US" altLang="zh-CN" sz="3600">
              <a:latin typeface="Times New Roman" panose="02020603050405020304" pitchFamily="18" charset="0"/>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slide(fromLeft)">
                                      <p:cBhvr>
                                        <p:cTn id="7" dur="500"/>
                                        <p:tgtEl>
                                          <p:spTgt spid="952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95236"/>
                                        </p:tgtEl>
                                        <p:attrNameLst>
                                          <p:attrName>style.visibility</p:attrName>
                                        </p:attrNameLst>
                                      </p:cBhvr>
                                      <p:to>
                                        <p:strVal val="visible"/>
                                      </p:to>
                                    </p:set>
                                    <p:animEffect transition="in" filter="wipe(left)">
                                      <p:cBhvr>
                                        <p:cTn id="12" dur="75"/>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P spid="952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占位符 97281"/>
          <p:cNvSpPr>
            <a:spLocks noGrp="1"/>
          </p:cNvSpPr>
          <p:nvPr>
            <p:ph type="body"/>
          </p:nvPr>
        </p:nvSpPr>
        <p:spPr>
          <a:xfrm>
            <a:off x="457200" y="152400"/>
            <a:ext cx="8382000" cy="2895600"/>
          </a:xfrm>
        </p:spPr>
        <p:txBody>
          <a:bodyPr anchor="t" anchorCtr="0"/>
          <a:p>
            <a:pPr>
              <a:lnSpc>
                <a:spcPct val="120000"/>
              </a:lnSpc>
            </a:pPr>
            <a:r>
              <a:rPr lang="en-US" altLang="zh-CN" b="1">
                <a:ea typeface="楷体_GB2312" panose="02010609030101010101" pitchFamily="49" charset="-122"/>
              </a:rPr>
              <a:t> </a:t>
            </a:r>
            <a:r>
              <a:rPr lang="zh-CN" altLang="en-US" sz="4300" b="1" dirty="0">
                <a:solidFill>
                  <a:schemeClr val="tx2"/>
                </a:solidFill>
                <a:ea typeface="楷体_GB2312" panose="02010609030101010101" pitchFamily="49" charset="-122"/>
              </a:rPr>
              <a:t>性质 </a:t>
            </a:r>
            <a:r>
              <a:rPr lang="en-US" altLang="zh-CN" sz="4300" b="1">
                <a:solidFill>
                  <a:schemeClr val="tx2"/>
                </a:solidFill>
                <a:ea typeface="楷体_GB2312" panose="02010609030101010101" pitchFamily="49" charset="-122"/>
              </a:rPr>
              <a:t>3 </a:t>
            </a:r>
            <a:r>
              <a:rPr lang="zh-CN" altLang="en-US" sz="4300" b="1" dirty="0">
                <a:solidFill>
                  <a:schemeClr val="tx2"/>
                </a:solidFill>
                <a:ea typeface="楷体_GB2312" panose="02010609030101010101" pitchFamily="49" charset="-122"/>
              </a:rPr>
              <a:t>：</a:t>
            </a:r>
            <a:br>
              <a:rPr lang="zh-CN" altLang="en-US" sz="3400" b="1" dirty="0">
                <a:ea typeface="楷体_GB2312" panose="02010609030101010101" pitchFamily="49" charset="-122"/>
              </a:rPr>
            </a:br>
            <a:r>
              <a:rPr lang="zh-CN" altLang="en-US" sz="3400" dirty="0">
                <a:ea typeface="楷体_GB2312" panose="02010609030101010101" pitchFamily="49" charset="-122"/>
              </a:rPr>
              <a:t>   对任何一棵二叉树，若它含有</a:t>
            </a:r>
            <a:r>
              <a:rPr lang="en-US" altLang="zh-CN" sz="3400" b="1" i="1">
                <a:solidFill>
                  <a:srgbClr val="0000FF"/>
                </a:solidFill>
                <a:ea typeface="楷体_GB2312" panose="02010609030101010101" pitchFamily="49" charset="-122"/>
              </a:rPr>
              <a:t>n</a:t>
            </a:r>
            <a:r>
              <a:rPr lang="en-US" altLang="zh-CN" sz="3400" b="1" i="1" baseline="-25000">
                <a:solidFill>
                  <a:srgbClr val="0000FF"/>
                </a:solidFill>
                <a:ea typeface="楷体_GB2312" panose="02010609030101010101" pitchFamily="49" charset="-122"/>
              </a:rPr>
              <a:t>0 </a:t>
            </a:r>
            <a:r>
              <a:rPr lang="zh-CN" altLang="en-US" sz="3400" dirty="0">
                <a:ea typeface="楷体_GB2312" panose="02010609030101010101" pitchFamily="49" charset="-122"/>
              </a:rPr>
              <a:t>个叶子结点、</a:t>
            </a:r>
            <a:r>
              <a:rPr lang="en-US" altLang="zh-CN" sz="3400" b="1" i="1">
                <a:solidFill>
                  <a:srgbClr val="0000FF"/>
                </a:solidFill>
                <a:ea typeface="楷体_GB2312" panose="02010609030101010101" pitchFamily="49" charset="-122"/>
              </a:rPr>
              <a:t>n</a:t>
            </a:r>
            <a:r>
              <a:rPr lang="en-US" altLang="zh-CN" sz="3400" b="1" i="1" baseline="-25000">
                <a:solidFill>
                  <a:srgbClr val="0000FF"/>
                </a:solidFill>
                <a:ea typeface="楷体_GB2312" panose="02010609030101010101" pitchFamily="49" charset="-122"/>
              </a:rPr>
              <a:t>2 </a:t>
            </a:r>
            <a:r>
              <a:rPr lang="zh-CN" altLang="en-US" sz="3400" dirty="0">
                <a:ea typeface="楷体_GB2312" panose="02010609030101010101" pitchFamily="49" charset="-122"/>
              </a:rPr>
              <a:t>个度为</a:t>
            </a:r>
            <a:r>
              <a:rPr lang="zh-CN" altLang="en-US" sz="3400" b="1" i="1" dirty="0">
                <a:ea typeface="楷体_GB2312" panose="02010609030101010101" pitchFamily="49" charset="-122"/>
              </a:rPr>
              <a:t> </a:t>
            </a:r>
            <a:r>
              <a:rPr lang="en-US" altLang="zh-CN" sz="3400" b="1" i="1">
                <a:ea typeface="楷体_GB2312" panose="02010609030101010101" pitchFamily="49" charset="-122"/>
              </a:rPr>
              <a:t>2</a:t>
            </a:r>
            <a:r>
              <a:rPr lang="en-US" altLang="zh-CN" sz="3400">
                <a:ea typeface="楷体_GB2312" panose="02010609030101010101" pitchFamily="49" charset="-122"/>
              </a:rPr>
              <a:t> </a:t>
            </a:r>
            <a:r>
              <a:rPr lang="zh-CN" altLang="en-US" sz="3400" dirty="0">
                <a:ea typeface="楷体_GB2312" panose="02010609030101010101" pitchFamily="49" charset="-122"/>
              </a:rPr>
              <a:t>的结点，则必存在关系式：</a:t>
            </a:r>
            <a:r>
              <a:rPr lang="en-US" altLang="zh-CN" sz="3400" b="1" i="1">
                <a:solidFill>
                  <a:srgbClr val="0000FF"/>
                </a:solidFill>
                <a:ea typeface="楷体_GB2312" panose="02010609030101010101" pitchFamily="49" charset="-122"/>
              </a:rPr>
              <a:t>n</a:t>
            </a:r>
            <a:r>
              <a:rPr lang="en-US" altLang="zh-CN" sz="3400" b="1" i="1" baseline="-25000">
                <a:solidFill>
                  <a:srgbClr val="0000FF"/>
                </a:solidFill>
                <a:ea typeface="楷体_GB2312" panose="02010609030101010101" pitchFamily="49" charset="-122"/>
              </a:rPr>
              <a:t>0</a:t>
            </a:r>
            <a:r>
              <a:rPr lang="en-US" altLang="zh-CN" sz="3400" b="1" i="1">
                <a:solidFill>
                  <a:srgbClr val="0000FF"/>
                </a:solidFill>
                <a:ea typeface="楷体_GB2312" panose="02010609030101010101" pitchFamily="49" charset="-122"/>
              </a:rPr>
              <a:t> = n</a:t>
            </a:r>
            <a:r>
              <a:rPr lang="en-US" altLang="zh-CN" sz="3400" b="1" i="1" baseline="-25000">
                <a:solidFill>
                  <a:srgbClr val="0000FF"/>
                </a:solidFill>
                <a:ea typeface="楷体_GB2312" panose="02010609030101010101" pitchFamily="49" charset="-122"/>
              </a:rPr>
              <a:t>2</a:t>
            </a:r>
            <a:r>
              <a:rPr lang="en-US" altLang="zh-CN" sz="3400" b="1" i="1">
                <a:solidFill>
                  <a:srgbClr val="0000FF"/>
                </a:solidFill>
                <a:ea typeface="楷体_GB2312" panose="02010609030101010101" pitchFamily="49" charset="-122"/>
              </a:rPr>
              <a:t>+1</a:t>
            </a:r>
            <a:endParaRPr lang="en-US" altLang="zh-CN" sz="3400" b="1" i="1">
              <a:solidFill>
                <a:srgbClr val="0000FF"/>
              </a:solidFill>
              <a:ea typeface="楷体_GB2312" panose="02010609030101010101" pitchFamily="49" charset="-122"/>
            </a:endParaRPr>
          </a:p>
        </p:txBody>
      </p:sp>
      <p:sp>
        <p:nvSpPr>
          <p:cNvPr id="97283" name="文本框 97282"/>
          <p:cNvSpPr txBox="1"/>
          <p:nvPr/>
        </p:nvSpPr>
        <p:spPr>
          <a:xfrm>
            <a:off x="268288" y="2895600"/>
            <a:ext cx="1722437" cy="701675"/>
          </a:xfrm>
          <a:prstGeom prst="rect">
            <a:avLst/>
          </a:prstGeom>
          <a:noFill/>
          <a:ln w="12700">
            <a:noFill/>
          </a:ln>
        </p:spPr>
        <p:txBody>
          <a:bodyPr wrap="none">
            <a:spAutoFit/>
          </a:bodyPr>
          <a:p>
            <a:r>
              <a:rPr lang="zh-CN" altLang="en-US" sz="4000" b="1" dirty="0">
                <a:solidFill>
                  <a:srgbClr val="9900CC"/>
                </a:solidFill>
                <a:latin typeface="Times New Roman" panose="02020603050405020304" pitchFamily="18" charset="0"/>
                <a:ea typeface="楷体_GB2312" panose="02010609030101010101" pitchFamily="49" charset="-122"/>
              </a:rPr>
              <a:t>证明：</a:t>
            </a:r>
            <a:endParaRPr lang="zh-CN" altLang="en-US" sz="2400">
              <a:solidFill>
                <a:srgbClr val="9900CC"/>
              </a:solidFill>
              <a:latin typeface="Times New Roman" panose="02020603050405020304" pitchFamily="18" charset="0"/>
            </a:endParaRPr>
          </a:p>
        </p:txBody>
      </p:sp>
      <p:sp>
        <p:nvSpPr>
          <p:cNvPr id="97284" name="文本框 97283"/>
          <p:cNvSpPr txBox="1"/>
          <p:nvPr/>
        </p:nvSpPr>
        <p:spPr>
          <a:xfrm>
            <a:off x="381000" y="3581400"/>
            <a:ext cx="8534400" cy="779463"/>
          </a:xfrm>
          <a:prstGeom prst="rect">
            <a:avLst/>
          </a:prstGeom>
          <a:noFill/>
          <a:ln w="12700">
            <a:noFill/>
          </a:ln>
        </p:spPr>
        <p:txBody>
          <a:bodyPr>
            <a:spAutoFit/>
          </a:bodyPr>
          <a:p>
            <a:pPr>
              <a:lnSpc>
                <a:spcPct val="125000"/>
              </a:lnSpc>
            </a:pPr>
            <a:r>
              <a:rPr lang="zh-CN" altLang="en-US" sz="3600" b="1" dirty="0">
                <a:solidFill>
                  <a:schemeClr val="tx2"/>
                </a:solidFill>
                <a:latin typeface="Times New Roman" panose="02020603050405020304" pitchFamily="18" charset="0"/>
                <a:ea typeface="楷体_GB2312" panose="02010609030101010101" pitchFamily="49" charset="-122"/>
              </a:rPr>
              <a:t>设</a:t>
            </a:r>
            <a:r>
              <a:rPr lang="zh-CN" altLang="en-US" sz="3600" dirty="0">
                <a:solidFill>
                  <a:schemeClr val="tx2"/>
                </a:solidFill>
                <a:latin typeface="Times New Roman" panose="02020603050405020304" pitchFamily="18" charset="0"/>
                <a:ea typeface="楷体_GB2312" panose="02010609030101010101" pitchFamily="49" charset="-122"/>
              </a:rPr>
              <a:t> 二叉树上结点总数 </a:t>
            </a:r>
            <a:r>
              <a:rPr lang="en-US" altLang="zh-CN" sz="3600" b="1" i="1">
                <a:solidFill>
                  <a:schemeClr val="tx2"/>
                </a:solidFill>
                <a:latin typeface="Times New Roman" panose="02020603050405020304" pitchFamily="18" charset="0"/>
                <a:ea typeface="楷体_GB2312" panose="02010609030101010101" pitchFamily="49" charset="-122"/>
              </a:rPr>
              <a:t>n = n</a:t>
            </a:r>
            <a:r>
              <a:rPr lang="en-US" altLang="zh-CN" sz="3600" b="1" i="1" baseline="-25000">
                <a:solidFill>
                  <a:schemeClr val="tx2"/>
                </a:solidFill>
                <a:latin typeface="Times New Roman" panose="02020603050405020304" pitchFamily="18" charset="0"/>
                <a:ea typeface="楷体_GB2312" panose="02010609030101010101" pitchFamily="49" charset="-122"/>
              </a:rPr>
              <a:t>0</a:t>
            </a:r>
            <a:r>
              <a:rPr lang="en-US" altLang="zh-CN" sz="3600" b="1" i="1">
                <a:solidFill>
                  <a:schemeClr val="tx2"/>
                </a:solidFill>
                <a:latin typeface="Times New Roman" panose="02020603050405020304" pitchFamily="18" charset="0"/>
                <a:ea typeface="楷体_GB2312" panose="02010609030101010101" pitchFamily="49" charset="-122"/>
              </a:rPr>
              <a:t> + n</a:t>
            </a:r>
            <a:r>
              <a:rPr lang="en-US" altLang="zh-CN" sz="3600" b="1" i="1" baseline="-25000">
                <a:solidFill>
                  <a:schemeClr val="tx2"/>
                </a:solidFill>
                <a:latin typeface="Times New Roman" panose="02020603050405020304" pitchFamily="18" charset="0"/>
                <a:ea typeface="楷体_GB2312" panose="02010609030101010101" pitchFamily="49" charset="-122"/>
              </a:rPr>
              <a:t>1</a:t>
            </a:r>
            <a:r>
              <a:rPr lang="en-US" altLang="zh-CN" sz="3600" b="1" i="1">
                <a:solidFill>
                  <a:schemeClr val="tx2"/>
                </a:solidFill>
                <a:latin typeface="Times New Roman" panose="02020603050405020304" pitchFamily="18" charset="0"/>
                <a:ea typeface="楷体_GB2312" panose="02010609030101010101" pitchFamily="49" charset="-122"/>
              </a:rPr>
              <a:t> + n</a:t>
            </a:r>
            <a:r>
              <a:rPr lang="en-US" altLang="zh-CN" sz="3600" b="1" i="1" baseline="-25000">
                <a:solidFill>
                  <a:schemeClr val="tx2"/>
                </a:solidFill>
                <a:latin typeface="Times New Roman" panose="02020603050405020304" pitchFamily="18" charset="0"/>
                <a:ea typeface="楷体_GB2312" panose="02010609030101010101" pitchFamily="49" charset="-122"/>
              </a:rPr>
              <a:t>2</a:t>
            </a:r>
            <a:endParaRPr lang="en-US" altLang="zh-CN" sz="3600" b="1" i="1" baseline="-25000">
              <a:solidFill>
                <a:schemeClr val="tx2"/>
              </a:solidFill>
              <a:latin typeface="Times New Roman" panose="02020603050405020304" pitchFamily="18" charset="0"/>
              <a:ea typeface="楷体_GB2312" panose="02010609030101010101" pitchFamily="49" charset="-122"/>
            </a:endParaRPr>
          </a:p>
        </p:txBody>
      </p:sp>
      <p:sp>
        <p:nvSpPr>
          <p:cNvPr id="97285" name="矩形 97284"/>
          <p:cNvSpPr/>
          <p:nvPr/>
        </p:nvSpPr>
        <p:spPr>
          <a:xfrm>
            <a:off x="381000" y="4343400"/>
            <a:ext cx="8534400" cy="779463"/>
          </a:xfrm>
          <a:prstGeom prst="rect">
            <a:avLst/>
          </a:prstGeom>
          <a:noFill/>
          <a:ln w="12700">
            <a:noFill/>
          </a:ln>
        </p:spPr>
        <p:txBody>
          <a:bodyPr>
            <a:spAutoFit/>
          </a:bodyPr>
          <a:p>
            <a:pPr>
              <a:lnSpc>
                <a:spcPct val="125000"/>
              </a:lnSpc>
            </a:pPr>
            <a:r>
              <a:rPr lang="zh-CN" altLang="en-US" sz="3600" b="1" dirty="0">
                <a:solidFill>
                  <a:schemeClr val="tx2"/>
                </a:solidFill>
                <a:latin typeface="Times New Roman" panose="02020603050405020304" pitchFamily="18" charset="0"/>
                <a:ea typeface="楷体_GB2312" panose="02010609030101010101" pitchFamily="49" charset="-122"/>
              </a:rPr>
              <a:t>又</a:t>
            </a:r>
            <a:r>
              <a:rPr lang="zh-CN" altLang="en-US" sz="3600" dirty="0">
                <a:solidFill>
                  <a:schemeClr val="tx2"/>
                </a:solidFill>
                <a:latin typeface="Times New Roman" panose="02020603050405020304" pitchFamily="18" charset="0"/>
                <a:ea typeface="楷体_GB2312" panose="02010609030101010101" pitchFamily="49" charset="-122"/>
              </a:rPr>
              <a:t> 二叉树上分支总数 </a:t>
            </a:r>
            <a:r>
              <a:rPr lang="en-US" altLang="zh-CN" sz="3600" b="1" i="1">
                <a:solidFill>
                  <a:schemeClr val="tx2"/>
                </a:solidFill>
                <a:latin typeface="Times New Roman" panose="02020603050405020304" pitchFamily="18" charset="0"/>
                <a:ea typeface="楷体_GB2312" panose="02010609030101010101" pitchFamily="49" charset="-122"/>
              </a:rPr>
              <a:t>b = n</a:t>
            </a:r>
            <a:r>
              <a:rPr lang="en-US" altLang="zh-CN" sz="3600" b="1" i="1" baseline="-25000">
                <a:solidFill>
                  <a:schemeClr val="tx2"/>
                </a:solidFill>
                <a:latin typeface="Times New Roman" panose="02020603050405020304" pitchFamily="18" charset="0"/>
                <a:ea typeface="楷体_GB2312" panose="02010609030101010101" pitchFamily="49" charset="-122"/>
              </a:rPr>
              <a:t>1 </a:t>
            </a:r>
            <a:r>
              <a:rPr lang="en-US" altLang="zh-CN" sz="3600" b="1" i="1">
                <a:solidFill>
                  <a:schemeClr val="tx2"/>
                </a:solidFill>
                <a:latin typeface="Times New Roman" panose="02020603050405020304" pitchFamily="18" charset="0"/>
                <a:ea typeface="楷体_GB2312" panose="02010609030101010101" pitchFamily="49" charset="-122"/>
              </a:rPr>
              <a:t>+ 2n</a:t>
            </a:r>
            <a:r>
              <a:rPr lang="en-US" altLang="zh-CN" sz="3600" b="1" i="1" baseline="-25000">
                <a:solidFill>
                  <a:schemeClr val="tx2"/>
                </a:solidFill>
                <a:latin typeface="Times New Roman" panose="02020603050405020304" pitchFamily="18" charset="0"/>
                <a:ea typeface="楷体_GB2312" panose="02010609030101010101" pitchFamily="49" charset="-122"/>
              </a:rPr>
              <a:t>2</a:t>
            </a:r>
            <a:endParaRPr lang="en-US" altLang="zh-CN" sz="3600" b="1" i="1">
              <a:solidFill>
                <a:schemeClr val="tx2"/>
              </a:solidFill>
              <a:latin typeface="Times New Roman" panose="02020603050405020304" pitchFamily="18" charset="0"/>
              <a:ea typeface="楷体_GB2312" panose="02010609030101010101" pitchFamily="49" charset="-122"/>
            </a:endParaRPr>
          </a:p>
        </p:txBody>
      </p:sp>
      <p:sp>
        <p:nvSpPr>
          <p:cNvPr id="97286" name="矩形 97285"/>
          <p:cNvSpPr/>
          <p:nvPr/>
        </p:nvSpPr>
        <p:spPr>
          <a:xfrm>
            <a:off x="2971800" y="5116513"/>
            <a:ext cx="5638800" cy="783590"/>
          </a:xfrm>
          <a:prstGeom prst="rect">
            <a:avLst/>
          </a:prstGeom>
          <a:noFill/>
          <a:ln w="12700">
            <a:noFill/>
          </a:ln>
        </p:spPr>
        <p:txBody>
          <a:bodyPr>
            <a:spAutoFit/>
          </a:bodyPr>
          <a:p>
            <a:pPr>
              <a:lnSpc>
                <a:spcPct val="125000"/>
              </a:lnSpc>
              <a:spcBef>
                <a:spcPct val="50000"/>
              </a:spcBef>
            </a:pPr>
            <a:r>
              <a:rPr lang="zh-CN" altLang="en-US" sz="3600" dirty="0">
                <a:solidFill>
                  <a:schemeClr val="tx2"/>
                </a:solidFill>
                <a:latin typeface="Times New Roman" panose="02020603050405020304" pitchFamily="18" charset="0"/>
                <a:ea typeface="楷体_GB2312" panose="02010609030101010101" pitchFamily="49" charset="-122"/>
              </a:rPr>
              <a:t>而 </a:t>
            </a:r>
            <a:r>
              <a:rPr lang="en-US" altLang="zh-CN" sz="3600" b="1" i="1">
                <a:solidFill>
                  <a:schemeClr val="tx2"/>
                </a:solidFill>
                <a:latin typeface="Times New Roman" panose="02020603050405020304" pitchFamily="18" charset="0"/>
                <a:ea typeface="楷体_GB2312" panose="02010609030101010101" pitchFamily="49" charset="-122"/>
              </a:rPr>
              <a:t>b = n - 1 = n</a:t>
            </a:r>
            <a:r>
              <a:rPr lang="en-US" altLang="zh-CN" sz="3600" b="1" i="1" baseline="-25000">
                <a:solidFill>
                  <a:schemeClr val="tx2"/>
                </a:solidFill>
                <a:latin typeface="Times New Roman" panose="02020603050405020304" pitchFamily="18" charset="0"/>
                <a:ea typeface="楷体_GB2312" panose="02010609030101010101" pitchFamily="49" charset="-122"/>
              </a:rPr>
              <a:t>0</a:t>
            </a:r>
            <a:r>
              <a:rPr lang="en-US" altLang="zh-CN" sz="3600" b="1" i="1">
                <a:solidFill>
                  <a:schemeClr val="tx2"/>
                </a:solidFill>
                <a:latin typeface="Times New Roman" panose="02020603050405020304" pitchFamily="18" charset="0"/>
                <a:ea typeface="楷体_GB2312" panose="02010609030101010101" pitchFamily="49" charset="-122"/>
              </a:rPr>
              <a:t> + n</a:t>
            </a:r>
            <a:r>
              <a:rPr lang="en-US" altLang="zh-CN" sz="3600" b="1" i="1" baseline="-25000">
                <a:solidFill>
                  <a:schemeClr val="tx2"/>
                </a:solidFill>
                <a:latin typeface="Times New Roman" panose="02020603050405020304" pitchFamily="18" charset="0"/>
                <a:ea typeface="楷体_GB2312" panose="02010609030101010101" pitchFamily="49" charset="-122"/>
              </a:rPr>
              <a:t>1</a:t>
            </a:r>
            <a:r>
              <a:rPr lang="en-US" altLang="zh-CN" sz="3600" b="1" i="1">
                <a:solidFill>
                  <a:schemeClr val="tx2"/>
                </a:solidFill>
                <a:latin typeface="Times New Roman" panose="02020603050405020304" pitchFamily="18" charset="0"/>
                <a:ea typeface="楷体_GB2312" panose="02010609030101010101" pitchFamily="49" charset="-122"/>
              </a:rPr>
              <a:t> + n</a:t>
            </a:r>
            <a:r>
              <a:rPr lang="en-US" altLang="zh-CN" sz="3600" b="1" i="1" baseline="-25000">
                <a:solidFill>
                  <a:schemeClr val="tx2"/>
                </a:solidFill>
                <a:latin typeface="Times New Roman" panose="02020603050405020304" pitchFamily="18" charset="0"/>
                <a:ea typeface="楷体_GB2312" panose="02010609030101010101" pitchFamily="49" charset="-122"/>
              </a:rPr>
              <a:t>2 </a:t>
            </a:r>
            <a:r>
              <a:rPr lang="en-US" altLang="zh-CN" sz="3600" b="1" i="1">
                <a:solidFill>
                  <a:schemeClr val="tx2"/>
                </a:solidFill>
                <a:latin typeface="Times New Roman" panose="02020603050405020304" pitchFamily="18" charset="0"/>
                <a:ea typeface="楷体_GB2312" panose="02010609030101010101" pitchFamily="49" charset="-122"/>
              </a:rPr>
              <a:t>- 1</a:t>
            </a:r>
            <a:endParaRPr lang="en-US" altLang="zh-CN" sz="3600" b="1" i="1">
              <a:solidFill>
                <a:schemeClr val="tx2"/>
              </a:solidFill>
              <a:latin typeface="Times New Roman" panose="02020603050405020304" pitchFamily="18" charset="0"/>
              <a:ea typeface="楷体_GB2312" panose="02010609030101010101" pitchFamily="49" charset="-122"/>
            </a:endParaRPr>
          </a:p>
        </p:txBody>
      </p:sp>
      <p:sp>
        <p:nvSpPr>
          <p:cNvPr id="97287" name="矩形 97286"/>
          <p:cNvSpPr/>
          <p:nvPr/>
        </p:nvSpPr>
        <p:spPr>
          <a:xfrm>
            <a:off x="382588" y="5867400"/>
            <a:ext cx="3656012" cy="779463"/>
          </a:xfrm>
          <a:prstGeom prst="rect">
            <a:avLst/>
          </a:prstGeom>
          <a:noFill/>
          <a:ln w="12700">
            <a:noFill/>
          </a:ln>
        </p:spPr>
        <p:txBody>
          <a:bodyPr wrap="none">
            <a:spAutoFit/>
          </a:bodyPr>
          <a:p>
            <a:pPr>
              <a:lnSpc>
                <a:spcPct val="125000"/>
              </a:lnSpc>
              <a:spcBef>
                <a:spcPct val="50000"/>
              </a:spcBef>
            </a:pPr>
            <a:r>
              <a:rPr lang="zh-CN" altLang="en-US" sz="3600" b="1" dirty="0">
                <a:solidFill>
                  <a:schemeClr val="tx2"/>
                </a:solidFill>
                <a:latin typeface="Times New Roman" panose="02020603050405020304" pitchFamily="18" charset="0"/>
                <a:ea typeface="楷体_GB2312" panose="02010609030101010101" pitchFamily="49" charset="-122"/>
              </a:rPr>
              <a:t>由此， </a:t>
            </a:r>
            <a:r>
              <a:rPr lang="en-US" altLang="zh-CN" sz="3600" b="1" i="1">
                <a:solidFill>
                  <a:schemeClr val="tx2"/>
                </a:solidFill>
                <a:latin typeface="Times New Roman" panose="02020603050405020304" pitchFamily="18" charset="0"/>
                <a:ea typeface="楷体_GB2312" panose="02010609030101010101" pitchFamily="49" charset="-122"/>
              </a:rPr>
              <a:t>n</a:t>
            </a:r>
            <a:r>
              <a:rPr lang="en-US" altLang="zh-CN" sz="3600" b="1" i="1" baseline="-25000">
                <a:solidFill>
                  <a:schemeClr val="tx2"/>
                </a:solidFill>
                <a:latin typeface="Times New Roman" panose="02020603050405020304" pitchFamily="18" charset="0"/>
                <a:ea typeface="楷体_GB2312" panose="02010609030101010101" pitchFamily="49" charset="-122"/>
              </a:rPr>
              <a:t>0</a:t>
            </a:r>
            <a:r>
              <a:rPr lang="en-US" altLang="zh-CN" sz="3600" b="1" i="1">
                <a:solidFill>
                  <a:schemeClr val="tx2"/>
                </a:solidFill>
                <a:latin typeface="Times New Roman" panose="02020603050405020304" pitchFamily="18" charset="0"/>
                <a:ea typeface="楷体_GB2312" panose="02010609030101010101" pitchFamily="49" charset="-122"/>
              </a:rPr>
              <a:t> = n</a:t>
            </a:r>
            <a:r>
              <a:rPr lang="en-US" altLang="zh-CN" sz="3600" b="1" i="1" baseline="-25000">
                <a:solidFill>
                  <a:schemeClr val="tx2"/>
                </a:solidFill>
                <a:latin typeface="Times New Roman" panose="02020603050405020304" pitchFamily="18" charset="0"/>
                <a:ea typeface="楷体_GB2312" panose="02010609030101010101" pitchFamily="49" charset="-122"/>
              </a:rPr>
              <a:t>2 </a:t>
            </a:r>
            <a:r>
              <a:rPr lang="en-US" altLang="zh-CN" sz="3600" b="1" i="1">
                <a:solidFill>
                  <a:schemeClr val="tx2"/>
                </a:solidFill>
                <a:latin typeface="Times New Roman" panose="02020603050405020304" pitchFamily="18" charset="0"/>
                <a:ea typeface="楷体_GB2312" panose="02010609030101010101" pitchFamily="49" charset="-122"/>
              </a:rPr>
              <a:t>+ 1</a:t>
            </a:r>
            <a:endParaRPr lang="en-US" altLang="zh-CN" sz="3600" b="1" i="1">
              <a:solidFill>
                <a:schemeClr val="tx2"/>
              </a:solidFill>
              <a:latin typeface="Times New Roman" panose="02020603050405020304" pitchFamily="18" charset="0"/>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 calcmode="lin" valueType="num">
                                      <p:cBhvr additive="base">
                                        <p:cTn id="7" dur="500" fill="hold"/>
                                        <p:tgtEl>
                                          <p:spTgt spid="97283"/>
                                        </p:tgtEl>
                                        <p:attrNameLst>
                                          <p:attrName>ppt_x</p:attrName>
                                        </p:attrNameLst>
                                      </p:cBhvr>
                                      <p:tavLst>
                                        <p:tav tm="0">
                                          <p:val>
                                            <p:strVal val="0-#ppt_w/2"/>
                                          </p:val>
                                        </p:tav>
                                        <p:tav tm="100000">
                                          <p:val>
                                            <p:strVal val="#ppt_x"/>
                                          </p:val>
                                        </p:tav>
                                      </p:tavLst>
                                    </p:anim>
                                    <p:anim calcmode="lin" valueType="num">
                                      <p:cBhvr additive="base">
                                        <p:cTn id="8" dur="500" fill="hold"/>
                                        <p:tgtEl>
                                          <p:spTgt spid="972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97284"/>
                                        </p:tgtEl>
                                        <p:attrNameLst>
                                          <p:attrName>style.visibility</p:attrName>
                                        </p:attrNameLst>
                                      </p:cBhvr>
                                      <p:to>
                                        <p:strVal val="visible"/>
                                      </p:to>
                                    </p:set>
                                    <p:animEffect transition="in" filter="wipe(left)">
                                      <p:cBhvr>
                                        <p:cTn id="13" dur="75"/>
                                        <p:tgtEl>
                                          <p:spTgt spid="9728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97285"/>
                                        </p:tgtEl>
                                        <p:attrNameLst>
                                          <p:attrName>style.visibility</p:attrName>
                                        </p:attrNameLst>
                                      </p:cBhvr>
                                      <p:to>
                                        <p:strVal val="visible"/>
                                      </p:to>
                                    </p:set>
                                    <p:animEffect transition="in" filter="wipe(left)">
                                      <p:cBhvr>
                                        <p:cTn id="18" dur="75"/>
                                        <p:tgtEl>
                                          <p:spTgt spid="9728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97286"/>
                                        </p:tgtEl>
                                        <p:attrNameLst>
                                          <p:attrName>style.visibility</p:attrName>
                                        </p:attrNameLst>
                                      </p:cBhvr>
                                      <p:to>
                                        <p:strVal val="visible"/>
                                      </p:to>
                                    </p:set>
                                    <p:animEffect transition="in" filter="wipe(left)">
                                      <p:cBhvr>
                                        <p:cTn id="23" dur="75"/>
                                        <p:tgtEl>
                                          <p:spTgt spid="9728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97287"/>
                                        </p:tgtEl>
                                        <p:attrNameLst>
                                          <p:attrName>style.visibility</p:attrName>
                                        </p:attrNameLst>
                                      </p:cBhvr>
                                      <p:to>
                                        <p:strVal val="visible"/>
                                      </p:to>
                                    </p:set>
                                    <p:animEffect transition="in" filter="wipe(left)">
                                      <p:cBhvr>
                                        <p:cTn id="28" dur="75"/>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4" grpId="0"/>
      <p:bldP spid="97285" grpId="0"/>
      <p:bldP spid="97286" grpId="0"/>
      <p:bldP spid="972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useBgFill="1">
        <p:nvSpPr>
          <p:cNvPr id="34817" name="矩形 99329"/>
          <p:cNvSpPr/>
          <p:nvPr/>
        </p:nvSpPr>
        <p:spPr>
          <a:xfrm>
            <a:off x="152400" y="152400"/>
            <a:ext cx="8686800" cy="2438400"/>
          </a:xfrm>
          <a:prstGeom prst="rect">
            <a:avLst/>
          </a:prstGeom>
          <a:ln w="9525">
            <a:noFill/>
          </a:ln>
        </p:spPr>
        <p:txBody>
          <a:bodyPr/>
          <a:p>
            <a:pPr marL="342900" indent="-342900">
              <a:lnSpc>
                <a:spcPct val="115000"/>
              </a:lnSpc>
              <a:spcBef>
                <a:spcPct val="20000"/>
              </a:spcBef>
              <a:buClr>
                <a:schemeClr val="tx2"/>
              </a:buClr>
              <a:buSzPct val="70000"/>
              <a:buFont typeface="Wingdings" panose="05000000000000000000" pitchFamily="2" charset="2"/>
              <a:buChar char="l"/>
            </a:pPr>
            <a:r>
              <a:rPr lang="en-US" altLang="zh-CN" sz="4700" b="1">
                <a:latin typeface="Arial" panose="020B0604020202020204" pitchFamily="34" charset="0"/>
                <a:ea typeface="楷体_GB2312" panose="02010609030101010101" pitchFamily="49" charset="-122"/>
              </a:rPr>
              <a:t> </a:t>
            </a:r>
            <a:r>
              <a:rPr lang="zh-CN" altLang="en-US" sz="4300" b="1" dirty="0">
                <a:solidFill>
                  <a:schemeClr val="tx2"/>
                </a:solidFill>
                <a:latin typeface="Arial" panose="020B0604020202020204" pitchFamily="34" charset="0"/>
                <a:ea typeface="楷体_GB2312" panose="02010609030101010101" pitchFamily="49" charset="-122"/>
              </a:rPr>
              <a:t>性质 </a:t>
            </a:r>
            <a:r>
              <a:rPr lang="en-US" altLang="zh-CN" sz="4300" b="1">
                <a:solidFill>
                  <a:schemeClr val="tx2"/>
                </a:solidFill>
                <a:latin typeface="Arial" panose="020B0604020202020204" pitchFamily="34" charset="0"/>
                <a:ea typeface="楷体_GB2312" panose="02010609030101010101" pitchFamily="49" charset="-122"/>
              </a:rPr>
              <a:t>4 </a:t>
            </a:r>
            <a:r>
              <a:rPr lang="zh-CN" altLang="en-US" sz="4300" b="1" dirty="0">
                <a:solidFill>
                  <a:schemeClr val="tx2"/>
                </a:solidFill>
                <a:latin typeface="Arial" panose="020B0604020202020204" pitchFamily="34" charset="0"/>
                <a:ea typeface="楷体_GB2312" panose="02010609030101010101" pitchFamily="49" charset="-122"/>
              </a:rPr>
              <a:t>：</a:t>
            </a:r>
            <a:br>
              <a:rPr lang="zh-CN" altLang="en-US" sz="4700" b="1" dirty="0">
                <a:latin typeface="Arial" panose="020B0604020202020204" pitchFamily="34" charset="0"/>
                <a:ea typeface="楷体_GB2312" panose="02010609030101010101" pitchFamily="49" charset="-122"/>
              </a:rPr>
            </a:br>
            <a:r>
              <a:rPr lang="zh-CN" altLang="en-US" sz="4700" dirty="0">
                <a:latin typeface="Arial" panose="020B0604020202020204" pitchFamily="34" charset="0"/>
                <a:ea typeface="楷体_GB2312" panose="02010609030101010101" pitchFamily="49" charset="-122"/>
              </a:rPr>
              <a:t> </a:t>
            </a:r>
            <a:r>
              <a:rPr lang="zh-CN" altLang="en-US" sz="3900" dirty="0">
                <a:latin typeface="Arial" panose="020B0604020202020204" pitchFamily="34" charset="0"/>
                <a:ea typeface="楷体_GB2312" panose="02010609030101010101" pitchFamily="49" charset="-122"/>
              </a:rPr>
              <a:t>具有 </a:t>
            </a:r>
            <a:r>
              <a:rPr lang="en-US" altLang="zh-CN" sz="3900" b="1" i="1">
                <a:solidFill>
                  <a:srgbClr val="0000FF"/>
                </a:solidFill>
                <a:latin typeface="Arial" panose="020B0604020202020204" pitchFamily="34" charset="0"/>
                <a:ea typeface="楷体_GB2312" panose="02010609030101010101" pitchFamily="49" charset="-122"/>
              </a:rPr>
              <a:t>n </a:t>
            </a:r>
            <a:r>
              <a:rPr lang="zh-CN" altLang="en-US" sz="3900" dirty="0">
                <a:latin typeface="Arial" panose="020B0604020202020204" pitchFamily="34" charset="0"/>
                <a:ea typeface="楷体_GB2312" panose="02010609030101010101" pitchFamily="49" charset="-122"/>
              </a:rPr>
              <a:t>个结点的完全二叉树的</a:t>
            </a:r>
            <a:r>
              <a:rPr lang="zh-CN" altLang="en-US" sz="3900" b="1" dirty="0">
                <a:solidFill>
                  <a:srgbClr val="0000FF"/>
                </a:solidFill>
                <a:latin typeface="Arial" panose="020B0604020202020204" pitchFamily="34" charset="0"/>
                <a:ea typeface="楷体_GB2312" panose="02010609030101010101" pitchFamily="49" charset="-122"/>
              </a:rPr>
              <a:t>深度</a:t>
            </a:r>
            <a:r>
              <a:rPr lang="zh-CN" altLang="en-US" sz="3900" dirty="0">
                <a:latin typeface="Arial" panose="020B0604020202020204" pitchFamily="34" charset="0"/>
                <a:ea typeface="楷体_GB2312" panose="02010609030101010101" pitchFamily="49" charset="-122"/>
              </a:rPr>
              <a:t>为 </a:t>
            </a:r>
            <a:r>
              <a:rPr lang="en-US" altLang="zh-CN" sz="3900" b="1" i="1">
                <a:solidFill>
                  <a:srgbClr val="0000FF"/>
                </a:solidFill>
                <a:latin typeface="Arial" panose="020B0604020202020204" pitchFamily="34" charset="0"/>
                <a:ea typeface="楷体_GB2312" panose="02010609030101010101" pitchFamily="49" charset="-122"/>
                <a:sym typeface="Symbol" panose="05050102010706020507" pitchFamily="18" charset="2"/>
              </a:rPr>
              <a:t></a:t>
            </a:r>
            <a:r>
              <a:rPr lang="en-US" altLang="zh-CN" sz="3900" b="1" i="1">
                <a:solidFill>
                  <a:srgbClr val="0000FF"/>
                </a:solidFill>
                <a:latin typeface="Arial" panose="020B0604020202020204" pitchFamily="34" charset="0"/>
                <a:ea typeface="楷体_GB2312" panose="02010609030101010101" pitchFamily="49" charset="-122"/>
              </a:rPr>
              <a:t>  log</a:t>
            </a:r>
            <a:r>
              <a:rPr lang="en-US" altLang="zh-CN" sz="3900" b="1" i="1" baseline="-25000">
                <a:solidFill>
                  <a:srgbClr val="0000FF"/>
                </a:solidFill>
                <a:latin typeface="Arial" panose="020B0604020202020204" pitchFamily="34" charset="0"/>
                <a:ea typeface="楷体_GB2312" panose="02010609030101010101" pitchFamily="49" charset="-122"/>
              </a:rPr>
              <a:t>2</a:t>
            </a:r>
            <a:r>
              <a:rPr lang="en-US" altLang="zh-CN" sz="3900" b="1" i="1">
                <a:solidFill>
                  <a:srgbClr val="0000FF"/>
                </a:solidFill>
                <a:latin typeface="Arial" panose="020B0604020202020204" pitchFamily="34" charset="0"/>
                <a:ea typeface="楷体_GB2312" panose="02010609030101010101" pitchFamily="49" charset="-122"/>
              </a:rPr>
              <a:t>n</a:t>
            </a:r>
            <a:r>
              <a:rPr lang="en-US" altLang="zh-CN" sz="3900" b="1" i="1">
                <a:solidFill>
                  <a:srgbClr val="0000FF"/>
                </a:solidFill>
                <a:latin typeface="Arial" panose="020B0604020202020204" pitchFamily="34" charset="0"/>
                <a:ea typeface="楷体_GB2312" panose="02010609030101010101" pitchFamily="49" charset="-122"/>
                <a:sym typeface="Symbol" panose="05050102010706020507" pitchFamily="18" charset="2"/>
              </a:rPr>
              <a:t> </a:t>
            </a:r>
            <a:r>
              <a:rPr lang="en-US" altLang="zh-CN" sz="3900" b="1" i="1">
                <a:solidFill>
                  <a:srgbClr val="0000FF"/>
                </a:solidFill>
                <a:latin typeface="Arial" panose="020B0604020202020204" pitchFamily="34" charset="0"/>
                <a:ea typeface="楷体_GB2312" panose="02010609030101010101" pitchFamily="49" charset="-122"/>
              </a:rPr>
              <a:t>+1</a:t>
            </a:r>
            <a:endParaRPr lang="en-US" altLang="zh-CN" sz="3900" b="1" i="1">
              <a:solidFill>
                <a:srgbClr val="0000FF"/>
              </a:solidFill>
              <a:latin typeface="Arial" panose="020B0604020202020204" pitchFamily="34" charset="0"/>
              <a:ea typeface="楷体_GB2312" panose="02010609030101010101" pitchFamily="49" charset="-122"/>
            </a:endParaRPr>
          </a:p>
        </p:txBody>
      </p:sp>
      <p:sp>
        <p:nvSpPr>
          <p:cNvPr id="99331" name="文本框 99330"/>
          <p:cNvSpPr txBox="1"/>
          <p:nvPr/>
        </p:nvSpPr>
        <p:spPr>
          <a:xfrm>
            <a:off x="268288" y="2667000"/>
            <a:ext cx="1722437" cy="701675"/>
          </a:xfrm>
          <a:prstGeom prst="rect">
            <a:avLst/>
          </a:prstGeom>
          <a:noFill/>
          <a:ln w="12700">
            <a:noFill/>
          </a:ln>
        </p:spPr>
        <p:txBody>
          <a:bodyPr wrap="none">
            <a:spAutoFit/>
          </a:bodyPr>
          <a:p>
            <a:r>
              <a:rPr lang="zh-CN" altLang="en-US" sz="4000" b="1" dirty="0">
                <a:solidFill>
                  <a:srgbClr val="9900CC"/>
                </a:solidFill>
                <a:latin typeface="Times New Roman" panose="02020603050405020304" pitchFamily="18" charset="0"/>
                <a:ea typeface="楷体_GB2312" panose="02010609030101010101" pitchFamily="49" charset="-122"/>
              </a:rPr>
              <a:t>证明：</a:t>
            </a:r>
            <a:endParaRPr lang="zh-CN" altLang="en-US" sz="2400">
              <a:solidFill>
                <a:srgbClr val="9900CC"/>
              </a:solidFill>
              <a:latin typeface="Times New Roman" panose="02020603050405020304" pitchFamily="18" charset="0"/>
            </a:endParaRPr>
          </a:p>
        </p:txBody>
      </p:sp>
      <p:sp>
        <p:nvSpPr>
          <p:cNvPr id="99332" name="文本框 99331"/>
          <p:cNvSpPr txBox="1"/>
          <p:nvPr/>
        </p:nvSpPr>
        <p:spPr>
          <a:xfrm>
            <a:off x="304800" y="3352800"/>
            <a:ext cx="8991600" cy="779463"/>
          </a:xfrm>
          <a:prstGeom prst="rect">
            <a:avLst/>
          </a:prstGeom>
          <a:noFill/>
          <a:ln w="12700">
            <a:noFill/>
          </a:ln>
        </p:spPr>
        <p:txBody>
          <a:bodyPr>
            <a:spAutoFit/>
          </a:bodyPr>
          <a:p>
            <a:pPr>
              <a:lnSpc>
                <a:spcPct val="125000"/>
              </a:lnSpc>
            </a:pPr>
            <a:r>
              <a:rPr lang="zh-CN" altLang="en-US" sz="3600" b="1" dirty="0">
                <a:solidFill>
                  <a:schemeClr val="tx2"/>
                </a:solidFill>
                <a:latin typeface="Times New Roman" panose="02020603050405020304" pitchFamily="18" charset="0"/>
                <a:ea typeface="楷体_GB2312" panose="02010609030101010101" pitchFamily="49" charset="-122"/>
              </a:rPr>
              <a:t>设</a:t>
            </a:r>
            <a:r>
              <a:rPr lang="zh-CN" altLang="en-US" sz="3600" dirty="0">
                <a:solidFill>
                  <a:schemeClr val="tx2"/>
                </a:solidFill>
                <a:latin typeface="Times New Roman" panose="02020603050405020304" pitchFamily="18" charset="0"/>
                <a:ea typeface="楷体_GB2312" panose="02010609030101010101" pitchFamily="49" charset="-122"/>
              </a:rPr>
              <a:t> 完全二叉树的深度为 </a:t>
            </a:r>
            <a:r>
              <a:rPr lang="en-US" altLang="zh-CN" sz="3600" b="1" i="1">
                <a:solidFill>
                  <a:srgbClr val="333399"/>
                </a:solidFill>
                <a:latin typeface="Times New Roman" panose="02020603050405020304" pitchFamily="18" charset="0"/>
                <a:ea typeface="楷体_GB2312" panose="02010609030101010101" pitchFamily="49" charset="-122"/>
              </a:rPr>
              <a:t>k </a:t>
            </a:r>
            <a:endParaRPr lang="en-US" altLang="zh-CN" sz="3600">
              <a:solidFill>
                <a:schemeClr val="tx2"/>
              </a:solidFill>
              <a:latin typeface="Times New Roman" panose="02020603050405020304" pitchFamily="18" charset="0"/>
              <a:ea typeface="楷体_GB2312" panose="02010609030101010101" pitchFamily="49" charset="-122"/>
            </a:endParaRPr>
          </a:p>
        </p:txBody>
      </p:sp>
      <p:sp>
        <p:nvSpPr>
          <p:cNvPr id="99333" name="矩形 99332"/>
          <p:cNvSpPr/>
          <p:nvPr/>
        </p:nvSpPr>
        <p:spPr>
          <a:xfrm>
            <a:off x="304800" y="4114800"/>
            <a:ext cx="8610600" cy="854075"/>
          </a:xfrm>
          <a:prstGeom prst="rect">
            <a:avLst/>
          </a:prstGeom>
          <a:noFill/>
          <a:ln w="12700">
            <a:noFill/>
          </a:ln>
        </p:spPr>
        <p:txBody>
          <a:bodyPr>
            <a:spAutoFit/>
          </a:bodyPr>
          <a:p>
            <a:pPr>
              <a:lnSpc>
                <a:spcPct val="125000"/>
              </a:lnSpc>
              <a:spcBef>
                <a:spcPct val="50000"/>
              </a:spcBef>
            </a:pPr>
            <a:r>
              <a:rPr lang="zh-CN" altLang="en-US" sz="3600" dirty="0">
                <a:solidFill>
                  <a:schemeClr val="tx2"/>
                </a:solidFill>
                <a:latin typeface="Times New Roman" panose="02020603050405020304" pitchFamily="18" charset="0"/>
                <a:ea typeface="楷体_GB2312" panose="02010609030101010101" pitchFamily="49" charset="-122"/>
              </a:rPr>
              <a:t>则根据第二条性质得  </a:t>
            </a:r>
            <a:r>
              <a:rPr lang="en-US" altLang="en-US" sz="3600" b="1" i="1">
                <a:solidFill>
                  <a:schemeClr val="tx2"/>
                </a:solidFill>
                <a:latin typeface="Times New Roman" panose="02020603050405020304" pitchFamily="18" charset="0"/>
                <a:ea typeface="楷体_GB2312" panose="02010609030101010101" pitchFamily="49" charset="-122"/>
              </a:rPr>
              <a:t>2</a:t>
            </a:r>
            <a:r>
              <a:rPr lang="en-US" altLang="zh-CN" sz="3600" b="1" i="1" baseline="30000">
                <a:solidFill>
                  <a:schemeClr val="tx2"/>
                </a:solidFill>
                <a:latin typeface="Times New Roman" panose="02020603050405020304" pitchFamily="18" charset="0"/>
                <a:ea typeface="楷体_GB2312" panose="02010609030101010101" pitchFamily="49" charset="-122"/>
              </a:rPr>
              <a:t>k-1</a:t>
            </a:r>
            <a:r>
              <a:rPr lang="en-US" altLang="zh-CN" sz="3600" b="1" i="1">
                <a:solidFill>
                  <a:schemeClr val="tx2"/>
                </a:solidFill>
                <a:latin typeface="Times New Roman" panose="02020603050405020304" pitchFamily="18" charset="0"/>
              </a:rPr>
              <a:t>≤  n </a:t>
            </a:r>
            <a:r>
              <a:rPr lang="en-US" altLang="zh-CN" sz="4000" b="1" i="1">
                <a:solidFill>
                  <a:schemeClr val="tx2"/>
                </a:solidFill>
                <a:latin typeface="Times New Roman" panose="02020603050405020304" pitchFamily="18" charset="0"/>
              </a:rPr>
              <a:t>&lt;</a:t>
            </a:r>
            <a:r>
              <a:rPr lang="en-US" altLang="zh-CN" sz="3600" b="1" i="1">
                <a:solidFill>
                  <a:schemeClr val="tx2"/>
                </a:solidFill>
                <a:latin typeface="Times New Roman" panose="02020603050405020304" pitchFamily="18" charset="0"/>
              </a:rPr>
              <a:t> 2</a:t>
            </a:r>
            <a:r>
              <a:rPr lang="en-US" altLang="zh-CN" sz="3600" b="1" i="1" baseline="30000">
                <a:solidFill>
                  <a:schemeClr val="tx2"/>
                </a:solidFill>
                <a:latin typeface="Times New Roman" panose="02020603050405020304" pitchFamily="18" charset="0"/>
              </a:rPr>
              <a:t>k  </a:t>
            </a:r>
            <a:endParaRPr lang="en-US" altLang="zh-CN" sz="3600" b="1" i="1">
              <a:solidFill>
                <a:schemeClr val="tx2"/>
              </a:solidFill>
              <a:latin typeface="Times New Roman" panose="02020603050405020304" pitchFamily="18" charset="0"/>
              <a:ea typeface="楷体_GB2312" panose="02010609030101010101" pitchFamily="49" charset="-122"/>
            </a:endParaRPr>
          </a:p>
        </p:txBody>
      </p:sp>
      <p:sp>
        <p:nvSpPr>
          <p:cNvPr id="99334" name="矩形 99333"/>
          <p:cNvSpPr/>
          <p:nvPr/>
        </p:nvSpPr>
        <p:spPr>
          <a:xfrm>
            <a:off x="3352800" y="4800600"/>
            <a:ext cx="4572000" cy="854075"/>
          </a:xfrm>
          <a:prstGeom prst="rect">
            <a:avLst/>
          </a:prstGeom>
          <a:noFill/>
          <a:ln w="12700">
            <a:noFill/>
          </a:ln>
        </p:spPr>
        <p:txBody>
          <a:bodyPr>
            <a:spAutoFit/>
          </a:bodyPr>
          <a:p>
            <a:pPr>
              <a:lnSpc>
                <a:spcPct val="125000"/>
              </a:lnSpc>
              <a:spcBef>
                <a:spcPct val="50000"/>
              </a:spcBef>
            </a:pPr>
            <a:r>
              <a:rPr lang="zh-CN" altLang="en-US" sz="3600" dirty="0">
                <a:solidFill>
                  <a:schemeClr val="tx2"/>
                </a:solidFill>
                <a:latin typeface="Times New Roman" panose="02020603050405020304" pitchFamily="18" charset="0"/>
                <a:ea typeface="楷体_GB2312" panose="02010609030101010101" pitchFamily="49" charset="-122"/>
              </a:rPr>
              <a:t>即  </a:t>
            </a:r>
            <a:r>
              <a:rPr lang="en-US" altLang="en-US" sz="3600" b="1" i="1">
                <a:solidFill>
                  <a:schemeClr val="tx2"/>
                </a:solidFill>
                <a:latin typeface="Times New Roman" panose="02020603050405020304" pitchFamily="18" charset="0"/>
                <a:ea typeface="楷体_GB2312" panose="02010609030101010101" pitchFamily="49" charset="-122"/>
              </a:rPr>
              <a:t> </a:t>
            </a:r>
            <a:r>
              <a:rPr lang="en-US" altLang="zh-CN" sz="3600" b="1" i="1">
                <a:solidFill>
                  <a:schemeClr val="tx2"/>
                </a:solidFill>
                <a:latin typeface="Times New Roman" panose="02020603050405020304" pitchFamily="18" charset="0"/>
                <a:ea typeface="楷体_GB2312" panose="02010609030101010101" pitchFamily="49" charset="-122"/>
              </a:rPr>
              <a:t>k-1 </a:t>
            </a:r>
            <a:r>
              <a:rPr lang="en-US" altLang="zh-CN" sz="3600" b="1" i="1">
                <a:solidFill>
                  <a:schemeClr val="tx2"/>
                </a:solidFill>
                <a:latin typeface="Times New Roman" panose="02020603050405020304" pitchFamily="18" charset="0"/>
              </a:rPr>
              <a:t>≤  log</a:t>
            </a:r>
            <a:r>
              <a:rPr lang="en-US" altLang="zh-CN" sz="3600" b="1" i="1" baseline="-25000">
                <a:solidFill>
                  <a:schemeClr val="tx2"/>
                </a:solidFill>
                <a:latin typeface="Times New Roman" panose="02020603050405020304" pitchFamily="18" charset="0"/>
              </a:rPr>
              <a:t>2 </a:t>
            </a:r>
            <a:r>
              <a:rPr lang="en-US" altLang="zh-CN" sz="3600" b="1" i="1">
                <a:solidFill>
                  <a:schemeClr val="tx2"/>
                </a:solidFill>
                <a:latin typeface="Times New Roman" panose="02020603050405020304" pitchFamily="18" charset="0"/>
              </a:rPr>
              <a:t>n </a:t>
            </a:r>
            <a:r>
              <a:rPr lang="en-US" altLang="zh-CN" sz="4000" b="1" i="1">
                <a:solidFill>
                  <a:schemeClr val="tx2"/>
                </a:solidFill>
                <a:latin typeface="Times New Roman" panose="02020603050405020304" pitchFamily="18" charset="0"/>
              </a:rPr>
              <a:t>&lt; k</a:t>
            </a:r>
            <a:r>
              <a:rPr lang="en-US" altLang="zh-CN" sz="3600" b="1" i="1">
                <a:solidFill>
                  <a:schemeClr val="tx2"/>
                </a:solidFill>
                <a:latin typeface="Times New Roman" panose="02020603050405020304" pitchFamily="18" charset="0"/>
              </a:rPr>
              <a:t> </a:t>
            </a:r>
            <a:endParaRPr lang="en-US" altLang="zh-CN" sz="3600" b="1" i="1">
              <a:solidFill>
                <a:schemeClr val="tx2"/>
              </a:solidFill>
              <a:latin typeface="Times New Roman" panose="02020603050405020304" pitchFamily="18" charset="0"/>
              <a:ea typeface="楷体_GB2312" panose="02010609030101010101" pitchFamily="49" charset="-122"/>
            </a:endParaRPr>
          </a:p>
        </p:txBody>
      </p:sp>
      <p:sp>
        <p:nvSpPr>
          <p:cNvPr id="99335" name="矩形 99334"/>
          <p:cNvSpPr/>
          <p:nvPr/>
        </p:nvSpPr>
        <p:spPr>
          <a:xfrm>
            <a:off x="304800" y="5697538"/>
            <a:ext cx="8542338" cy="779462"/>
          </a:xfrm>
          <a:prstGeom prst="rect">
            <a:avLst/>
          </a:prstGeom>
          <a:noFill/>
          <a:ln w="12700">
            <a:noFill/>
          </a:ln>
        </p:spPr>
        <p:txBody>
          <a:bodyPr wrap="none">
            <a:spAutoFit/>
          </a:bodyPr>
          <a:p>
            <a:pPr>
              <a:lnSpc>
                <a:spcPct val="125000"/>
              </a:lnSpc>
              <a:spcBef>
                <a:spcPct val="50000"/>
              </a:spcBef>
            </a:pPr>
            <a:r>
              <a:rPr lang="zh-CN" altLang="en-US" sz="3600" b="1" dirty="0">
                <a:solidFill>
                  <a:schemeClr val="tx2"/>
                </a:solidFill>
                <a:latin typeface="Times New Roman" panose="02020603050405020304" pitchFamily="18" charset="0"/>
                <a:ea typeface="楷体_GB2312" panose="02010609030101010101" pitchFamily="49" charset="-122"/>
              </a:rPr>
              <a:t>因为 </a:t>
            </a:r>
            <a:r>
              <a:rPr lang="en-US" altLang="zh-CN" sz="3600" b="1" i="1">
                <a:solidFill>
                  <a:schemeClr val="tx2"/>
                </a:solidFill>
                <a:latin typeface="Times New Roman" panose="02020603050405020304" pitchFamily="18" charset="0"/>
                <a:ea typeface="楷体_GB2312" panose="02010609030101010101" pitchFamily="49" charset="-122"/>
              </a:rPr>
              <a:t>k </a:t>
            </a:r>
            <a:r>
              <a:rPr lang="zh-CN" altLang="en-US" sz="3600" b="1" dirty="0">
                <a:solidFill>
                  <a:schemeClr val="tx2"/>
                </a:solidFill>
                <a:latin typeface="Times New Roman" panose="02020603050405020304" pitchFamily="18" charset="0"/>
                <a:ea typeface="楷体_GB2312" panose="02010609030101010101" pitchFamily="49" charset="-122"/>
              </a:rPr>
              <a:t>只能是整数，因此， </a:t>
            </a:r>
            <a:r>
              <a:rPr lang="en-US" altLang="zh-CN" sz="3600" b="1" i="1">
                <a:solidFill>
                  <a:schemeClr val="tx2"/>
                </a:solidFill>
                <a:latin typeface="Times New Roman" panose="02020603050405020304" pitchFamily="18" charset="0"/>
                <a:ea typeface="楷体_GB2312" panose="02010609030101010101" pitchFamily="49" charset="-122"/>
              </a:rPr>
              <a:t>k =</a:t>
            </a:r>
            <a:r>
              <a:rPr lang="en-US" altLang="zh-CN" sz="3600" b="1" i="1">
                <a:solidFill>
                  <a:schemeClr val="tx2"/>
                </a:solidFill>
                <a:latin typeface="Times New Roman" panose="02020603050405020304" pitchFamily="18" charset="0"/>
                <a:ea typeface="楷体_GB2312" panose="02010609030101010101" pitchFamily="49" charset="-122"/>
                <a:sym typeface="Symbol" panose="05050102010706020507" pitchFamily="18" charset="2"/>
              </a:rPr>
              <a:t>log</a:t>
            </a:r>
            <a:r>
              <a:rPr lang="en-US" altLang="zh-CN" sz="3600" b="1" i="1" baseline="-25000">
                <a:solidFill>
                  <a:schemeClr val="tx2"/>
                </a:solidFill>
                <a:latin typeface="Times New Roman" panose="02020603050405020304" pitchFamily="18" charset="0"/>
                <a:ea typeface="楷体_GB2312" panose="02010609030101010101" pitchFamily="49" charset="-122"/>
                <a:sym typeface="Symbol" panose="05050102010706020507" pitchFamily="18" charset="2"/>
              </a:rPr>
              <a:t>2</a:t>
            </a:r>
            <a:r>
              <a:rPr lang="en-US" altLang="zh-CN" sz="3600" b="1" i="1">
                <a:solidFill>
                  <a:schemeClr val="tx2"/>
                </a:solidFill>
                <a:latin typeface="Times New Roman" panose="02020603050405020304" pitchFamily="18" charset="0"/>
                <a:ea typeface="楷体_GB2312" panose="02010609030101010101" pitchFamily="49" charset="-122"/>
                <a:sym typeface="Symbol" panose="05050102010706020507" pitchFamily="18" charset="2"/>
              </a:rPr>
              <a:t>n</a:t>
            </a:r>
            <a:r>
              <a:rPr lang="en-US" altLang="zh-CN" sz="3600" b="1" i="1">
                <a:solidFill>
                  <a:schemeClr val="tx2"/>
                </a:solidFill>
                <a:latin typeface="Times New Roman" panose="02020603050405020304" pitchFamily="18" charset="0"/>
                <a:ea typeface="楷体_GB2312" panose="02010609030101010101" pitchFamily="49" charset="-122"/>
              </a:rPr>
              <a:t> </a:t>
            </a:r>
            <a:r>
              <a:rPr lang="en-US" altLang="zh-CN" sz="3600" b="1" i="1" baseline="-25000">
                <a:solidFill>
                  <a:schemeClr val="tx2"/>
                </a:solidFill>
                <a:latin typeface="Times New Roman" panose="02020603050405020304" pitchFamily="18" charset="0"/>
                <a:ea typeface="楷体_GB2312" panose="02010609030101010101" pitchFamily="49" charset="-122"/>
              </a:rPr>
              <a:t> </a:t>
            </a:r>
            <a:r>
              <a:rPr lang="en-US" altLang="zh-CN" sz="3600" b="1" i="1">
                <a:solidFill>
                  <a:schemeClr val="tx2"/>
                </a:solidFill>
                <a:latin typeface="Times New Roman" panose="02020603050405020304" pitchFamily="18" charset="0"/>
                <a:ea typeface="楷体_GB2312" panose="02010609030101010101" pitchFamily="49" charset="-122"/>
              </a:rPr>
              <a:t>+ 1</a:t>
            </a:r>
            <a:endParaRPr lang="en-US" altLang="zh-CN" sz="3600" b="1" i="1">
              <a:solidFill>
                <a:schemeClr val="tx2"/>
              </a:solidFill>
              <a:latin typeface="Times New Roman" panose="02020603050405020304" pitchFamily="18" charset="0"/>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9331"/>
                                        </p:tgtEl>
                                        <p:attrNameLst>
                                          <p:attrName>style.visibility</p:attrName>
                                        </p:attrNameLst>
                                      </p:cBhvr>
                                      <p:to>
                                        <p:strVal val="visible"/>
                                      </p:to>
                                    </p:set>
                                    <p:animEffect transition="in" filter="wipe(left)">
                                      <p:cBhvr>
                                        <p:cTn id="7" dur="75"/>
                                        <p:tgtEl>
                                          <p:spTgt spid="993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99332"/>
                                        </p:tgtEl>
                                        <p:attrNameLst>
                                          <p:attrName>style.visibility</p:attrName>
                                        </p:attrNameLst>
                                      </p:cBhvr>
                                      <p:to>
                                        <p:strVal val="visible"/>
                                      </p:to>
                                    </p:set>
                                    <p:animEffect transition="in" filter="wipe(left)">
                                      <p:cBhvr>
                                        <p:cTn id="12" dur="75"/>
                                        <p:tgtEl>
                                          <p:spTgt spid="993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99333"/>
                                        </p:tgtEl>
                                        <p:attrNameLst>
                                          <p:attrName>style.visibility</p:attrName>
                                        </p:attrNameLst>
                                      </p:cBhvr>
                                      <p:to>
                                        <p:strVal val="visible"/>
                                      </p:to>
                                    </p:set>
                                    <p:animEffect transition="in" filter="wipe(left)">
                                      <p:cBhvr>
                                        <p:cTn id="17" dur="75"/>
                                        <p:tgtEl>
                                          <p:spTgt spid="993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99334"/>
                                        </p:tgtEl>
                                        <p:attrNameLst>
                                          <p:attrName>style.visibility</p:attrName>
                                        </p:attrNameLst>
                                      </p:cBhvr>
                                      <p:to>
                                        <p:strVal val="visible"/>
                                      </p:to>
                                    </p:set>
                                    <p:animEffect transition="in" filter="wipe(left)">
                                      <p:cBhvr>
                                        <p:cTn id="22" dur="75"/>
                                        <p:tgtEl>
                                          <p:spTgt spid="993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99335"/>
                                        </p:tgtEl>
                                        <p:attrNameLst>
                                          <p:attrName>style.visibility</p:attrName>
                                        </p:attrNameLst>
                                      </p:cBhvr>
                                      <p:to>
                                        <p:strVal val="visible"/>
                                      </p:to>
                                    </p:set>
                                    <p:animEffect transition="in" filter="wipe(left)">
                                      <p:cBhvr>
                                        <p:cTn id="27" dur="75"/>
                                        <p:tgtEl>
                                          <p:spTgt spid="9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99332" grpId="0"/>
      <p:bldP spid="99333" grpId="0"/>
      <p:bldP spid="99334" grpId="0"/>
      <p:bldP spid="993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占位符 101377"/>
          <p:cNvSpPr>
            <a:spLocks noGrp="1"/>
          </p:cNvSpPr>
          <p:nvPr>
            <p:ph type="body"/>
          </p:nvPr>
        </p:nvSpPr>
        <p:spPr>
          <a:xfrm>
            <a:off x="304800" y="152400"/>
            <a:ext cx="2971800" cy="609600"/>
          </a:xfrm>
        </p:spPr>
        <p:txBody>
          <a:bodyPr anchor="t" anchorCtr="0"/>
          <a:p>
            <a:r>
              <a:rPr lang="zh-CN" altLang="en-US" sz="4300" b="1" dirty="0">
                <a:solidFill>
                  <a:srgbClr val="005400"/>
                </a:solidFill>
                <a:ea typeface="楷体_GB2312" panose="02010609030101010101" pitchFamily="49" charset="-122"/>
              </a:rPr>
              <a:t>性质 </a:t>
            </a:r>
            <a:r>
              <a:rPr lang="en-US" altLang="zh-CN" sz="4300" b="1">
                <a:solidFill>
                  <a:srgbClr val="005400"/>
                </a:solidFill>
                <a:ea typeface="楷体_GB2312" panose="02010609030101010101" pitchFamily="49" charset="-122"/>
              </a:rPr>
              <a:t>5 </a:t>
            </a:r>
            <a:r>
              <a:rPr lang="zh-CN" altLang="en-US" sz="4300" b="1" dirty="0">
                <a:solidFill>
                  <a:srgbClr val="005400"/>
                </a:solidFill>
                <a:ea typeface="楷体_GB2312" panose="02010609030101010101" pitchFamily="49" charset="-122"/>
              </a:rPr>
              <a:t>：</a:t>
            </a:r>
            <a:endParaRPr lang="zh-CN" altLang="en-US" sz="3400" dirty="0">
              <a:ea typeface="楷体_GB2312" panose="02010609030101010101" pitchFamily="49" charset="-122"/>
            </a:endParaRPr>
          </a:p>
        </p:txBody>
      </p:sp>
      <p:sp>
        <p:nvSpPr>
          <p:cNvPr id="101379" name="文本框 101378"/>
          <p:cNvSpPr txBox="1"/>
          <p:nvPr/>
        </p:nvSpPr>
        <p:spPr>
          <a:xfrm>
            <a:off x="288925" y="838200"/>
            <a:ext cx="8855075" cy="5578475"/>
          </a:xfrm>
          <a:prstGeom prst="rect">
            <a:avLst/>
          </a:prstGeom>
          <a:noFill/>
          <a:ln w="12700">
            <a:noFill/>
          </a:ln>
        </p:spPr>
        <p:txBody>
          <a:bodyPr>
            <a:spAutoFit/>
          </a:bodyPr>
          <a:p>
            <a:pPr>
              <a:lnSpc>
                <a:spcPct val="125000"/>
              </a:lnSpc>
            </a:pPr>
            <a:r>
              <a:rPr lang="zh-CN" altLang="en-US" sz="3200" dirty="0">
                <a:solidFill>
                  <a:schemeClr val="tx1"/>
                </a:solidFill>
                <a:latin typeface="Times New Roman" panose="02020603050405020304" pitchFamily="18" charset="0"/>
                <a:ea typeface="楷体_GB2312" panose="02010609030101010101" pitchFamily="49" charset="-122"/>
              </a:rPr>
              <a:t>若对含 </a:t>
            </a:r>
            <a:r>
              <a:rPr lang="en-US" altLang="zh-CN" sz="3200" b="1" i="1">
                <a:solidFill>
                  <a:schemeClr val="tx1"/>
                </a:solidFill>
                <a:latin typeface="Times New Roman" panose="02020603050405020304" pitchFamily="18" charset="0"/>
                <a:ea typeface="楷体_GB2312" panose="02010609030101010101" pitchFamily="49" charset="-122"/>
              </a:rPr>
              <a:t>n </a:t>
            </a:r>
            <a:r>
              <a:rPr lang="zh-CN" altLang="en-US" sz="3200" dirty="0">
                <a:solidFill>
                  <a:schemeClr val="tx1"/>
                </a:solidFill>
                <a:latin typeface="Times New Roman" panose="02020603050405020304" pitchFamily="18" charset="0"/>
                <a:ea typeface="楷体_GB2312" panose="02010609030101010101" pitchFamily="49" charset="-122"/>
              </a:rPr>
              <a:t>个结点的完全二叉树从上到下且从左至右进行 </a:t>
            </a:r>
            <a:r>
              <a:rPr lang="en-US" altLang="zh-CN" sz="3200" b="1" i="1">
                <a:solidFill>
                  <a:schemeClr val="tx1"/>
                </a:solidFill>
                <a:latin typeface="Times New Roman" panose="02020603050405020304" pitchFamily="18" charset="0"/>
                <a:ea typeface="楷体_GB2312" panose="02010609030101010101" pitchFamily="49" charset="-122"/>
              </a:rPr>
              <a:t>1</a:t>
            </a:r>
            <a:r>
              <a:rPr lang="en-US" altLang="zh-CN" sz="3200">
                <a:solidFill>
                  <a:schemeClr val="tx1"/>
                </a:solidFill>
                <a:latin typeface="Times New Roman" panose="02020603050405020304" pitchFamily="18" charset="0"/>
                <a:ea typeface="楷体_GB2312" panose="02010609030101010101" pitchFamily="49" charset="-122"/>
              </a:rPr>
              <a:t> </a:t>
            </a:r>
            <a:r>
              <a:rPr lang="zh-CN" altLang="en-US" sz="3200" dirty="0">
                <a:solidFill>
                  <a:schemeClr val="tx1"/>
                </a:solidFill>
                <a:latin typeface="Times New Roman" panose="02020603050405020304" pitchFamily="18" charset="0"/>
                <a:ea typeface="楷体_GB2312" panose="02010609030101010101" pitchFamily="49" charset="-122"/>
              </a:rPr>
              <a:t>至 </a:t>
            </a:r>
            <a:r>
              <a:rPr lang="en-US" altLang="zh-CN" sz="3200" b="1" i="1">
                <a:solidFill>
                  <a:schemeClr val="tx1"/>
                </a:solidFill>
                <a:latin typeface="Times New Roman" panose="02020603050405020304" pitchFamily="18" charset="0"/>
                <a:ea typeface="楷体_GB2312" panose="02010609030101010101" pitchFamily="49" charset="-122"/>
              </a:rPr>
              <a:t>n</a:t>
            </a:r>
            <a:r>
              <a:rPr lang="en-US" altLang="zh-CN" sz="3200">
                <a:solidFill>
                  <a:schemeClr val="tx1"/>
                </a:solidFill>
                <a:latin typeface="Times New Roman" panose="02020603050405020304" pitchFamily="18" charset="0"/>
                <a:ea typeface="楷体_GB2312" panose="02010609030101010101" pitchFamily="49" charset="-122"/>
              </a:rPr>
              <a:t> </a:t>
            </a:r>
            <a:r>
              <a:rPr lang="zh-CN" altLang="en-US" sz="3200" dirty="0">
                <a:solidFill>
                  <a:schemeClr val="tx1"/>
                </a:solidFill>
                <a:latin typeface="Times New Roman" panose="02020603050405020304" pitchFamily="18" charset="0"/>
                <a:ea typeface="楷体_GB2312" panose="02010609030101010101" pitchFamily="49" charset="-122"/>
              </a:rPr>
              <a:t>的编号，则对完全二叉树中任意一个编号为 </a:t>
            </a:r>
            <a:r>
              <a:rPr lang="en-US" altLang="zh-CN" sz="3200" b="1" i="1">
                <a:solidFill>
                  <a:schemeClr val="tx1"/>
                </a:solidFill>
                <a:latin typeface="Times New Roman" panose="02020603050405020304" pitchFamily="18" charset="0"/>
                <a:ea typeface="楷体_GB2312" panose="02010609030101010101" pitchFamily="49" charset="-122"/>
              </a:rPr>
              <a:t>i</a:t>
            </a:r>
            <a:r>
              <a:rPr lang="en-US" altLang="zh-CN" sz="3200">
                <a:solidFill>
                  <a:schemeClr val="tx1"/>
                </a:solidFill>
                <a:latin typeface="Times New Roman" panose="02020603050405020304" pitchFamily="18" charset="0"/>
                <a:ea typeface="楷体_GB2312" panose="02010609030101010101" pitchFamily="49" charset="-122"/>
              </a:rPr>
              <a:t> </a:t>
            </a:r>
            <a:r>
              <a:rPr lang="zh-CN" altLang="en-US" sz="3200" dirty="0">
                <a:solidFill>
                  <a:schemeClr val="tx1"/>
                </a:solidFill>
                <a:latin typeface="Times New Roman" panose="02020603050405020304" pitchFamily="18" charset="0"/>
                <a:ea typeface="楷体_GB2312" panose="02010609030101010101" pitchFamily="49" charset="-122"/>
              </a:rPr>
              <a:t>的结点：</a:t>
            </a:r>
            <a:br>
              <a:rPr lang="zh-CN" altLang="en-US" sz="3200" dirty="0">
                <a:solidFill>
                  <a:schemeClr val="tx1"/>
                </a:solidFill>
                <a:latin typeface="Times New Roman" panose="02020603050405020304" pitchFamily="18" charset="0"/>
                <a:ea typeface="楷体_GB2312" panose="02010609030101010101" pitchFamily="49" charset="-122"/>
              </a:rPr>
            </a:br>
            <a:r>
              <a:rPr lang="en-US" altLang="zh-CN" sz="3200">
                <a:solidFill>
                  <a:schemeClr val="tx1"/>
                </a:solidFill>
                <a:latin typeface="Times New Roman" panose="02020603050405020304" pitchFamily="18" charset="0"/>
                <a:ea typeface="楷体_GB2312" panose="02010609030101010101" pitchFamily="49" charset="-122"/>
              </a:rPr>
              <a:t>(1) </a:t>
            </a:r>
            <a:r>
              <a:rPr lang="zh-CN" altLang="en-US" sz="3200" dirty="0">
                <a:solidFill>
                  <a:schemeClr val="tx1"/>
                </a:solidFill>
                <a:latin typeface="Times New Roman" panose="02020603050405020304" pitchFamily="18" charset="0"/>
                <a:ea typeface="楷体_GB2312" panose="02010609030101010101" pitchFamily="49" charset="-122"/>
              </a:rPr>
              <a:t>若 </a:t>
            </a:r>
            <a:r>
              <a:rPr lang="en-US" altLang="zh-CN" sz="3200" b="1" i="1">
                <a:solidFill>
                  <a:schemeClr val="tx1"/>
                </a:solidFill>
                <a:latin typeface="Times New Roman" panose="02020603050405020304" pitchFamily="18" charset="0"/>
                <a:ea typeface="楷体_GB2312" panose="02010609030101010101" pitchFamily="49" charset="-122"/>
              </a:rPr>
              <a:t>i=1</a:t>
            </a:r>
            <a:r>
              <a:rPr lang="zh-CN" altLang="en-US" sz="3200" dirty="0">
                <a:solidFill>
                  <a:schemeClr val="tx1"/>
                </a:solidFill>
                <a:latin typeface="Times New Roman" panose="02020603050405020304" pitchFamily="18" charset="0"/>
                <a:ea typeface="楷体_GB2312" panose="02010609030101010101" pitchFamily="49" charset="-122"/>
              </a:rPr>
              <a:t>，则该结点是二叉树的根，无双亲</a:t>
            </a:r>
            <a:r>
              <a:rPr lang="en-US" altLang="zh-CN" sz="3200">
                <a:solidFill>
                  <a:schemeClr val="tx1"/>
                </a:solidFill>
                <a:latin typeface="Times New Roman" panose="02020603050405020304" pitchFamily="18" charset="0"/>
                <a:ea typeface="楷体_GB2312" panose="02010609030101010101" pitchFamily="49" charset="-122"/>
              </a:rPr>
              <a:t>, </a:t>
            </a:r>
            <a:r>
              <a:rPr lang="zh-CN" altLang="en-US" sz="3200" dirty="0">
                <a:solidFill>
                  <a:schemeClr val="tx1"/>
                </a:solidFill>
                <a:latin typeface="Times New Roman" panose="02020603050405020304" pitchFamily="18" charset="0"/>
                <a:ea typeface="楷体_GB2312" panose="02010609030101010101" pitchFamily="49" charset="-122"/>
              </a:rPr>
              <a:t>否则，编号为 </a:t>
            </a:r>
            <a:r>
              <a:rPr lang="en-US" altLang="zh-CN" sz="3200" b="1" i="1">
                <a:solidFill>
                  <a:schemeClr val="tx1"/>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sz="3200" b="1" i="1">
                <a:solidFill>
                  <a:schemeClr val="tx1"/>
                </a:solidFill>
                <a:latin typeface="Times New Roman" panose="02020603050405020304" pitchFamily="18" charset="0"/>
                <a:ea typeface="楷体_GB2312" panose="02010609030101010101" pitchFamily="49" charset="-122"/>
              </a:rPr>
              <a:t>i/2</a:t>
            </a:r>
            <a:r>
              <a:rPr lang="en-US" altLang="zh-CN" sz="3200" b="1" i="1">
                <a:solidFill>
                  <a:schemeClr val="tx1"/>
                </a:solidFill>
                <a:latin typeface="Times New Roman" panose="02020603050405020304" pitchFamily="18" charset="0"/>
                <a:ea typeface="楷体_GB2312" panose="02010609030101010101" pitchFamily="49" charset="-122"/>
                <a:sym typeface="Symbol" panose="05050102010706020507" pitchFamily="18" charset="2"/>
              </a:rPr>
              <a:t> </a:t>
            </a:r>
            <a:r>
              <a:rPr lang="zh-CN" altLang="en-US" sz="3200" dirty="0">
                <a:solidFill>
                  <a:schemeClr val="tx1"/>
                </a:solidFill>
                <a:latin typeface="Times New Roman" panose="02020603050405020304" pitchFamily="18" charset="0"/>
                <a:ea typeface="楷体_GB2312" panose="02010609030101010101" pitchFamily="49" charset="-122"/>
              </a:rPr>
              <a:t>的结点为其</a:t>
            </a:r>
            <a:r>
              <a:rPr lang="zh-CN" altLang="en-US" sz="3200" b="1" dirty="0">
                <a:solidFill>
                  <a:schemeClr val="tx1"/>
                </a:solidFill>
                <a:latin typeface="Times New Roman" panose="02020603050405020304" pitchFamily="18" charset="0"/>
                <a:ea typeface="楷体_GB2312" panose="02010609030101010101" pitchFamily="49" charset="-122"/>
              </a:rPr>
              <a:t>双亲</a:t>
            </a:r>
            <a:r>
              <a:rPr lang="zh-CN" altLang="en-US" sz="3200" dirty="0">
                <a:solidFill>
                  <a:schemeClr val="tx1"/>
                </a:solidFill>
                <a:latin typeface="Times New Roman" panose="02020603050405020304" pitchFamily="18" charset="0"/>
                <a:ea typeface="楷体_GB2312" panose="02010609030101010101" pitchFamily="49" charset="-122"/>
              </a:rPr>
              <a:t>结点</a:t>
            </a:r>
            <a:r>
              <a:rPr lang="en-US" altLang="zh-CN" sz="3200">
                <a:solidFill>
                  <a:schemeClr val="tx1"/>
                </a:solidFill>
                <a:latin typeface="Times New Roman" panose="02020603050405020304" pitchFamily="18" charset="0"/>
                <a:ea typeface="楷体_GB2312" panose="02010609030101010101" pitchFamily="49" charset="-122"/>
              </a:rPr>
              <a:t>;</a:t>
            </a:r>
            <a:br>
              <a:rPr lang="en-US" altLang="zh-CN" sz="3200">
                <a:solidFill>
                  <a:schemeClr val="tx1"/>
                </a:solidFill>
                <a:latin typeface="Times New Roman" panose="02020603050405020304" pitchFamily="18" charset="0"/>
                <a:ea typeface="楷体_GB2312" panose="02010609030101010101" pitchFamily="49" charset="-122"/>
              </a:rPr>
            </a:br>
            <a:r>
              <a:rPr lang="en-US" altLang="zh-CN" sz="3200">
                <a:solidFill>
                  <a:schemeClr val="tx1"/>
                </a:solidFill>
                <a:latin typeface="Times New Roman" panose="02020603050405020304" pitchFamily="18" charset="0"/>
                <a:ea typeface="楷体_GB2312" panose="02010609030101010101" pitchFamily="49" charset="-122"/>
              </a:rPr>
              <a:t> (2) </a:t>
            </a:r>
            <a:r>
              <a:rPr lang="zh-CN" altLang="en-US" sz="3200" dirty="0">
                <a:solidFill>
                  <a:schemeClr val="tx1"/>
                </a:solidFill>
                <a:latin typeface="Times New Roman" panose="02020603050405020304" pitchFamily="18" charset="0"/>
                <a:ea typeface="楷体_GB2312" panose="02010609030101010101" pitchFamily="49" charset="-122"/>
              </a:rPr>
              <a:t>若 </a:t>
            </a:r>
            <a:r>
              <a:rPr lang="en-US" altLang="zh-CN" sz="3200" b="1" i="1">
                <a:solidFill>
                  <a:schemeClr val="tx1"/>
                </a:solidFill>
                <a:latin typeface="Times New Roman" panose="02020603050405020304" pitchFamily="18" charset="0"/>
                <a:ea typeface="楷体_GB2312" panose="02010609030101010101" pitchFamily="49" charset="-122"/>
              </a:rPr>
              <a:t>2i&gt;n</a:t>
            </a:r>
            <a:r>
              <a:rPr lang="zh-CN" altLang="en-US" sz="3200" dirty="0">
                <a:solidFill>
                  <a:schemeClr val="tx1"/>
                </a:solidFill>
                <a:latin typeface="Times New Roman" panose="02020603050405020304" pitchFamily="18" charset="0"/>
                <a:ea typeface="楷体_GB2312" panose="02010609030101010101" pitchFamily="49" charset="-122"/>
              </a:rPr>
              <a:t>，则该结点无左孩子，</a:t>
            </a:r>
            <a:br>
              <a:rPr lang="zh-CN" altLang="en-US" sz="3200" dirty="0">
                <a:solidFill>
                  <a:schemeClr val="tx1"/>
                </a:solidFill>
                <a:latin typeface="Times New Roman" panose="02020603050405020304" pitchFamily="18" charset="0"/>
                <a:ea typeface="楷体_GB2312" panose="02010609030101010101" pitchFamily="49" charset="-122"/>
              </a:rPr>
            </a:br>
            <a:r>
              <a:rPr lang="zh-CN" altLang="en-US" sz="3200" dirty="0">
                <a:solidFill>
                  <a:schemeClr val="tx1"/>
                </a:solidFill>
                <a:latin typeface="Times New Roman" panose="02020603050405020304" pitchFamily="18" charset="0"/>
                <a:ea typeface="楷体_GB2312" panose="02010609030101010101" pitchFamily="49" charset="-122"/>
              </a:rPr>
              <a:t>  否则，编号为 </a:t>
            </a:r>
            <a:r>
              <a:rPr lang="en-US" altLang="zh-CN" sz="3200" b="1" i="1">
                <a:solidFill>
                  <a:schemeClr val="tx1"/>
                </a:solidFill>
                <a:latin typeface="Times New Roman" panose="02020603050405020304" pitchFamily="18" charset="0"/>
                <a:ea typeface="楷体_GB2312" panose="02010609030101010101" pitchFamily="49" charset="-122"/>
              </a:rPr>
              <a:t>2i </a:t>
            </a:r>
            <a:r>
              <a:rPr lang="zh-CN" altLang="en-US" sz="3200" dirty="0">
                <a:solidFill>
                  <a:schemeClr val="tx1"/>
                </a:solidFill>
                <a:latin typeface="Times New Roman" panose="02020603050405020304" pitchFamily="18" charset="0"/>
                <a:ea typeface="楷体_GB2312" panose="02010609030101010101" pitchFamily="49" charset="-122"/>
              </a:rPr>
              <a:t>的结点为其</a:t>
            </a:r>
            <a:r>
              <a:rPr lang="zh-CN" altLang="en-US" sz="3200" b="1" dirty="0">
                <a:solidFill>
                  <a:schemeClr val="tx1"/>
                </a:solidFill>
                <a:latin typeface="Times New Roman" panose="02020603050405020304" pitchFamily="18" charset="0"/>
                <a:ea typeface="楷体_GB2312" panose="02010609030101010101" pitchFamily="49" charset="-122"/>
              </a:rPr>
              <a:t>左孩子</a:t>
            </a:r>
            <a:r>
              <a:rPr lang="zh-CN" altLang="en-US" sz="3200" dirty="0">
                <a:solidFill>
                  <a:schemeClr val="tx1"/>
                </a:solidFill>
                <a:latin typeface="Times New Roman" panose="02020603050405020304" pitchFamily="18" charset="0"/>
                <a:ea typeface="楷体_GB2312" panose="02010609030101010101" pitchFamily="49" charset="-122"/>
              </a:rPr>
              <a:t>结点；</a:t>
            </a:r>
            <a:br>
              <a:rPr lang="zh-CN" altLang="en-US" sz="3200" dirty="0">
                <a:solidFill>
                  <a:schemeClr val="tx1"/>
                </a:solidFill>
                <a:latin typeface="Times New Roman" panose="02020603050405020304" pitchFamily="18" charset="0"/>
                <a:ea typeface="楷体_GB2312" panose="02010609030101010101" pitchFamily="49" charset="-122"/>
              </a:rPr>
            </a:br>
            <a:r>
              <a:rPr lang="en-US" altLang="zh-CN" sz="3200">
                <a:solidFill>
                  <a:schemeClr val="tx1"/>
                </a:solidFill>
                <a:latin typeface="Times New Roman" panose="02020603050405020304" pitchFamily="18" charset="0"/>
                <a:ea typeface="楷体_GB2312" panose="02010609030101010101" pitchFamily="49" charset="-122"/>
              </a:rPr>
              <a:t>(3) </a:t>
            </a:r>
            <a:r>
              <a:rPr lang="zh-CN" altLang="en-US" sz="3200" dirty="0">
                <a:solidFill>
                  <a:schemeClr val="tx1"/>
                </a:solidFill>
                <a:latin typeface="Times New Roman" panose="02020603050405020304" pitchFamily="18" charset="0"/>
                <a:ea typeface="楷体_GB2312" panose="02010609030101010101" pitchFamily="49" charset="-122"/>
              </a:rPr>
              <a:t>若 </a:t>
            </a:r>
            <a:r>
              <a:rPr lang="en-US" altLang="zh-CN" sz="3200" b="1" i="1">
                <a:solidFill>
                  <a:schemeClr val="tx1"/>
                </a:solidFill>
                <a:latin typeface="Times New Roman" panose="02020603050405020304" pitchFamily="18" charset="0"/>
                <a:ea typeface="楷体_GB2312" panose="02010609030101010101" pitchFamily="49" charset="-122"/>
              </a:rPr>
              <a:t>2i+1&gt;n</a:t>
            </a:r>
            <a:r>
              <a:rPr lang="zh-CN" altLang="en-US" sz="3200" dirty="0">
                <a:solidFill>
                  <a:schemeClr val="tx1"/>
                </a:solidFill>
                <a:latin typeface="Times New Roman" panose="02020603050405020304" pitchFamily="18" charset="0"/>
                <a:ea typeface="楷体_GB2312" panose="02010609030101010101" pitchFamily="49" charset="-122"/>
              </a:rPr>
              <a:t>，则该结点无右孩子结点，</a:t>
            </a:r>
            <a:br>
              <a:rPr lang="zh-CN" altLang="en-US" sz="3200" dirty="0">
                <a:solidFill>
                  <a:schemeClr val="tx1"/>
                </a:solidFill>
                <a:latin typeface="Times New Roman" panose="02020603050405020304" pitchFamily="18" charset="0"/>
                <a:ea typeface="楷体_GB2312" panose="02010609030101010101" pitchFamily="49" charset="-122"/>
              </a:rPr>
            </a:br>
            <a:r>
              <a:rPr lang="zh-CN" altLang="en-US" sz="3200" dirty="0">
                <a:solidFill>
                  <a:schemeClr val="tx1"/>
                </a:solidFill>
                <a:latin typeface="Times New Roman" panose="02020603050405020304" pitchFamily="18" charset="0"/>
                <a:ea typeface="楷体_GB2312" panose="02010609030101010101" pitchFamily="49" charset="-122"/>
              </a:rPr>
              <a:t>  否则，编号为</a:t>
            </a:r>
            <a:r>
              <a:rPr lang="en-US" altLang="zh-CN" sz="3200" b="1" i="1">
                <a:solidFill>
                  <a:schemeClr val="tx1"/>
                </a:solidFill>
                <a:latin typeface="Times New Roman" panose="02020603050405020304" pitchFamily="18" charset="0"/>
                <a:ea typeface="楷体_GB2312" panose="02010609030101010101" pitchFamily="49" charset="-122"/>
              </a:rPr>
              <a:t>2i+1 </a:t>
            </a:r>
            <a:r>
              <a:rPr lang="zh-CN" altLang="en-US" sz="3200" dirty="0">
                <a:solidFill>
                  <a:schemeClr val="tx1"/>
                </a:solidFill>
                <a:latin typeface="Times New Roman" panose="02020603050405020304" pitchFamily="18" charset="0"/>
                <a:ea typeface="楷体_GB2312" panose="02010609030101010101" pitchFamily="49" charset="-122"/>
              </a:rPr>
              <a:t>的结点为其</a:t>
            </a:r>
            <a:r>
              <a:rPr lang="zh-CN" altLang="en-US" sz="3200" b="1" dirty="0">
                <a:solidFill>
                  <a:schemeClr val="tx1"/>
                </a:solidFill>
                <a:latin typeface="Times New Roman" panose="02020603050405020304" pitchFamily="18" charset="0"/>
                <a:ea typeface="楷体_GB2312" panose="02010609030101010101" pitchFamily="49" charset="-122"/>
              </a:rPr>
              <a:t>右孩子</a:t>
            </a:r>
            <a:r>
              <a:rPr lang="zh-CN" altLang="en-US" sz="3200" dirty="0">
                <a:solidFill>
                  <a:schemeClr val="tx1"/>
                </a:solidFill>
                <a:latin typeface="Times New Roman" panose="02020603050405020304" pitchFamily="18" charset="0"/>
                <a:ea typeface="楷体_GB2312" panose="02010609030101010101" pitchFamily="49" charset="-122"/>
              </a:rPr>
              <a:t>结点。</a:t>
            </a:r>
            <a:endParaRPr lang="zh-CN" altLang="en-US" sz="3200" dirty="0">
              <a:solidFill>
                <a:schemeClr val="tx1"/>
              </a:solidFill>
              <a:latin typeface="Times New Roman" panose="02020603050405020304" pitchFamily="18" charset="0"/>
              <a:ea typeface="楷体_GB2312" panose="02010609030101010101" pitchFamily="49" charset="-122"/>
            </a:endParaRPr>
          </a:p>
        </p:txBody>
      </p:sp>
      <p:sp>
        <p:nvSpPr>
          <p:cNvPr id="101380" name="左弧形箭头 101379">
            <a:hlinkClick r:id="rId1" action="ppaction://hlinksldjump"/>
          </p:cNvPr>
          <p:cNvSpPr/>
          <p:nvPr/>
        </p:nvSpPr>
        <p:spPr>
          <a:xfrm>
            <a:off x="8458200" y="6324600"/>
            <a:ext cx="381000" cy="381000"/>
          </a:xfrm>
          <a:prstGeom prst="curvedRightArrow">
            <a:avLst>
              <a:gd name="adj1" fmla="val 20000"/>
              <a:gd name="adj2" fmla="val 40000"/>
              <a:gd name="adj3" fmla="val 33319"/>
            </a:avLst>
          </a:prstGeom>
          <a:solidFill>
            <a:srgbClr val="990033"/>
          </a:solidFill>
          <a:ln w="12700" cap="sq" cmpd="sng">
            <a:solidFill>
              <a:schemeClr val="tx1"/>
            </a:solidFill>
            <a:prstDash val="solid"/>
            <a:miter/>
            <a:headEnd type="none" w="sm" len="sm"/>
            <a:tailEnd type="none" w="sm" len="sm"/>
          </a:ln>
        </p:spPr>
        <p:txBody>
          <a:bodyPr/>
          <a:p>
            <a:endParaRPr lang="zh-CN" altLang="en-US" dirty="0">
              <a:latin typeface="Arial" panose="020B0604020202020204" pitchFamily="34" charset="0"/>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strips(downRight)">
                                      <p:cBhvr>
                                        <p:cTn id="7" dur="500"/>
                                        <p:tgtEl>
                                          <p:spTgt spid="101379"/>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101380"/>
                                        </p:tgtEl>
                                        <p:attrNameLst>
                                          <p:attrName>style.visibility</p:attrName>
                                        </p:attrNameLst>
                                      </p:cBhvr>
                                      <p:to>
                                        <p:strVal val="visible"/>
                                      </p:to>
                                    </p:set>
                                    <p:anim calcmode="lin" valueType="num">
                                      <p:cBhvr additive="base">
                                        <p:cTn id="11" dur="500" fill="hold"/>
                                        <p:tgtEl>
                                          <p:spTgt spid="101380"/>
                                        </p:tgtEl>
                                        <p:attrNameLst>
                                          <p:attrName>ppt_x</p:attrName>
                                        </p:attrNameLst>
                                      </p:cBhvr>
                                      <p:tavLst>
                                        <p:tav tm="0">
                                          <p:val>
                                            <p:strVal val="1+#ppt_w/2"/>
                                          </p:val>
                                        </p:tav>
                                        <p:tav tm="100000">
                                          <p:val>
                                            <p:strVal val="#ppt_x"/>
                                          </p:val>
                                        </p:tav>
                                      </p:tavLst>
                                    </p:anim>
                                    <p:anim calcmode="lin" valueType="num">
                                      <p:cBhvr additive="base">
                                        <p:cTn id="12" dur="500" fill="hold"/>
                                        <p:tgtEl>
                                          <p:spTgt spid="101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103425"/>
          <p:cNvSpPr txBox="1"/>
          <p:nvPr/>
        </p:nvSpPr>
        <p:spPr>
          <a:xfrm>
            <a:off x="1143000" y="269875"/>
            <a:ext cx="6915150" cy="1300163"/>
          </a:xfrm>
          <a:prstGeom prst="rect">
            <a:avLst/>
          </a:prstGeom>
          <a:solidFill>
            <a:schemeClr val="accent2">
              <a:alpha val="50000"/>
            </a:schemeClr>
          </a:solidFill>
          <a:ln w="12700">
            <a:noFill/>
          </a:ln>
        </p:spPr>
        <p:txBody>
          <a:bodyPr wrap="none">
            <a:spAutoFit/>
          </a:bodyPr>
          <a:p>
            <a:pPr algn="ctr">
              <a:lnSpc>
                <a:spcPct val="120000"/>
              </a:lnSpc>
            </a:pPr>
            <a:r>
              <a:rPr lang="zh-CN" altLang="en-US" sz="6600" b="1" dirty="0">
                <a:solidFill>
                  <a:srgbClr val="008080"/>
                </a:solidFill>
                <a:latin typeface="Times New Roman" panose="02020603050405020304" pitchFamily="18" charset="0"/>
                <a:ea typeface="隶书" pitchFamily="49" charset="-122"/>
              </a:rPr>
              <a:t>二叉树的存储结构</a:t>
            </a:r>
            <a:endParaRPr lang="zh-CN" altLang="en-US" sz="2400">
              <a:latin typeface="Times New Roman" panose="02020603050405020304" pitchFamily="18" charset="0"/>
            </a:endParaRPr>
          </a:p>
        </p:txBody>
      </p:sp>
      <p:graphicFrame>
        <p:nvGraphicFramePr>
          <p:cNvPr id="38914" name="对象 103426"/>
          <p:cNvGraphicFramePr/>
          <p:nvPr/>
        </p:nvGraphicFramePr>
        <p:xfrm>
          <a:off x="457200" y="4038600"/>
          <a:ext cx="2355850" cy="2463800"/>
        </p:xfrm>
        <a:graphic>
          <a:graphicData uri="http://schemas.openxmlformats.org/presentationml/2006/ole">
            <mc:AlternateContent xmlns:mc="http://schemas.openxmlformats.org/markup-compatibility/2006">
              <mc:Choice xmlns:v="urn:schemas-microsoft-com:vml" Requires="v">
                <p:oleObj spid="_x0000_s3077" name="" r:id="rId1" imgW="2501900" imgH="2616200" progId="MS_ClipArt_Gallery.2">
                  <p:embed/>
                </p:oleObj>
              </mc:Choice>
              <mc:Fallback>
                <p:oleObj name="" r:id="rId1" imgW="2501900" imgH="2616200" progId="MS_ClipArt_Gallery.2">
                  <p:embed/>
                  <p:pic>
                    <p:nvPicPr>
                      <p:cNvPr id="0" name="图片 3076"/>
                      <p:cNvPicPr/>
                      <p:nvPr/>
                    </p:nvPicPr>
                    <p:blipFill>
                      <a:blip r:embed="rId2"/>
                      <a:stretch>
                        <a:fillRect/>
                      </a:stretch>
                    </p:blipFill>
                    <p:spPr>
                      <a:xfrm>
                        <a:off x="457200" y="4038600"/>
                        <a:ext cx="2355850" cy="2463800"/>
                      </a:xfrm>
                      <a:prstGeom prst="rect">
                        <a:avLst/>
                      </a:prstGeom>
                      <a:noFill/>
                      <a:ln w="38100">
                        <a:noFill/>
                        <a:miter/>
                      </a:ln>
                    </p:spPr>
                  </p:pic>
                </p:oleObj>
              </mc:Fallback>
            </mc:AlternateContent>
          </a:graphicData>
        </a:graphic>
      </p:graphicFrame>
      <p:sp>
        <p:nvSpPr>
          <p:cNvPr id="103429" name="文本框 103428">
            <a:hlinkClick r:id="" action="ppaction://hlinkshowjump?jump=nextslide"/>
          </p:cNvPr>
          <p:cNvSpPr txBox="1"/>
          <p:nvPr/>
        </p:nvSpPr>
        <p:spPr>
          <a:xfrm>
            <a:off x="2813050" y="2271395"/>
            <a:ext cx="5492750" cy="681990"/>
          </a:xfrm>
          <a:prstGeom prst="rect">
            <a:avLst/>
          </a:prstGeom>
          <a:noFill/>
          <a:ln w="12700">
            <a:noFill/>
          </a:ln>
        </p:spPr>
        <p:txBody>
          <a:bodyPr wrap="square">
            <a:spAutoFit/>
          </a:bodyPr>
          <a:p>
            <a:pPr>
              <a:lnSpc>
                <a:spcPct val="120000"/>
              </a:lnSpc>
            </a:pPr>
            <a:r>
              <a:rPr lang="en-US" altLang="zh-CN" sz="3200" b="1" dirty="0">
                <a:solidFill>
                  <a:srgbClr val="333399"/>
                </a:solidFill>
                <a:latin typeface="Times New Roman" panose="02020603050405020304" pitchFamily="18" charset="0"/>
                <a:ea typeface="楷体_GB2312" panose="02010609030101010101" pitchFamily="49" charset="-122"/>
              </a:rPr>
              <a:t>1</a:t>
            </a:r>
            <a:r>
              <a:rPr lang="zh-CN" altLang="en-US" sz="3200" b="1" dirty="0">
                <a:solidFill>
                  <a:srgbClr val="333399"/>
                </a:solidFill>
                <a:latin typeface="Times New Roman" panose="02020603050405020304" pitchFamily="18" charset="0"/>
                <a:ea typeface="楷体_GB2312" panose="02010609030101010101" pitchFamily="49" charset="-122"/>
              </a:rPr>
              <a:t>、完全二叉树的数组表示法</a:t>
            </a:r>
            <a:endParaRPr lang="zh-CN" altLang="en-US" sz="3200" b="1" dirty="0">
              <a:solidFill>
                <a:srgbClr val="333399"/>
              </a:solidFill>
              <a:latin typeface="Times New Roman" panose="02020603050405020304" pitchFamily="18" charset="0"/>
              <a:ea typeface="楷体_GB2312" panose="02010609030101010101" pitchFamily="49" charset="-122"/>
            </a:endParaRPr>
          </a:p>
        </p:txBody>
      </p:sp>
      <p:graphicFrame>
        <p:nvGraphicFramePr>
          <p:cNvPr id="103430" name="对象 103429"/>
          <p:cNvGraphicFramePr/>
          <p:nvPr/>
        </p:nvGraphicFramePr>
        <p:xfrm flipV="1">
          <a:off x="8305800" y="6096000"/>
          <a:ext cx="457200" cy="341313"/>
        </p:xfrm>
        <a:graphic>
          <a:graphicData uri="http://schemas.openxmlformats.org/presentationml/2006/ole">
            <mc:AlternateContent xmlns:mc="http://schemas.openxmlformats.org/markup-compatibility/2006">
              <mc:Choice xmlns:v="urn:schemas-microsoft-com:vml" Requires="v">
                <p:oleObj spid="_x0000_s3078" name="" r:id="rId3" imgW="5184775" imgH="3862705" progId="MS_ClipArt_Gallery.2">
                  <p:embed/>
                </p:oleObj>
              </mc:Choice>
              <mc:Fallback>
                <p:oleObj name="" r:id="rId3" imgW="5184775" imgH="3862705" progId="MS_ClipArt_Gallery.2">
                  <p:embed/>
                  <p:pic>
                    <p:nvPicPr>
                      <p:cNvPr id="0" name="图片 3077"/>
                      <p:cNvPicPr/>
                      <p:nvPr/>
                    </p:nvPicPr>
                    <p:blipFill>
                      <a:blip r:embed="rId4"/>
                      <a:stretch>
                        <a:fillRect/>
                      </a:stretch>
                    </p:blipFill>
                    <p:spPr>
                      <a:xfrm flipV="1">
                        <a:off x="8305800" y="6096000"/>
                        <a:ext cx="457200" cy="341313"/>
                      </a:xfrm>
                      <a:prstGeom prst="rect">
                        <a:avLst/>
                      </a:prstGeom>
                      <a:noFill/>
                      <a:ln w="38100">
                        <a:noFill/>
                        <a:miter/>
                      </a:ln>
                    </p:spPr>
                  </p:pic>
                </p:oleObj>
              </mc:Fallback>
            </mc:AlternateContent>
          </a:graphicData>
        </a:graphic>
      </p:graphicFrame>
      <p:sp>
        <p:nvSpPr>
          <p:cNvPr id="2" name="文本框 1">
            <a:hlinkClick r:id="" action="ppaction://hlinkshowjump?jump=nextslide"/>
          </p:cNvPr>
          <p:cNvSpPr txBox="1"/>
          <p:nvPr/>
        </p:nvSpPr>
        <p:spPr>
          <a:xfrm>
            <a:off x="3270250" y="3356610"/>
            <a:ext cx="5492750" cy="681990"/>
          </a:xfrm>
          <a:prstGeom prst="rect">
            <a:avLst/>
          </a:prstGeom>
          <a:noFill/>
          <a:ln w="12700">
            <a:noFill/>
          </a:ln>
        </p:spPr>
        <p:txBody>
          <a:bodyPr wrap="square">
            <a:spAutoFit/>
          </a:bodyPr>
          <a:p>
            <a:pPr>
              <a:lnSpc>
                <a:spcPct val="120000"/>
              </a:lnSpc>
            </a:pPr>
            <a:r>
              <a:rPr lang="en-US" altLang="zh-CN" sz="3200" b="1" dirty="0">
                <a:solidFill>
                  <a:srgbClr val="333399"/>
                </a:solidFill>
                <a:latin typeface="Times New Roman" panose="02020603050405020304" pitchFamily="18" charset="0"/>
                <a:ea typeface="楷体_GB2312" panose="02010609030101010101" pitchFamily="49" charset="-122"/>
              </a:rPr>
              <a:t>2</a:t>
            </a:r>
            <a:r>
              <a:rPr lang="zh-CN" altLang="en-US" sz="3200" b="1" dirty="0">
                <a:solidFill>
                  <a:srgbClr val="333399"/>
                </a:solidFill>
                <a:latin typeface="Times New Roman" panose="02020603050405020304" pitchFamily="18" charset="0"/>
                <a:ea typeface="楷体_GB2312" panose="02010609030101010101" pitchFamily="49" charset="-122"/>
              </a:rPr>
              <a:t>、二叉树的儿子表示法</a:t>
            </a:r>
            <a:endParaRPr lang="zh-CN" altLang="en-US" sz="3200" b="1" dirty="0">
              <a:solidFill>
                <a:srgbClr val="333399"/>
              </a:solidFill>
              <a:latin typeface="Times New Roman" panose="02020603050405020304" pitchFamily="18" charset="0"/>
              <a:ea typeface="楷体_GB2312" panose="02010609030101010101" pitchFamily="49" charset="-122"/>
            </a:endParaRPr>
          </a:p>
        </p:txBody>
      </p:sp>
      <p:sp>
        <p:nvSpPr>
          <p:cNvPr id="3" name="文本框 2">
            <a:hlinkClick r:id="" action="ppaction://hlinkshowjump?jump=nextslide"/>
          </p:cNvPr>
          <p:cNvSpPr txBox="1"/>
          <p:nvPr/>
        </p:nvSpPr>
        <p:spPr>
          <a:xfrm>
            <a:off x="3759835" y="4478655"/>
            <a:ext cx="4545965" cy="681990"/>
          </a:xfrm>
          <a:prstGeom prst="rect">
            <a:avLst/>
          </a:prstGeom>
          <a:noFill/>
          <a:ln w="12700">
            <a:noFill/>
          </a:ln>
        </p:spPr>
        <p:txBody>
          <a:bodyPr wrap="square">
            <a:spAutoFit/>
          </a:bodyPr>
          <a:p>
            <a:pPr>
              <a:lnSpc>
                <a:spcPct val="120000"/>
              </a:lnSpc>
            </a:pPr>
            <a:r>
              <a:rPr lang="en-US" altLang="zh-CN" sz="3200" b="1" dirty="0">
                <a:solidFill>
                  <a:srgbClr val="333399"/>
                </a:solidFill>
                <a:latin typeface="Times New Roman" panose="02020603050405020304" pitchFamily="18" charset="0"/>
                <a:ea typeface="楷体_GB2312" panose="02010609030101010101" pitchFamily="49" charset="-122"/>
              </a:rPr>
              <a:t>3</a:t>
            </a:r>
            <a:r>
              <a:rPr lang="zh-CN" altLang="en-US" sz="3200" b="1" dirty="0">
                <a:solidFill>
                  <a:srgbClr val="333399"/>
                </a:solidFill>
                <a:latin typeface="Times New Roman" panose="02020603050405020304" pitchFamily="18" charset="0"/>
                <a:ea typeface="楷体_GB2312" panose="02010609030101010101" pitchFamily="49" charset="-122"/>
              </a:rPr>
              <a:t>、二叉树的数组表示法</a:t>
            </a:r>
            <a:endParaRPr lang="zh-CN" altLang="en-US" sz="3200" b="1" dirty="0">
              <a:solidFill>
                <a:srgbClr val="333399"/>
              </a:solidFill>
              <a:latin typeface="Times New Roman" panose="02020603050405020304" pitchFamily="18" charset="0"/>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strips(downLeft)">
                                      <p:cBhvr>
                                        <p:cTn id="7" dur="500"/>
                                        <p:tgtEl>
                                          <p:spTgt spid="103429"/>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103430"/>
                                        </p:tgtEl>
                                        <p:attrNameLst>
                                          <p:attrName>style.visibility</p:attrName>
                                        </p:attrNameLst>
                                      </p:cBhvr>
                                      <p:to>
                                        <p:strVal val="visible"/>
                                      </p:to>
                                    </p:set>
                                    <p:anim calcmode="lin" valueType="num">
                                      <p:cBhvr additive="base">
                                        <p:cTn id="11" dur="500" fill="hold"/>
                                        <p:tgtEl>
                                          <p:spTgt spid="103430"/>
                                        </p:tgtEl>
                                        <p:attrNameLst>
                                          <p:attrName>ppt_x</p:attrName>
                                        </p:attrNameLst>
                                      </p:cBhvr>
                                      <p:tavLst>
                                        <p:tav tm="0">
                                          <p:val>
                                            <p:strVal val="1+#ppt_w/2"/>
                                          </p:val>
                                        </p:tav>
                                        <p:tav tm="100000">
                                          <p:val>
                                            <p:strVal val="#ppt_x"/>
                                          </p:val>
                                        </p:tav>
                                      </p:tavLst>
                                    </p:anim>
                                    <p:anim calcmode="lin" valueType="num">
                                      <p:cBhvr additive="base">
                                        <p:cTn id="12" dur="500" fill="hold"/>
                                        <p:tgtEl>
                                          <p:spTgt spid="1034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28001"/>
          <p:cNvSpPr>
            <a:spLocks noGrp="1"/>
          </p:cNvSpPr>
          <p:nvPr>
            <p:ph type="title"/>
          </p:nvPr>
        </p:nvSpPr>
        <p:spPr/>
        <p:txBody>
          <a:bodyPr anchor="b" anchorCtr="0"/>
          <a:p>
            <a:r>
              <a:rPr lang="zh-CN" altLang="en-US" dirty="0">
                <a:solidFill>
                  <a:srgbClr val="333399"/>
                </a:solidFill>
              </a:rPr>
              <a:t> </a:t>
            </a:r>
            <a:r>
              <a:rPr lang="zh-CN" altLang="en-US" dirty="0">
                <a:solidFill>
                  <a:srgbClr val="333399"/>
                </a:solidFill>
                <a:latin typeface="Times New Roman" panose="02020603050405020304" pitchFamily="18" charset="0"/>
                <a:ea typeface="楷体_GB2312" panose="02010609030101010101" pitchFamily="49" charset="-122"/>
                <a:sym typeface="+mn-ea"/>
              </a:rPr>
              <a:t>完全二叉树的数组表示法</a:t>
            </a:r>
            <a:endParaRPr lang="zh-CN" altLang="en-US" dirty="0">
              <a:solidFill>
                <a:srgbClr val="333399"/>
              </a:solidFill>
            </a:endParaRPr>
          </a:p>
        </p:txBody>
      </p:sp>
      <p:sp>
        <p:nvSpPr>
          <p:cNvPr id="40962" name="文本占位符 128002"/>
          <p:cNvSpPr>
            <a:spLocks noGrp="1"/>
          </p:cNvSpPr>
          <p:nvPr>
            <p:ph idx="1"/>
          </p:nvPr>
        </p:nvSpPr>
        <p:spPr/>
        <p:txBody>
          <a:bodyPr anchor="t" anchorCtr="0"/>
          <a:p>
            <a:r>
              <a:rPr lang="zh-CN" altLang="en-US" sz="2900" dirty="0"/>
              <a:t>一棵</a:t>
            </a:r>
            <a:r>
              <a:rPr lang="en-US" altLang="zh-CN" sz="2900"/>
              <a:t>n</a:t>
            </a:r>
            <a:r>
              <a:rPr lang="zh-CN" altLang="en-US" sz="2900" dirty="0"/>
              <a:t>个结点的完全二叉树，对于任一编号为</a:t>
            </a:r>
            <a:r>
              <a:rPr lang="en-US" altLang="zh-CN" sz="2900"/>
              <a:t>i</a:t>
            </a:r>
            <a:r>
              <a:rPr lang="zh-CN" altLang="en-US" sz="2900" dirty="0"/>
              <a:t>结点，有：</a:t>
            </a:r>
            <a:endParaRPr lang="zh-CN" altLang="en-US" sz="2900" dirty="0"/>
          </a:p>
          <a:p>
            <a:pPr lvl="1"/>
            <a:r>
              <a:rPr lang="zh-CN" altLang="en-US" sz="2500" dirty="0"/>
              <a:t>如果</a:t>
            </a:r>
            <a:r>
              <a:rPr lang="en-US" altLang="zh-CN" sz="2500"/>
              <a:t>i=1,</a:t>
            </a:r>
            <a:r>
              <a:rPr lang="zh-CN" altLang="en-US" sz="2500" dirty="0"/>
              <a:t>则结点</a:t>
            </a:r>
            <a:r>
              <a:rPr lang="en-US" altLang="zh-CN" sz="2500"/>
              <a:t>i</a:t>
            </a:r>
            <a:r>
              <a:rPr lang="zh-CN" altLang="en-US" sz="2500" dirty="0"/>
              <a:t>为根，无父结点；如果</a:t>
            </a:r>
            <a:r>
              <a:rPr lang="en-US" altLang="zh-CN" sz="2500"/>
              <a:t>i&gt;1,</a:t>
            </a:r>
            <a:r>
              <a:rPr lang="zh-CN" altLang="en-US" sz="2500" dirty="0"/>
              <a:t>则其父结点编号为</a:t>
            </a:r>
            <a:r>
              <a:rPr lang="en-US" altLang="zh-CN" sz="2500"/>
              <a:t>i/2</a:t>
            </a:r>
            <a:r>
              <a:rPr lang="zh-CN" altLang="en-US" sz="2500" dirty="0"/>
              <a:t>。</a:t>
            </a:r>
            <a:endParaRPr lang="zh-CN" altLang="en-US" sz="2500" dirty="0"/>
          </a:p>
          <a:p>
            <a:pPr lvl="1"/>
            <a:r>
              <a:rPr lang="zh-CN" altLang="en-US" sz="2500" dirty="0"/>
              <a:t>如果</a:t>
            </a:r>
            <a:r>
              <a:rPr lang="en-US" altLang="zh-CN" sz="2500"/>
              <a:t>2*i&gt;n</a:t>
            </a:r>
            <a:r>
              <a:rPr lang="zh-CN" altLang="en-US" sz="2500" dirty="0"/>
              <a:t>，则结点</a:t>
            </a:r>
            <a:r>
              <a:rPr lang="en-US" altLang="zh-CN" sz="2500"/>
              <a:t>i</a:t>
            </a:r>
            <a:r>
              <a:rPr lang="zh-CN" altLang="en-US" sz="2500" dirty="0"/>
              <a:t>为叶结点；否则左孩子编号为</a:t>
            </a:r>
            <a:r>
              <a:rPr lang="en-US" altLang="zh-CN" sz="2500"/>
              <a:t>2*i</a:t>
            </a:r>
            <a:r>
              <a:rPr lang="zh-CN" altLang="en-US" sz="2500" dirty="0"/>
              <a:t>。</a:t>
            </a:r>
            <a:endParaRPr lang="zh-CN" altLang="en-US" sz="2500" dirty="0"/>
          </a:p>
          <a:p>
            <a:pPr lvl="1"/>
            <a:r>
              <a:rPr lang="zh-CN" altLang="en-US" sz="2500" dirty="0"/>
              <a:t>如果</a:t>
            </a:r>
            <a:r>
              <a:rPr lang="en-US" altLang="zh-CN" sz="2500"/>
              <a:t>2*i+1&gt;n</a:t>
            </a:r>
            <a:r>
              <a:rPr lang="zh-CN" altLang="en-US" sz="2500" dirty="0"/>
              <a:t>，则结点</a:t>
            </a:r>
            <a:r>
              <a:rPr lang="en-US" altLang="zh-CN" sz="2500"/>
              <a:t>i</a:t>
            </a:r>
            <a:r>
              <a:rPr lang="zh-CN" altLang="en-US" sz="2500" dirty="0"/>
              <a:t>无右孩子；否则右孩子编号为</a:t>
            </a:r>
            <a:r>
              <a:rPr lang="en-US" altLang="zh-CN" sz="2500"/>
              <a:t>2*i+1</a:t>
            </a:r>
            <a:endParaRPr lang="zh-CN" altLang="en-US"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p:txBody>
          <a:bodyPr anchor="b" anchorCtr="0"/>
          <a:p>
            <a:r>
              <a:rPr lang="zh-CN" altLang="zh-CN"/>
              <a:t>八数码的</a:t>
            </a:r>
            <a:r>
              <a:rPr lang="en-US" altLang="zh-CN"/>
              <a:t>“</a:t>
            </a:r>
            <a:r>
              <a:rPr lang="zh-CN" altLang="en-US"/>
              <a:t>解空间树</a:t>
            </a:r>
            <a:r>
              <a:rPr lang="en-US" altLang="zh-CN"/>
              <a:t>”</a:t>
            </a:r>
            <a:endParaRPr lang="en-US" altLang="zh-CN"/>
          </a:p>
        </p:txBody>
      </p:sp>
      <p:pic>
        <p:nvPicPr>
          <p:cNvPr id="6146" name="图片 225283"/>
          <p:cNvPicPr>
            <a:picLocks noGrp="1" noChangeAspect="1"/>
          </p:cNvPicPr>
          <p:nvPr>
            <p:ph idx="1"/>
          </p:nvPr>
        </p:nvPicPr>
        <p:blipFill>
          <a:blip r:embed="rId1"/>
          <a:stretch>
            <a:fillRect/>
          </a:stretch>
        </p:blipFill>
        <p:spPr>
          <a:xfrm>
            <a:off x="906463" y="1719263"/>
            <a:ext cx="7331075" cy="4411662"/>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107521"/>
          <p:cNvSpPr txBox="1"/>
          <p:nvPr/>
        </p:nvSpPr>
        <p:spPr>
          <a:xfrm>
            <a:off x="381000" y="152400"/>
            <a:ext cx="1497013" cy="762000"/>
          </a:xfrm>
          <a:prstGeom prst="rect">
            <a:avLst/>
          </a:prstGeom>
          <a:noFill/>
          <a:ln w="12700">
            <a:noFill/>
          </a:ln>
        </p:spPr>
        <p:txBody>
          <a:bodyPr wrap="none">
            <a:spAutoFit/>
          </a:bodyPr>
          <a:p>
            <a:r>
              <a:rPr lang="zh-CN" altLang="en-US" sz="4400" b="1" dirty="0">
                <a:solidFill>
                  <a:srgbClr val="3333CC"/>
                </a:solidFill>
                <a:latin typeface="Times New Roman" panose="02020603050405020304" pitchFamily="18" charset="0"/>
                <a:ea typeface="隶书" pitchFamily="49" charset="-122"/>
              </a:rPr>
              <a:t>例如</a:t>
            </a:r>
            <a:r>
              <a:rPr lang="en-US" altLang="zh-CN" sz="4400" b="1">
                <a:solidFill>
                  <a:srgbClr val="3333CC"/>
                </a:solidFill>
                <a:latin typeface="Times New Roman" panose="02020603050405020304" pitchFamily="18" charset="0"/>
                <a:ea typeface="隶书" pitchFamily="49" charset="-122"/>
              </a:rPr>
              <a:t>:</a:t>
            </a:r>
            <a:endParaRPr lang="en-US" altLang="zh-CN" sz="2400">
              <a:latin typeface="Times New Roman" panose="02020603050405020304" pitchFamily="18" charset="0"/>
            </a:endParaRPr>
          </a:p>
        </p:txBody>
      </p:sp>
      <p:grpSp>
        <p:nvGrpSpPr>
          <p:cNvPr id="107523" name="组合 107522"/>
          <p:cNvGrpSpPr/>
          <p:nvPr/>
        </p:nvGrpSpPr>
        <p:grpSpPr>
          <a:xfrm>
            <a:off x="304800" y="4495800"/>
            <a:ext cx="8534400" cy="1295400"/>
            <a:chOff x="192" y="2832"/>
            <a:chExt cx="5376" cy="816"/>
          </a:xfrm>
        </p:grpSpPr>
        <p:sp>
          <p:nvSpPr>
            <p:cNvPr id="41987" name="直接连接符 107523"/>
            <p:cNvSpPr/>
            <p:nvPr/>
          </p:nvSpPr>
          <p:spPr>
            <a:xfrm>
              <a:off x="240" y="3216"/>
              <a:ext cx="5328" cy="0"/>
            </a:xfrm>
            <a:prstGeom prst="line">
              <a:avLst/>
            </a:prstGeom>
            <a:ln w="12700" cap="sq" cmpd="sng">
              <a:solidFill>
                <a:schemeClr val="tx1"/>
              </a:solidFill>
              <a:prstDash val="solid"/>
              <a:headEnd type="none" w="sm" len="sm"/>
              <a:tailEnd type="none" w="sm" len="sm"/>
            </a:ln>
          </p:spPr>
        </p:sp>
        <p:sp>
          <p:nvSpPr>
            <p:cNvPr id="41988" name="直接连接符 107524"/>
            <p:cNvSpPr/>
            <p:nvPr/>
          </p:nvSpPr>
          <p:spPr>
            <a:xfrm>
              <a:off x="240" y="3648"/>
              <a:ext cx="5328" cy="0"/>
            </a:xfrm>
            <a:prstGeom prst="line">
              <a:avLst/>
            </a:prstGeom>
            <a:ln w="12700" cap="sq" cmpd="sng">
              <a:solidFill>
                <a:schemeClr val="tx1"/>
              </a:solidFill>
              <a:prstDash val="solid"/>
              <a:headEnd type="none" w="sm" len="sm"/>
              <a:tailEnd type="none" w="sm" len="sm"/>
            </a:ln>
          </p:spPr>
        </p:sp>
        <p:sp>
          <p:nvSpPr>
            <p:cNvPr id="41989" name="文本框 107525"/>
            <p:cNvSpPr txBox="1"/>
            <p:nvPr/>
          </p:nvSpPr>
          <p:spPr>
            <a:xfrm>
              <a:off x="192" y="3216"/>
              <a:ext cx="5332" cy="404"/>
            </a:xfrm>
            <a:prstGeom prst="rect">
              <a:avLst/>
            </a:prstGeom>
            <a:noFill/>
            <a:ln w="12700">
              <a:noFill/>
            </a:ln>
          </p:spPr>
          <p:txBody>
            <a:bodyPr wrap="none">
              <a:spAutoFit/>
            </a:bodyPr>
            <a:p>
              <a:r>
                <a:rPr lang="en-US" altLang="zh-CN" sz="2400">
                  <a:latin typeface="Times New Roman" panose="02020603050405020304" pitchFamily="18" charset="0"/>
                </a:rPr>
                <a:t> </a:t>
              </a:r>
              <a:r>
                <a:rPr lang="en-US" altLang="zh-CN" sz="3600">
                  <a:solidFill>
                    <a:srgbClr val="990033"/>
                  </a:solidFill>
                  <a:latin typeface="Times New Roman" panose="02020603050405020304" pitchFamily="18" charset="0"/>
                </a:rPr>
                <a:t>A  B   D        C         E                                  F</a:t>
              </a:r>
              <a:endParaRPr lang="en-US" altLang="zh-CN" sz="3600">
                <a:solidFill>
                  <a:srgbClr val="990033"/>
                </a:solidFill>
                <a:latin typeface="Times New Roman" panose="02020603050405020304" pitchFamily="18" charset="0"/>
              </a:endParaRPr>
            </a:p>
          </p:txBody>
        </p:sp>
        <p:grpSp>
          <p:nvGrpSpPr>
            <p:cNvPr id="41990" name="组合 107526"/>
            <p:cNvGrpSpPr/>
            <p:nvPr/>
          </p:nvGrpSpPr>
          <p:grpSpPr>
            <a:xfrm>
              <a:off x="192" y="2832"/>
              <a:ext cx="5376" cy="816"/>
              <a:chOff x="192" y="2832"/>
              <a:chExt cx="5376" cy="816"/>
            </a:xfrm>
          </p:grpSpPr>
          <p:sp>
            <p:nvSpPr>
              <p:cNvPr id="41991" name="直接连接符 107527"/>
              <p:cNvSpPr/>
              <p:nvPr/>
            </p:nvSpPr>
            <p:spPr>
              <a:xfrm>
                <a:off x="576" y="3216"/>
                <a:ext cx="0" cy="432"/>
              </a:xfrm>
              <a:prstGeom prst="line">
                <a:avLst/>
              </a:prstGeom>
              <a:ln w="12700" cap="sq" cmpd="sng">
                <a:solidFill>
                  <a:schemeClr val="tx1"/>
                </a:solidFill>
                <a:prstDash val="solid"/>
                <a:headEnd type="none" w="sm" len="sm"/>
                <a:tailEnd type="none" w="sm" len="sm"/>
              </a:ln>
            </p:spPr>
          </p:sp>
          <p:sp>
            <p:nvSpPr>
              <p:cNvPr id="41992" name="直接连接符 107528"/>
              <p:cNvSpPr/>
              <p:nvPr/>
            </p:nvSpPr>
            <p:spPr>
              <a:xfrm>
                <a:off x="960" y="3216"/>
                <a:ext cx="0" cy="432"/>
              </a:xfrm>
              <a:prstGeom prst="line">
                <a:avLst/>
              </a:prstGeom>
              <a:ln w="12700" cap="sq" cmpd="sng">
                <a:solidFill>
                  <a:schemeClr val="tx1"/>
                </a:solidFill>
                <a:prstDash val="solid"/>
                <a:headEnd type="none" w="sm" len="sm"/>
                <a:tailEnd type="none" w="sm" len="sm"/>
              </a:ln>
            </p:spPr>
          </p:sp>
          <p:sp>
            <p:nvSpPr>
              <p:cNvPr id="41993" name="直接连接符 107529"/>
              <p:cNvSpPr/>
              <p:nvPr/>
            </p:nvSpPr>
            <p:spPr>
              <a:xfrm>
                <a:off x="1344" y="3216"/>
                <a:ext cx="0" cy="432"/>
              </a:xfrm>
              <a:prstGeom prst="line">
                <a:avLst/>
              </a:prstGeom>
              <a:ln w="12700" cap="sq" cmpd="sng">
                <a:solidFill>
                  <a:schemeClr val="tx1"/>
                </a:solidFill>
                <a:prstDash val="solid"/>
                <a:headEnd type="none" w="sm" len="sm"/>
                <a:tailEnd type="none" w="sm" len="sm"/>
              </a:ln>
            </p:spPr>
          </p:sp>
          <p:sp>
            <p:nvSpPr>
              <p:cNvPr id="41994" name="直接连接符 107530"/>
              <p:cNvSpPr/>
              <p:nvPr/>
            </p:nvSpPr>
            <p:spPr>
              <a:xfrm>
                <a:off x="1728" y="3216"/>
                <a:ext cx="0" cy="432"/>
              </a:xfrm>
              <a:prstGeom prst="line">
                <a:avLst/>
              </a:prstGeom>
              <a:ln w="12700" cap="sq" cmpd="sng">
                <a:solidFill>
                  <a:schemeClr val="tx1"/>
                </a:solidFill>
                <a:prstDash val="solid"/>
                <a:headEnd type="none" w="sm" len="sm"/>
                <a:tailEnd type="none" w="sm" len="sm"/>
              </a:ln>
            </p:spPr>
          </p:sp>
          <p:sp>
            <p:nvSpPr>
              <p:cNvPr id="41995" name="直接连接符 107531"/>
              <p:cNvSpPr/>
              <p:nvPr/>
            </p:nvSpPr>
            <p:spPr>
              <a:xfrm>
                <a:off x="2112" y="3216"/>
                <a:ext cx="0" cy="432"/>
              </a:xfrm>
              <a:prstGeom prst="line">
                <a:avLst/>
              </a:prstGeom>
              <a:ln w="12700" cap="sq" cmpd="sng">
                <a:solidFill>
                  <a:schemeClr val="tx1"/>
                </a:solidFill>
                <a:prstDash val="solid"/>
                <a:headEnd type="none" w="sm" len="sm"/>
                <a:tailEnd type="none" w="sm" len="sm"/>
              </a:ln>
            </p:spPr>
          </p:sp>
          <p:sp>
            <p:nvSpPr>
              <p:cNvPr id="41996" name="直接连接符 107532"/>
              <p:cNvSpPr/>
              <p:nvPr/>
            </p:nvSpPr>
            <p:spPr>
              <a:xfrm>
                <a:off x="2544" y="3216"/>
                <a:ext cx="0" cy="432"/>
              </a:xfrm>
              <a:prstGeom prst="line">
                <a:avLst/>
              </a:prstGeom>
              <a:ln w="12700" cap="sq" cmpd="sng">
                <a:solidFill>
                  <a:schemeClr val="tx1"/>
                </a:solidFill>
                <a:prstDash val="solid"/>
                <a:headEnd type="none" w="sm" len="sm"/>
                <a:tailEnd type="none" w="sm" len="sm"/>
              </a:ln>
            </p:spPr>
          </p:sp>
          <p:sp>
            <p:nvSpPr>
              <p:cNvPr id="41997" name="直接连接符 107533"/>
              <p:cNvSpPr/>
              <p:nvPr/>
            </p:nvSpPr>
            <p:spPr>
              <a:xfrm>
                <a:off x="2976" y="3216"/>
                <a:ext cx="0" cy="432"/>
              </a:xfrm>
              <a:prstGeom prst="line">
                <a:avLst/>
              </a:prstGeom>
              <a:ln w="12700" cap="sq" cmpd="sng">
                <a:solidFill>
                  <a:schemeClr val="tx1"/>
                </a:solidFill>
                <a:prstDash val="solid"/>
                <a:headEnd type="none" w="sm" len="sm"/>
                <a:tailEnd type="none" w="sm" len="sm"/>
              </a:ln>
            </p:spPr>
          </p:sp>
          <p:sp>
            <p:nvSpPr>
              <p:cNvPr id="41998" name="直接连接符 107534"/>
              <p:cNvSpPr/>
              <p:nvPr/>
            </p:nvSpPr>
            <p:spPr>
              <a:xfrm>
                <a:off x="3360" y="3216"/>
                <a:ext cx="0" cy="432"/>
              </a:xfrm>
              <a:prstGeom prst="line">
                <a:avLst/>
              </a:prstGeom>
              <a:ln w="12700" cap="sq" cmpd="sng">
                <a:solidFill>
                  <a:schemeClr val="tx1"/>
                </a:solidFill>
                <a:prstDash val="solid"/>
                <a:headEnd type="none" w="sm" len="sm"/>
                <a:tailEnd type="none" w="sm" len="sm"/>
              </a:ln>
            </p:spPr>
          </p:sp>
          <p:sp>
            <p:nvSpPr>
              <p:cNvPr id="41999" name="直接连接符 107535"/>
              <p:cNvSpPr/>
              <p:nvPr/>
            </p:nvSpPr>
            <p:spPr>
              <a:xfrm>
                <a:off x="3744" y="3216"/>
                <a:ext cx="0" cy="432"/>
              </a:xfrm>
              <a:prstGeom prst="line">
                <a:avLst/>
              </a:prstGeom>
              <a:ln w="12700" cap="sq" cmpd="sng">
                <a:solidFill>
                  <a:schemeClr val="tx1"/>
                </a:solidFill>
                <a:prstDash val="solid"/>
                <a:headEnd type="none" w="sm" len="sm"/>
                <a:tailEnd type="none" w="sm" len="sm"/>
              </a:ln>
            </p:spPr>
          </p:sp>
          <p:sp>
            <p:nvSpPr>
              <p:cNvPr id="42000" name="直接连接符 107536"/>
              <p:cNvSpPr/>
              <p:nvPr/>
            </p:nvSpPr>
            <p:spPr>
              <a:xfrm>
                <a:off x="4080" y="3216"/>
                <a:ext cx="0" cy="432"/>
              </a:xfrm>
              <a:prstGeom prst="line">
                <a:avLst/>
              </a:prstGeom>
              <a:ln w="12700" cap="sq" cmpd="sng">
                <a:solidFill>
                  <a:schemeClr val="tx1"/>
                </a:solidFill>
                <a:prstDash val="solid"/>
                <a:headEnd type="none" w="sm" len="sm"/>
                <a:tailEnd type="none" w="sm" len="sm"/>
              </a:ln>
            </p:spPr>
          </p:sp>
          <p:sp>
            <p:nvSpPr>
              <p:cNvPr id="42001" name="直接连接符 107537"/>
              <p:cNvSpPr/>
              <p:nvPr/>
            </p:nvSpPr>
            <p:spPr>
              <a:xfrm>
                <a:off x="4464" y="3216"/>
                <a:ext cx="0" cy="432"/>
              </a:xfrm>
              <a:prstGeom prst="line">
                <a:avLst/>
              </a:prstGeom>
              <a:ln w="12700" cap="sq" cmpd="sng">
                <a:solidFill>
                  <a:schemeClr val="tx1"/>
                </a:solidFill>
                <a:prstDash val="solid"/>
                <a:headEnd type="none" w="sm" len="sm"/>
                <a:tailEnd type="none" w="sm" len="sm"/>
              </a:ln>
            </p:spPr>
          </p:sp>
          <p:sp>
            <p:nvSpPr>
              <p:cNvPr id="42002" name="直接连接符 107538"/>
              <p:cNvSpPr/>
              <p:nvPr/>
            </p:nvSpPr>
            <p:spPr>
              <a:xfrm>
                <a:off x="4848" y="3216"/>
                <a:ext cx="0" cy="432"/>
              </a:xfrm>
              <a:prstGeom prst="line">
                <a:avLst/>
              </a:prstGeom>
              <a:ln w="12700" cap="sq" cmpd="sng">
                <a:solidFill>
                  <a:schemeClr val="tx1"/>
                </a:solidFill>
                <a:prstDash val="solid"/>
                <a:headEnd type="none" w="sm" len="sm"/>
                <a:tailEnd type="none" w="sm" len="sm"/>
              </a:ln>
            </p:spPr>
          </p:sp>
          <p:sp>
            <p:nvSpPr>
              <p:cNvPr id="42003" name="直接连接符 107539"/>
              <p:cNvSpPr/>
              <p:nvPr/>
            </p:nvSpPr>
            <p:spPr>
              <a:xfrm>
                <a:off x="5184" y="3216"/>
                <a:ext cx="0" cy="432"/>
              </a:xfrm>
              <a:prstGeom prst="line">
                <a:avLst/>
              </a:prstGeom>
              <a:ln w="12700" cap="sq" cmpd="sng">
                <a:solidFill>
                  <a:schemeClr val="tx1"/>
                </a:solidFill>
                <a:prstDash val="solid"/>
                <a:headEnd type="none" w="sm" len="sm"/>
                <a:tailEnd type="none" w="sm" len="sm"/>
              </a:ln>
            </p:spPr>
          </p:sp>
          <p:sp>
            <p:nvSpPr>
              <p:cNvPr id="42004" name="直接连接符 107540"/>
              <p:cNvSpPr/>
              <p:nvPr/>
            </p:nvSpPr>
            <p:spPr>
              <a:xfrm>
                <a:off x="5568" y="3216"/>
                <a:ext cx="0" cy="432"/>
              </a:xfrm>
              <a:prstGeom prst="line">
                <a:avLst/>
              </a:prstGeom>
              <a:ln w="12700" cap="sq" cmpd="sng">
                <a:solidFill>
                  <a:schemeClr val="tx1"/>
                </a:solidFill>
                <a:prstDash val="solid"/>
                <a:headEnd type="none" w="sm" len="sm"/>
                <a:tailEnd type="none" w="sm" len="sm"/>
              </a:ln>
            </p:spPr>
          </p:sp>
          <p:sp>
            <p:nvSpPr>
              <p:cNvPr id="42005" name="直接连接符 107541"/>
              <p:cNvSpPr/>
              <p:nvPr/>
            </p:nvSpPr>
            <p:spPr>
              <a:xfrm>
                <a:off x="240" y="3216"/>
                <a:ext cx="0" cy="432"/>
              </a:xfrm>
              <a:prstGeom prst="line">
                <a:avLst/>
              </a:prstGeom>
              <a:ln w="12700" cap="sq" cmpd="sng">
                <a:solidFill>
                  <a:schemeClr val="tx1"/>
                </a:solidFill>
                <a:prstDash val="solid"/>
                <a:headEnd type="none" w="sm" len="sm"/>
                <a:tailEnd type="none" w="sm" len="sm"/>
              </a:ln>
            </p:spPr>
          </p:sp>
          <p:sp>
            <p:nvSpPr>
              <p:cNvPr id="42006" name="文本框 107542"/>
              <p:cNvSpPr txBox="1"/>
              <p:nvPr/>
            </p:nvSpPr>
            <p:spPr>
              <a:xfrm>
                <a:off x="192" y="2832"/>
                <a:ext cx="5336" cy="406"/>
              </a:xfrm>
              <a:prstGeom prst="rect">
                <a:avLst/>
              </a:prstGeom>
              <a:noFill/>
              <a:ln w="12700">
                <a:noFill/>
              </a:ln>
            </p:spPr>
            <p:txBody>
              <a:bodyPr wrap="none">
                <a:spAutoFit/>
              </a:bodyPr>
              <a:p>
                <a:r>
                  <a:rPr lang="en-US" altLang="zh-CN" sz="2400">
                    <a:latin typeface="Times New Roman" panose="02020603050405020304" pitchFamily="18" charset="0"/>
                  </a:rPr>
                  <a:t> </a:t>
                </a:r>
                <a:r>
                  <a:rPr lang="en-US" altLang="zh-CN" sz="3600">
                    <a:latin typeface="Times New Roman" panose="02020603050405020304" pitchFamily="18" charset="0"/>
                  </a:rPr>
                  <a:t>1</a:t>
                </a:r>
                <a:r>
                  <a:rPr lang="en-US" altLang="zh-CN" sz="3600">
                    <a:latin typeface="Times New Roman" panose="02020603050405020304" pitchFamily="18" charset="0"/>
                  </a:rPr>
                  <a:t>   2    3    4   5    6    7   8   9  10 11 12 13 14</a:t>
                </a:r>
                <a:endParaRPr lang="en-US" altLang="zh-CN" sz="3600">
                  <a:latin typeface="Times New Roman" panose="02020603050405020304" pitchFamily="18" charset="0"/>
                </a:endParaRPr>
              </a:p>
            </p:txBody>
          </p:sp>
        </p:grpSp>
      </p:grpSp>
      <p:grpSp>
        <p:nvGrpSpPr>
          <p:cNvPr id="42007" name="组合 107543"/>
          <p:cNvGrpSpPr/>
          <p:nvPr/>
        </p:nvGrpSpPr>
        <p:grpSpPr>
          <a:xfrm>
            <a:off x="2209800" y="381000"/>
            <a:ext cx="6553200" cy="3657600"/>
            <a:chOff x="1392" y="240"/>
            <a:chExt cx="4128" cy="2304"/>
          </a:xfrm>
        </p:grpSpPr>
        <p:sp useBgFill="1">
          <p:nvSpPr>
            <p:cNvPr id="42008" name="椭圆 107544"/>
            <p:cNvSpPr/>
            <p:nvPr/>
          </p:nvSpPr>
          <p:spPr>
            <a:xfrm>
              <a:off x="2640" y="240"/>
              <a:ext cx="480" cy="480"/>
            </a:xfrm>
            <a:prstGeom prst="ellipse">
              <a:avLst/>
            </a:prstGeom>
            <a:ln w="38100" cap="sq" cmpd="sng">
              <a:solidFill>
                <a:srgbClr val="008080"/>
              </a:solidFill>
              <a:prstDash val="solid"/>
              <a:headEnd type="none" w="sm" len="sm"/>
              <a:tailEnd type="none" w="sm" len="sm"/>
            </a:ln>
          </p:spPr>
          <p:txBody>
            <a:bodyPr wrap="none" anchor="ctr" anchorCtr="0"/>
            <a:p>
              <a:pPr algn="ctr"/>
              <a:r>
                <a:rPr lang="en-US" altLang="zh-CN" sz="4000" b="1">
                  <a:solidFill>
                    <a:srgbClr val="990033"/>
                  </a:solidFill>
                  <a:latin typeface="Times New Roman" panose="02020603050405020304" pitchFamily="18" charset="0"/>
                </a:rPr>
                <a:t>A</a:t>
              </a:r>
              <a:endParaRPr lang="en-US" altLang="zh-CN" sz="2400">
                <a:latin typeface="Times New Roman" panose="02020603050405020304" pitchFamily="18" charset="0"/>
              </a:endParaRPr>
            </a:p>
          </p:txBody>
        </p:sp>
        <p:sp useBgFill="1">
          <p:nvSpPr>
            <p:cNvPr id="42009" name="椭圆 107545"/>
            <p:cNvSpPr/>
            <p:nvPr/>
          </p:nvSpPr>
          <p:spPr>
            <a:xfrm>
              <a:off x="1392" y="768"/>
              <a:ext cx="528" cy="528"/>
            </a:xfrm>
            <a:prstGeom prst="ellipse">
              <a:avLst/>
            </a:prstGeom>
            <a:ln w="38100" cap="sq" cmpd="sng">
              <a:solidFill>
                <a:srgbClr val="008080"/>
              </a:solidFill>
              <a:prstDash val="solid"/>
              <a:headEnd type="none" w="sm" len="sm"/>
              <a:tailEnd type="none" w="sm" len="sm"/>
            </a:ln>
          </p:spPr>
          <p:txBody>
            <a:bodyPr wrap="none" anchor="ctr" anchorCtr="0"/>
            <a:p>
              <a:pPr algn="ctr"/>
              <a:r>
                <a:rPr lang="en-US" altLang="zh-CN" sz="4000" b="1">
                  <a:solidFill>
                    <a:srgbClr val="990033"/>
                  </a:solidFill>
                  <a:latin typeface="Times New Roman" panose="02020603050405020304" pitchFamily="18" charset="0"/>
                </a:rPr>
                <a:t>B</a:t>
              </a:r>
              <a:endParaRPr lang="en-US" altLang="zh-CN" sz="2400">
                <a:latin typeface="Times New Roman" panose="02020603050405020304" pitchFamily="18" charset="0"/>
              </a:endParaRPr>
            </a:p>
          </p:txBody>
        </p:sp>
        <p:sp useBgFill="1">
          <p:nvSpPr>
            <p:cNvPr id="42010" name="椭圆 107546"/>
            <p:cNvSpPr/>
            <p:nvPr/>
          </p:nvSpPr>
          <p:spPr>
            <a:xfrm>
              <a:off x="2016" y="1440"/>
              <a:ext cx="480" cy="480"/>
            </a:xfrm>
            <a:prstGeom prst="ellipse">
              <a:avLst/>
            </a:prstGeom>
            <a:ln w="38100" cap="sq" cmpd="sng">
              <a:solidFill>
                <a:srgbClr val="008080"/>
              </a:solidFill>
              <a:prstDash val="solid"/>
              <a:headEnd type="none" w="sm" len="sm"/>
              <a:tailEnd type="none" w="sm" len="sm"/>
            </a:ln>
          </p:spPr>
          <p:txBody>
            <a:bodyPr wrap="none" anchor="ctr" anchorCtr="0"/>
            <a:p>
              <a:pPr algn="ctr"/>
              <a:r>
                <a:rPr lang="en-US" altLang="zh-CN" sz="4000" b="1">
                  <a:solidFill>
                    <a:srgbClr val="990033"/>
                  </a:solidFill>
                  <a:latin typeface="Times New Roman" panose="02020603050405020304" pitchFamily="18" charset="0"/>
                </a:rPr>
                <a:t>C</a:t>
              </a:r>
              <a:endParaRPr lang="en-US" altLang="zh-CN" sz="2400">
                <a:latin typeface="Times New Roman" panose="02020603050405020304" pitchFamily="18" charset="0"/>
              </a:endParaRPr>
            </a:p>
          </p:txBody>
        </p:sp>
        <p:sp useBgFill="1">
          <p:nvSpPr>
            <p:cNvPr id="42011" name="椭圆 107547"/>
            <p:cNvSpPr/>
            <p:nvPr/>
          </p:nvSpPr>
          <p:spPr>
            <a:xfrm>
              <a:off x="3840" y="768"/>
              <a:ext cx="528" cy="528"/>
            </a:xfrm>
            <a:prstGeom prst="ellipse">
              <a:avLst/>
            </a:prstGeom>
            <a:ln w="38100" cap="sq" cmpd="sng">
              <a:solidFill>
                <a:srgbClr val="008080"/>
              </a:solidFill>
              <a:prstDash val="solid"/>
              <a:headEnd type="none" w="sm" len="sm"/>
              <a:tailEnd type="none" w="sm" len="sm"/>
            </a:ln>
          </p:spPr>
          <p:txBody>
            <a:bodyPr wrap="none" anchor="ctr" anchorCtr="0"/>
            <a:p>
              <a:pPr algn="ctr"/>
              <a:r>
                <a:rPr lang="en-US" altLang="zh-CN" sz="4000" b="1">
                  <a:solidFill>
                    <a:srgbClr val="990033"/>
                  </a:solidFill>
                  <a:latin typeface="Times New Roman" panose="02020603050405020304" pitchFamily="18" charset="0"/>
                </a:rPr>
                <a:t>D</a:t>
              </a:r>
              <a:endParaRPr lang="en-US" altLang="zh-CN" sz="2400">
                <a:latin typeface="Times New Roman" panose="02020603050405020304" pitchFamily="18" charset="0"/>
              </a:endParaRPr>
            </a:p>
          </p:txBody>
        </p:sp>
        <p:sp useBgFill="1">
          <p:nvSpPr>
            <p:cNvPr id="42012" name="椭圆 107548"/>
            <p:cNvSpPr/>
            <p:nvPr/>
          </p:nvSpPr>
          <p:spPr>
            <a:xfrm>
              <a:off x="4992" y="1392"/>
              <a:ext cx="528" cy="528"/>
            </a:xfrm>
            <a:prstGeom prst="ellipse">
              <a:avLst/>
            </a:prstGeom>
            <a:ln w="38100" cap="sq" cmpd="sng">
              <a:solidFill>
                <a:srgbClr val="008080"/>
              </a:solidFill>
              <a:prstDash val="solid"/>
              <a:headEnd type="none" w="sm" len="sm"/>
              <a:tailEnd type="none" w="sm" len="sm"/>
            </a:ln>
          </p:spPr>
          <p:txBody>
            <a:bodyPr wrap="none" anchor="ctr" anchorCtr="0"/>
            <a:p>
              <a:pPr algn="ctr"/>
              <a:r>
                <a:rPr lang="en-US" altLang="zh-CN" sz="4000" b="1">
                  <a:solidFill>
                    <a:srgbClr val="990033"/>
                  </a:solidFill>
                  <a:latin typeface="Times New Roman" panose="02020603050405020304" pitchFamily="18" charset="0"/>
                </a:rPr>
                <a:t>E</a:t>
              </a:r>
              <a:endParaRPr lang="en-US" altLang="zh-CN" sz="2400" b="1">
                <a:latin typeface="Times New Roman" panose="02020603050405020304" pitchFamily="18" charset="0"/>
              </a:endParaRPr>
            </a:p>
          </p:txBody>
        </p:sp>
        <p:sp useBgFill="1">
          <p:nvSpPr>
            <p:cNvPr id="42013" name="椭圆 107549"/>
            <p:cNvSpPr/>
            <p:nvPr/>
          </p:nvSpPr>
          <p:spPr>
            <a:xfrm>
              <a:off x="4416" y="2064"/>
              <a:ext cx="528" cy="480"/>
            </a:xfrm>
            <a:prstGeom prst="ellipse">
              <a:avLst/>
            </a:prstGeom>
            <a:ln w="38100" cap="sq" cmpd="sng">
              <a:solidFill>
                <a:srgbClr val="008080"/>
              </a:solidFill>
              <a:prstDash val="solid"/>
              <a:headEnd type="none" w="sm" len="sm"/>
              <a:tailEnd type="none" w="sm" len="sm"/>
            </a:ln>
          </p:spPr>
          <p:txBody>
            <a:bodyPr wrap="none" anchor="ctr" anchorCtr="0"/>
            <a:p>
              <a:pPr algn="ctr"/>
              <a:r>
                <a:rPr lang="en-US" altLang="zh-CN" sz="4000" b="1">
                  <a:solidFill>
                    <a:srgbClr val="990033"/>
                  </a:solidFill>
                  <a:latin typeface="Times New Roman" panose="02020603050405020304" pitchFamily="18" charset="0"/>
                </a:rPr>
                <a:t>F</a:t>
              </a:r>
              <a:endParaRPr lang="en-US" altLang="zh-CN" sz="2400">
                <a:latin typeface="Times New Roman" panose="02020603050405020304" pitchFamily="18" charset="0"/>
              </a:endParaRPr>
            </a:p>
          </p:txBody>
        </p:sp>
        <p:sp>
          <p:nvSpPr>
            <p:cNvPr id="42014" name="直接连接符 107550"/>
            <p:cNvSpPr/>
            <p:nvPr/>
          </p:nvSpPr>
          <p:spPr>
            <a:xfrm flipH="1">
              <a:off x="1680" y="480"/>
              <a:ext cx="960" cy="288"/>
            </a:xfrm>
            <a:prstGeom prst="line">
              <a:avLst/>
            </a:prstGeom>
            <a:ln w="38100" cap="sq" cmpd="sng">
              <a:solidFill>
                <a:srgbClr val="AE68AE"/>
              </a:solidFill>
              <a:prstDash val="solid"/>
              <a:headEnd type="none" w="sm" len="sm"/>
              <a:tailEnd type="none" w="sm" len="sm"/>
            </a:ln>
          </p:spPr>
        </p:sp>
        <p:sp>
          <p:nvSpPr>
            <p:cNvPr id="42015" name="直接连接符 107551"/>
            <p:cNvSpPr/>
            <p:nvPr/>
          </p:nvSpPr>
          <p:spPr>
            <a:xfrm>
              <a:off x="1920" y="1008"/>
              <a:ext cx="336" cy="432"/>
            </a:xfrm>
            <a:prstGeom prst="line">
              <a:avLst/>
            </a:prstGeom>
            <a:ln w="38100" cap="sq" cmpd="sng">
              <a:solidFill>
                <a:srgbClr val="AE68AE"/>
              </a:solidFill>
              <a:prstDash val="solid"/>
              <a:headEnd type="none" w="sm" len="sm"/>
              <a:tailEnd type="none" w="sm" len="sm"/>
            </a:ln>
          </p:spPr>
        </p:sp>
        <p:sp>
          <p:nvSpPr>
            <p:cNvPr id="42016" name="直接连接符 107552"/>
            <p:cNvSpPr/>
            <p:nvPr/>
          </p:nvSpPr>
          <p:spPr>
            <a:xfrm>
              <a:off x="3120" y="480"/>
              <a:ext cx="960" cy="288"/>
            </a:xfrm>
            <a:prstGeom prst="line">
              <a:avLst/>
            </a:prstGeom>
            <a:ln w="38100" cap="sq" cmpd="sng">
              <a:solidFill>
                <a:srgbClr val="AE68AE"/>
              </a:solidFill>
              <a:prstDash val="solid"/>
              <a:headEnd type="none" w="sm" len="sm"/>
              <a:tailEnd type="none" w="sm" len="sm"/>
            </a:ln>
          </p:spPr>
        </p:sp>
        <p:sp>
          <p:nvSpPr>
            <p:cNvPr id="42017" name="直接连接符 107553"/>
            <p:cNvSpPr/>
            <p:nvPr/>
          </p:nvSpPr>
          <p:spPr>
            <a:xfrm>
              <a:off x="4368" y="1008"/>
              <a:ext cx="912" cy="384"/>
            </a:xfrm>
            <a:prstGeom prst="line">
              <a:avLst/>
            </a:prstGeom>
            <a:ln w="38100" cap="sq" cmpd="sng">
              <a:solidFill>
                <a:srgbClr val="AE68AE"/>
              </a:solidFill>
              <a:prstDash val="solid"/>
              <a:headEnd type="none" w="sm" len="sm"/>
              <a:tailEnd type="none" w="sm" len="sm"/>
            </a:ln>
          </p:spPr>
        </p:sp>
        <p:sp>
          <p:nvSpPr>
            <p:cNvPr id="42018" name="直接连接符 107554"/>
            <p:cNvSpPr/>
            <p:nvPr/>
          </p:nvSpPr>
          <p:spPr>
            <a:xfrm flipH="1">
              <a:off x="4704" y="1632"/>
              <a:ext cx="288" cy="432"/>
            </a:xfrm>
            <a:prstGeom prst="line">
              <a:avLst/>
            </a:prstGeom>
            <a:ln w="38100" cap="sq" cmpd="sng">
              <a:solidFill>
                <a:srgbClr val="AE68AE"/>
              </a:solidFill>
              <a:prstDash val="solid"/>
              <a:headEnd type="none" w="sm" len="sm"/>
              <a:tailEnd type="none" w="sm" len="sm"/>
            </a:ln>
          </p:spPr>
        </p:sp>
      </p:grpSp>
      <p:sp>
        <p:nvSpPr>
          <p:cNvPr id="107556" name="文本框 107555"/>
          <p:cNvSpPr txBox="1"/>
          <p:nvPr/>
        </p:nvSpPr>
        <p:spPr>
          <a:xfrm>
            <a:off x="2025650" y="838200"/>
            <a:ext cx="411480" cy="645160"/>
          </a:xfrm>
          <a:prstGeom prst="rect">
            <a:avLst/>
          </a:prstGeom>
          <a:noFill/>
          <a:ln w="12700">
            <a:noFill/>
          </a:ln>
        </p:spPr>
        <p:txBody>
          <a:bodyPr wrap="none">
            <a:spAutoFit/>
          </a:bodyPr>
          <a:p>
            <a:r>
              <a:rPr lang="en-US" altLang="zh-CN" sz="3600">
                <a:latin typeface="Times New Roman" panose="02020603050405020304" pitchFamily="18" charset="0"/>
              </a:rPr>
              <a:t>2</a:t>
            </a:r>
            <a:endParaRPr lang="en-US" altLang="zh-CN" sz="3600">
              <a:latin typeface="Times New Roman" panose="02020603050405020304" pitchFamily="18" charset="0"/>
            </a:endParaRPr>
          </a:p>
        </p:txBody>
      </p:sp>
      <p:sp>
        <p:nvSpPr>
          <p:cNvPr id="107557" name="文本框 107556"/>
          <p:cNvSpPr txBox="1"/>
          <p:nvPr/>
        </p:nvSpPr>
        <p:spPr>
          <a:xfrm>
            <a:off x="3048000" y="1873250"/>
            <a:ext cx="411480" cy="645160"/>
          </a:xfrm>
          <a:prstGeom prst="rect">
            <a:avLst/>
          </a:prstGeom>
          <a:noFill/>
          <a:ln w="12700">
            <a:noFill/>
          </a:ln>
        </p:spPr>
        <p:txBody>
          <a:bodyPr wrap="none">
            <a:spAutoFit/>
          </a:bodyPr>
          <a:p>
            <a:r>
              <a:rPr lang="en-US" altLang="zh-CN" sz="3600">
                <a:latin typeface="Times New Roman" panose="02020603050405020304" pitchFamily="18" charset="0"/>
              </a:rPr>
              <a:t>5</a:t>
            </a:r>
            <a:endParaRPr lang="en-US" altLang="zh-CN" sz="3600">
              <a:latin typeface="Times New Roman" panose="02020603050405020304" pitchFamily="18" charset="0"/>
            </a:endParaRPr>
          </a:p>
        </p:txBody>
      </p:sp>
      <p:sp>
        <p:nvSpPr>
          <p:cNvPr id="107558" name="文本框 107557"/>
          <p:cNvSpPr txBox="1"/>
          <p:nvPr/>
        </p:nvSpPr>
        <p:spPr>
          <a:xfrm>
            <a:off x="4006850" y="0"/>
            <a:ext cx="411480" cy="645160"/>
          </a:xfrm>
          <a:prstGeom prst="rect">
            <a:avLst/>
          </a:prstGeom>
          <a:noFill/>
          <a:ln w="12700">
            <a:noFill/>
          </a:ln>
        </p:spPr>
        <p:txBody>
          <a:bodyPr wrap="none">
            <a:spAutoFit/>
          </a:bodyPr>
          <a:p>
            <a:r>
              <a:rPr lang="en-US" altLang="zh-CN" sz="3600">
                <a:latin typeface="Times New Roman" panose="02020603050405020304" pitchFamily="18" charset="0"/>
              </a:rPr>
              <a:t>1</a:t>
            </a:r>
            <a:endParaRPr lang="en-US" altLang="zh-CN" sz="3600">
              <a:latin typeface="Times New Roman" panose="02020603050405020304" pitchFamily="18" charset="0"/>
            </a:endParaRPr>
          </a:p>
        </p:txBody>
      </p:sp>
      <p:sp>
        <p:nvSpPr>
          <p:cNvPr id="107559" name="文本框 107558"/>
          <p:cNvSpPr txBox="1"/>
          <p:nvPr/>
        </p:nvSpPr>
        <p:spPr>
          <a:xfrm>
            <a:off x="6826250" y="2787650"/>
            <a:ext cx="640080" cy="645160"/>
          </a:xfrm>
          <a:prstGeom prst="rect">
            <a:avLst/>
          </a:prstGeom>
          <a:noFill/>
          <a:ln w="12700">
            <a:noFill/>
          </a:ln>
        </p:spPr>
        <p:txBody>
          <a:bodyPr wrap="none">
            <a:spAutoFit/>
          </a:bodyPr>
          <a:p>
            <a:r>
              <a:rPr lang="en-US" altLang="zh-CN" sz="3600">
                <a:latin typeface="Times New Roman" panose="02020603050405020304" pitchFamily="18" charset="0"/>
              </a:rPr>
              <a:t>14</a:t>
            </a:r>
            <a:endParaRPr lang="en-US" altLang="zh-CN" sz="3600">
              <a:latin typeface="Times New Roman" panose="02020603050405020304" pitchFamily="18" charset="0"/>
            </a:endParaRPr>
          </a:p>
        </p:txBody>
      </p:sp>
      <p:sp>
        <p:nvSpPr>
          <p:cNvPr id="107560" name="文本框 107559"/>
          <p:cNvSpPr txBox="1"/>
          <p:nvPr/>
        </p:nvSpPr>
        <p:spPr>
          <a:xfrm>
            <a:off x="6705600" y="762000"/>
            <a:ext cx="411480" cy="645160"/>
          </a:xfrm>
          <a:prstGeom prst="rect">
            <a:avLst/>
          </a:prstGeom>
          <a:noFill/>
          <a:ln w="12700">
            <a:noFill/>
          </a:ln>
        </p:spPr>
        <p:txBody>
          <a:bodyPr wrap="none">
            <a:spAutoFit/>
          </a:bodyPr>
          <a:p>
            <a:r>
              <a:rPr lang="en-US" altLang="zh-CN" sz="3600">
                <a:latin typeface="Times New Roman" panose="02020603050405020304" pitchFamily="18" charset="0"/>
              </a:rPr>
              <a:t>3</a:t>
            </a:r>
            <a:endParaRPr lang="en-US" altLang="zh-CN" sz="3600">
              <a:latin typeface="Times New Roman" panose="02020603050405020304" pitchFamily="18" charset="0"/>
            </a:endParaRPr>
          </a:p>
        </p:txBody>
      </p:sp>
      <p:sp>
        <p:nvSpPr>
          <p:cNvPr id="107561" name="文本框 107560"/>
          <p:cNvSpPr txBox="1"/>
          <p:nvPr/>
        </p:nvSpPr>
        <p:spPr>
          <a:xfrm>
            <a:off x="8382000" y="1676400"/>
            <a:ext cx="411480" cy="645160"/>
          </a:xfrm>
          <a:prstGeom prst="rect">
            <a:avLst/>
          </a:prstGeom>
          <a:noFill/>
          <a:ln w="12700">
            <a:noFill/>
          </a:ln>
        </p:spPr>
        <p:txBody>
          <a:bodyPr wrap="none">
            <a:spAutoFit/>
          </a:bodyPr>
          <a:p>
            <a:r>
              <a:rPr lang="en-US" altLang="zh-CN" sz="3600">
                <a:latin typeface="Times New Roman" panose="02020603050405020304" pitchFamily="18" charset="0"/>
              </a:rPr>
              <a:t>7</a:t>
            </a:r>
            <a:endParaRPr lang="en-US" altLang="zh-CN" sz="3600">
              <a:latin typeface="Times New Roman" panose="02020603050405020304" pitchFamily="18" charset="0"/>
            </a:endParaRPr>
          </a:p>
        </p:txBody>
      </p:sp>
      <p:graphicFrame>
        <p:nvGraphicFramePr>
          <p:cNvPr id="107562" name="对象 107561">
            <a:hlinkClick r:id="rId1" action="ppaction://hlinksldjump"/>
          </p:cNvPr>
          <p:cNvGraphicFramePr/>
          <p:nvPr/>
        </p:nvGraphicFramePr>
        <p:xfrm>
          <a:off x="8305800" y="6096000"/>
          <a:ext cx="609600" cy="561975"/>
        </p:xfrm>
        <a:graphic>
          <a:graphicData uri="http://schemas.openxmlformats.org/presentationml/2006/ole">
            <mc:AlternateContent xmlns:mc="http://schemas.openxmlformats.org/markup-compatibility/2006">
              <mc:Choice xmlns:v="urn:schemas-microsoft-com:vml" Requires="v">
                <p:oleObj spid="_x0000_s3079" name="" r:id="rId2" imgW="1579245" imgH="2901315" progId="MS_ClipArt_Gallery.2">
                  <p:embed/>
                </p:oleObj>
              </mc:Choice>
              <mc:Fallback>
                <p:oleObj name="" r:id="rId2" imgW="1579245" imgH="2901315" progId="MS_ClipArt_Gallery.2">
                  <p:embed/>
                  <p:pic>
                    <p:nvPicPr>
                      <p:cNvPr id="0" name="图片 3078"/>
                      <p:cNvPicPr/>
                      <p:nvPr/>
                    </p:nvPicPr>
                    <p:blipFill>
                      <a:blip r:embed="rId3">
                        <a:clrChange>
                          <a:clrFrom>
                            <a:srgbClr val="A50000"/>
                          </a:clrFrom>
                          <a:clrTo>
                            <a:srgbClr val="330066"/>
                          </a:clrTo>
                        </a:clrChange>
                        <a:clrChange>
                          <a:clrFrom>
                            <a:srgbClr val="0C0000"/>
                          </a:clrFrom>
                          <a:clrTo>
                            <a:srgbClr val="000000"/>
                          </a:clrTo>
                        </a:clrChange>
                        <a:clrChange>
                          <a:clrFrom>
                            <a:srgbClr val="000000"/>
                          </a:clrFrom>
                          <a:clrTo>
                            <a:srgbClr val="D8D8EC"/>
                          </a:clrTo>
                        </a:clrChange>
                        <a:clrChange>
                          <a:clrFrom>
                            <a:srgbClr val="000066"/>
                          </a:clrFrom>
                          <a:clrTo>
                            <a:srgbClr val="000000"/>
                          </a:clrTo>
                        </a:clrChange>
                        <a:clrChange>
                          <a:clrFrom>
                            <a:srgbClr val="330000"/>
                          </a:clrFrom>
                          <a:clrTo>
                            <a:srgbClr val="000000"/>
                          </a:clrTo>
                        </a:clrChange>
                        <a:clrChange>
                          <a:clrFrom>
                            <a:srgbClr val="A8513F"/>
                          </a:clrFrom>
                          <a:clrTo>
                            <a:srgbClr val="000000"/>
                          </a:clrTo>
                        </a:clrChange>
                        <a:clrChange>
                          <a:clrFrom>
                            <a:srgbClr val="440000"/>
                          </a:clrFrom>
                          <a:clrTo>
                            <a:srgbClr val="CCFFFF"/>
                          </a:clrTo>
                        </a:clrChange>
                      </a:blip>
                      <a:stretch>
                        <a:fillRect/>
                      </a:stretch>
                    </p:blipFill>
                    <p:spPr>
                      <a:xfrm>
                        <a:off x="8305800" y="6096000"/>
                        <a:ext cx="609600" cy="5619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558"/>
                                        </p:tgtEl>
                                        <p:attrNameLst>
                                          <p:attrName>style.visibility</p:attrName>
                                        </p:attrNameLst>
                                      </p:cBhvr>
                                      <p:to>
                                        <p:strVal val="visible"/>
                                      </p:to>
                                    </p:set>
                                    <p:animEffect transition="in" filter="wipe(up)">
                                      <p:cBhvr>
                                        <p:cTn id="7" dur="500"/>
                                        <p:tgtEl>
                                          <p:spTgt spid="1075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7556"/>
                                        </p:tgtEl>
                                        <p:attrNameLst>
                                          <p:attrName>style.visibility</p:attrName>
                                        </p:attrNameLst>
                                      </p:cBhvr>
                                      <p:to>
                                        <p:strVal val="visible"/>
                                      </p:to>
                                    </p:set>
                                    <p:animEffect transition="in" filter="wipe(up)">
                                      <p:cBhvr>
                                        <p:cTn id="12" dur="500"/>
                                        <p:tgtEl>
                                          <p:spTgt spid="1075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7560"/>
                                        </p:tgtEl>
                                        <p:attrNameLst>
                                          <p:attrName>style.visibility</p:attrName>
                                        </p:attrNameLst>
                                      </p:cBhvr>
                                      <p:to>
                                        <p:strVal val="visible"/>
                                      </p:to>
                                    </p:set>
                                    <p:animEffect transition="in" filter="wipe(up)">
                                      <p:cBhvr>
                                        <p:cTn id="17" dur="500"/>
                                        <p:tgtEl>
                                          <p:spTgt spid="1075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7557"/>
                                        </p:tgtEl>
                                        <p:attrNameLst>
                                          <p:attrName>style.visibility</p:attrName>
                                        </p:attrNameLst>
                                      </p:cBhvr>
                                      <p:to>
                                        <p:strVal val="visible"/>
                                      </p:to>
                                    </p:set>
                                    <p:animEffect transition="in" filter="wipe(up)">
                                      <p:cBhvr>
                                        <p:cTn id="22" dur="500"/>
                                        <p:tgtEl>
                                          <p:spTgt spid="1075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7561"/>
                                        </p:tgtEl>
                                        <p:attrNameLst>
                                          <p:attrName>style.visibility</p:attrName>
                                        </p:attrNameLst>
                                      </p:cBhvr>
                                      <p:to>
                                        <p:strVal val="visible"/>
                                      </p:to>
                                    </p:set>
                                    <p:animEffect transition="in" filter="wipe(up)">
                                      <p:cBhvr>
                                        <p:cTn id="27" dur="500"/>
                                        <p:tgtEl>
                                          <p:spTgt spid="1075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7559"/>
                                        </p:tgtEl>
                                        <p:attrNameLst>
                                          <p:attrName>style.visibility</p:attrName>
                                        </p:attrNameLst>
                                      </p:cBhvr>
                                      <p:to>
                                        <p:strVal val="visible"/>
                                      </p:to>
                                    </p:set>
                                    <p:animEffect transition="in" filter="wipe(up)">
                                      <p:cBhvr>
                                        <p:cTn id="32" dur="500"/>
                                        <p:tgtEl>
                                          <p:spTgt spid="1075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7523"/>
                                        </p:tgtEl>
                                        <p:attrNameLst>
                                          <p:attrName>style.visibility</p:attrName>
                                        </p:attrNameLst>
                                      </p:cBhvr>
                                      <p:to>
                                        <p:strVal val="visible"/>
                                      </p:to>
                                    </p:set>
                                    <p:animEffect transition="in" filter="wipe(left)">
                                      <p:cBhvr>
                                        <p:cTn id="37" dur="500"/>
                                        <p:tgtEl>
                                          <p:spTgt spid="107523"/>
                                        </p:tgtEl>
                                      </p:cBhvr>
                                    </p:animEffect>
                                  </p:childTnLst>
                                </p:cTn>
                              </p:par>
                            </p:childTnLst>
                          </p:cTn>
                        </p:par>
                        <p:par>
                          <p:cTn id="38" fill="hold">
                            <p:stCondLst>
                              <p:cond delay="500"/>
                            </p:stCondLst>
                            <p:childTnLst>
                              <p:par>
                                <p:cTn id="39" presetID="2" presetClass="entr" presetSubtype="6" fill="hold" nodeType="afterEffect">
                                  <p:stCondLst>
                                    <p:cond delay="0"/>
                                  </p:stCondLst>
                                  <p:childTnLst>
                                    <p:set>
                                      <p:cBhvr>
                                        <p:cTn id="40" dur="1" fill="hold">
                                          <p:stCondLst>
                                            <p:cond delay="0"/>
                                          </p:stCondLst>
                                        </p:cTn>
                                        <p:tgtEl>
                                          <p:spTgt spid="107562"/>
                                        </p:tgtEl>
                                        <p:attrNameLst>
                                          <p:attrName>style.visibility</p:attrName>
                                        </p:attrNameLst>
                                      </p:cBhvr>
                                      <p:to>
                                        <p:strVal val="visible"/>
                                      </p:to>
                                    </p:set>
                                    <p:anim calcmode="lin" valueType="num">
                                      <p:cBhvr additive="base">
                                        <p:cTn id="41" dur="500" fill="hold"/>
                                        <p:tgtEl>
                                          <p:spTgt spid="107562"/>
                                        </p:tgtEl>
                                        <p:attrNameLst>
                                          <p:attrName>ppt_x</p:attrName>
                                        </p:attrNameLst>
                                      </p:cBhvr>
                                      <p:tavLst>
                                        <p:tav tm="0">
                                          <p:val>
                                            <p:strVal val="1+#ppt_w/2"/>
                                          </p:val>
                                        </p:tav>
                                        <p:tav tm="100000">
                                          <p:val>
                                            <p:strVal val="#ppt_x"/>
                                          </p:val>
                                        </p:tav>
                                      </p:tavLst>
                                    </p:anim>
                                    <p:anim calcmode="lin" valueType="num">
                                      <p:cBhvr additive="base">
                                        <p:cTn id="42" dur="500" fill="hold"/>
                                        <p:tgtEl>
                                          <p:spTgt spid="107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6" grpId="0"/>
      <p:bldP spid="107557" grpId="0"/>
      <p:bldP spid="107558" grpId="0"/>
      <p:bldP spid="107559" grpId="0"/>
      <p:bldP spid="107560" grpId="0"/>
      <p:bldP spid="1075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文本占位符 155650"/>
          <p:cNvSpPr>
            <a:spLocks noGrp="1"/>
          </p:cNvSpPr>
          <p:nvPr>
            <p:ph idx="1"/>
          </p:nvPr>
        </p:nvSpPr>
        <p:spPr>
          <a:xfrm>
            <a:off x="0" y="260350"/>
            <a:ext cx="8229600" cy="6192838"/>
          </a:xfrm>
        </p:spPr>
        <p:txBody>
          <a:bodyPr anchor="t" anchorCtr="0"/>
          <a:p>
            <a:pPr>
              <a:lnSpc>
                <a:spcPct val="80000"/>
              </a:lnSpc>
            </a:pPr>
            <a:r>
              <a:rPr lang="en-US" altLang="zh-CN" sz="2100" b="1">
                <a:solidFill>
                  <a:srgbClr val="FF0000"/>
                </a:solidFill>
              </a:rPr>
              <a:t>【</a:t>
            </a:r>
            <a:r>
              <a:rPr lang="zh-CN" altLang="en-US" sz="2100" b="1" dirty="0">
                <a:solidFill>
                  <a:srgbClr val="FF0000"/>
                </a:solidFill>
              </a:rPr>
              <a:t>例题</a:t>
            </a:r>
            <a:r>
              <a:rPr lang="en-US" altLang="zh-CN" sz="2100" b="1">
                <a:solidFill>
                  <a:srgbClr val="FF0000"/>
                </a:solidFill>
              </a:rPr>
              <a:t>1】</a:t>
            </a:r>
            <a:r>
              <a:rPr lang="zh-CN" altLang="en-US" sz="2100" dirty="0"/>
              <a:t>已知一棵具有</a:t>
            </a:r>
            <a:r>
              <a:rPr lang="en-US" altLang="zh-CN" sz="2100"/>
              <a:t>n</a:t>
            </a:r>
            <a:r>
              <a:rPr lang="zh-CN" altLang="en-US" sz="2100" dirty="0"/>
              <a:t>个结点（每个结点的数据域为一个字符串，长度不超过</a:t>
            </a:r>
            <a:r>
              <a:rPr lang="en-US" altLang="zh-CN" sz="2100"/>
              <a:t>5</a:t>
            </a:r>
            <a:r>
              <a:rPr lang="zh-CN" altLang="en-US" sz="2100" dirty="0"/>
              <a:t>）的</a:t>
            </a:r>
            <a:r>
              <a:rPr lang="zh-CN" altLang="en-US" sz="2100" dirty="0">
                <a:solidFill>
                  <a:srgbClr val="FF0000"/>
                </a:solidFill>
              </a:rPr>
              <a:t>完全二叉树</a:t>
            </a:r>
            <a:r>
              <a:rPr lang="zh-CN" altLang="en-US" sz="2100" dirty="0"/>
              <a:t>被顺序地存储于一维数组</a:t>
            </a:r>
            <a:r>
              <a:rPr lang="en-US" altLang="zh-CN" sz="2100"/>
              <a:t>A</a:t>
            </a:r>
            <a:r>
              <a:rPr lang="zh-CN" altLang="en-US" sz="2100" dirty="0"/>
              <a:t>中，试编写一个算法（程序），打印出编号为</a:t>
            </a:r>
            <a:r>
              <a:rPr lang="en-US" altLang="zh-CN" sz="2100"/>
              <a:t>m</a:t>
            </a:r>
            <a:r>
              <a:rPr lang="zh-CN" altLang="en-US" sz="2100" dirty="0"/>
              <a:t>的结点的双亲和所有孩子。</a:t>
            </a:r>
            <a:endParaRPr lang="zh-CN" altLang="en-US" sz="2100" dirty="0"/>
          </a:p>
          <a:p>
            <a:pPr>
              <a:lnSpc>
                <a:spcPct val="80000"/>
              </a:lnSpc>
            </a:pPr>
            <a:r>
              <a:rPr lang="en-US" altLang="zh-CN" sz="2100"/>
              <a:t>【</a:t>
            </a:r>
            <a:r>
              <a:rPr lang="zh-CN" altLang="en-US" sz="2100" dirty="0"/>
              <a:t>输入格式</a:t>
            </a:r>
            <a:r>
              <a:rPr lang="en-US" altLang="zh-CN" sz="2100"/>
              <a:t>】</a:t>
            </a:r>
            <a:r>
              <a:rPr lang="zh-CN" altLang="en-US" sz="2100" dirty="0"/>
              <a:t>（文件名</a:t>
            </a:r>
            <a:r>
              <a:rPr lang="en-US" altLang="zh-CN" sz="2100"/>
              <a:t>t3.in</a:t>
            </a:r>
            <a:r>
              <a:rPr lang="zh-CN" altLang="en-US" sz="2100" dirty="0"/>
              <a:t>）</a:t>
            </a:r>
            <a:endParaRPr lang="zh-CN" altLang="en-US" sz="2100" dirty="0"/>
          </a:p>
          <a:p>
            <a:pPr lvl="1">
              <a:lnSpc>
                <a:spcPct val="80000"/>
              </a:lnSpc>
            </a:pPr>
            <a:r>
              <a:rPr lang="zh-CN" altLang="en-US" sz="1900" dirty="0"/>
              <a:t>  格式如下：</a:t>
            </a:r>
            <a:endParaRPr lang="zh-CN" altLang="en-US" sz="1900" dirty="0"/>
          </a:p>
          <a:p>
            <a:pPr lvl="1">
              <a:lnSpc>
                <a:spcPct val="80000"/>
              </a:lnSpc>
            </a:pPr>
            <a:r>
              <a:rPr lang="zh-CN" altLang="en-US" sz="1900"/>
              <a:t>   </a:t>
            </a:r>
            <a:r>
              <a:rPr lang="en-US" altLang="zh-CN" sz="1900"/>
              <a:t>n</a:t>
            </a:r>
            <a:endParaRPr lang="en-US" altLang="zh-CN" sz="1900"/>
          </a:p>
          <a:p>
            <a:pPr lvl="1">
              <a:lnSpc>
                <a:spcPct val="80000"/>
              </a:lnSpc>
            </a:pPr>
            <a:r>
              <a:rPr lang="en-US" altLang="zh-CN" sz="1900"/>
              <a:t>   A[1] ~ </a:t>
            </a:r>
            <a:r>
              <a:rPr lang="en-US" altLang="zh-CN" sz="1900" dirty="0" err="1"/>
              <a:t>A[n</a:t>
            </a:r>
            <a:r>
              <a:rPr lang="en-US" altLang="zh-CN" sz="1900"/>
              <a:t>]    { </a:t>
            </a:r>
            <a:r>
              <a:rPr lang="zh-CN" altLang="en-US" sz="1900" dirty="0"/>
              <a:t>每个字符串之间用</a:t>
            </a:r>
            <a:r>
              <a:rPr lang="en-US" altLang="zh-CN" sz="1900"/>
              <a:t>1</a:t>
            </a:r>
            <a:r>
              <a:rPr lang="zh-CN" altLang="en-US" sz="1900" dirty="0"/>
              <a:t>个空格隔开 </a:t>
            </a:r>
            <a:r>
              <a:rPr lang="en-US" altLang="zh-CN" sz="1900"/>
              <a:t>}</a:t>
            </a:r>
            <a:endParaRPr lang="en-US" altLang="zh-CN" sz="1900"/>
          </a:p>
          <a:p>
            <a:pPr lvl="1">
              <a:lnSpc>
                <a:spcPct val="80000"/>
              </a:lnSpc>
            </a:pPr>
            <a:r>
              <a:rPr lang="en-US" altLang="zh-CN" sz="1900"/>
              <a:t>   m</a:t>
            </a:r>
            <a:endParaRPr lang="en-US" altLang="zh-CN" sz="1900"/>
          </a:p>
          <a:p>
            <a:pPr>
              <a:lnSpc>
                <a:spcPct val="80000"/>
              </a:lnSpc>
            </a:pPr>
            <a:r>
              <a:rPr lang="en-US" altLang="zh-CN" sz="2100"/>
              <a:t>【</a:t>
            </a:r>
            <a:r>
              <a:rPr lang="zh-CN" altLang="en-US" sz="2100" dirty="0"/>
              <a:t>输出格式</a:t>
            </a:r>
            <a:r>
              <a:rPr lang="en-US" altLang="zh-CN" sz="2100"/>
              <a:t>】</a:t>
            </a:r>
            <a:r>
              <a:rPr lang="zh-CN" altLang="en-US" sz="2100" dirty="0"/>
              <a:t>（文件名</a:t>
            </a:r>
            <a:r>
              <a:rPr lang="en-US" altLang="zh-CN" sz="2100"/>
              <a:t>t3.out</a:t>
            </a:r>
            <a:r>
              <a:rPr lang="zh-CN" altLang="en-US" sz="2100" dirty="0"/>
              <a:t>）</a:t>
            </a:r>
            <a:endParaRPr lang="zh-CN" altLang="en-US" sz="2100" dirty="0"/>
          </a:p>
          <a:p>
            <a:pPr lvl="1">
              <a:lnSpc>
                <a:spcPct val="80000"/>
              </a:lnSpc>
            </a:pPr>
            <a:r>
              <a:rPr lang="zh-CN" altLang="en-US" sz="1900" dirty="0"/>
              <a:t>格式如下：</a:t>
            </a:r>
            <a:endParaRPr lang="zh-CN" altLang="en-US" sz="1900" dirty="0"/>
          </a:p>
          <a:p>
            <a:pPr lvl="1">
              <a:lnSpc>
                <a:spcPct val="80000"/>
              </a:lnSpc>
            </a:pPr>
            <a:r>
              <a:rPr lang="zh-CN" altLang="en-US" sz="1900" dirty="0"/>
              <a:t>第一行：</a:t>
            </a:r>
            <a:r>
              <a:rPr lang="en-US" altLang="zh-CN" sz="1900"/>
              <a:t>m</a:t>
            </a:r>
            <a:r>
              <a:rPr lang="zh-CN" altLang="en-US" sz="1900" dirty="0"/>
              <a:t>的父结点（数据域）</a:t>
            </a:r>
            <a:endParaRPr lang="zh-CN" altLang="en-US" sz="1900" dirty="0"/>
          </a:p>
          <a:p>
            <a:pPr lvl="1">
              <a:lnSpc>
                <a:spcPct val="80000"/>
              </a:lnSpc>
            </a:pPr>
            <a:r>
              <a:rPr lang="zh-CN" altLang="en-US" sz="1900" dirty="0"/>
              <a:t>第二行：</a:t>
            </a:r>
            <a:r>
              <a:rPr lang="en-US" altLang="zh-CN" sz="1900"/>
              <a:t>m</a:t>
            </a:r>
            <a:r>
              <a:rPr lang="zh-CN" altLang="en-US" sz="1900" dirty="0"/>
              <a:t>的所有孩子结点（数据域），按照编号从小到大的顺序，每个之间用</a:t>
            </a:r>
            <a:r>
              <a:rPr lang="en-US" altLang="zh-CN" sz="1900"/>
              <a:t>1</a:t>
            </a:r>
            <a:r>
              <a:rPr lang="zh-CN" altLang="en-US" sz="1900" dirty="0"/>
              <a:t>个空格隔开。</a:t>
            </a:r>
            <a:endParaRPr lang="zh-CN" altLang="en-US" sz="1900" dirty="0"/>
          </a:p>
          <a:p>
            <a:pPr>
              <a:lnSpc>
                <a:spcPct val="80000"/>
              </a:lnSpc>
            </a:pPr>
            <a:r>
              <a:rPr lang="en-US" altLang="zh-CN" sz="2100"/>
              <a:t>【</a:t>
            </a:r>
            <a:r>
              <a:rPr lang="zh-CN" altLang="en-US" sz="2100" dirty="0"/>
              <a:t>样例输入</a:t>
            </a:r>
            <a:r>
              <a:rPr lang="en-US" altLang="zh-CN" sz="2100"/>
              <a:t>】</a:t>
            </a:r>
            <a:endParaRPr lang="en-US" altLang="zh-CN" sz="2100"/>
          </a:p>
          <a:p>
            <a:pPr lvl="1">
              <a:lnSpc>
                <a:spcPct val="80000"/>
              </a:lnSpc>
            </a:pPr>
            <a:r>
              <a:rPr lang="zh-CN" altLang="en-US" sz="1900"/>
              <a:t>  </a:t>
            </a:r>
            <a:r>
              <a:rPr lang="en-US" altLang="zh-CN" sz="1900"/>
              <a:t>5</a:t>
            </a:r>
            <a:endParaRPr lang="en-US" altLang="zh-CN" sz="1900"/>
          </a:p>
          <a:p>
            <a:pPr lvl="1">
              <a:lnSpc>
                <a:spcPct val="80000"/>
              </a:lnSpc>
            </a:pPr>
            <a:r>
              <a:rPr lang="en-US" altLang="zh-CN" sz="1900"/>
              <a:t>  Ok Yes No Hello Thank</a:t>
            </a:r>
            <a:endParaRPr lang="en-US" altLang="zh-CN" sz="1900"/>
          </a:p>
          <a:p>
            <a:pPr lvl="1">
              <a:lnSpc>
                <a:spcPct val="80000"/>
              </a:lnSpc>
            </a:pPr>
            <a:r>
              <a:rPr lang="en-US" altLang="zh-CN" sz="1900"/>
              <a:t>  2</a:t>
            </a:r>
            <a:endParaRPr lang="en-US" altLang="zh-CN" sz="1900"/>
          </a:p>
          <a:p>
            <a:pPr>
              <a:lnSpc>
                <a:spcPct val="80000"/>
              </a:lnSpc>
            </a:pPr>
            <a:r>
              <a:rPr lang="en-US" altLang="zh-CN" sz="2100"/>
              <a:t>【</a:t>
            </a:r>
            <a:r>
              <a:rPr lang="zh-CN" altLang="en-US" sz="2100" dirty="0"/>
              <a:t>样例输出</a:t>
            </a:r>
            <a:r>
              <a:rPr lang="en-US" altLang="zh-CN" sz="2100"/>
              <a:t>】</a:t>
            </a:r>
            <a:endParaRPr lang="en-US" altLang="zh-CN" sz="2100"/>
          </a:p>
          <a:p>
            <a:pPr lvl="1">
              <a:lnSpc>
                <a:spcPct val="80000"/>
              </a:lnSpc>
            </a:pPr>
            <a:r>
              <a:rPr lang="zh-CN" altLang="en-US" sz="1900"/>
              <a:t>  </a:t>
            </a:r>
            <a:r>
              <a:rPr lang="en-US" altLang="zh-CN" sz="1900"/>
              <a:t>Ok</a:t>
            </a:r>
            <a:endParaRPr lang="en-US" altLang="zh-CN" sz="1900"/>
          </a:p>
          <a:p>
            <a:pPr lvl="1">
              <a:lnSpc>
                <a:spcPct val="80000"/>
              </a:lnSpc>
            </a:pPr>
            <a:r>
              <a:rPr lang="en-US" altLang="zh-CN" sz="1900"/>
              <a:t>  Hello Thank</a:t>
            </a:r>
            <a:endParaRPr lang="en-US" altLang="zh-CN" sz="1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2340" name="图片 142339"/>
          <p:cNvPicPr>
            <a:picLocks noChangeAspect="1"/>
          </p:cNvPicPr>
          <p:nvPr/>
        </p:nvPicPr>
        <p:blipFill>
          <a:blip r:embed="rId1"/>
          <a:stretch>
            <a:fillRect/>
          </a:stretch>
        </p:blipFill>
        <p:spPr>
          <a:xfrm>
            <a:off x="1403350" y="908050"/>
            <a:ext cx="6264275" cy="49180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7154" name="组合 177153"/>
          <p:cNvGrpSpPr/>
          <p:nvPr/>
        </p:nvGrpSpPr>
        <p:grpSpPr>
          <a:xfrm>
            <a:off x="762000" y="2346325"/>
            <a:ext cx="7391400" cy="3978275"/>
            <a:chOff x="480" y="1478"/>
            <a:chExt cx="4656" cy="2506"/>
          </a:xfrm>
        </p:grpSpPr>
        <p:sp>
          <p:nvSpPr>
            <p:cNvPr id="48130" name="矩形 177154"/>
            <p:cNvSpPr/>
            <p:nvPr/>
          </p:nvSpPr>
          <p:spPr>
            <a:xfrm>
              <a:off x="1728" y="1478"/>
              <a:ext cx="960" cy="336"/>
            </a:xfrm>
            <a:prstGeom prst="rect">
              <a:avLst/>
            </a:prstGeom>
            <a:solidFill>
              <a:srgbClr val="CAF2CE">
                <a:alpha val="50000"/>
              </a:srgbClr>
            </a:solidFill>
            <a:ln w="25400" cap="sq" cmpd="sng">
              <a:solidFill>
                <a:schemeClr val="bg2"/>
              </a:solidFill>
              <a:prstDash val="solid"/>
              <a:miter/>
              <a:headEnd type="none" w="sm" len="sm"/>
              <a:tailEnd type="none" w="sm" len="sm"/>
            </a:ln>
          </p:spPr>
          <p:txBody>
            <a:bodyPr wrap="none" anchor="ctr" anchorCtr="0"/>
            <a:p>
              <a:pPr algn="ctr"/>
              <a:r>
                <a:rPr lang="en-US" altLang="zh-CN" sz="3600" b="1">
                  <a:solidFill>
                    <a:srgbClr val="005400"/>
                  </a:solidFill>
                  <a:latin typeface="Times New Roman" panose="02020603050405020304" pitchFamily="18" charset="0"/>
                </a:rPr>
                <a:t>A</a:t>
              </a:r>
              <a:endParaRPr lang="en-US" altLang="zh-CN" sz="2400">
                <a:latin typeface="Times New Roman" panose="02020603050405020304" pitchFamily="18" charset="0"/>
              </a:endParaRPr>
            </a:p>
          </p:txBody>
        </p:sp>
        <p:sp>
          <p:nvSpPr>
            <p:cNvPr id="48131" name="直接连接符 177155"/>
            <p:cNvSpPr/>
            <p:nvPr/>
          </p:nvSpPr>
          <p:spPr>
            <a:xfrm>
              <a:off x="1968" y="1478"/>
              <a:ext cx="0" cy="336"/>
            </a:xfrm>
            <a:prstGeom prst="line">
              <a:avLst/>
            </a:prstGeom>
            <a:ln w="12700" cap="sq" cmpd="sng">
              <a:solidFill>
                <a:srgbClr val="005400"/>
              </a:solidFill>
              <a:prstDash val="solid"/>
              <a:headEnd type="none" w="sm" len="sm"/>
              <a:tailEnd type="none" w="sm" len="sm"/>
            </a:ln>
          </p:spPr>
        </p:sp>
        <p:sp>
          <p:nvSpPr>
            <p:cNvPr id="48132" name="直接连接符 177156"/>
            <p:cNvSpPr/>
            <p:nvPr/>
          </p:nvSpPr>
          <p:spPr>
            <a:xfrm>
              <a:off x="2448" y="1478"/>
              <a:ext cx="0" cy="336"/>
            </a:xfrm>
            <a:prstGeom prst="line">
              <a:avLst/>
            </a:prstGeom>
            <a:ln w="12700" cap="sq" cmpd="sng">
              <a:solidFill>
                <a:srgbClr val="005400"/>
              </a:solidFill>
              <a:prstDash val="solid"/>
              <a:headEnd type="none" w="sm" len="sm"/>
              <a:tailEnd type="none" w="sm" len="sm"/>
            </a:ln>
          </p:spPr>
        </p:sp>
        <p:sp>
          <p:nvSpPr>
            <p:cNvPr id="48133" name="矩形 177157"/>
            <p:cNvSpPr/>
            <p:nvPr/>
          </p:nvSpPr>
          <p:spPr>
            <a:xfrm>
              <a:off x="2928" y="2198"/>
              <a:ext cx="960" cy="336"/>
            </a:xfrm>
            <a:prstGeom prst="rect">
              <a:avLst/>
            </a:prstGeom>
            <a:solidFill>
              <a:srgbClr val="CAF2CE">
                <a:alpha val="50000"/>
              </a:srgbClr>
            </a:solidFill>
            <a:ln w="25400" cap="sq" cmpd="sng">
              <a:solidFill>
                <a:schemeClr val="bg2"/>
              </a:solidFill>
              <a:prstDash val="solid"/>
              <a:miter/>
              <a:headEnd type="none" w="sm" len="sm"/>
              <a:tailEnd type="none" w="sm" len="sm"/>
            </a:ln>
          </p:spPr>
          <p:txBody>
            <a:bodyPr wrap="none" anchor="ctr" anchorCtr="0"/>
            <a:p>
              <a:pPr algn="ctr"/>
              <a:r>
                <a:rPr lang="en-US" altLang="zh-CN" sz="3600" b="1">
                  <a:solidFill>
                    <a:srgbClr val="005400"/>
                  </a:solidFill>
                  <a:latin typeface="Times New Roman" panose="02020603050405020304" pitchFamily="18" charset="0"/>
                </a:rPr>
                <a:t>D</a:t>
              </a:r>
              <a:endParaRPr lang="en-US" altLang="zh-CN" sz="2400">
                <a:latin typeface="Times New Roman" panose="02020603050405020304" pitchFamily="18" charset="0"/>
              </a:endParaRPr>
            </a:p>
          </p:txBody>
        </p:sp>
        <p:sp>
          <p:nvSpPr>
            <p:cNvPr id="48134" name="直接连接符 177158"/>
            <p:cNvSpPr/>
            <p:nvPr/>
          </p:nvSpPr>
          <p:spPr>
            <a:xfrm>
              <a:off x="3168" y="2198"/>
              <a:ext cx="0" cy="336"/>
            </a:xfrm>
            <a:prstGeom prst="line">
              <a:avLst/>
            </a:prstGeom>
            <a:ln w="12700" cap="sq" cmpd="sng">
              <a:solidFill>
                <a:srgbClr val="005400"/>
              </a:solidFill>
              <a:prstDash val="solid"/>
              <a:headEnd type="none" w="sm" len="sm"/>
              <a:tailEnd type="none" w="sm" len="sm"/>
            </a:ln>
          </p:spPr>
        </p:sp>
        <p:sp>
          <p:nvSpPr>
            <p:cNvPr id="48135" name="直接连接符 177159"/>
            <p:cNvSpPr/>
            <p:nvPr/>
          </p:nvSpPr>
          <p:spPr>
            <a:xfrm>
              <a:off x="3648" y="2198"/>
              <a:ext cx="0" cy="336"/>
            </a:xfrm>
            <a:prstGeom prst="line">
              <a:avLst/>
            </a:prstGeom>
            <a:ln w="12700" cap="sq" cmpd="sng">
              <a:solidFill>
                <a:srgbClr val="005400"/>
              </a:solidFill>
              <a:prstDash val="solid"/>
              <a:headEnd type="none" w="sm" len="sm"/>
              <a:tailEnd type="none" w="sm" len="sm"/>
            </a:ln>
          </p:spPr>
        </p:sp>
        <p:sp>
          <p:nvSpPr>
            <p:cNvPr id="48136" name="矩形 177160"/>
            <p:cNvSpPr/>
            <p:nvPr/>
          </p:nvSpPr>
          <p:spPr>
            <a:xfrm>
              <a:off x="4128" y="2918"/>
              <a:ext cx="960" cy="336"/>
            </a:xfrm>
            <a:prstGeom prst="rect">
              <a:avLst/>
            </a:prstGeom>
            <a:solidFill>
              <a:srgbClr val="CAF2CE">
                <a:alpha val="50000"/>
              </a:srgbClr>
            </a:solidFill>
            <a:ln w="25400" cap="sq" cmpd="sng">
              <a:solidFill>
                <a:schemeClr val="bg2"/>
              </a:solidFill>
              <a:prstDash val="solid"/>
              <a:miter/>
              <a:headEnd type="none" w="sm" len="sm"/>
              <a:tailEnd type="none" w="sm" len="sm"/>
            </a:ln>
          </p:spPr>
          <p:txBody>
            <a:bodyPr wrap="none" anchor="ctr" anchorCtr="0"/>
            <a:p>
              <a:pPr algn="ctr"/>
              <a:r>
                <a:rPr lang="en-US" altLang="zh-CN" sz="3600" b="1">
                  <a:solidFill>
                    <a:srgbClr val="005400"/>
                  </a:solidFill>
                  <a:latin typeface="Times New Roman" panose="02020603050405020304" pitchFamily="18" charset="0"/>
                </a:rPr>
                <a:t>E</a:t>
              </a:r>
              <a:endParaRPr lang="en-US" altLang="zh-CN" sz="2400">
                <a:latin typeface="Times New Roman" panose="02020603050405020304" pitchFamily="18" charset="0"/>
              </a:endParaRPr>
            </a:p>
          </p:txBody>
        </p:sp>
        <p:sp>
          <p:nvSpPr>
            <p:cNvPr id="48137" name="直接连接符 177161"/>
            <p:cNvSpPr/>
            <p:nvPr/>
          </p:nvSpPr>
          <p:spPr>
            <a:xfrm>
              <a:off x="4368" y="2918"/>
              <a:ext cx="0" cy="336"/>
            </a:xfrm>
            <a:prstGeom prst="line">
              <a:avLst/>
            </a:prstGeom>
            <a:ln w="12700" cap="sq" cmpd="sng">
              <a:solidFill>
                <a:srgbClr val="005400"/>
              </a:solidFill>
              <a:prstDash val="solid"/>
              <a:headEnd type="none" w="sm" len="sm"/>
              <a:tailEnd type="none" w="sm" len="sm"/>
            </a:ln>
          </p:spPr>
        </p:sp>
        <p:sp>
          <p:nvSpPr>
            <p:cNvPr id="48138" name="直接连接符 177162"/>
            <p:cNvSpPr/>
            <p:nvPr/>
          </p:nvSpPr>
          <p:spPr>
            <a:xfrm>
              <a:off x="4848" y="2918"/>
              <a:ext cx="0" cy="336"/>
            </a:xfrm>
            <a:prstGeom prst="line">
              <a:avLst/>
            </a:prstGeom>
            <a:ln w="12700" cap="sq" cmpd="sng">
              <a:solidFill>
                <a:srgbClr val="005400"/>
              </a:solidFill>
              <a:prstDash val="solid"/>
              <a:headEnd type="none" w="sm" len="sm"/>
              <a:tailEnd type="none" w="sm" len="sm"/>
            </a:ln>
          </p:spPr>
        </p:sp>
        <p:sp>
          <p:nvSpPr>
            <p:cNvPr id="48139" name="矩形 177163"/>
            <p:cNvSpPr/>
            <p:nvPr/>
          </p:nvSpPr>
          <p:spPr>
            <a:xfrm>
              <a:off x="528" y="2198"/>
              <a:ext cx="960" cy="336"/>
            </a:xfrm>
            <a:prstGeom prst="rect">
              <a:avLst/>
            </a:prstGeom>
            <a:solidFill>
              <a:srgbClr val="CAF2CE">
                <a:alpha val="50000"/>
              </a:srgbClr>
            </a:solidFill>
            <a:ln w="25400" cap="sq" cmpd="sng">
              <a:solidFill>
                <a:schemeClr val="bg2"/>
              </a:solidFill>
              <a:prstDash val="solid"/>
              <a:miter/>
              <a:headEnd type="none" w="sm" len="sm"/>
              <a:tailEnd type="none" w="sm" len="sm"/>
            </a:ln>
          </p:spPr>
          <p:txBody>
            <a:bodyPr wrap="none" anchor="ctr" anchorCtr="0"/>
            <a:p>
              <a:pPr algn="ctr"/>
              <a:r>
                <a:rPr lang="en-US" altLang="zh-CN" sz="3600" b="1">
                  <a:solidFill>
                    <a:srgbClr val="005400"/>
                  </a:solidFill>
                  <a:latin typeface="Times New Roman" panose="02020603050405020304" pitchFamily="18" charset="0"/>
                </a:rPr>
                <a:t>B</a:t>
              </a:r>
              <a:endParaRPr lang="en-US" altLang="zh-CN" sz="2400">
                <a:latin typeface="Times New Roman" panose="02020603050405020304" pitchFamily="18" charset="0"/>
              </a:endParaRPr>
            </a:p>
          </p:txBody>
        </p:sp>
        <p:sp>
          <p:nvSpPr>
            <p:cNvPr id="48140" name="直接连接符 177164"/>
            <p:cNvSpPr/>
            <p:nvPr/>
          </p:nvSpPr>
          <p:spPr>
            <a:xfrm>
              <a:off x="768" y="2198"/>
              <a:ext cx="0" cy="336"/>
            </a:xfrm>
            <a:prstGeom prst="line">
              <a:avLst/>
            </a:prstGeom>
            <a:ln w="12700" cap="sq" cmpd="sng">
              <a:solidFill>
                <a:srgbClr val="005400"/>
              </a:solidFill>
              <a:prstDash val="solid"/>
              <a:headEnd type="none" w="sm" len="sm"/>
              <a:tailEnd type="none" w="sm" len="sm"/>
            </a:ln>
          </p:spPr>
        </p:sp>
        <p:sp>
          <p:nvSpPr>
            <p:cNvPr id="48141" name="直接连接符 177165"/>
            <p:cNvSpPr/>
            <p:nvPr/>
          </p:nvSpPr>
          <p:spPr>
            <a:xfrm>
              <a:off x="1248" y="2198"/>
              <a:ext cx="0" cy="336"/>
            </a:xfrm>
            <a:prstGeom prst="line">
              <a:avLst/>
            </a:prstGeom>
            <a:ln w="12700" cap="sq" cmpd="sng">
              <a:solidFill>
                <a:srgbClr val="005400"/>
              </a:solidFill>
              <a:prstDash val="solid"/>
              <a:headEnd type="none" w="sm" len="sm"/>
              <a:tailEnd type="none" w="sm" len="sm"/>
            </a:ln>
          </p:spPr>
        </p:sp>
        <p:sp>
          <p:nvSpPr>
            <p:cNvPr id="48142" name="矩形 177166"/>
            <p:cNvSpPr/>
            <p:nvPr/>
          </p:nvSpPr>
          <p:spPr>
            <a:xfrm>
              <a:off x="1104" y="2918"/>
              <a:ext cx="960" cy="336"/>
            </a:xfrm>
            <a:prstGeom prst="rect">
              <a:avLst/>
            </a:prstGeom>
            <a:solidFill>
              <a:srgbClr val="CAF2CE">
                <a:alpha val="50000"/>
              </a:srgbClr>
            </a:solidFill>
            <a:ln w="25400" cap="sq" cmpd="sng">
              <a:solidFill>
                <a:schemeClr val="bg2"/>
              </a:solidFill>
              <a:prstDash val="solid"/>
              <a:miter/>
              <a:headEnd type="none" w="sm" len="sm"/>
              <a:tailEnd type="none" w="sm" len="sm"/>
            </a:ln>
          </p:spPr>
          <p:txBody>
            <a:bodyPr wrap="none" anchor="ctr" anchorCtr="0"/>
            <a:p>
              <a:pPr algn="ctr"/>
              <a:r>
                <a:rPr lang="en-US" altLang="zh-CN" sz="3600" b="1">
                  <a:solidFill>
                    <a:srgbClr val="005400"/>
                  </a:solidFill>
                  <a:latin typeface="Times New Roman" panose="02020603050405020304" pitchFamily="18" charset="0"/>
                </a:rPr>
                <a:t>C</a:t>
              </a:r>
              <a:endParaRPr lang="en-US" altLang="zh-CN" sz="2400">
                <a:latin typeface="Times New Roman" panose="02020603050405020304" pitchFamily="18" charset="0"/>
              </a:endParaRPr>
            </a:p>
          </p:txBody>
        </p:sp>
        <p:sp>
          <p:nvSpPr>
            <p:cNvPr id="48143" name="直接连接符 177167"/>
            <p:cNvSpPr/>
            <p:nvPr/>
          </p:nvSpPr>
          <p:spPr>
            <a:xfrm>
              <a:off x="1344" y="2918"/>
              <a:ext cx="0" cy="336"/>
            </a:xfrm>
            <a:prstGeom prst="line">
              <a:avLst/>
            </a:prstGeom>
            <a:ln w="12700" cap="sq" cmpd="sng">
              <a:solidFill>
                <a:srgbClr val="005400"/>
              </a:solidFill>
              <a:prstDash val="solid"/>
              <a:headEnd type="none" w="sm" len="sm"/>
              <a:tailEnd type="none" w="sm" len="sm"/>
            </a:ln>
          </p:spPr>
        </p:sp>
        <p:sp>
          <p:nvSpPr>
            <p:cNvPr id="48144" name="直接连接符 177168"/>
            <p:cNvSpPr/>
            <p:nvPr/>
          </p:nvSpPr>
          <p:spPr>
            <a:xfrm>
              <a:off x="1824" y="2918"/>
              <a:ext cx="0" cy="336"/>
            </a:xfrm>
            <a:prstGeom prst="line">
              <a:avLst/>
            </a:prstGeom>
            <a:ln w="12700" cap="sq" cmpd="sng">
              <a:solidFill>
                <a:srgbClr val="005400"/>
              </a:solidFill>
              <a:prstDash val="solid"/>
              <a:headEnd type="none" w="sm" len="sm"/>
              <a:tailEnd type="none" w="sm" len="sm"/>
            </a:ln>
          </p:spPr>
        </p:sp>
        <p:sp>
          <p:nvSpPr>
            <p:cNvPr id="48145" name="矩形 177169"/>
            <p:cNvSpPr/>
            <p:nvPr/>
          </p:nvSpPr>
          <p:spPr>
            <a:xfrm>
              <a:off x="3552" y="3638"/>
              <a:ext cx="960" cy="336"/>
            </a:xfrm>
            <a:prstGeom prst="rect">
              <a:avLst/>
            </a:prstGeom>
            <a:solidFill>
              <a:srgbClr val="CAF2CE">
                <a:alpha val="50000"/>
              </a:srgbClr>
            </a:solidFill>
            <a:ln w="25400" cap="sq" cmpd="sng">
              <a:solidFill>
                <a:schemeClr val="bg2"/>
              </a:solidFill>
              <a:prstDash val="solid"/>
              <a:miter/>
              <a:headEnd type="none" w="sm" len="sm"/>
              <a:tailEnd type="none" w="sm" len="sm"/>
            </a:ln>
          </p:spPr>
          <p:txBody>
            <a:bodyPr wrap="none" anchor="ctr" anchorCtr="0"/>
            <a:p>
              <a:pPr algn="ctr"/>
              <a:r>
                <a:rPr lang="en-US" altLang="zh-CN" sz="3600" b="1">
                  <a:solidFill>
                    <a:srgbClr val="005400"/>
                  </a:solidFill>
                  <a:latin typeface="Times New Roman" panose="02020603050405020304" pitchFamily="18" charset="0"/>
                </a:rPr>
                <a:t>F</a:t>
              </a:r>
              <a:endParaRPr lang="en-US" altLang="zh-CN" sz="2400">
                <a:latin typeface="Times New Roman" panose="02020603050405020304" pitchFamily="18" charset="0"/>
              </a:endParaRPr>
            </a:p>
          </p:txBody>
        </p:sp>
        <p:sp>
          <p:nvSpPr>
            <p:cNvPr id="48146" name="直接连接符 177170"/>
            <p:cNvSpPr/>
            <p:nvPr/>
          </p:nvSpPr>
          <p:spPr>
            <a:xfrm>
              <a:off x="3792" y="3638"/>
              <a:ext cx="0" cy="336"/>
            </a:xfrm>
            <a:prstGeom prst="line">
              <a:avLst/>
            </a:prstGeom>
            <a:ln w="12700" cap="sq" cmpd="sng">
              <a:solidFill>
                <a:srgbClr val="005400"/>
              </a:solidFill>
              <a:prstDash val="solid"/>
              <a:headEnd type="none" w="sm" len="sm"/>
              <a:tailEnd type="none" w="sm" len="sm"/>
            </a:ln>
          </p:spPr>
        </p:sp>
        <p:sp>
          <p:nvSpPr>
            <p:cNvPr id="48147" name="直接连接符 177171"/>
            <p:cNvSpPr/>
            <p:nvPr/>
          </p:nvSpPr>
          <p:spPr>
            <a:xfrm>
              <a:off x="4272" y="3638"/>
              <a:ext cx="0" cy="336"/>
            </a:xfrm>
            <a:prstGeom prst="line">
              <a:avLst/>
            </a:prstGeom>
            <a:ln w="12700" cap="sq" cmpd="sng">
              <a:solidFill>
                <a:srgbClr val="005400"/>
              </a:solidFill>
              <a:prstDash val="solid"/>
              <a:headEnd type="none" w="sm" len="sm"/>
              <a:tailEnd type="none" w="sm" len="sm"/>
            </a:ln>
          </p:spPr>
        </p:sp>
        <p:sp>
          <p:nvSpPr>
            <p:cNvPr id="48148" name="文本框 177172"/>
            <p:cNvSpPr txBox="1"/>
            <p:nvPr/>
          </p:nvSpPr>
          <p:spPr>
            <a:xfrm>
              <a:off x="3531" y="3542"/>
              <a:ext cx="309" cy="442"/>
            </a:xfrm>
            <a:prstGeom prst="rect">
              <a:avLst/>
            </a:prstGeom>
            <a:noFill/>
            <a:ln w="12700">
              <a:noFill/>
            </a:ln>
          </p:spPr>
          <p:txBody>
            <a:bodyPr wrap="none">
              <a:spAutoFit/>
            </a:bodyPr>
            <a:p>
              <a:r>
                <a:rPr lang="en-US" altLang="zh-CN" sz="4000" b="1">
                  <a:solidFill>
                    <a:srgbClr val="FF3300"/>
                  </a:solidFill>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48149" name="文本框 177173"/>
            <p:cNvSpPr txBox="1"/>
            <p:nvPr/>
          </p:nvSpPr>
          <p:spPr>
            <a:xfrm>
              <a:off x="4251" y="3542"/>
              <a:ext cx="309" cy="442"/>
            </a:xfrm>
            <a:prstGeom prst="rect">
              <a:avLst/>
            </a:prstGeom>
            <a:noFill/>
            <a:ln w="12700">
              <a:noFill/>
            </a:ln>
          </p:spPr>
          <p:txBody>
            <a:bodyPr wrap="none">
              <a:spAutoFit/>
            </a:bodyPr>
            <a:p>
              <a:r>
                <a:rPr lang="en-US" altLang="zh-CN" sz="4000" b="1">
                  <a:solidFill>
                    <a:srgbClr val="FF3300"/>
                  </a:solidFill>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48150" name="文本框 177174"/>
            <p:cNvSpPr txBox="1"/>
            <p:nvPr/>
          </p:nvSpPr>
          <p:spPr>
            <a:xfrm>
              <a:off x="4827" y="2822"/>
              <a:ext cx="309" cy="442"/>
            </a:xfrm>
            <a:prstGeom prst="rect">
              <a:avLst/>
            </a:prstGeom>
            <a:noFill/>
            <a:ln w="12700">
              <a:noFill/>
            </a:ln>
          </p:spPr>
          <p:txBody>
            <a:bodyPr wrap="none">
              <a:spAutoFit/>
            </a:bodyPr>
            <a:p>
              <a:r>
                <a:rPr lang="en-US" altLang="zh-CN" sz="4000" b="1">
                  <a:solidFill>
                    <a:srgbClr val="FF3300"/>
                  </a:solidFill>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48151" name="文本框 177175"/>
            <p:cNvSpPr txBox="1"/>
            <p:nvPr/>
          </p:nvSpPr>
          <p:spPr>
            <a:xfrm>
              <a:off x="2880" y="2102"/>
              <a:ext cx="309" cy="442"/>
            </a:xfrm>
            <a:prstGeom prst="rect">
              <a:avLst/>
            </a:prstGeom>
            <a:noFill/>
            <a:ln w="12700">
              <a:noFill/>
            </a:ln>
          </p:spPr>
          <p:txBody>
            <a:bodyPr wrap="none">
              <a:spAutoFit/>
            </a:bodyPr>
            <a:p>
              <a:r>
                <a:rPr lang="en-US" altLang="zh-CN" sz="4000" b="1">
                  <a:solidFill>
                    <a:srgbClr val="FF3300"/>
                  </a:solidFill>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48152" name="文本框 177176"/>
            <p:cNvSpPr txBox="1"/>
            <p:nvPr/>
          </p:nvSpPr>
          <p:spPr>
            <a:xfrm>
              <a:off x="1056" y="2812"/>
              <a:ext cx="309" cy="442"/>
            </a:xfrm>
            <a:prstGeom prst="rect">
              <a:avLst/>
            </a:prstGeom>
            <a:noFill/>
            <a:ln w="12700">
              <a:noFill/>
            </a:ln>
          </p:spPr>
          <p:txBody>
            <a:bodyPr wrap="none">
              <a:spAutoFit/>
            </a:bodyPr>
            <a:p>
              <a:r>
                <a:rPr lang="en-US" altLang="zh-CN" sz="4000" b="1">
                  <a:solidFill>
                    <a:srgbClr val="FF3300"/>
                  </a:solidFill>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48153" name="文本框 177177"/>
            <p:cNvSpPr txBox="1"/>
            <p:nvPr/>
          </p:nvSpPr>
          <p:spPr>
            <a:xfrm>
              <a:off x="1803" y="2822"/>
              <a:ext cx="309" cy="442"/>
            </a:xfrm>
            <a:prstGeom prst="rect">
              <a:avLst/>
            </a:prstGeom>
            <a:noFill/>
            <a:ln w="12700">
              <a:noFill/>
            </a:ln>
          </p:spPr>
          <p:txBody>
            <a:bodyPr wrap="none">
              <a:spAutoFit/>
            </a:bodyPr>
            <a:p>
              <a:r>
                <a:rPr lang="en-US" altLang="zh-CN" sz="4000" b="1">
                  <a:solidFill>
                    <a:srgbClr val="FF3300"/>
                  </a:solidFill>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48154" name="文本框 177178"/>
            <p:cNvSpPr txBox="1"/>
            <p:nvPr/>
          </p:nvSpPr>
          <p:spPr>
            <a:xfrm>
              <a:off x="480" y="2102"/>
              <a:ext cx="309" cy="442"/>
            </a:xfrm>
            <a:prstGeom prst="rect">
              <a:avLst/>
            </a:prstGeom>
            <a:noFill/>
            <a:ln w="12700">
              <a:noFill/>
            </a:ln>
          </p:spPr>
          <p:txBody>
            <a:bodyPr wrap="none">
              <a:spAutoFit/>
            </a:bodyPr>
            <a:p>
              <a:r>
                <a:rPr lang="en-US" altLang="zh-CN" sz="4000" b="1">
                  <a:solidFill>
                    <a:srgbClr val="FF3300"/>
                  </a:solidFill>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48155" name="直接连接符 177179"/>
            <p:cNvSpPr/>
            <p:nvPr/>
          </p:nvSpPr>
          <p:spPr>
            <a:xfrm flipH="1">
              <a:off x="1008" y="1622"/>
              <a:ext cx="816" cy="576"/>
            </a:xfrm>
            <a:prstGeom prst="line">
              <a:avLst/>
            </a:prstGeom>
            <a:ln w="38100" cap="sq" cmpd="sng">
              <a:solidFill>
                <a:srgbClr val="005400"/>
              </a:solidFill>
              <a:prstDash val="solid"/>
              <a:headEnd type="none" w="sm" len="sm"/>
              <a:tailEnd type="none" w="sm" len="sm"/>
            </a:ln>
          </p:spPr>
        </p:sp>
        <p:sp>
          <p:nvSpPr>
            <p:cNvPr id="48156" name="直接连接符 177180"/>
            <p:cNvSpPr/>
            <p:nvPr/>
          </p:nvSpPr>
          <p:spPr>
            <a:xfrm>
              <a:off x="2544" y="1622"/>
              <a:ext cx="864" cy="576"/>
            </a:xfrm>
            <a:prstGeom prst="line">
              <a:avLst/>
            </a:prstGeom>
            <a:ln w="38100" cap="sq" cmpd="sng">
              <a:solidFill>
                <a:srgbClr val="005400"/>
              </a:solidFill>
              <a:prstDash val="solid"/>
              <a:headEnd type="none" w="sm" len="sm"/>
              <a:tailEnd type="none" w="sm" len="sm"/>
            </a:ln>
          </p:spPr>
        </p:sp>
        <p:sp>
          <p:nvSpPr>
            <p:cNvPr id="48157" name="直接连接符 177181"/>
            <p:cNvSpPr/>
            <p:nvPr/>
          </p:nvSpPr>
          <p:spPr>
            <a:xfrm>
              <a:off x="1344" y="2342"/>
              <a:ext cx="240" cy="576"/>
            </a:xfrm>
            <a:prstGeom prst="line">
              <a:avLst/>
            </a:prstGeom>
            <a:ln w="38100" cap="sq" cmpd="sng">
              <a:solidFill>
                <a:srgbClr val="005400"/>
              </a:solidFill>
              <a:prstDash val="solid"/>
              <a:headEnd type="none" w="sm" len="sm"/>
              <a:tailEnd type="none" w="sm" len="sm"/>
            </a:ln>
          </p:spPr>
        </p:sp>
        <p:sp>
          <p:nvSpPr>
            <p:cNvPr id="48158" name="直接连接符 177182"/>
            <p:cNvSpPr/>
            <p:nvPr/>
          </p:nvSpPr>
          <p:spPr>
            <a:xfrm>
              <a:off x="3744" y="2342"/>
              <a:ext cx="864" cy="576"/>
            </a:xfrm>
            <a:prstGeom prst="line">
              <a:avLst/>
            </a:prstGeom>
            <a:ln w="38100" cap="sq" cmpd="sng">
              <a:solidFill>
                <a:srgbClr val="005400"/>
              </a:solidFill>
              <a:prstDash val="solid"/>
              <a:headEnd type="none" w="sm" len="sm"/>
              <a:tailEnd type="none" w="sm" len="sm"/>
            </a:ln>
          </p:spPr>
        </p:sp>
        <p:sp>
          <p:nvSpPr>
            <p:cNvPr id="48159" name="直接连接符 177183"/>
            <p:cNvSpPr/>
            <p:nvPr/>
          </p:nvSpPr>
          <p:spPr>
            <a:xfrm flipH="1">
              <a:off x="4032" y="3062"/>
              <a:ext cx="192" cy="576"/>
            </a:xfrm>
            <a:prstGeom prst="line">
              <a:avLst/>
            </a:prstGeom>
            <a:ln w="38100" cap="sq" cmpd="sng">
              <a:solidFill>
                <a:srgbClr val="005400"/>
              </a:solidFill>
              <a:prstDash val="solid"/>
              <a:headEnd type="none" w="sm" len="sm"/>
              <a:tailEnd type="none" w="sm" len="sm"/>
            </a:ln>
          </p:spPr>
        </p:sp>
      </p:grpSp>
      <p:sp>
        <p:nvSpPr>
          <p:cNvPr id="177185" name="任意多边形 177184"/>
          <p:cNvSpPr/>
          <p:nvPr/>
        </p:nvSpPr>
        <p:spPr>
          <a:xfrm>
            <a:off x="1676400" y="1524000"/>
            <a:ext cx="1828800" cy="838200"/>
          </a:xfrm>
          <a:custGeom>
            <a:avLst/>
            <a:gdLst/>
            <a:ahLst/>
            <a:cxnLst/>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p:spPr>
        <p:txBody>
          <a:bodyPr/>
          <a:p>
            <a:endParaRPr lang="zh-CN" altLang="en-US"/>
          </a:p>
        </p:txBody>
      </p:sp>
      <p:sp>
        <p:nvSpPr>
          <p:cNvPr id="177186" name="文本框 177185"/>
          <p:cNvSpPr txBox="1"/>
          <p:nvPr/>
        </p:nvSpPr>
        <p:spPr>
          <a:xfrm>
            <a:off x="1066800" y="898525"/>
            <a:ext cx="1087438" cy="701675"/>
          </a:xfrm>
          <a:prstGeom prst="rect">
            <a:avLst/>
          </a:prstGeom>
          <a:noFill/>
          <a:ln w="12700">
            <a:noFill/>
          </a:ln>
        </p:spPr>
        <p:txBody>
          <a:bodyPr wrap="none">
            <a:spAutoFit/>
          </a:bodyPr>
          <a:p>
            <a:r>
              <a:rPr lang="en-US" altLang="zh-CN" sz="4000" b="1">
                <a:solidFill>
                  <a:srgbClr val="FF3300"/>
                </a:solidFill>
                <a:latin typeface="Times New Roman" panose="02020603050405020304" pitchFamily="18" charset="0"/>
              </a:rPr>
              <a:t>root</a:t>
            </a:r>
            <a:endParaRPr lang="en-US" altLang="zh-CN" sz="2400">
              <a:latin typeface="Times New Roman" panose="02020603050405020304" pitchFamily="18" charset="0"/>
            </a:endParaRPr>
          </a:p>
        </p:txBody>
      </p:sp>
      <p:grpSp>
        <p:nvGrpSpPr>
          <p:cNvPr id="177187" name="组合 177186"/>
          <p:cNvGrpSpPr/>
          <p:nvPr/>
        </p:nvGrpSpPr>
        <p:grpSpPr>
          <a:xfrm>
            <a:off x="5143183" y="2269808"/>
            <a:ext cx="3638550" cy="641350"/>
            <a:chOff x="3264" y="720"/>
            <a:chExt cx="2292" cy="404"/>
          </a:xfrm>
        </p:grpSpPr>
        <p:sp>
          <p:nvSpPr>
            <p:cNvPr id="48163" name="文本框 177187"/>
            <p:cNvSpPr txBox="1"/>
            <p:nvPr/>
          </p:nvSpPr>
          <p:spPr>
            <a:xfrm>
              <a:off x="3312" y="720"/>
              <a:ext cx="2244" cy="404"/>
            </a:xfrm>
            <a:prstGeom prst="rect">
              <a:avLst/>
            </a:prstGeom>
            <a:noFill/>
            <a:ln w="12700">
              <a:noFill/>
            </a:ln>
          </p:spPr>
          <p:txBody>
            <a:bodyPr wrap="none">
              <a:spAutoFit/>
            </a:bodyPr>
            <a:p>
              <a:r>
                <a:rPr lang="en-US" altLang="zh-CN" sz="3600" b="1" dirty="0" err="1">
                  <a:solidFill>
                    <a:schemeClr val="bg2"/>
                  </a:solidFill>
                  <a:latin typeface="Times New Roman" panose="02020603050405020304" pitchFamily="18" charset="0"/>
                </a:rPr>
                <a:t>l</a:t>
              </a:r>
              <a:r>
                <a:rPr lang="en-US" altLang="zh-CN" sz="3600" dirty="0" err="1">
                  <a:solidFill>
                    <a:schemeClr val="bg2"/>
                  </a:solidFill>
                  <a:latin typeface="Times New Roman" panose="02020603050405020304" pitchFamily="18" charset="0"/>
                </a:rPr>
                <a:t>child</a:t>
              </a:r>
              <a:r>
                <a:rPr lang="en-US" altLang="zh-CN" sz="3600">
                  <a:solidFill>
                    <a:schemeClr val="bg2"/>
                  </a:solidFill>
                  <a:latin typeface="Times New Roman" panose="02020603050405020304" pitchFamily="18" charset="0"/>
                </a:rPr>
                <a:t>  data  </a:t>
              </a:r>
              <a:r>
                <a:rPr lang="en-US" altLang="zh-CN" sz="3600" b="1" dirty="0" err="1">
                  <a:solidFill>
                    <a:schemeClr val="bg2"/>
                  </a:solidFill>
                  <a:latin typeface="Times New Roman" panose="02020603050405020304" pitchFamily="18" charset="0"/>
                </a:rPr>
                <a:t>r</a:t>
              </a:r>
              <a:r>
                <a:rPr lang="en-US" altLang="zh-CN" sz="3600" dirty="0" err="1">
                  <a:solidFill>
                    <a:schemeClr val="bg2"/>
                  </a:solidFill>
                  <a:latin typeface="Times New Roman" panose="02020603050405020304" pitchFamily="18" charset="0"/>
                </a:rPr>
                <a:t>child</a:t>
              </a:r>
              <a:endParaRPr lang="en-US" altLang="zh-CN" sz="2400">
                <a:latin typeface="Times New Roman" panose="02020603050405020304" pitchFamily="18" charset="0"/>
              </a:endParaRPr>
            </a:p>
          </p:txBody>
        </p:sp>
        <p:sp>
          <p:nvSpPr>
            <p:cNvPr id="48164" name="矩形 177188"/>
            <p:cNvSpPr/>
            <p:nvPr/>
          </p:nvSpPr>
          <p:spPr>
            <a:xfrm>
              <a:off x="3264" y="768"/>
              <a:ext cx="2256" cy="336"/>
            </a:xfrm>
            <a:prstGeom prst="rect">
              <a:avLst/>
            </a:prstGeom>
            <a:noFill/>
            <a:ln w="12700" cap="sq" cmpd="sng">
              <a:solidFill>
                <a:schemeClr val="tx1"/>
              </a:solidFill>
              <a:prstDash val="solid"/>
              <a:miter/>
              <a:headEnd type="none" w="sm" len="sm"/>
              <a:tailEnd type="none" w="sm" len="sm"/>
            </a:ln>
          </p:spPr>
          <p:txBody>
            <a:bodyPr wrap="none" anchor="ctr" anchorCtr="0"/>
            <a:p>
              <a:pPr algn="ctr"/>
              <a:endParaRPr lang="zh-CN" altLang="en-US" sz="2400" dirty="0">
                <a:latin typeface="Times New Roman" panose="02020603050405020304" pitchFamily="18" charset="0"/>
              </a:endParaRPr>
            </a:p>
          </p:txBody>
        </p:sp>
        <p:sp>
          <p:nvSpPr>
            <p:cNvPr id="48165" name="直接连接符 177189"/>
            <p:cNvSpPr/>
            <p:nvPr/>
          </p:nvSpPr>
          <p:spPr>
            <a:xfrm>
              <a:off x="4080" y="768"/>
              <a:ext cx="0" cy="336"/>
            </a:xfrm>
            <a:prstGeom prst="line">
              <a:avLst/>
            </a:prstGeom>
            <a:ln w="12700" cap="sq" cmpd="sng">
              <a:solidFill>
                <a:schemeClr val="tx1"/>
              </a:solidFill>
              <a:prstDash val="solid"/>
              <a:headEnd type="none" w="sm" len="sm"/>
              <a:tailEnd type="none" w="sm" len="sm"/>
            </a:ln>
          </p:spPr>
        </p:sp>
        <p:sp>
          <p:nvSpPr>
            <p:cNvPr id="48166" name="直接连接符 177190"/>
            <p:cNvSpPr/>
            <p:nvPr/>
          </p:nvSpPr>
          <p:spPr>
            <a:xfrm>
              <a:off x="4704" y="768"/>
              <a:ext cx="0" cy="336"/>
            </a:xfrm>
            <a:prstGeom prst="line">
              <a:avLst/>
            </a:prstGeom>
            <a:ln w="12700" cap="sq" cmpd="sng">
              <a:solidFill>
                <a:schemeClr val="tx1"/>
              </a:solidFill>
              <a:prstDash val="solid"/>
              <a:headEnd type="none" w="sm" len="sm"/>
              <a:tailEnd type="none" w="sm" len="sm"/>
            </a:ln>
          </p:spPr>
        </p:sp>
      </p:grpSp>
      <p:sp>
        <p:nvSpPr>
          <p:cNvPr id="177192" name="文本框 177191"/>
          <p:cNvSpPr txBox="1"/>
          <p:nvPr/>
        </p:nvSpPr>
        <p:spPr>
          <a:xfrm>
            <a:off x="5791200" y="1313815"/>
            <a:ext cx="2178050" cy="641350"/>
          </a:xfrm>
          <a:prstGeom prst="rect">
            <a:avLst/>
          </a:prstGeom>
          <a:noFill/>
          <a:ln w="12700">
            <a:noFill/>
          </a:ln>
        </p:spPr>
        <p:txBody>
          <a:bodyPr wrap="none">
            <a:spAutoFit/>
          </a:bodyPr>
          <a:p>
            <a:r>
              <a:rPr lang="zh-CN" altLang="en-US" sz="3600" b="1" dirty="0">
                <a:solidFill>
                  <a:schemeClr val="bg2"/>
                </a:solidFill>
                <a:latin typeface="Times New Roman" panose="02020603050405020304" pitchFamily="18" charset="0"/>
                <a:ea typeface="楷体_GB2312" panose="02010609030101010101" pitchFamily="49" charset="-122"/>
              </a:rPr>
              <a:t>结点结构</a:t>
            </a:r>
            <a:r>
              <a:rPr lang="en-US" altLang="zh-CN" sz="3600" b="1">
                <a:solidFill>
                  <a:schemeClr val="bg2"/>
                </a:solidFill>
                <a:latin typeface="Times New Roman" panose="02020603050405020304" pitchFamily="18" charset="0"/>
                <a:ea typeface="楷体_GB2312" panose="02010609030101010101" pitchFamily="49" charset="-122"/>
              </a:rPr>
              <a:t>:</a:t>
            </a:r>
            <a:endParaRPr lang="en-US" altLang="zh-CN" sz="2400">
              <a:latin typeface="Times New Roman" panose="02020603050405020304" pitchFamily="18" charset="0"/>
            </a:endParaRPr>
          </a:p>
        </p:txBody>
      </p:sp>
      <p:sp>
        <p:nvSpPr>
          <p:cNvPr id="48168" name="文本框 177192"/>
          <p:cNvSpPr txBox="1"/>
          <p:nvPr/>
        </p:nvSpPr>
        <p:spPr>
          <a:xfrm>
            <a:off x="381000" y="95250"/>
            <a:ext cx="6078220" cy="903605"/>
          </a:xfrm>
          <a:prstGeom prst="rect">
            <a:avLst/>
          </a:prstGeom>
          <a:noFill/>
          <a:ln w="12700">
            <a:noFill/>
          </a:ln>
        </p:spPr>
        <p:txBody>
          <a:bodyPr wrap="none">
            <a:spAutoFit/>
          </a:bodyPr>
          <a:p>
            <a:pPr>
              <a:lnSpc>
                <a:spcPct val="120000"/>
              </a:lnSpc>
            </a:pPr>
            <a:r>
              <a:rPr lang="en-US" sz="4400" b="1">
                <a:solidFill>
                  <a:srgbClr val="FF00FF"/>
                </a:solidFill>
                <a:latin typeface="楷体_GB2312" panose="02010609030101010101" pitchFamily="49" charset="-122"/>
                <a:ea typeface="楷体_GB2312" panose="02010609030101010101" pitchFamily="49" charset="-122"/>
              </a:rPr>
              <a:t>2</a:t>
            </a:r>
            <a:r>
              <a:rPr lang="zh-CN" altLang="en-US" sz="4400" b="1">
                <a:solidFill>
                  <a:srgbClr val="FF00FF"/>
                </a:solidFill>
                <a:latin typeface="楷体_GB2312" panose="02010609030101010101" pitchFamily="49" charset="-122"/>
                <a:ea typeface="楷体_GB2312" panose="02010609030101010101" pitchFamily="49" charset="-122"/>
              </a:rPr>
              <a:t>、二叉树的儿子表示法</a:t>
            </a:r>
            <a:endParaRPr lang="zh-CN" altLang="en-US" sz="4400" b="1">
              <a:solidFill>
                <a:srgbClr val="FF00FF"/>
              </a:solidFill>
              <a:latin typeface="楷体_GB2312" panose="02010609030101010101" pitchFamily="49" charset="-122"/>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7192"/>
                                        </p:tgtEl>
                                        <p:attrNameLst>
                                          <p:attrName>style.visibility</p:attrName>
                                        </p:attrNameLst>
                                      </p:cBhvr>
                                      <p:to>
                                        <p:strVal val="visible"/>
                                      </p:to>
                                    </p:set>
                                    <p:anim calcmode="lin" valueType="num">
                                      <p:cBhvr additive="base">
                                        <p:cTn id="7" dur="500" fill="hold"/>
                                        <p:tgtEl>
                                          <p:spTgt spid="177192"/>
                                        </p:tgtEl>
                                        <p:attrNameLst>
                                          <p:attrName>ppt_x</p:attrName>
                                        </p:attrNameLst>
                                      </p:cBhvr>
                                      <p:tavLst>
                                        <p:tav tm="0">
                                          <p:val>
                                            <p:strVal val="#ppt_x"/>
                                          </p:val>
                                        </p:tav>
                                        <p:tav tm="100000">
                                          <p:val>
                                            <p:strVal val="#ppt_x"/>
                                          </p:val>
                                        </p:tav>
                                      </p:tavLst>
                                    </p:anim>
                                    <p:anim calcmode="lin" valueType="num">
                                      <p:cBhvr additive="base">
                                        <p:cTn id="8" dur="500" fill="hold"/>
                                        <p:tgtEl>
                                          <p:spTgt spid="17719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77187"/>
                                        </p:tgtEl>
                                        <p:attrNameLst>
                                          <p:attrName>style.visibility</p:attrName>
                                        </p:attrNameLst>
                                      </p:cBhvr>
                                      <p:to>
                                        <p:strVal val="visible"/>
                                      </p:to>
                                    </p:set>
                                    <p:animEffect transition="in" filter="wipe(left)">
                                      <p:cBhvr>
                                        <p:cTn id="13" dur="500"/>
                                        <p:tgtEl>
                                          <p:spTgt spid="1771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77154"/>
                                        </p:tgtEl>
                                        <p:attrNameLst>
                                          <p:attrName>style.visibility</p:attrName>
                                        </p:attrNameLst>
                                      </p:cBhvr>
                                      <p:to>
                                        <p:strVal val="visible"/>
                                      </p:to>
                                    </p:set>
                                    <p:animEffect transition="in" filter="wipe(up)">
                                      <p:cBhvr>
                                        <p:cTn id="18" dur="500"/>
                                        <p:tgtEl>
                                          <p:spTgt spid="17715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77186"/>
                                        </p:tgtEl>
                                        <p:attrNameLst>
                                          <p:attrName>style.visibility</p:attrName>
                                        </p:attrNameLst>
                                      </p:cBhvr>
                                      <p:to>
                                        <p:strVal val="visible"/>
                                      </p:to>
                                    </p:set>
                                    <p:anim calcmode="lin" valueType="num">
                                      <p:cBhvr additive="base">
                                        <p:cTn id="23" dur="500" fill="hold"/>
                                        <p:tgtEl>
                                          <p:spTgt spid="177186"/>
                                        </p:tgtEl>
                                        <p:attrNameLst>
                                          <p:attrName>ppt_x</p:attrName>
                                        </p:attrNameLst>
                                      </p:cBhvr>
                                      <p:tavLst>
                                        <p:tav tm="0">
                                          <p:val>
                                            <p:strVal val="0-#ppt_w/2"/>
                                          </p:val>
                                        </p:tav>
                                        <p:tav tm="100000">
                                          <p:val>
                                            <p:strVal val="#ppt_x"/>
                                          </p:val>
                                        </p:tav>
                                      </p:tavLst>
                                    </p:anim>
                                    <p:anim calcmode="lin" valueType="num">
                                      <p:cBhvr additive="base">
                                        <p:cTn id="24" dur="500" fill="hold"/>
                                        <p:tgtEl>
                                          <p:spTgt spid="17718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77185"/>
                                        </p:tgtEl>
                                        <p:attrNameLst>
                                          <p:attrName>style.visibility</p:attrName>
                                        </p:attrNameLst>
                                      </p:cBhvr>
                                      <p:to>
                                        <p:strVal val="visible"/>
                                      </p:to>
                                    </p:set>
                                    <p:animEffect transition="in" filter="wipe(up)">
                                      <p:cBhvr>
                                        <p:cTn id="28" dur="500"/>
                                        <p:tgtEl>
                                          <p:spTgt spid="17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6" grpId="0"/>
      <p:bldP spid="1771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rcRect l="16362" t="24230" r="24581" b="45412"/>
          <a:stretch>
            <a:fillRect/>
          </a:stretch>
        </p:blipFill>
        <p:spPr>
          <a:xfrm>
            <a:off x="547370" y="1108075"/>
            <a:ext cx="7682865" cy="2220595"/>
          </a:xfrm>
          <a:prstGeom prst="rect">
            <a:avLst/>
          </a:prstGeom>
        </p:spPr>
      </p:pic>
      <p:sp>
        <p:nvSpPr>
          <p:cNvPr id="4" name="文本框 3"/>
          <p:cNvSpPr txBox="1"/>
          <p:nvPr/>
        </p:nvSpPr>
        <p:spPr>
          <a:xfrm>
            <a:off x="547370" y="360045"/>
            <a:ext cx="3544570" cy="460375"/>
          </a:xfrm>
          <a:prstGeom prst="rect">
            <a:avLst/>
          </a:prstGeom>
          <a:noFill/>
        </p:spPr>
        <p:txBody>
          <a:bodyPr wrap="square" rtlCol="0">
            <a:spAutoFit/>
          </a:bodyPr>
          <a:p>
            <a:r>
              <a:rPr lang="zh-CN" altLang="en-US" sz="2400" b="1">
                <a:solidFill>
                  <a:schemeClr val="tx1"/>
                </a:solidFill>
                <a:latin typeface="楷体_GB2312" panose="02010609030101010101" pitchFamily="49" charset="-122"/>
                <a:ea typeface="楷体_GB2312" panose="02010609030101010101" pitchFamily="49" charset="-122"/>
                <a:sym typeface="+mn-ea"/>
              </a:rPr>
              <a:t>二叉树的儿子表示法</a:t>
            </a:r>
            <a:endParaRPr lang="zh-CN" altLang="en-US" sz="2400" b="1">
              <a:solidFill>
                <a:schemeClr val="tx1"/>
              </a:solidFill>
              <a:latin typeface="楷体_GB2312" panose="02010609030101010101" pitchFamily="49" charset="-122"/>
              <a:ea typeface="楷体_GB2312" panose="02010609030101010101" pitchFamily="49" charset="-122"/>
              <a:sym typeface="+mn-ea"/>
            </a:endParaRPr>
          </a:p>
        </p:txBody>
      </p:sp>
      <p:pic>
        <p:nvPicPr>
          <p:cNvPr id="5" name="图片 4"/>
          <p:cNvPicPr>
            <a:picLocks noChangeAspect="1"/>
          </p:cNvPicPr>
          <p:nvPr/>
        </p:nvPicPr>
        <p:blipFill>
          <a:blip r:embed="rId2"/>
          <a:srcRect l="16542" t="26461" r="22356" b="61846"/>
          <a:stretch>
            <a:fillRect/>
          </a:stretch>
        </p:blipFill>
        <p:spPr>
          <a:xfrm>
            <a:off x="547370" y="4920615"/>
            <a:ext cx="7948930" cy="855345"/>
          </a:xfrm>
          <a:prstGeom prst="rect">
            <a:avLst/>
          </a:prstGeom>
        </p:spPr>
      </p:pic>
      <p:sp>
        <p:nvSpPr>
          <p:cNvPr id="6" name="文本框 5"/>
          <p:cNvSpPr txBox="1"/>
          <p:nvPr/>
        </p:nvSpPr>
        <p:spPr>
          <a:xfrm>
            <a:off x="547370" y="4098290"/>
            <a:ext cx="3544570" cy="460375"/>
          </a:xfrm>
          <a:prstGeom prst="rect">
            <a:avLst/>
          </a:prstGeom>
          <a:noFill/>
        </p:spPr>
        <p:txBody>
          <a:bodyPr wrap="square" rtlCol="0">
            <a:spAutoFit/>
          </a:bodyPr>
          <a:p>
            <a:r>
              <a:rPr lang="zh-CN" altLang="en-US" sz="2400" b="1">
                <a:solidFill>
                  <a:schemeClr val="tx1"/>
                </a:solidFill>
                <a:latin typeface="楷体_GB2312" panose="02010609030101010101" pitchFamily="49" charset="-122"/>
                <a:ea typeface="楷体_GB2312" panose="02010609030101010101" pitchFamily="49" charset="-122"/>
                <a:sym typeface="+mn-ea"/>
              </a:rPr>
              <a:t>二叉树的数组表示法</a:t>
            </a:r>
            <a:endParaRPr lang="zh-CN" altLang="en-US" sz="2400" b="1">
              <a:solidFill>
                <a:schemeClr val="tx1"/>
              </a:solidFill>
              <a:latin typeface="楷体_GB2312" panose="02010609030101010101" pitchFamily="49" charset="-122"/>
              <a:ea typeface="楷体_GB2312" panose="02010609030101010101" pitchFamily="49"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7835" y="644525"/>
            <a:ext cx="7361555" cy="5015865"/>
          </a:xfrm>
          <a:prstGeom prst="rect">
            <a:avLst/>
          </a:prstGeom>
          <a:noFill/>
        </p:spPr>
        <p:txBody>
          <a:bodyPr wrap="square" rtlCol="0">
            <a:spAutoFit/>
          </a:bodyPr>
          <a:p>
            <a:r>
              <a:rPr lang="en-US" altLang="zh-CN" sz="2000" b="1">
                <a:solidFill>
                  <a:srgbClr val="FF0000"/>
                </a:solidFill>
                <a:sym typeface="+mn-ea"/>
              </a:rPr>
              <a:t>【</a:t>
            </a:r>
            <a:r>
              <a:rPr lang="zh-CN" altLang="en-US" sz="2000" b="1" dirty="0">
                <a:solidFill>
                  <a:srgbClr val="FF0000"/>
                </a:solidFill>
                <a:sym typeface="+mn-ea"/>
              </a:rPr>
              <a:t>例题</a:t>
            </a:r>
            <a:r>
              <a:rPr lang="en-US" altLang="zh-CN" sz="2000" b="1">
                <a:solidFill>
                  <a:srgbClr val="FF0000"/>
                </a:solidFill>
                <a:sym typeface="+mn-ea"/>
              </a:rPr>
              <a:t>2】</a:t>
            </a:r>
            <a:r>
              <a:rPr lang="zh-CN" altLang="en-US" sz="2000" b="1">
                <a:solidFill>
                  <a:srgbClr val="FF0000"/>
                </a:solidFill>
                <a:sym typeface="+mn-ea"/>
              </a:rPr>
              <a:t>给定一棵二叉树，输出其所有的叶子结点</a:t>
            </a:r>
            <a:endParaRPr lang="zh-CN" altLang="en-US" sz="2000" b="1">
              <a:solidFill>
                <a:srgbClr val="FF0000"/>
              </a:solidFill>
              <a:sym typeface="+mn-ea"/>
            </a:endParaRPr>
          </a:p>
          <a:p>
            <a:r>
              <a:rPr lang="en-US" altLang="zh-CN" sz="2000">
                <a:sym typeface="+mn-ea"/>
              </a:rPr>
              <a:t>【</a:t>
            </a:r>
            <a:r>
              <a:rPr lang="zh-CN" altLang="en-US" sz="2000" dirty="0">
                <a:sym typeface="+mn-ea"/>
              </a:rPr>
              <a:t>输入格式</a:t>
            </a:r>
            <a:r>
              <a:rPr lang="en-US" altLang="zh-CN" sz="2000">
                <a:sym typeface="+mn-ea"/>
              </a:rPr>
              <a:t>】</a:t>
            </a:r>
            <a:endParaRPr lang="en-US" altLang="zh-CN" sz="2000">
              <a:sym typeface="+mn-ea"/>
            </a:endParaRPr>
          </a:p>
          <a:p>
            <a:r>
              <a:rPr lang="zh-CN" altLang="en-US" sz="2000" b="1">
                <a:solidFill>
                  <a:schemeClr val="tx1"/>
                </a:solidFill>
                <a:sym typeface="+mn-ea"/>
              </a:rPr>
              <a:t>第一行共一个数</a:t>
            </a:r>
            <a:r>
              <a:rPr lang="en-US" altLang="zh-CN" sz="2000" b="1">
                <a:solidFill>
                  <a:schemeClr val="tx1"/>
                </a:solidFill>
                <a:sym typeface="+mn-ea"/>
              </a:rPr>
              <a:t>n(n&lt;=26)</a:t>
            </a:r>
            <a:r>
              <a:rPr lang="zh-CN" altLang="zh-CN" sz="2000" b="1">
                <a:solidFill>
                  <a:schemeClr val="tx1"/>
                </a:solidFill>
                <a:sym typeface="+mn-ea"/>
              </a:rPr>
              <a:t>，表示这棵二叉树的结点数</a:t>
            </a:r>
            <a:endParaRPr lang="zh-CN" altLang="zh-CN" sz="2000" b="1">
              <a:solidFill>
                <a:schemeClr val="tx1"/>
              </a:solidFill>
              <a:sym typeface="+mn-ea"/>
            </a:endParaRPr>
          </a:p>
          <a:p>
            <a:r>
              <a:rPr lang="zh-CN" altLang="zh-CN" sz="2000" b="1">
                <a:solidFill>
                  <a:schemeClr val="tx1"/>
                </a:solidFill>
                <a:sym typeface="+mn-ea"/>
              </a:rPr>
              <a:t>第二行共</a:t>
            </a:r>
            <a:r>
              <a:rPr lang="en-US" altLang="zh-CN" sz="2000" b="1">
                <a:solidFill>
                  <a:schemeClr val="tx1"/>
                </a:solidFill>
                <a:sym typeface="+mn-ea"/>
              </a:rPr>
              <a:t>n</a:t>
            </a:r>
            <a:r>
              <a:rPr lang="zh-CN" altLang="zh-CN" sz="2000" b="1">
                <a:solidFill>
                  <a:schemeClr val="tx1"/>
                </a:solidFill>
                <a:sym typeface="+mn-ea"/>
              </a:rPr>
              <a:t>个大写字母，按顺序表示第</a:t>
            </a:r>
            <a:r>
              <a:rPr lang="en-US" altLang="zh-CN" sz="2000" b="1">
                <a:solidFill>
                  <a:schemeClr val="tx1"/>
                </a:solidFill>
                <a:sym typeface="+mn-ea"/>
              </a:rPr>
              <a:t>1</a:t>
            </a:r>
            <a:r>
              <a:rPr lang="zh-CN" altLang="en-US" sz="2000" b="1">
                <a:solidFill>
                  <a:schemeClr val="tx1"/>
                </a:solidFill>
                <a:sym typeface="+mn-ea"/>
              </a:rPr>
              <a:t>个结点到第</a:t>
            </a:r>
            <a:r>
              <a:rPr lang="en-US" altLang="zh-CN" sz="2000" b="1">
                <a:solidFill>
                  <a:schemeClr val="tx1"/>
                </a:solidFill>
                <a:sym typeface="+mn-ea"/>
              </a:rPr>
              <a:t>n</a:t>
            </a:r>
            <a:r>
              <a:rPr lang="zh-CN" altLang="zh-CN" sz="2000" b="1">
                <a:solidFill>
                  <a:schemeClr val="tx1"/>
                </a:solidFill>
                <a:sym typeface="+mn-ea"/>
              </a:rPr>
              <a:t>个结点</a:t>
            </a:r>
            <a:endParaRPr lang="zh-CN" altLang="zh-CN" sz="2000" b="1">
              <a:solidFill>
                <a:schemeClr val="tx1"/>
              </a:solidFill>
              <a:sym typeface="+mn-ea"/>
            </a:endParaRPr>
          </a:p>
          <a:p>
            <a:r>
              <a:rPr lang="zh-CN" altLang="zh-CN" sz="2000" b="1">
                <a:solidFill>
                  <a:schemeClr val="tx1"/>
                </a:solidFill>
                <a:sym typeface="+mn-ea"/>
              </a:rPr>
              <a:t>第三行共</a:t>
            </a:r>
            <a:r>
              <a:rPr lang="en-US" altLang="zh-CN" sz="2000" b="1">
                <a:solidFill>
                  <a:schemeClr val="tx1"/>
                </a:solidFill>
                <a:sym typeface="+mn-ea"/>
              </a:rPr>
              <a:t>n</a:t>
            </a:r>
            <a:r>
              <a:rPr lang="zh-CN" altLang="zh-CN" sz="2000" b="1">
                <a:solidFill>
                  <a:schemeClr val="tx1"/>
                </a:solidFill>
                <a:sym typeface="+mn-ea"/>
              </a:rPr>
              <a:t>个数字</a:t>
            </a:r>
            <a:r>
              <a:rPr lang="en-US" altLang="zh-CN" sz="2000" b="1">
                <a:solidFill>
                  <a:schemeClr val="tx1"/>
                </a:solidFill>
                <a:sym typeface="+mn-ea"/>
              </a:rPr>
              <a:t>lc</a:t>
            </a:r>
            <a:r>
              <a:rPr lang="zh-CN" altLang="zh-CN" sz="2000" b="1">
                <a:solidFill>
                  <a:schemeClr val="tx1"/>
                </a:solidFill>
                <a:sym typeface="+mn-ea"/>
              </a:rPr>
              <a:t>，第</a:t>
            </a:r>
            <a:r>
              <a:rPr lang="en-US" altLang="zh-CN" sz="2000" b="1">
                <a:solidFill>
                  <a:schemeClr val="tx1"/>
                </a:solidFill>
                <a:sym typeface="+mn-ea"/>
              </a:rPr>
              <a:t>i</a:t>
            </a:r>
            <a:r>
              <a:rPr lang="zh-CN" altLang="zh-CN" sz="2000" b="1">
                <a:solidFill>
                  <a:schemeClr val="tx1"/>
                </a:solidFill>
                <a:sym typeface="+mn-ea"/>
              </a:rPr>
              <a:t>个数字</a:t>
            </a:r>
            <a:r>
              <a:rPr lang="en-US" altLang="zh-CN" sz="2000" b="1">
                <a:solidFill>
                  <a:schemeClr val="tx1"/>
                </a:solidFill>
                <a:sym typeface="+mn-ea"/>
              </a:rPr>
              <a:t>lc</a:t>
            </a:r>
            <a:r>
              <a:rPr lang="zh-CN" altLang="zh-CN" sz="2000" b="1">
                <a:solidFill>
                  <a:schemeClr val="tx1"/>
                </a:solidFill>
                <a:sym typeface="+mn-ea"/>
              </a:rPr>
              <a:t>表示第</a:t>
            </a:r>
            <a:r>
              <a:rPr lang="en-US" altLang="zh-CN" sz="2000" b="1">
                <a:solidFill>
                  <a:schemeClr val="tx1"/>
                </a:solidFill>
                <a:sym typeface="+mn-ea"/>
              </a:rPr>
              <a:t>i</a:t>
            </a:r>
            <a:r>
              <a:rPr lang="zh-CN" altLang="en-US" sz="2000" b="1">
                <a:solidFill>
                  <a:schemeClr val="tx1"/>
                </a:solidFill>
                <a:sym typeface="+mn-ea"/>
              </a:rPr>
              <a:t>个结点的左儿子</a:t>
            </a:r>
            <a:endParaRPr lang="zh-CN" altLang="en-US" sz="2000" b="1">
              <a:solidFill>
                <a:schemeClr val="tx1"/>
              </a:solidFill>
              <a:sym typeface="+mn-ea"/>
            </a:endParaRPr>
          </a:p>
          <a:p>
            <a:r>
              <a:rPr lang="zh-CN" altLang="zh-CN" sz="2000" b="1">
                <a:solidFill>
                  <a:schemeClr val="tx1"/>
                </a:solidFill>
                <a:sym typeface="+mn-ea"/>
              </a:rPr>
              <a:t>第四行共</a:t>
            </a:r>
            <a:r>
              <a:rPr lang="en-US" altLang="zh-CN" sz="2000" b="1">
                <a:solidFill>
                  <a:schemeClr val="tx1"/>
                </a:solidFill>
                <a:sym typeface="+mn-ea"/>
              </a:rPr>
              <a:t>n</a:t>
            </a:r>
            <a:r>
              <a:rPr lang="zh-CN" altLang="zh-CN" sz="2000" b="1">
                <a:solidFill>
                  <a:schemeClr val="tx1"/>
                </a:solidFill>
                <a:sym typeface="+mn-ea"/>
              </a:rPr>
              <a:t>个数字</a:t>
            </a:r>
            <a:r>
              <a:rPr lang="en-US" altLang="zh-CN" sz="2000" b="1">
                <a:solidFill>
                  <a:schemeClr val="tx1"/>
                </a:solidFill>
                <a:sym typeface="+mn-ea"/>
              </a:rPr>
              <a:t>rc</a:t>
            </a:r>
            <a:r>
              <a:rPr lang="zh-CN" altLang="zh-CN" sz="2000" b="1">
                <a:solidFill>
                  <a:schemeClr val="tx1"/>
                </a:solidFill>
                <a:sym typeface="+mn-ea"/>
              </a:rPr>
              <a:t>，第</a:t>
            </a:r>
            <a:r>
              <a:rPr lang="en-US" altLang="zh-CN" sz="2000" b="1">
                <a:solidFill>
                  <a:schemeClr val="tx1"/>
                </a:solidFill>
                <a:sym typeface="+mn-ea"/>
              </a:rPr>
              <a:t>i</a:t>
            </a:r>
            <a:r>
              <a:rPr lang="zh-CN" altLang="zh-CN" sz="2000" b="1">
                <a:solidFill>
                  <a:schemeClr val="tx1"/>
                </a:solidFill>
                <a:sym typeface="+mn-ea"/>
              </a:rPr>
              <a:t>个数字</a:t>
            </a:r>
            <a:r>
              <a:rPr lang="en-US" altLang="zh-CN" sz="2000" b="1">
                <a:solidFill>
                  <a:schemeClr val="tx1"/>
                </a:solidFill>
                <a:sym typeface="+mn-ea"/>
              </a:rPr>
              <a:t>rc</a:t>
            </a:r>
            <a:r>
              <a:rPr lang="zh-CN" altLang="zh-CN" sz="2000" b="1">
                <a:solidFill>
                  <a:schemeClr val="tx1"/>
                </a:solidFill>
                <a:sym typeface="+mn-ea"/>
              </a:rPr>
              <a:t>表示第</a:t>
            </a:r>
            <a:r>
              <a:rPr lang="en-US" altLang="zh-CN" sz="2000" b="1">
                <a:solidFill>
                  <a:schemeClr val="tx1"/>
                </a:solidFill>
                <a:sym typeface="+mn-ea"/>
              </a:rPr>
              <a:t>i</a:t>
            </a:r>
            <a:r>
              <a:rPr lang="zh-CN" altLang="en-US" sz="2000" b="1">
                <a:solidFill>
                  <a:schemeClr val="tx1"/>
                </a:solidFill>
                <a:sym typeface="+mn-ea"/>
              </a:rPr>
              <a:t>个结点的右儿子</a:t>
            </a:r>
            <a:endParaRPr lang="zh-CN" altLang="en-US" sz="2000" b="1">
              <a:solidFill>
                <a:srgbClr val="FF0000"/>
              </a:solidFill>
              <a:sym typeface="+mn-ea"/>
            </a:endParaRPr>
          </a:p>
          <a:p>
            <a:r>
              <a:rPr lang="en-US" altLang="zh-CN" sz="2000">
                <a:sym typeface="+mn-ea"/>
              </a:rPr>
              <a:t>【</a:t>
            </a:r>
            <a:r>
              <a:rPr lang="zh-CN" altLang="en-US" sz="2000" dirty="0">
                <a:sym typeface="+mn-ea"/>
              </a:rPr>
              <a:t>输出格式</a:t>
            </a:r>
            <a:r>
              <a:rPr lang="en-US" altLang="zh-CN" sz="2000">
                <a:sym typeface="+mn-ea"/>
              </a:rPr>
              <a:t>】</a:t>
            </a:r>
            <a:endParaRPr lang="en-US" altLang="zh-CN" sz="2000">
              <a:sym typeface="+mn-ea"/>
            </a:endParaRPr>
          </a:p>
          <a:p>
            <a:r>
              <a:rPr lang="zh-CN" altLang="en-US" sz="2000" b="1">
                <a:solidFill>
                  <a:schemeClr val="tx1"/>
                </a:solidFill>
                <a:sym typeface="+mn-ea"/>
              </a:rPr>
              <a:t>共一行大写字母，按树上从左到右的顺序表示叶结点（字母之间没有空格）</a:t>
            </a:r>
            <a:endParaRPr lang="zh-CN" altLang="en-US" sz="2000" b="1">
              <a:solidFill>
                <a:schemeClr val="tx1"/>
              </a:solidFill>
              <a:sym typeface="+mn-ea"/>
            </a:endParaRPr>
          </a:p>
          <a:p>
            <a:r>
              <a:rPr lang="en-US" altLang="zh-CN" sz="2000">
                <a:sym typeface="+mn-ea"/>
              </a:rPr>
              <a:t>【</a:t>
            </a:r>
            <a:r>
              <a:rPr lang="zh-CN" altLang="en-US" sz="2000" dirty="0">
                <a:sym typeface="+mn-ea"/>
              </a:rPr>
              <a:t>输入样例</a:t>
            </a:r>
            <a:r>
              <a:rPr lang="en-US" altLang="zh-CN" sz="2000">
                <a:sym typeface="+mn-ea"/>
              </a:rPr>
              <a:t>】</a:t>
            </a:r>
            <a:endParaRPr lang="en-US" altLang="zh-CN" sz="2000">
              <a:sym typeface="+mn-ea"/>
            </a:endParaRPr>
          </a:p>
          <a:p>
            <a:r>
              <a:rPr lang="en-US" altLang="zh-CN" sz="2000" b="1">
                <a:solidFill>
                  <a:schemeClr val="tx1"/>
                </a:solidFill>
                <a:sym typeface="+mn-ea"/>
              </a:rPr>
              <a:t>6</a:t>
            </a:r>
            <a:endParaRPr lang="en-US" altLang="zh-CN" sz="2000" b="1">
              <a:solidFill>
                <a:schemeClr val="tx1"/>
              </a:solidFill>
              <a:sym typeface="+mn-ea"/>
            </a:endParaRPr>
          </a:p>
          <a:p>
            <a:r>
              <a:rPr lang="en-US" altLang="zh-CN" sz="2000" b="1">
                <a:solidFill>
                  <a:schemeClr val="tx1"/>
                </a:solidFill>
                <a:sym typeface="+mn-ea"/>
              </a:rPr>
              <a:t>ABCDEF</a:t>
            </a:r>
            <a:endParaRPr lang="en-US" altLang="zh-CN" sz="2000" b="1">
              <a:solidFill>
                <a:schemeClr val="tx1"/>
              </a:solidFill>
              <a:sym typeface="+mn-ea"/>
            </a:endParaRPr>
          </a:p>
          <a:p>
            <a:r>
              <a:rPr lang="en-US" altLang="zh-CN" sz="2000" b="1">
                <a:solidFill>
                  <a:schemeClr val="tx1"/>
                </a:solidFill>
                <a:sym typeface="+mn-ea"/>
              </a:rPr>
              <a:t>2 0 0 0 6 0</a:t>
            </a:r>
            <a:endParaRPr lang="en-US" altLang="zh-CN" sz="2000" b="1">
              <a:solidFill>
                <a:schemeClr val="tx1"/>
              </a:solidFill>
              <a:sym typeface="+mn-ea"/>
            </a:endParaRPr>
          </a:p>
          <a:p>
            <a:r>
              <a:rPr lang="en-US" altLang="zh-CN" sz="2000" b="1">
                <a:solidFill>
                  <a:schemeClr val="tx1"/>
                </a:solidFill>
                <a:sym typeface="+mn-ea"/>
              </a:rPr>
              <a:t>4 3 0 5 0 0</a:t>
            </a:r>
            <a:endParaRPr lang="en-US" altLang="zh-CN" sz="2000" b="1">
              <a:solidFill>
                <a:schemeClr val="tx1"/>
              </a:solidFill>
              <a:sym typeface="+mn-ea"/>
            </a:endParaRPr>
          </a:p>
          <a:p>
            <a:r>
              <a:rPr lang="en-US" altLang="zh-CN" sz="2000">
                <a:sym typeface="+mn-ea"/>
              </a:rPr>
              <a:t>【</a:t>
            </a:r>
            <a:r>
              <a:rPr lang="zh-CN" altLang="en-US" sz="2000" dirty="0">
                <a:sym typeface="+mn-ea"/>
              </a:rPr>
              <a:t>输出样例</a:t>
            </a:r>
            <a:r>
              <a:rPr lang="en-US" altLang="zh-CN" sz="2000">
                <a:sym typeface="+mn-ea"/>
              </a:rPr>
              <a:t>】</a:t>
            </a:r>
            <a:endParaRPr lang="en-US" altLang="zh-CN" sz="2000">
              <a:sym typeface="+mn-ea"/>
            </a:endParaRPr>
          </a:p>
          <a:p>
            <a:r>
              <a:rPr lang="en-US" altLang="zh-CN" sz="2000" b="1">
                <a:solidFill>
                  <a:schemeClr val="tx1"/>
                </a:solidFill>
                <a:sym typeface="+mn-ea"/>
              </a:rPr>
              <a:t>CF</a:t>
            </a:r>
            <a:endParaRPr lang="en-US" altLang="zh-CN" sz="2000" b="1">
              <a:solidFill>
                <a:schemeClr val="tx1"/>
              </a:solidFill>
              <a:sym typeface="+mn-ea"/>
            </a:endParaRPr>
          </a:p>
        </p:txBody>
      </p:sp>
      <p:grpSp>
        <p:nvGrpSpPr>
          <p:cNvPr id="16" name="组合 15"/>
          <p:cNvGrpSpPr/>
          <p:nvPr/>
        </p:nvGrpSpPr>
        <p:grpSpPr>
          <a:xfrm>
            <a:off x="4340860" y="3283585"/>
            <a:ext cx="3478530" cy="3285490"/>
            <a:chOff x="7901" y="5293"/>
            <a:chExt cx="5478" cy="5174"/>
          </a:xfrm>
        </p:grpSpPr>
        <p:sp>
          <p:nvSpPr>
            <p:cNvPr id="3" name="椭圆 2"/>
            <p:cNvSpPr/>
            <p:nvPr/>
          </p:nvSpPr>
          <p:spPr>
            <a:xfrm>
              <a:off x="9545" y="5293"/>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7901" y="6816"/>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5" name="椭圆 4"/>
            <p:cNvSpPr/>
            <p:nvPr/>
          </p:nvSpPr>
          <p:spPr>
            <a:xfrm>
              <a:off x="11292" y="6816"/>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8" name="椭圆 7"/>
            <p:cNvSpPr/>
            <p:nvPr/>
          </p:nvSpPr>
          <p:spPr>
            <a:xfrm>
              <a:off x="8835" y="8298"/>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9" name="椭圆 8"/>
            <p:cNvSpPr/>
            <p:nvPr/>
          </p:nvSpPr>
          <p:spPr>
            <a:xfrm>
              <a:off x="12509" y="8359"/>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0" name="椭圆 9"/>
            <p:cNvSpPr/>
            <p:nvPr/>
          </p:nvSpPr>
          <p:spPr>
            <a:xfrm>
              <a:off x="11292" y="9597"/>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cxnSp>
          <p:nvCxnSpPr>
            <p:cNvPr id="11" name="直接连接符 10"/>
            <p:cNvCxnSpPr>
              <a:stCxn id="3" idx="3"/>
              <a:endCxn id="4" idx="7"/>
            </p:cNvCxnSpPr>
            <p:nvPr/>
          </p:nvCxnSpPr>
          <p:spPr>
            <a:xfrm flipH="1">
              <a:off x="8644" y="6036"/>
              <a:ext cx="1028" cy="10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5" idx="1"/>
            </p:cNvCxnSpPr>
            <p:nvPr/>
          </p:nvCxnSpPr>
          <p:spPr>
            <a:xfrm>
              <a:off x="10288" y="6036"/>
              <a:ext cx="1131" cy="90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502" y="7620"/>
              <a:ext cx="626" cy="73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9" idx="1"/>
            </p:cNvCxnSpPr>
            <p:nvPr/>
          </p:nvCxnSpPr>
          <p:spPr>
            <a:xfrm>
              <a:off x="12035" y="7559"/>
              <a:ext cx="601" cy="92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3"/>
              <a:endCxn id="10" idx="7"/>
            </p:cNvCxnSpPr>
            <p:nvPr/>
          </p:nvCxnSpPr>
          <p:spPr>
            <a:xfrm flipH="1">
              <a:off x="12035" y="9102"/>
              <a:ext cx="601" cy="622"/>
            </a:xfrm>
            <a:prstGeom prst="line">
              <a:avLst/>
            </a:prstGeom>
            <a:ln w="2540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7835" y="644525"/>
            <a:ext cx="7361555" cy="5015865"/>
          </a:xfrm>
          <a:prstGeom prst="rect">
            <a:avLst/>
          </a:prstGeom>
          <a:noFill/>
        </p:spPr>
        <p:txBody>
          <a:bodyPr wrap="square" rtlCol="0">
            <a:spAutoFit/>
          </a:bodyPr>
          <a:p>
            <a:r>
              <a:rPr lang="en-US" altLang="zh-CN" sz="2000" b="1">
                <a:solidFill>
                  <a:srgbClr val="FF0000"/>
                </a:solidFill>
                <a:sym typeface="+mn-ea"/>
              </a:rPr>
              <a:t>【</a:t>
            </a:r>
            <a:r>
              <a:rPr lang="zh-CN" altLang="en-US" sz="2000" b="1" dirty="0">
                <a:solidFill>
                  <a:srgbClr val="FF0000"/>
                </a:solidFill>
                <a:sym typeface="+mn-ea"/>
              </a:rPr>
              <a:t>例题</a:t>
            </a:r>
            <a:r>
              <a:rPr lang="en-US" altLang="zh-CN" sz="2000" b="1">
                <a:solidFill>
                  <a:srgbClr val="FF0000"/>
                </a:solidFill>
                <a:sym typeface="+mn-ea"/>
              </a:rPr>
              <a:t>2】</a:t>
            </a:r>
            <a:r>
              <a:rPr lang="zh-CN" altLang="en-US" sz="2000" b="1">
                <a:solidFill>
                  <a:srgbClr val="FF0000"/>
                </a:solidFill>
                <a:sym typeface="+mn-ea"/>
              </a:rPr>
              <a:t>给定一棵二叉树，输出其所有的叶子结点</a:t>
            </a:r>
            <a:endParaRPr lang="zh-CN" altLang="en-US" sz="2000" b="1">
              <a:solidFill>
                <a:srgbClr val="FF0000"/>
              </a:solidFill>
              <a:sym typeface="+mn-ea"/>
            </a:endParaRPr>
          </a:p>
          <a:p>
            <a:r>
              <a:rPr lang="en-US" altLang="zh-CN" sz="2000">
                <a:sym typeface="+mn-ea"/>
              </a:rPr>
              <a:t>【</a:t>
            </a:r>
            <a:r>
              <a:rPr lang="zh-CN" altLang="en-US" sz="2000" dirty="0">
                <a:sym typeface="+mn-ea"/>
              </a:rPr>
              <a:t>输入格式</a:t>
            </a:r>
            <a:r>
              <a:rPr lang="en-US" altLang="zh-CN" sz="2000">
                <a:sym typeface="+mn-ea"/>
              </a:rPr>
              <a:t>】</a:t>
            </a:r>
            <a:endParaRPr lang="en-US" altLang="zh-CN" sz="2000">
              <a:sym typeface="+mn-ea"/>
            </a:endParaRPr>
          </a:p>
          <a:p>
            <a:r>
              <a:rPr lang="zh-CN" altLang="en-US" sz="2000" b="1">
                <a:solidFill>
                  <a:schemeClr val="tx1"/>
                </a:solidFill>
                <a:sym typeface="+mn-ea"/>
              </a:rPr>
              <a:t>第一行共一个数</a:t>
            </a:r>
            <a:r>
              <a:rPr lang="en-US" altLang="zh-CN" sz="2000" b="1">
                <a:solidFill>
                  <a:schemeClr val="tx1"/>
                </a:solidFill>
                <a:sym typeface="+mn-ea"/>
              </a:rPr>
              <a:t>n(n&lt;=26)</a:t>
            </a:r>
            <a:r>
              <a:rPr lang="zh-CN" altLang="zh-CN" sz="2000" b="1">
                <a:solidFill>
                  <a:schemeClr val="tx1"/>
                </a:solidFill>
                <a:sym typeface="+mn-ea"/>
              </a:rPr>
              <a:t>，表示这棵二叉树的结点数</a:t>
            </a:r>
            <a:endParaRPr lang="zh-CN" altLang="zh-CN" sz="2000" b="1">
              <a:solidFill>
                <a:schemeClr val="tx1"/>
              </a:solidFill>
              <a:sym typeface="+mn-ea"/>
            </a:endParaRPr>
          </a:p>
          <a:p>
            <a:r>
              <a:rPr lang="zh-CN" altLang="zh-CN" sz="2000" b="1">
                <a:solidFill>
                  <a:schemeClr val="tx1"/>
                </a:solidFill>
                <a:sym typeface="+mn-ea"/>
              </a:rPr>
              <a:t>第二行共</a:t>
            </a:r>
            <a:r>
              <a:rPr lang="en-US" altLang="zh-CN" sz="2000" b="1">
                <a:solidFill>
                  <a:schemeClr val="tx1"/>
                </a:solidFill>
                <a:sym typeface="+mn-ea"/>
              </a:rPr>
              <a:t>n</a:t>
            </a:r>
            <a:r>
              <a:rPr lang="zh-CN" altLang="zh-CN" sz="2000" b="1">
                <a:solidFill>
                  <a:schemeClr val="tx1"/>
                </a:solidFill>
                <a:sym typeface="+mn-ea"/>
              </a:rPr>
              <a:t>个大写字母，按顺序表示第</a:t>
            </a:r>
            <a:r>
              <a:rPr lang="en-US" altLang="zh-CN" sz="2000" b="1">
                <a:solidFill>
                  <a:schemeClr val="tx1"/>
                </a:solidFill>
                <a:sym typeface="+mn-ea"/>
              </a:rPr>
              <a:t>1</a:t>
            </a:r>
            <a:r>
              <a:rPr lang="zh-CN" altLang="en-US" sz="2000" b="1">
                <a:solidFill>
                  <a:schemeClr val="tx1"/>
                </a:solidFill>
                <a:sym typeface="+mn-ea"/>
              </a:rPr>
              <a:t>个结点到第</a:t>
            </a:r>
            <a:r>
              <a:rPr lang="en-US" altLang="zh-CN" sz="2000" b="1">
                <a:solidFill>
                  <a:schemeClr val="tx1"/>
                </a:solidFill>
                <a:sym typeface="+mn-ea"/>
              </a:rPr>
              <a:t>n</a:t>
            </a:r>
            <a:r>
              <a:rPr lang="zh-CN" altLang="zh-CN" sz="2000" b="1">
                <a:solidFill>
                  <a:schemeClr val="tx1"/>
                </a:solidFill>
                <a:sym typeface="+mn-ea"/>
              </a:rPr>
              <a:t>个结点</a:t>
            </a:r>
            <a:endParaRPr lang="zh-CN" altLang="zh-CN" sz="2000" b="1">
              <a:solidFill>
                <a:schemeClr val="tx1"/>
              </a:solidFill>
              <a:sym typeface="+mn-ea"/>
            </a:endParaRPr>
          </a:p>
          <a:p>
            <a:r>
              <a:rPr lang="zh-CN" altLang="zh-CN" sz="2000" b="1">
                <a:solidFill>
                  <a:schemeClr val="tx1"/>
                </a:solidFill>
                <a:sym typeface="+mn-ea"/>
              </a:rPr>
              <a:t>第三行共</a:t>
            </a:r>
            <a:r>
              <a:rPr lang="en-US" altLang="zh-CN" sz="2000" b="1">
                <a:solidFill>
                  <a:schemeClr val="tx1"/>
                </a:solidFill>
                <a:sym typeface="+mn-ea"/>
              </a:rPr>
              <a:t>n</a:t>
            </a:r>
            <a:r>
              <a:rPr lang="zh-CN" altLang="zh-CN" sz="2000" b="1">
                <a:solidFill>
                  <a:schemeClr val="tx1"/>
                </a:solidFill>
                <a:sym typeface="+mn-ea"/>
              </a:rPr>
              <a:t>个数字</a:t>
            </a:r>
            <a:r>
              <a:rPr lang="en-US" altLang="zh-CN" sz="2000" b="1">
                <a:solidFill>
                  <a:schemeClr val="tx1"/>
                </a:solidFill>
                <a:sym typeface="+mn-ea"/>
              </a:rPr>
              <a:t>lc</a:t>
            </a:r>
            <a:r>
              <a:rPr lang="zh-CN" altLang="zh-CN" sz="2000" b="1">
                <a:solidFill>
                  <a:schemeClr val="tx1"/>
                </a:solidFill>
                <a:sym typeface="+mn-ea"/>
              </a:rPr>
              <a:t>，第</a:t>
            </a:r>
            <a:r>
              <a:rPr lang="en-US" altLang="zh-CN" sz="2000" b="1">
                <a:solidFill>
                  <a:schemeClr val="tx1"/>
                </a:solidFill>
                <a:sym typeface="+mn-ea"/>
              </a:rPr>
              <a:t>i</a:t>
            </a:r>
            <a:r>
              <a:rPr lang="zh-CN" altLang="zh-CN" sz="2000" b="1">
                <a:solidFill>
                  <a:schemeClr val="tx1"/>
                </a:solidFill>
                <a:sym typeface="+mn-ea"/>
              </a:rPr>
              <a:t>个数字</a:t>
            </a:r>
            <a:r>
              <a:rPr lang="en-US" altLang="zh-CN" sz="2000" b="1">
                <a:solidFill>
                  <a:schemeClr val="tx1"/>
                </a:solidFill>
                <a:sym typeface="+mn-ea"/>
              </a:rPr>
              <a:t>lc</a:t>
            </a:r>
            <a:r>
              <a:rPr lang="zh-CN" altLang="zh-CN" sz="2000" b="1">
                <a:solidFill>
                  <a:schemeClr val="tx1"/>
                </a:solidFill>
                <a:sym typeface="+mn-ea"/>
              </a:rPr>
              <a:t>表示第</a:t>
            </a:r>
            <a:r>
              <a:rPr lang="en-US" altLang="zh-CN" sz="2000" b="1">
                <a:solidFill>
                  <a:schemeClr val="tx1"/>
                </a:solidFill>
                <a:sym typeface="+mn-ea"/>
              </a:rPr>
              <a:t>i</a:t>
            </a:r>
            <a:r>
              <a:rPr lang="zh-CN" altLang="en-US" sz="2000" b="1">
                <a:solidFill>
                  <a:schemeClr val="tx1"/>
                </a:solidFill>
                <a:sym typeface="+mn-ea"/>
              </a:rPr>
              <a:t>个结点的左儿子</a:t>
            </a:r>
            <a:endParaRPr lang="zh-CN" altLang="en-US" sz="2000" b="1">
              <a:solidFill>
                <a:schemeClr val="tx1"/>
              </a:solidFill>
              <a:sym typeface="+mn-ea"/>
            </a:endParaRPr>
          </a:p>
          <a:p>
            <a:r>
              <a:rPr lang="zh-CN" altLang="zh-CN" sz="2000" b="1">
                <a:solidFill>
                  <a:schemeClr val="tx1"/>
                </a:solidFill>
                <a:sym typeface="+mn-ea"/>
              </a:rPr>
              <a:t>第四行共</a:t>
            </a:r>
            <a:r>
              <a:rPr lang="en-US" altLang="zh-CN" sz="2000" b="1">
                <a:solidFill>
                  <a:schemeClr val="tx1"/>
                </a:solidFill>
                <a:sym typeface="+mn-ea"/>
              </a:rPr>
              <a:t>n</a:t>
            </a:r>
            <a:r>
              <a:rPr lang="zh-CN" altLang="zh-CN" sz="2000" b="1">
                <a:solidFill>
                  <a:schemeClr val="tx1"/>
                </a:solidFill>
                <a:sym typeface="+mn-ea"/>
              </a:rPr>
              <a:t>个数字</a:t>
            </a:r>
            <a:r>
              <a:rPr lang="en-US" altLang="zh-CN" sz="2000" b="1">
                <a:solidFill>
                  <a:schemeClr val="tx1"/>
                </a:solidFill>
                <a:sym typeface="+mn-ea"/>
              </a:rPr>
              <a:t>rc</a:t>
            </a:r>
            <a:r>
              <a:rPr lang="zh-CN" altLang="zh-CN" sz="2000" b="1">
                <a:solidFill>
                  <a:schemeClr val="tx1"/>
                </a:solidFill>
                <a:sym typeface="+mn-ea"/>
              </a:rPr>
              <a:t>，第</a:t>
            </a:r>
            <a:r>
              <a:rPr lang="en-US" altLang="zh-CN" sz="2000" b="1">
                <a:solidFill>
                  <a:schemeClr val="tx1"/>
                </a:solidFill>
                <a:sym typeface="+mn-ea"/>
              </a:rPr>
              <a:t>i</a:t>
            </a:r>
            <a:r>
              <a:rPr lang="zh-CN" altLang="zh-CN" sz="2000" b="1">
                <a:solidFill>
                  <a:schemeClr val="tx1"/>
                </a:solidFill>
                <a:sym typeface="+mn-ea"/>
              </a:rPr>
              <a:t>个数字</a:t>
            </a:r>
            <a:r>
              <a:rPr lang="en-US" altLang="zh-CN" sz="2000" b="1">
                <a:solidFill>
                  <a:schemeClr val="tx1"/>
                </a:solidFill>
                <a:sym typeface="+mn-ea"/>
              </a:rPr>
              <a:t>rc</a:t>
            </a:r>
            <a:r>
              <a:rPr lang="zh-CN" altLang="zh-CN" sz="2000" b="1">
                <a:solidFill>
                  <a:schemeClr val="tx1"/>
                </a:solidFill>
                <a:sym typeface="+mn-ea"/>
              </a:rPr>
              <a:t>表示第</a:t>
            </a:r>
            <a:r>
              <a:rPr lang="en-US" altLang="zh-CN" sz="2000" b="1">
                <a:solidFill>
                  <a:schemeClr val="tx1"/>
                </a:solidFill>
                <a:sym typeface="+mn-ea"/>
              </a:rPr>
              <a:t>i</a:t>
            </a:r>
            <a:r>
              <a:rPr lang="zh-CN" altLang="en-US" sz="2000" b="1">
                <a:solidFill>
                  <a:schemeClr val="tx1"/>
                </a:solidFill>
                <a:sym typeface="+mn-ea"/>
              </a:rPr>
              <a:t>个结点的右儿子</a:t>
            </a:r>
            <a:endParaRPr lang="zh-CN" altLang="en-US" sz="2000" b="1">
              <a:solidFill>
                <a:srgbClr val="FF0000"/>
              </a:solidFill>
              <a:sym typeface="+mn-ea"/>
            </a:endParaRPr>
          </a:p>
          <a:p>
            <a:r>
              <a:rPr lang="en-US" altLang="zh-CN" sz="2000">
                <a:sym typeface="+mn-ea"/>
              </a:rPr>
              <a:t>【</a:t>
            </a:r>
            <a:r>
              <a:rPr lang="zh-CN" altLang="en-US" sz="2000" dirty="0">
                <a:sym typeface="+mn-ea"/>
              </a:rPr>
              <a:t>输出格式</a:t>
            </a:r>
            <a:r>
              <a:rPr lang="en-US" altLang="zh-CN" sz="2000">
                <a:sym typeface="+mn-ea"/>
              </a:rPr>
              <a:t>】</a:t>
            </a:r>
            <a:endParaRPr lang="en-US" altLang="zh-CN" sz="2000">
              <a:sym typeface="+mn-ea"/>
            </a:endParaRPr>
          </a:p>
          <a:p>
            <a:r>
              <a:rPr lang="zh-CN" altLang="en-US" sz="2000" b="1">
                <a:solidFill>
                  <a:schemeClr val="tx1"/>
                </a:solidFill>
                <a:sym typeface="+mn-ea"/>
              </a:rPr>
              <a:t>共一行大写字母，按树上从左到右的顺序表示叶结点（字母之间没有空格）</a:t>
            </a:r>
            <a:endParaRPr lang="zh-CN" altLang="en-US" sz="2000" b="1">
              <a:solidFill>
                <a:schemeClr val="tx1"/>
              </a:solidFill>
              <a:sym typeface="+mn-ea"/>
            </a:endParaRPr>
          </a:p>
          <a:p>
            <a:r>
              <a:rPr lang="en-US" altLang="zh-CN" sz="2000">
                <a:sym typeface="+mn-ea"/>
              </a:rPr>
              <a:t>【</a:t>
            </a:r>
            <a:r>
              <a:rPr lang="zh-CN" altLang="en-US" sz="2000" dirty="0">
                <a:sym typeface="+mn-ea"/>
              </a:rPr>
              <a:t>输入样例</a:t>
            </a:r>
            <a:r>
              <a:rPr lang="en-US" altLang="zh-CN" sz="2000">
                <a:sym typeface="+mn-ea"/>
              </a:rPr>
              <a:t>】</a:t>
            </a:r>
            <a:endParaRPr lang="en-US" altLang="zh-CN" sz="2000">
              <a:sym typeface="+mn-ea"/>
            </a:endParaRPr>
          </a:p>
          <a:p>
            <a:r>
              <a:rPr lang="en-US" altLang="zh-CN" sz="2000" b="1">
                <a:solidFill>
                  <a:schemeClr val="tx1"/>
                </a:solidFill>
                <a:sym typeface="+mn-ea"/>
              </a:rPr>
              <a:t>6</a:t>
            </a:r>
            <a:endParaRPr lang="en-US" altLang="zh-CN" sz="2000" b="1">
              <a:solidFill>
                <a:schemeClr val="tx1"/>
              </a:solidFill>
              <a:sym typeface="+mn-ea"/>
            </a:endParaRPr>
          </a:p>
          <a:p>
            <a:r>
              <a:rPr lang="en-US" altLang="zh-CN" sz="2000" b="1">
                <a:solidFill>
                  <a:schemeClr val="tx1"/>
                </a:solidFill>
                <a:sym typeface="+mn-ea"/>
              </a:rPr>
              <a:t>ABCDEF</a:t>
            </a:r>
            <a:endParaRPr lang="en-US" altLang="zh-CN" sz="2000" b="1">
              <a:solidFill>
                <a:schemeClr val="tx1"/>
              </a:solidFill>
              <a:sym typeface="+mn-ea"/>
            </a:endParaRPr>
          </a:p>
          <a:p>
            <a:r>
              <a:rPr lang="en-US" altLang="zh-CN" sz="2000" b="1">
                <a:solidFill>
                  <a:schemeClr val="tx1"/>
                </a:solidFill>
                <a:sym typeface="+mn-ea"/>
              </a:rPr>
              <a:t>2 0 0 0 6 0</a:t>
            </a:r>
            <a:endParaRPr lang="en-US" altLang="zh-CN" sz="2000" b="1">
              <a:solidFill>
                <a:schemeClr val="tx1"/>
              </a:solidFill>
              <a:sym typeface="+mn-ea"/>
            </a:endParaRPr>
          </a:p>
          <a:p>
            <a:r>
              <a:rPr lang="en-US" altLang="zh-CN" sz="2000" b="1">
                <a:solidFill>
                  <a:schemeClr val="tx1"/>
                </a:solidFill>
                <a:sym typeface="+mn-ea"/>
              </a:rPr>
              <a:t>4 3 0 5 0 0</a:t>
            </a:r>
            <a:endParaRPr lang="en-US" altLang="zh-CN" sz="2000" b="1">
              <a:solidFill>
                <a:schemeClr val="tx1"/>
              </a:solidFill>
              <a:sym typeface="+mn-ea"/>
            </a:endParaRPr>
          </a:p>
          <a:p>
            <a:r>
              <a:rPr lang="en-US" altLang="zh-CN" sz="2000">
                <a:sym typeface="+mn-ea"/>
              </a:rPr>
              <a:t>【</a:t>
            </a:r>
            <a:r>
              <a:rPr lang="zh-CN" altLang="en-US" sz="2000" dirty="0">
                <a:sym typeface="+mn-ea"/>
              </a:rPr>
              <a:t>输出样例</a:t>
            </a:r>
            <a:r>
              <a:rPr lang="en-US" altLang="zh-CN" sz="2000">
                <a:sym typeface="+mn-ea"/>
              </a:rPr>
              <a:t>】</a:t>
            </a:r>
            <a:endParaRPr lang="en-US" altLang="zh-CN" sz="2000">
              <a:sym typeface="+mn-ea"/>
            </a:endParaRPr>
          </a:p>
          <a:p>
            <a:r>
              <a:rPr lang="en-US" altLang="zh-CN" sz="2000" b="1">
                <a:solidFill>
                  <a:schemeClr val="tx1"/>
                </a:solidFill>
                <a:sym typeface="+mn-ea"/>
              </a:rPr>
              <a:t>CF</a:t>
            </a:r>
            <a:endParaRPr lang="en-US" altLang="zh-CN" sz="2000" b="1">
              <a:solidFill>
                <a:schemeClr val="tx1"/>
              </a:solidFill>
              <a:sym typeface="+mn-ea"/>
            </a:endParaRPr>
          </a:p>
        </p:txBody>
      </p:sp>
      <p:grpSp>
        <p:nvGrpSpPr>
          <p:cNvPr id="16" name="组合 15"/>
          <p:cNvGrpSpPr/>
          <p:nvPr/>
        </p:nvGrpSpPr>
        <p:grpSpPr>
          <a:xfrm>
            <a:off x="4340860" y="3283585"/>
            <a:ext cx="3478530" cy="3285490"/>
            <a:chOff x="7901" y="5293"/>
            <a:chExt cx="5478" cy="5174"/>
          </a:xfrm>
        </p:grpSpPr>
        <p:sp>
          <p:nvSpPr>
            <p:cNvPr id="3" name="椭圆 2"/>
            <p:cNvSpPr/>
            <p:nvPr/>
          </p:nvSpPr>
          <p:spPr>
            <a:xfrm>
              <a:off x="9545" y="5293"/>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7901" y="6816"/>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5" name="椭圆 4"/>
            <p:cNvSpPr/>
            <p:nvPr/>
          </p:nvSpPr>
          <p:spPr>
            <a:xfrm>
              <a:off x="11292" y="6816"/>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8" name="椭圆 7"/>
            <p:cNvSpPr/>
            <p:nvPr/>
          </p:nvSpPr>
          <p:spPr>
            <a:xfrm>
              <a:off x="8835" y="8298"/>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9" name="椭圆 8"/>
            <p:cNvSpPr/>
            <p:nvPr/>
          </p:nvSpPr>
          <p:spPr>
            <a:xfrm>
              <a:off x="12509" y="8359"/>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0" name="椭圆 9"/>
            <p:cNvSpPr/>
            <p:nvPr/>
          </p:nvSpPr>
          <p:spPr>
            <a:xfrm>
              <a:off x="11292" y="9597"/>
              <a:ext cx="870" cy="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cxnSp>
          <p:nvCxnSpPr>
            <p:cNvPr id="11" name="直接连接符 10"/>
            <p:cNvCxnSpPr>
              <a:stCxn id="3" idx="3"/>
              <a:endCxn id="4" idx="7"/>
            </p:cNvCxnSpPr>
            <p:nvPr/>
          </p:nvCxnSpPr>
          <p:spPr>
            <a:xfrm flipH="1">
              <a:off x="8644" y="6036"/>
              <a:ext cx="1028" cy="10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5" idx="1"/>
            </p:cNvCxnSpPr>
            <p:nvPr/>
          </p:nvCxnSpPr>
          <p:spPr>
            <a:xfrm>
              <a:off x="10288" y="6036"/>
              <a:ext cx="1131" cy="90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502" y="7620"/>
              <a:ext cx="626" cy="73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9" idx="1"/>
            </p:cNvCxnSpPr>
            <p:nvPr/>
          </p:nvCxnSpPr>
          <p:spPr>
            <a:xfrm>
              <a:off x="12035" y="7559"/>
              <a:ext cx="601" cy="92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3"/>
              <a:endCxn id="10" idx="7"/>
            </p:cNvCxnSpPr>
            <p:nvPr/>
          </p:nvCxnSpPr>
          <p:spPr>
            <a:xfrm flipH="1">
              <a:off x="12035" y="9102"/>
              <a:ext cx="601" cy="622"/>
            </a:xfrm>
            <a:prstGeom prst="line">
              <a:avLst/>
            </a:prstGeom>
            <a:ln w="2540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rcRect l="15556" t="16512" r="53517" b="23127"/>
          <a:stretch>
            <a:fillRect/>
          </a:stretch>
        </p:blipFill>
        <p:spPr>
          <a:xfrm>
            <a:off x="113665" y="125730"/>
            <a:ext cx="5055235" cy="5548630"/>
          </a:xfrm>
          <a:prstGeom prst="rect">
            <a:avLst/>
          </a:prstGeom>
        </p:spPr>
      </p:pic>
      <p:pic>
        <p:nvPicPr>
          <p:cNvPr id="4" name="图片 3"/>
          <p:cNvPicPr>
            <a:picLocks noChangeAspect="1"/>
          </p:cNvPicPr>
          <p:nvPr/>
        </p:nvPicPr>
        <p:blipFill>
          <a:blip r:embed="rId2"/>
          <a:srcRect l="15940" t="31331" r="60233" b="14159"/>
          <a:stretch>
            <a:fillRect/>
          </a:stretch>
        </p:blipFill>
        <p:spPr>
          <a:xfrm>
            <a:off x="4639310" y="1351915"/>
            <a:ext cx="3910330" cy="503110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850" y="188595"/>
            <a:ext cx="8261985" cy="2861310"/>
          </a:xfrm>
          <a:prstGeom prst="rect">
            <a:avLst/>
          </a:prstGeom>
          <a:noFill/>
        </p:spPr>
        <p:txBody>
          <a:bodyPr wrap="square" rtlCol="0">
            <a:spAutoFit/>
          </a:bodyPr>
          <a:p>
            <a:r>
              <a:rPr lang="en-US" altLang="zh-CN" sz="2000" b="1">
                <a:solidFill>
                  <a:srgbClr val="FF0000"/>
                </a:solidFill>
                <a:sym typeface="+mn-ea"/>
              </a:rPr>
              <a:t>【</a:t>
            </a:r>
            <a:r>
              <a:rPr lang="zh-CN" altLang="en-US" sz="2000" b="1" dirty="0">
                <a:solidFill>
                  <a:srgbClr val="FF0000"/>
                </a:solidFill>
                <a:sym typeface="+mn-ea"/>
              </a:rPr>
              <a:t>例题</a:t>
            </a:r>
            <a:r>
              <a:rPr lang="en-US" altLang="zh-CN" sz="2000" b="1">
                <a:solidFill>
                  <a:srgbClr val="FF0000"/>
                </a:solidFill>
                <a:sym typeface="+mn-ea"/>
              </a:rPr>
              <a:t>3】</a:t>
            </a:r>
            <a:r>
              <a:rPr lang="zh-CN" altLang="zh-CN" sz="2000" b="1">
                <a:solidFill>
                  <a:srgbClr val="FF0000"/>
                </a:solidFill>
                <a:sym typeface="+mn-ea"/>
              </a:rPr>
              <a:t>对称二叉树</a:t>
            </a:r>
            <a:r>
              <a:rPr lang="en-US" altLang="zh-CN" sz="2000" b="1">
                <a:solidFill>
                  <a:srgbClr val="FF0000"/>
                </a:solidFill>
                <a:sym typeface="+mn-ea"/>
              </a:rPr>
              <a:t>(NOIP2018</a:t>
            </a:r>
            <a:r>
              <a:rPr lang="zh-CN" altLang="zh-CN" sz="2000" b="1">
                <a:solidFill>
                  <a:srgbClr val="FF0000"/>
                </a:solidFill>
                <a:sym typeface="+mn-ea"/>
              </a:rPr>
              <a:t>普及组）</a:t>
            </a:r>
            <a:endParaRPr lang="en-US" altLang="zh-CN" sz="2000" b="1">
              <a:solidFill>
                <a:srgbClr val="FF0000"/>
              </a:solidFill>
              <a:sym typeface="+mn-ea"/>
            </a:endParaRPr>
          </a:p>
          <a:p>
            <a:r>
              <a:rPr lang="en-US" altLang="zh-CN" sz="2000">
                <a:sym typeface="+mn-ea"/>
              </a:rPr>
              <a:t>【</a:t>
            </a:r>
            <a:r>
              <a:rPr lang="zh-CN" altLang="en-US" sz="2000">
                <a:sym typeface="+mn-ea"/>
              </a:rPr>
              <a:t>问题描述</a:t>
            </a:r>
            <a:r>
              <a:rPr lang="en-US" altLang="zh-CN" sz="2000">
                <a:sym typeface="+mn-ea"/>
              </a:rPr>
              <a:t>】</a:t>
            </a:r>
            <a:endParaRPr lang="en-US" altLang="zh-CN" sz="2000">
              <a:sym typeface="+mn-ea"/>
            </a:endParaRPr>
          </a:p>
          <a:p>
            <a:r>
              <a:rPr lang="en-US" altLang="zh-CN" sz="2000" b="1">
                <a:sym typeface="+mn-ea"/>
              </a:rPr>
              <a:t>一棵有点权的有根树如果满足以下条件，则被轩轩称为对称二叉树：</a:t>
            </a:r>
            <a:endParaRPr lang="en-US" altLang="zh-CN" sz="2000" b="1">
              <a:sym typeface="+mn-ea"/>
            </a:endParaRPr>
          </a:p>
          <a:p>
            <a:r>
              <a:rPr lang="en-US" altLang="zh-CN" sz="2000" b="1">
                <a:sym typeface="+mn-ea"/>
              </a:rPr>
              <a:t>1</a:t>
            </a:r>
            <a:r>
              <a:rPr lang="zh-CN" altLang="en-US" sz="2000" b="1">
                <a:sym typeface="+mn-ea"/>
              </a:rPr>
              <a:t>、</a:t>
            </a:r>
            <a:r>
              <a:rPr lang="en-US" altLang="zh-CN" sz="2000" b="1">
                <a:sym typeface="+mn-ea"/>
              </a:rPr>
              <a:t>二叉树；</a:t>
            </a:r>
            <a:endParaRPr lang="en-US" altLang="zh-CN" sz="2000" b="1">
              <a:sym typeface="+mn-ea"/>
            </a:endParaRPr>
          </a:p>
          <a:p>
            <a:r>
              <a:rPr lang="en-US" altLang="zh-CN" sz="2000" b="1">
                <a:sym typeface="+mn-ea"/>
              </a:rPr>
              <a:t>2</a:t>
            </a:r>
            <a:r>
              <a:rPr lang="zh-CN" altLang="en-US" sz="2000" b="1">
                <a:sym typeface="+mn-ea"/>
              </a:rPr>
              <a:t>、</a:t>
            </a:r>
            <a:r>
              <a:rPr lang="en-US" altLang="zh-CN" sz="2000" b="1">
                <a:sym typeface="+mn-ea"/>
              </a:rPr>
              <a:t>将这棵树所有节点的左右子树交换，新树和原树对应位置的结构相同且点权相等。</a:t>
            </a:r>
            <a:endParaRPr lang="en-US" altLang="zh-CN" sz="2000" b="1">
              <a:sym typeface="+mn-ea"/>
            </a:endParaRPr>
          </a:p>
          <a:p>
            <a:r>
              <a:rPr lang="en-US" altLang="zh-CN" sz="2000" b="1">
                <a:sym typeface="+mn-ea"/>
              </a:rPr>
              <a:t>下图中节点内的数字为权值，节点外的 id表示节点编号。</a:t>
            </a:r>
            <a:endParaRPr lang="en-US" altLang="zh-CN" sz="2000" b="1">
              <a:sym typeface="+mn-ea"/>
            </a:endParaRPr>
          </a:p>
          <a:p>
            <a:endParaRPr lang="en-US" altLang="zh-CN" sz="2000" b="1">
              <a:sym typeface="+mn-ea"/>
            </a:endParaRPr>
          </a:p>
          <a:p>
            <a:endParaRPr lang="en-US" altLang="zh-CN" sz="2000" b="1">
              <a:solidFill>
                <a:schemeClr val="tx1"/>
              </a:solidFill>
              <a:sym typeface="+mn-ea"/>
            </a:endParaRPr>
          </a:p>
        </p:txBody>
      </p:sp>
      <p:pic>
        <p:nvPicPr>
          <p:cNvPr id="6" name="图片 5" descr="对称二叉树"/>
          <p:cNvPicPr>
            <a:picLocks noChangeAspect="1"/>
          </p:cNvPicPr>
          <p:nvPr/>
        </p:nvPicPr>
        <p:blipFill>
          <a:blip r:embed="rId1"/>
          <a:stretch>
            <a:fillRect/>
          </a:stretch>
        </p:blipFill>
        <p:spPr>
          <a:xfrm>
            <a:off x="1187450" y="2420620"/>
            <a:ext cx="5623560" cy="3098165"/>
          </a:xfrm>
          <a:prstGeom prst="rect">
            <a:avLst/>
          </a:prstGeom>
        </p:spPr>
      </p:pic>
      <p:sp>
        <p:nvSpPr>
          <p:cNvPr id="7" name="文本框 6"/>
          <p:cNvSpPr txBox="1"/>
          <p:nvPr/>
        </p:nvSpPr>
        <p:spPr>
          <a:xfrm>
            <a:off x="203200" y="5588000"/>
            <a:ext cx="8573135" cy="1198880"/>
          </a:xfrm>
          <a:prstGeom prst="rect">
            <a:avLst/>
          </a:prstGeom>
          <a:noFill/>
        </p:spPr>
        <p:txBody>
          <a:bodyPr wrap="square" rtlCol="0" anchor="t">
            <a:spAutoFit/>
          </a:bodyPr>
          <a:p>
            <a:r>
              <a:rPr lang="zh-CN" altLang="en-US" b="1"/>
              <a:t>现在给出一棵二叉树，希望你找出它的一棵子树，该子树为对称二叉树，且节点数最多。请输出这棵子树的节点数。</a:t>
            </a:r>
            <a:endParaRPr lang="zh-CN" altLang="en-US" b="1"/>
          </a:p>
          <a:p>
            <a:r>
              <a:rPr lang="zh-CN" altLang="en-US" b="1"/>
              <a:t>注意：只有树根的树也是对称二叉树。本题中约定，以节点 T 为子树根的一棵 "子树" 指的是：节点 T 和它的 全部 后代节点构成的二叉树。</a:t>
            </a:r>
            <a:endParaRPr lang="zh-CN" alt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200" y="359410"/>
            <a:ext cx="7608570" cy="5631180"/>
          </a:xfrm>
          <a:prstGeom prst="rect">
            <a:avLst/>
          </a:prstGeom>
          <a:noFill/>
        </p:spPr>
        <p:txBody>
          <a:bodyPr wrap="square" rtlCol="0">
            <a:spAutoFit/>
          </a:bodyPr>
          <a:p>
            <a:r>
              <a:rPr lang="en-US" altLang="zh-CN" sz="2000">
                <a:sym typeface="+mn-ea"/>
              </a:rPr>
              <a:t>【</a:t>
            </a:r>
            <a:r>
              <a:rPr lang="zh-CN" altLang="en-US" sz="2000" dirty="0">
                <a:sym typeface="+mn-ea"/>
              </a:rPr>
              <a:t>输入格式</a:t>
            </a:r>
            <a:r>
              <a:rPr lang="en-US" altLang="zh-CN" sz="2000">
                <a:sym typeface="+mn-ea"/>
              </a:rPr>
              <a:t>】</a:t>
            </a:r>
            <a:endParaRPr lang="en-US" altLang="zh-CN" sz="2000">
              <a:sym typeface="+mn-ea"/>
            </a:endParaRPr>
          </a:p>
          <a:p>
            <a:r>
              <a:rPr sz="2000" b="1">
                <a:solidFill>
                  <a:schemeClr val="tx1"/>
                </a:solidFill>
                <a:sym typeface="+mn-ea"/>
              </a:rPr>
              <a:t>第一行一个正整数 n，表示给定的树的节点的数目，规定节点编号 1~n，其中节点 1 是树根</a:t>
            </a:r>
            <a:r>
              <a:rPr lang="zh-CN" sz="2000" b="1">
                <a:solidFill>
                  <a:schemeClr val="tx1"/>
                </a:solidFill>
                <a:sym typeface="+mn-ea"/>
              </a:rPr>
              <a:t>。</a:t>
            </a:r>
            <a:endParaRPr sz="2000" b="1">
              <a:solidFill>
                <a:schemeClr val="tx1"/>
              </a:solidFill>
              <a:sym typeface="+mn-ea"/>
            </a:endParaRPr>
          </a:p>
          <a:p>
            <a:r>
              <a:rPr sz="2000" b="1">
                <a:solidFill>
                  <a:schemeClr val="tx1"/>
                </a:solidFill>
                <a:sym typeface="+mn-ea"/>
              </a:rPr>
              <a:t>第二行 n 个正整数，用一个空格分隔，第 i 个正整数 vi代表节点 i 的权值。</a:t>
            </a:r>
            <a:endParaRPr sz="2000" b="1">
              <a:solidFill>
                <a:schemeClr val="tx1"/>
              </a:solidFill>
              <a:sym typeface="+mn-ea"/>
            </a:endParaRPr>
          </a:p>
          <a:p>
            <a:r>
              <a:rPr sz="2000" b="1">
                <a:solidFill>
                  <a:schemeClr val="tx1"/>
                </a:solidFill>
                <a:sym typeface="+mn-ea"/>
              </a:rPr>
              <a:t>接下来 n 行，每行两个正整数 l_i, r_i，分别表示节点 i 的左右孩子的编号。如果不存在左 / 右孩子，则以 -1−1 表示。</a:t>
            </a:r>
            <a:endParaRPr sz="2000" b="1">
              <a:solidFill>
                <a:schemeClr val="tx1"/>
              </a:solidFill>
              <a:sym typeface="+mn-ea"/>
            </a:endParaRPr>
          </a:p>
          <a:p>
            <a:r>
              <a:rPr sz="2000" b="1">
                <a:solidFill>
                  <a:schemeClr val="tx1"/>
                </a:solidFill>
                <a:sym typeface="+mn-ea"/>
              </a:rPr>
              <a:t>两个数之间用一个空格隔开。</a:t>
            </a:r>
            <a:endParaRPr sz="2000" b="1">
              <a:solidFill>
                <a:schemeClr val="tx1"/>
              </a:solidFill>
              <a:sym typeface="+mn-ea"/>
            </a:endParaRPr>
          </a:p>
          <a:p>
            <a:r>
              <a:rPr lang="en-US" altLang="zh-CN" sz="2000">
                <a:sym typeface="+mn-ea"/>
              </a:rPr>
              <a:t>【</a:t>
            </a:r>
            <a:r>
              <a:rPr lang="zh-CN" altLang="en-US" sz="2000" dirty="0">
                <a:sym typeface="+mn-ea"/>
              </a:rPr>
              <a:t>输出格式</a:t>
            </a:r>
            <a:r>
              <a:rPr lang="en-US" altLang="zh-CN" sz="2000">
                <a:sym typeface="+mn-ea"/>
              </a:rPr>
              <a:t>】</a:t>
            </a:r>
            <a:endParaRPr lang="en-US" altLang="zh-CN" sz="2000">
              <a:sym typeface="+mn-ea"/>
            </a:endParaRPr>
          </a:p>
          <a:p>
            <a:r>
              <a:rPr lang="zh-CN" altLang="en-US" sz="2000" b="1">
                <a:solidFill>
                  <a:schemeClr val="tx1"/>
                </a:solidFill>
                <a:sym typeface="+mn-ea"/>
              </a:rPr>
              <a:t>输出文件共一行，包含一个整数，表示给定的树的最大对称二叉子树的节点数。</a:t>
            </a:r>
            <a:endParaRPr lang="zh-CN" altLang="en-US" sz="2000" b="1">
              <a:solidFill>
                <a:schemeClr val="tx1"/>
              </a:solidFill>
              <a:sym typeface="+mn-ea"/>
            </a:endParaRPr>
          </a:p>
          <a:p>
            <a:r>
              <a:rPr lang="en-US" altLang="zh-CN" sz="2000">
                <a:sym typeface="+mn-ea"/>
              </a:rPr>
              <a:t>【</a:t>
            </a:r>
            <a:r>
              <a:rPr lang="zh-CN" altLang="en-US" sz="2000" dirty="0">
                <a:sym typeface="+mn-ea"/>
              </a:rPr>
              <a:t>输入样例</a:t>
            </a:r>
            <a:r>
              <a:rPr lang="en-US" altLang="zh-CN" sz="2000">
                <a:sym typeface="+mn-ea"/>
              </a:rPr>
              <a:t>】</a:t>
            </a:r>
            <a:endParaRPr lang="en-US" altLang="zh-CN" sz="2000">
              <a:sym typeface="+mn-ea"/>
            </a:endParaRPr>
          </a:p>
          <a:p>
            <a:r>
              <a:rPr lang="en-US" altLang="zh-CN" sz="2000">
                <a:sym typeface="+mn-ea"/>
              </a:rPr>
              <a:t>2</a:t>
            </a:r>
            <a:endParaRPr lang="en-US" altLang="zh-CN" sz="2000">
              <a:sym typeface="+mn-ea"/>
            </a:endParaRPr>
          </a:p>
          <a:p>
            <a:r>
              <a:rPr lang="en-US" altLang="zh-CN" sz="2000">
                <a:sym typeface="+mn-ea"/>
              </a:rPr>
              <a:t>1 3</a:t>
            </a:r>
            <a:endParaRPr lang="en-US" altLang="zh-CN" sz="2000">
              <a:sym typeface="+mn-ea"/>
            </a:endParaRPr>
          </a:p>
          <a:p>
            <a:r>
              <a:rPr lang="en-US" altLang="zh-CN" sz="2000">
                <a:sym typeface="+mn-ea"/>
              </a:rPr>
              <a:t>2 -1</a:t>
            </a:r>
            <a:endParaRPr lang="en-US" altLang="zh-CN" sz="2000">
              <a:sym typeface="+mn-ea"/>
            </a:endParaRPr>
          </a:p>
          <a:p>
            <a:r>
              <a:rPr lang="en-US" altLang="zh-CN" sz="2000">
                <a:sym typeface="+mn-ea"/>
              </a:rPr>
              <a:t>-1 -1</a:t>
            </a:r>
            <a:endParaRPr lang="en-US" altLang="zh-CN" sz="2000">
              <a:sym typeface="+mn-ea"/>
            </a:endParaRPr>
          </a:p>
          <a:p>
            <a:r>
              <a:rPr lang="en-US" altLang="zh-CN" sz="2000">
                <a:sym typeface="+mn-ea"/>
              </a:rPr>
              <a:t>【</a:t>
            </a:r>
            <a:r>
              <a:rPr lang="zh-CN" altLang="en-US" sz="2000" dirty="0">
                <a:sym typeface="+mn-ea"/>
              </a:rPr>
              <a:t>输出样例</a:t>
            </a:r>
            <a:r>
              <a:rPr lang="en-US" altLang="zh-CN" sz="2000">
                <a:sym typeface="+mn-ea"/>
              </a:rPr>
              <a:t>】</a:t>
            </a:r>
            <a:endParaRPr lang="en-US" altLang="zh-CN" sz="2000">
              <a:sym typeface="+mn-ea"/>
            </a:endParaRPr>
          </a:p>
          <a:p>
            <a:r>
              <a:rPr lang="en-US" altLang="zh-CN" sz="2000" b="1">
                <a:solidFill>
                  <a:schemeClr val="tx1"/>
                </a:solidFill>
                <a:sym typeface="+mn-ea"/>
              </a:rPr>
              <a:t>1</a:t>
            </a:r>
            <a:endParaRPr lang="en-US" altLang="zh-CN" sz="2000" b="1">
              <a:solidFill>
                <a:schemeClr val="tx1"/>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26625"/>
          <p:cNvSpPr>
            <a:spLocks noGrp="1"/>
          </p:cNvSpPr>
          <p:nvPr>
            <p:ph type="title"/>
          </p:nvPr>
        </p:nvSpPr>
        <p:spPr/>
        <p:txBody>
          <a:bodyPr anchor="b" anchorCtr="0"/>
          <a:p>
            <a:r>
              <a:rPr lang="zh-CN" altLang="en-US" dirty="0"/>
              <a:t>树的定义</a:t>
            </a:r>
            <a:endParaRPr lang="zh-CN" altLang="en-US" dirty="0"/>
          </a:p>
        </p:txBody>
      </p:sp>
      <p:sp>
        <p:nvSpPr>
          <p:cNvPr id="7170" name="文本占位符 26626"/>
          <p:cNvSpPr>
            <a:spLocks noGrp="1"/>
          </p:cNvSpPr>
          <p:nvPr>
            <p:ph idx="1"/>
          </p:nvPr>
        </p:nvSpPr>
        <p:spPr>
          <a:xfrm>
            <a:off x="457200" y="1556703"/>
            <a:ext cx="8229600" cy="4411662"/>
          </a:xfrm>
        </p:spPr>
        <p:txBody>
          <a:bodyPr anchor="t" anchorCtr="0"/>
          <a:p>
            <a:r>
              <a:rPr lang="zh-CN" altLang="en-US" sz="2400" b="1" dirty="0"/>
              <a:t>树是由</a:t>
            </a:r>
            <a:r>
              <a:rPr lang="en-US" altLang="zh-CN" sz="2400" b="1" dirty="0"/>
              <a:t>n(n&gt;=1)</a:t>
            </a:r>
            <a:r>
              <a:rPr lang="zh-CN" altLang="zh-CN" sz="2400" b="1" dirty="0"/>
              <a:t>个有限结点组成的一个</a:t>
            </a:r>
            <a:r>
              <a:rPr lang="zh-CN" altLang="zh-CN" sz="2400" b="1" dirty="0">
                <a:solidFill>
                  <a:srgbClr val="FF0000"/>
                </a:solidFill>
              </a:rPr>
              <a:t>非线性</a:t>
            </a:r>
            <a:r>
              <a:rPr lang="zh-CN" altLang="zh-CN" sz="2400" b="1" dirty="0"/>
              <a:t>、具有</a:t>
            </a:r>
            <a:r>
              <a:rPr lang="zh-CN" altLang="zh-CN" sz="2400" b="1" dirty="0">
                <a:solidFill>
                  <a:srgbClr val="FF0000"/>
                </a:solidFill>
              </a:rPr>
              <a:t>层次</a:t>
            </a:r>
            <a:r>
              <a:rPr lang="zh-CN" altLang="zh-CN" sz="2400" b="1" dirty="0"/>
              <a:t>关系的集合：</a:t>
            </a:r>
            <a:br>
              <a:rPr lang="zh-CN" altLang="zh-CN" sz="2400" b="1" dirty="0"/>
            </a:br>
            <a:r>
              <a:rPr lang="en-US" altLang="zh-CN" sz="2400" b="1"/>
              <a:t>⒈</a:t>
            </a:r>
            <a:r>
              <a:rPr lang="zh-CN" altLang="en-US" sz="2400" b="1" dirty="0"/>
              <a:t>必有一个特定的称为</a:t>
            </a:r>
            <a:r>
              <a:rPr lang="zh-CN" altLang="en-US" sz="2400" b="1" dirty="0">
                <a:solidFill>
                  <a:srgbClr val="FF0000"/>
                </a:solidFill>
              </a:rPr>
              <a:t>根</a:t>
            </a:r>
            <a:r>
              <a:rPr lang="en-US" altLang="zh-CN" sz="2400" b="1"/>
              <a:t>(ROOT)</a:t>
            </a:r>
            <a:r>
              <a:rPr lang="zh-CN" altLang="en-US" sz="2400" b="1" dirty="0"/>
              <a:t>的结点；</a:t>
            </a:r>
            <a:br>
              <a:rPr lang="zh-CN" altLang="en-US" sz="2400" b="1" dirty="0"/>
            </a:br>
            <a:r>
              <a:rPr lang="en-US" altLang="zh-CN" sz="2400" b="1"/>
              <a:t>⒉</a:t>
            </a:r>
            <a:r>
              <a:rPr lang="zh-CN" altLang="en-US" sz="2400" b="1" dirty="0"/>
              <a:t>剩下的结点被分成ｎ</a:t>
            </a:r>
            <a:r>
              <a:rPr lang="en-US" altLang="zh-CN" sz="2400" b="1"/>
              <a:t>&gt;=0</a:t>
            </a:r>
            <a:r>
              <a:rPr lang="zh-CN" altLang="en-US" sz="2400" b="1" dirty="0"/>
              <a:t>个</a:t>
            </a:r>
            <a:r>
              <a:rPr lang="zh-CN" altLang="en-US" sz="2400" b="1" dirty="0">
                <a:solidFill>
                  <a:srgbClr val="FF0000"/>
                </a:solidFill>
              </a:rPr>
              <a:t>互不相交</a:t>
            </a:r>
            <a:r>
              <a:rPr lang="zh-CN" altLang="en-US" sz="2400" b="1" dirty="0"/>
              <a:t>的集合</a:t>
            </a:r>
            <a:r>
              <a:rPr lang="en-US" altLang="zh-CN" sz="2400" b="1"/>
              <a:t>T1</a:t>
            </a:r>
            <a:r>
              <a:rPr lang="zh-CN" altLang="en-US" sz="2400" b="1" dirty="0" err="1"/>
              <a:t>、</a:t>
            </a:r>
            <a:r>
              <a:rPr lang="en-US" altLang="zh-CN" sz="2400" b="1"/>
              <a:t>T2</a:t>
            </a:r>
            <a:r>
              <a:rPr lang="zh-CN" altLang="en-US" sz="2400" b="1" dirty="0" err="1"/>
              <a:t>、</a:t>
            </a:r>
            <a:r>
              <a:rPr lang="en-US" altLang="zh-CN" sz="2400" b="1"/>
              <a:t>......</a:t>
            </a:r>
            <a:r>
              <a:rPr lang="en-US" altLang="zh-CN" sz="2400" b="1" dirty="0" err="1"/>
              <a:t>Tn</a:t>
            </a:r>
            <a:r>
              <a:rPr lang="zh-CN" altLang="en-US" sz="2400" b="1" dirty="0"/>
              <a:t>，而且， 这些集合的每一个又都是树。树</a:t>
            </a:r>
            <a:r>
              <a:rPr lang="en-US" altLang="zh-CN" sz="2400" b="1"/>
              <a:t>T1</a:t>
            </a:r>
            <a:r>
              <a:rPr lang="zh-CN" altLang="en-US" sz="2400" b="1" dirty="0" err="1"/>
              <a:t>、</a:t>
            </a:r>
            <a:r>
              <a:rPr lang="en-US" altLang="zh-CN" sz="2400" b="1"/>
              <a:t>T2</a:t>
            </a:r>
            <a:r>
              <a:rPr lang="zh-CN" altLang="en-US" sz="2400" b="1" dirty="0" err="1"/>
              <a:t>、</a:t>
            </a:r>
            <a:r>
              <a:rPr lang="en-US" altLang="zh-CN" sz="2400" b="1"/>
              <a:t>......</a:t>
            </a:r>
            <a:r>
              <a:rPr lang="en-US" altLang="zh-CN" sz="2400" b="1" dirty="0" err="1"/>
              <a:t>Tn</a:t>
            </a:r>
            <a:r>
              <a:rPr lang="zh-CN" altLang="en-US" sz="2400" b="1" dirty="0"/>
              <a:t>被称作根的</a:t>
            </a:r>
            <a:r>
              <a:rPr lang="zh-CN" altLang="en-US" sz="2400" b="1" dirty="0">
                <a:solidFill>
                  <a:srgbClr val="FF0000"/>
                </a:solidFill>
              </a:rPr>
              <a:t>子树</a:t>
            </a:r>
            <a:r>
              <a:rPr lang="en-US" altLang="zh-CN" sz="2400" b="1"/>
              <a:t>(</a:t>
            </a:r>
            <a:r>
              <a:rPr lang="en-US" altLang="zh-CN" sz="2400" b="1" dirty="0" err="1"/>
              <a:t>Subtree</a:t>
            </a:r>
            <a:r>
              <a:rPr lang="en-US" altLang="zh-CN" sz="2400" b="1"/>
              <a:t>)</a:t>
            </a:r>
            <a:endParaRPr lang="en-US" altLang="zh-CN" sz="2400" b="1"/>
          </a:p>
        </p:txBody>
      </p:sp>
      <p:pic>
        <p:nvPicPr>
          <p:cNvPr id="2" name="图片 1" descr="src=http___hbimg.b0.upaiyun.com_b815443206a69abe1835983ffd92d03562f03b5414d11-YQmSip_fw658&amp;refer=http___hbimg.b0.upaiyun"/>
          <p:cNvPicPr>
            <a:picLocks noChangeAspect="1"/>
          </p:cNvPicPr>
          <p:nvPr/>
        </p:nvPicPr>
        <p:blipFill>
          <a:blip r:embed="rId1"/>
          <a:stretch>
            <a:fillRect/>
          </a:stretch>
        </p:blipFill>
        <p:spPr>
          <a:xfrm>
            <a:off x="971550" y="4004945"/>
            <a:ext cx="2951480" cy="2588895"/>
          </a:xfrm>
          <a:prstGeom prst="rect">
            <a:avLst/>
          </a:prstGeom>
        </p:spPr>
      </p:pic>
      <p:grpSp>
        <p:nvGrpSpPr>
          <p:cNvPr id="41" name="组合 40"/>
          <p:cNvGrpSpPr/>
          <p:nvPr/>
        </p:nvGrpSpPr>
        <p:grpSpPr>
          <a:xfrm>
            <a:off x="4787900" y="4508500"/>
            <a:ext cx="3344545" cy="1459865"/>
            <a:chOff x="7993" y="6080"/>
            <a:chExt cx="6238" cy="2722"/>
          </a:xfrm>
        </p:grpSpPr>
        <p:sp>
          <p:nvSpPr>
            <p:cNvPr id="11" name="椭圆 10"/>
            <p:cNvSpPr/>
            <p:nvPr/>
          </p:nvSpPr>
          <p:spPr>
            <a:xfrm>
              <a:off x="10828" y="6080"/>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8643" y="7101"/>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0263" y="7101"/>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1962" y="7101"/>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3323" y="7101"/>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7993"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8674"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9354"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9921"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10488"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11066"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11736"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12406"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3096"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13777" y="8348"/>
              <a:ext cx="454" cy="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连接符 26"/>
            <p:cNvCxnSpPr>
              <a:stCxn id="11" idx="2"/>
              <a:endCxn id="12" idx="7"/>
            </p:cNvCxnSpPr>
            <p:nvPr/>
          </p:nvCxnSpPr>
          <p:spPr>
            <a:xfrm flipH="1">
              <a:off x="9031" y="6307"/>
              <a:ext cx="1797" cy="86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11" idx="3"/>
              <a:endCxn id="13" idx="0"/>
            </p:cNvCxnSpPr>
            <p:nvPr/>
          </p:nvCxnSpPr>
          <p:spPr>
            <a:xfrm flipH="1">
              <a:off x="10490" y="6468"/>
              <a:ext cx="404" cy="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5"/>
              <a:endCxn id="14" idx="1"/>
            </p:cNvCxnSpPr>
            <p:nvPr/>
          </p:nvCxnSpPr>
          <p:spPr>
            <a:xfrm>
              <a:off x="11216" y="6468"/>
              <a:ext cx="812" cy="699"/>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stCxn id="11" idx="6"/>
              <a:endCxn id="15" idx="1"/>
            </p:cNvCxnSpPr>
            <p:nvPr/>
          </p:nvCxnSpPr>
          <p:spPr>
            <a:xfrm>
              <a:off x="11282" y="6307"/>
              <a:ext cx="2107" cy="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2" idx="3"/>
              <a:endCxn id="16" idx="0"/>
            </p:cNvCxnSpPr>
            <p:nvPr/>
          </p:nvCxnSpPr>
          <p:spPr>
            <a:xfrm flipH="1">
              <a:off x="8220" y="7489"/>
              <a:ext cx="489" cy="859"/>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a:stCxn id="12" idx="4"/>
              <a:endCxn id="17" idx="0"/>
            </p:cNvCxnSpPr>
            <p:nvPr/>
          </p:nvCxnSpPr>
          <p:spPr>
            <a:xfrm>
              <a:off x="8870" y="7555"/>
              <a:ext cx="31" cy="7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2" idx="5"/>
              <a:endCxn id="18" idx="0"/>
            </p:cNvCxnSpPr>
            <p:nvPr/>
          </p:nvCxnSpPr>
          <p:spPr>
            <a:xfrm>
              <a:off x="9031" y="7489"/>
              <a:ext cx="550" cy="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059" y="7522"/>
              <a:ext cx="342" cy="7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513" y="7489"/>
              <a:ext cx="64" cy="859"/>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endCxn id="21" idx="0"/>
            </p:cNvCxnSpPr>
            <p:nvPr/>
          </p:nvCxnSpPr>
          <p:spPr>
            <a:xfrm>
              <a:off x="10602" y="7441"/>
              <a:ext cx="691"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4" idx="3"/>
              <a:endCxn id="22" idx="1"/>
            </p:cNvCxnSpPr>
            <p:nvPr/>
          </p:nvCxnSpPr>
          <p:spPr>
            <a:xfrm flipH="1">
              <a:off x="11802" y="7489"/>
              <a:ext cx="226" cy="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4" idx="5"/>
              <a:endCxn id="23" idx="0"/>
            </p:cNvCxnSpPr>
            <p:nvPr/>
          </p:nvCxnSpPr>
          <p:spPr>
            <a:xfrm>
              <a:off x="12350" y="7489"/>
              <a:ext cx="283" cy="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3"/>
              <a:endCxn id="24" idx="0"/>
            </p:cNvCxnSpPr>
            <p:nvPr/>
          </p:nvCxnSpPr>
          <p:spPr>
            <a:xfrm flipH="1">
              <a:off x="13323" y="7489"/>
              <a:ext cx="66" cy="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5" idx="5"/>
              <a:endCxn id="25" idx="0"/>
            </p:cNvCxnSpPr>
            <p:nvPr/>
          </p:nvCxnSpPr>
          <p:spPr>
            <a:xfrm>
              <a:off x="13711" y="7489"/>
              <a:ext cx="293" cy="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15" y="836930"/>
            <a:ext cx="7486015" cy="1198880"/>
          </a:xfrm>
          <a:prstGeom prst="rect">
            <a:avLst/>
          </a:prstGeom>
          <a:noFill/>
        </p:spPr>
        <p:txBody>
          <a:bodyPr wrap="square" rtlCol="0" anchor="t">
            <a:spAutoFit/>
          </a:bodyPr>
          <a:p>
            <a:r>
              <a:rPr lang="en-US" altLang="zh-CN">
                <a:sym typeface="+mn-ea"/>
              </a:rPr>
              <a:t>【</a:t>
            </a:r>
            <a:r>
              <a:rPr lang="zh-CN" altLang="en-US">
                <a:sym typeface="+mn-ea"/>
              </a:rPr>
              <a:t>解题思路</a:t>
            </a:r>
            <a:r>
              <a:rPr lang="en-US" altLang="zh-CN">
                <a:sym typeface="+mn-ea"/>
              </a:rPr>
              <a:t>】</a:t>
            </a:r>
            <a:endParaRPr lang="en-US" altLang="zh-CN">
              <a:sym typeface="+mn-ea"/>
            </a:endParaRPr>
          </a:p>
          <a:p>
            <a:r>
              <a:rPr lang="en-US" b="1">
                <a:sym typeface="+mn-ea"/>
              </a:rPr>
              <a:t>1</a:t>
            </a:r>
            <a:r>
              <a:rPr lang="zh-CN" altLang="en-US" b="1">
                <a:sym typeface="+mn-ea"/>
              </a:rPr>
              <a:t>、二叉树的存储</a:t>
            </a:r>
            <a:endParaRPr lang="zh-CN" altLang="en-US" b="1">
              <a:sym typeface="+mn-ea"/>
            </a:endParaRPr>
          </a:p>
          <a:p>
            <a:r>
              <a:rPr lang="zh-CN" altLang="en-US" b="1">
                <a:sym typeface="+mn-ea"/>
              </a:rPr>
              <a:t>可以借助二叉树的数组表示方法：</a:t>
            </a:r>
            <a:r>
              <a:rPr lang="en-US" altLang="zh-CN" b="1">
                <a:sym typeface="+mn-ea"/>
              </a:rPr>
              <a:t>T[i][0],T[i][1]</a:t>
            </a:r>
            <a:r>
              <a:rPr lang="zh-CN" altLang="zh-CN" b="1">
                <a:sym typeface="+mn-ea"/>
              </a:rPr>
              <a:t>分别表示</a:t>
            </a:r>
            <a:r>
              <a:rPr lang="en-US" altLang="zh-CN" b="1">
                <a:sym typeface="+mn-ea"/>
              </a:rPr>
              <a:t>i</a:t>
            </a:r>
            <a:r>
              <a:rPr lang="zh-CN" altLang="zh-CN" b="1">
                <a:sym typeface="+mn-ea"/>
              </a:rPr>
              <a:t>的左右儿子</a:t>
            </a:r>
            <a:endParaRPr lang="zh-CN" altLang="zh-CN" b="1">
              <a:sym typeface="+mn-ea"/>
            </a:endParaRPr>
          </a:p>
          <a:p>
            <a:r>
              <a:rPr lang="en-US" altLang="zh-CN" b="1">
                <a:sym typeface="+mn-ea"/>
              </a:rPr>
              <a:t>2</a:t>
            </a:r>
            <a:r>
              <a:rPr lang="zh-CN" altLang="en-US" b="1">
                <a:sym typeface="+mn-ea"/>
              </a:rPr>
              <a:t>、</a:t>
            </a:r>
            <a:r>
              <a:rPr lang="en-US" altLang="zh-CN" b="1">
                <a:sym typeface="+mn-ea"/>
              </a:rPr>
              <a:t>dfs</a:t>
            </a:r>
            <a:r>
              <a:rPr lang="zh-CN" altLang="zh-CN" b="1">
                <a:sym typeface="+mn-ea"/>
              </a:rPr>
              <a:t>预处理以</a:t>
            </a:r>
            <a:r>
              <a:rPr lang="en-US" altLang="zh-CN" b="1">
                <a:sym typeface="+mn-ea"/>
              </a:rPr>
              <a:t>i</a:t>
            </a:r>
            <a:r>
              <a:rPr lang="zh-CN" altLang="zh-CN" b="1">
                <a:sym typeface="+mn-ea"/>
              </a:rPr>
              <a:t>为根的子树大小</a:t>
            </a:r>
            <a:r>
              <a:rPr lang="en-US" altLang="zh-CN" b="1">
                <a:sym typeface="+mn-ea"/>
              </a:rPr>
              <a:t>s[i]</a:t>
            </a:r>
            <a:endParaRPr lang="en-US" altLang="zh-CN" b="1">
              <a:sym typeface="+mn-ea"/>
            </a:endParaRPr>
          </a:p>
        </p:txBody>
      </p:sp>
      <p:pic>
        <p:nvPicPr>
          <p:cNvPr id="3" name="图片 2" descr="55@N(5EC3}Q7Z5G]VT@@XCF"/>
          <p:cNvPicPr>
            <a:picLocks noChangeAspect="1"/>
          </p:cNvPicPr>
          <p:nvPr/>
        </p:nvPicPr>
        <p:blipFill>
          <a:blip r:embed="rId1"/>
          <a:stretch>
            <a:fillRect/>
          </a:stretch>
        </p:blipFill>
        <p:spPr>
          <a:xfrm>
            <a:off x="971550" y="2420620"/>
            <a:ext cx="6019165" cy="17125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3215" y="404495"/>
            <a:ext cx="6183630" cy="368300"/>
          </a:xfrm>
          <a:prstGeom prst="rect">
            <a:avLst/>
          </a:prstGeom>
          <a:noFill/>
        </p:spPr>
        <p:txBody>
          <a:bodyPr wrap="none" rtlCol="0" anchor="t">
            <a:spAutoFit/>
          </a:bodyPr>
          <a:p>
            <a:r>
              <a:rPr lang="en-US" altLang="zh-CN" b="1">
                <a:sym typeface="+mn-ea"/>
              </a:rPr>
              <a:t>3</a:t>
            </a:r>
            <a:r>
              <a:rPr lang="zh-CN" altLang="en-US" b="1">
                <a:sym typeface="+mn-ea"/>
              </a:rPr>
              <a:t>、枚举每个结点</a:t>
            </a:r>
            <a:r>
              <a:rPr lang="en-US" altLang="zh-CN" b="1">
                <a:sym typeface="+mn-ea"/>
              </a:rPr>
              <a:t>i</a:t>
            </a:r>
            <a:r>
              <a:rPr lang="zh-CN" altLang="zh-CN" b="1">
                <a:sym typeface="+mn-ea"/>
              </a:rPr>
              <a:t>，判断以</a:t>
            </a:r>
            <a:r>
              <a:rPr lang="en-US" altLang="zh-CN" b="1">
                <a:sym typeface="+mn-ea"/>
              </a:rPr>
              <a:t>i</a:t>
            </a:r>
            <a:r>
              <a:rPr lang="zh-CN" altLang="zh-CN" b="1">
                <a:sym typeface="+mn-ea"/>
              </a:rPr>
              <a:t>为根的子树是否构成对称二叉树</a:t>
            </a:r>
            <a:endParaRPr lang="zh-CN" altLang="zh-CN" b="1">
              <a:sym typeface="+mn-ea"/>
            </a:endParaRPr>
          </a:p>
        </p:txBody>
      </p:sp>
      <p:pic>
        <p:nvPicPr>
          <p:cNvPr id="5" name="图片 4" descr="$JXQ9X`0WY{27JLYVML](A6"/>
          <p:cNvPicPr>
            <a:picLocks noChangeAspect="1"/>
          </p:cNvPicPr>
          <p:nvPr/>
        </p:nvPicPr>
        <p:blipFill>
          <a:blip r:embed="rId1"/>
          <a:stretch>
            <a:fillRect/>
          </a:stretch>
        </p:blipFill>
        <p:spPr>
          <a:xfrm>
            <a:off x="251460" y="1052830"/>
            <a:ext cx="2259965" cy="5391785"/>
          </a:xfrm>
          <a:prstGeom prst="rect">
            <a:avLst/>
          </a:prstGeom>
        </p:spPr>
      </p:pic>
      <p:sp>
        <p:nvSpPr>
          <p:cNvPr id="6" name="文本框 5"/>
          <p:cNvSpPr txBox="1"/>
          <p:nvPr/>
        </p:nvSpPr>
        <p:spPr>
          <a:xfrm>
            <a:off x="2771775" y="980440"/>
            <a:ext cx="5608320" cy="3415030"/>
          </a:xfrm>
          <a:prstGeom prst="rect">
            <a:avLst/>
          </a:prstGeom>
          <a:noFill/>
        </p:spPr>
        <p:txBody>
          <a:bodyPr wrap="square" rtlCol="0" anchor="t">
            <a:spAutoFit/>
          </a:bodyPr>
          <a:p>
            <a:pPr algn="l"/>
            <a:r>
              <a:rPr lang="zh-CN" altLang="zh-CN" b="1">
                <a:sym typeface="+mn-ea"/>
              </a:rPr>
              <a:t>设</a:t>
            </a:r>
            <a:r>
              <a:rPr lang="en-US" altLang="zh-CN" b="1">
                <a:sym typeface="+mn-ea"/>
              </a:rPr>
              <a:t>i</a:t>
            </a:r>
            <a:r>
              <a:rPr lang="zh-CN" altLang="zh-CN" b="1">
                <a:sym typeface="+mn-ea"/>
              </a:rPr>
              <a:t>的左儿子为</a:t>
            </a:r>
            <a:r>
              <a:rPr lang="en-US" altLang="zh-CN" b="1">
                <a:sym typeface="+mn-ea"/>
              </a:rPr>
              <a:t>x</a:t>
            </a:r>
            <a:r>
              <a:rPr lang="zh-CN" altLang="zh-CN" b="1">
                <a:sym typeface="+mn-ea"/>
              </a:rPr>
              <a:t>，右儿子为</a:t>
            </a:r>
            <a:r>
              <a:rPr lang="en-US" altLang="zh-CN" b="1">
                <a:sym typeface="+mn-ea"/>
              </a:rPr>
              <a:t>y</a:t>
            </a:r>
            <a:r>
              <a:rPr lang="zh-CN" altLang="zh-CN" b="1">
                <a:sym typeface="+mn-ea"/>
              </a:rPr>
              <a:t>，则</a:t>
            </a:r>
            <a:r>
              <a:rPr lang="zh-CN" altLang="zh-CN" b="1">
                <a:sym typeface="+mn-ea"/>
              </a:rPr>
              <a:t>以</a:t>
            </a:r>
            <a:r>
              <a:rPr lang="en-US" altLang="zh-CN" b="1">
                <a:sym typeface="+mn-ea"/>
              </a:rPr>
              <a:t>i</a:t>
            </a:r>
            <a:r>
              <a:rPr lang="zh-CN" altLang="zh-CN" b="1">
                <a:sym typeface="+mn-ea"/>
              </a:rPr>
              <a:t>为根的子树是否构成对称二叉树需满足以下条件：</a:t>
            </a:r>
            <a:endParaRPr lang="zh-CN" altLang="zh-CN" b="1">
              <a:sym typeface="+mn-ea"/>
            </a:endParaRPr>
          </a:p>
          <a:p>
            <a:pPr algn="l"/>
            <a:r>
              <a:rPr lang="zh-CN" altLang="en-US" b="1">
                <a:solidFill>
                  <a:srgbClr val="FF0000"/>
                </a:solidFill>
                <a:sym typeface="+mn-ea"/>
              </a:rPr>
              <a:t>第一种情况</a:t>
            </a:r>
            <a:r>
              <a:rPr lang="zh-CN" altLang="en-US" b="1">
                <a:sym typeface="+mn-ea"/>
              </a:rPr>
              <a:t>：如果</a:t>
            </a:r>
            <a:r>
              <a:rPr lang="en-US" altLang="zh-CN" b="1">
                <a:sym typeface="+mn-ea"/>
              </a:rPr>
              <a:t>i</a:t>
            </a:r>
            <a:r>
              <a:rPr lang="zh-CN" altLang="zh-CN" b="1">
                <a:sym typeface="+mn-ea"/>
              </a:rPr>
              <a:t>是叶结点，则</a:t>
            </a:r>
            <a:r>
              <a:rPr lang="zh-CN" altLang="zh-CN" b="1">
                <a:sym typeface="+mn-ea"/>
              </a:rPr>
              <a:t>以</a:t>
            </a:r>
            <a:r>
              <a:rPr lang="en-US" altLang="zh-CN" b="1">
                <a:sym typeface="+mn-ea"/>
              </a:rPr>
              <a:t>i</a:t>
            </a:r>
            <a:r>
              <a:rPr lang="zh-CN" altLang="zh-CN" b="1">
                <a:sym typeface="+mn-ea"/>
              </a:rPr>
              <a:t>为根的子树肯定构成对称二叉树，即</a:t>
            </a:r>
            <a:r>
              <a:rPr lang="en-US" altLang="zh-CN" b="1">
                <a:sym typeface="+mn-ea"/>
              </a:rPr>
              <a:t>(x==-1)&amp;&amp;(y==-1)</a:t>
            </a:r>
            <a:endParaRPr lang="en-US" altLang="zh-CN" b="1">
              <a:sym typeface="+mn-ea"/>
            </a:endParaRPr>
          </a:p>
          <a:p>
            <a:pPr algn="l"/>
            <a:endParaRPr lang="en-US" altLang="zh-CN" b="1">
              <a:solidFill>
                <a:srgbClr val="FF0000"/>
              </a:solidFill>
              <a:sym typeface="+mn-ea"/>
            </a:endParaRPr>
          </a:p>
          <a:p>
            <a:pPr algn="l"/>
            <a:r>
              <a:rPr lang="zh-CN" altLang="zh-CN" b="1">
                <a:solidFill>
                  <a:srgbClr val="FF0000"/>
                </a:solidFill>
                <a:sym typeface="+mn-ea"/>
              </a:rPr>
              <a:t>第二种情况：</a:t>
            </a:r>
            <a:r>
              <a:rPr lang="en-US" altLang="zh-CN" b="1">
                <a:sym typeface="+mn-ea"/>
              </a:rPr>
              <a:t>i</a:t>
            </a:r>
            <a:r>
              <a:rPr lang="zh-CN" altLang="zh-CN" b="1">
                <a:sym typeface="+mn-ea"/>
              </a:rPr>
              <a:t>不是叶结点</a:t>
            </a:r>
            <a:r>
              <a:rPr lang="en-US" altLang="zh-CN" b="1">
                <a:sym typeface="+mn-ea"/>
              </a:rPr>
              <a:t>,</a:t>
            </a:r>
            <a:r>
              <a:rPr lang="zh-CN" altLang="zh-CN" b="1">
                <a:sym typeface="+mn-ea"/>
              </a:rPr>
              <a:t>即</a:t>
            </a:r>
            <a:r>
              <a:rPr lang="en-US" altLang="zh-CN" b="1">
                <a:sym typeface="+mn-ea"/>
              </a:rPr>
              <a:t>(x!=-1)&amp;&amp;(y!=-1)</a:t>
            </a:r>
            <a:endParaRPr lang="en-US" altLang="zh-CN" b="1">
              <a:sym typeface="+mn-ea"/>
            </a:endParaRPr>
          </a:p>
          <a:p>
            <a:pPr algn="l"/>
            <a:r>
              <a:rPr lang="en-US" altLang="zh-CN" b="1">
                <a:sym typeface="+mn-ea"/>
              </a:rPr>
              <a:t>a</a:t>
            </a:r>
            <a:r>
              <a:rPr lang="zh-CN" altLang="zh-CN" b="1">
                <a:sym typeface="+mn-ea"/>
              </a:rPr>
              <a:t>、</a:t>
            </a:r>
            <a:r>
              <a:rPr lang="en-US" altLang="zh-CN" b="1">
                <a:solidFill>
                  <a:srgbClr val="0070C0"/>
                </a:solidFill>
                <a:sym typeface="+mn-ea"/>
              </a:rPr>
              <a:t>(v[x]==v[y])</a:t>
            </a:r>
            <a:r>
              <a:rPr lang="en-US" altLang="zh-CN" b="1">
                <a:sym typeface="+mn-ea"/>
              </a:rPr>
              <a:t>(v[ ]</a:t>
            </a:r>
            <a:r>
              <a:rPr lang="zh-CN" altLang="zh-CN" b="1">
                <a:sym typeface="+mn-ea"/>
              </a:rPr>
              <a:t>为结点的权值），则</a:t>
            </a:r>
            <a:r>
              <a:rPr lang="en-US" altLang="zh-CN" b="1">
                <a:sym typeface="+mn-ea"/>
              </a:rPr>
              <a:t>x</a:t>
            </a:r>
            <a:r>
              <a:rPr lang="zh-CN" altLang="zh-CN" b="1">
                <a:sym typeface="+mn-ea"/>
              </a:rPr>
              <a:t>和</a:t>
            </a:r>
            <a:r>
              <a:rPr lang="en-US" altLang="zh-CN" b="1">
                <a:sym typeface="+mn-ea"/>
              </a:rPr>
              <a:t>y</a:t>
            </a:r>
            <a:r>
              <a:rPr lang="zh-CN" altLang="en-US" b="1">
                <a:sym typeface="+mn-ea"/>
              </a:rPr>
              <a:t>交换完依旧相等</a:t>
            </a:r>
            <a:endParaRPr lang="en-US" altLang="zh-CN" b="1">
              <a:sym typeface="+mn-ea"/>
            </a:endParaRPr>
          </a:p>
          <a:p>
            <a:pPr algn="l"/>
            <a:r>
              <a:rPr lang="en-US" altLang="zh-CN" b="1">
                <a:sym typeface="+mn-ea"/>
              </a:rPr>
              <a:t>b</a:t>
            </a:r>
            <a:r>
              <a:rPr lang="zh-CN" altLang="en-US" b="1">
                <a:sym typeface="+mn-ea"/>
              </a:rPr>
              <a:t>、考虑</a:t>
            </a:r>
            <a:r>
              <a:rPr lang="en-US" altLang="zh-CN" b="1">
                <a:sym typeface="+mn-ea"/>
              </a:rPr>
              <a:t>x</a:t>
            </a:r>
            <a:r>
              <a:rPr lang="zh-CN" altLang="zh-CN" b="1">
                <a:sym typeface="+mn-ea"/>
              </a:rPr>
              <a:t>和</a:t>
            </a:r>
            <a:r>
              <a:rPr lang="en-US" altLang="zh-CN" b="1">
                <a:sym typeface="+mn-ea"/>
              </a:rPr>
              <a:t>y</a:t>
            </a:r>
            <a:r>
              <a:rPr lang="zh-CN" altLang="en-US" b="1">
                <a:sym typeface="+mn-ea"/>
              </a:rPr>
              <a:t>的儿子，因为</a:t>
            </a:r>
            <a:r>
              <a:rPr lang="en-US" altLang="zh-CN" b="1">
                <a:sym typeface="+mn-ea"/>
              </a:rPr>
              <a:t>x</a:t>
            </a:r>
            <a:r>
              <a:rPr lang="zh-CN" altLang="zh-CN" b="1">
                <a:sym typeface="+mn-ea"/>
              </a:rPr>
              <a:t>和</a:t>
            </a:r>
            <a:r>
              <a:rPr lang="en-US" altLang="zh-CN" b="1">
                <a:sym typeface="+mn-ea"/>
              </a:rPr>
              <a:t>y</a:t>
            </a:r>
            <a:r>
              <a:rPr lang="zh-CN" altLang="zh-CN" b="1">
                <a:sym typeface="+mn-ea"/>
              </a:rPr>
              <a:t>交换完，他们的儿子也要交换并判断是否对称，观察图示可看出，接下来判断对称的是</a:t>
            </a:r>
            <a:r>
              <a:rPr lang="zh-CN" altLang="zh-CN" b="1">
                <a:solidFill>
                  <a:srgbClr val="0070C0"/>
                </a:solidFill>
                <a:sym typeface="+mn-ea"/>
              </a:rPr>
              <a:t>(T[x][0], T[y][1])</a:t>
            </a:r>
            <a:r>
              <a:rPr lang="zh-CN" altLang="zh-CN" b="1">
                <a:sym typeface="+mn-ea"/>
              </a:rPr>
              <a:t>和</a:t>
            </a:r>
            <a:r>
              <a:rPr lang="zh-CN" altLang="zh-CN" b="1">
                <a:solidFill>
                  <a:srgbClr val="0070C0"/>
                </a:solidFill>
                <a:sym typeface="+mn-ea"/>
              </a:rPr>
              <a:t>(T[x][1], T[y][0])</a:t>
            </a:r>
            <a:endParaRPr lang="zh-CN" altLang="zh-CN" b="1">
              <a:solidFill>
                <a:srgbClr val="0070C0"/>
              </a:solidFill>
              <a:sym typeface="+mn-ea"/>
            </a:endParaRPr>
          </a:p>
          <a:p>
            <a:pPr algn="l"/>
            <a:endParaRPr lang="zh-CN" altLang="zh-CN" b="1">
              <a:solidFill>
                <a:srgbClr val="0070C0"/>
              </a:solidFill>
              <a:sym typeface="+mn-ea"/>
            </a:endParaRPr>
          </a:p>
        </p:txBody>
      </p:sp>
      <p:pic>
        <p:nvPicPr>
          <p:cNvPr id="3" name="图片 2" descr="35{57Y5GA9IZ$F@S0)QK2~G"/>
          <p:cNvPicPr>
            <a:picLocks noChangeAspect="1"/>
          </p:cNvPicPr>
          <p:nvPr/>
        </p:nvPicPr>
        <p:blipFill>
          <a:blip r:embed="rId2"/>
          <a:stretch>
            <a:fillRect/>
          </a:stretch>
        </p:blipFill>
        <p:spPr>
          <a:xfrm>
            <a:off x="2597785" y="4473575"/>
            <a:ext cx="6619875" cy="1354455"/>
          </a:xfrm>
          <a:prstGeom prst="rect">
            <a:avLst/>
          </a:prstGeom>
        </p:spPr>
      </p:pic>
      <p:sp>
        <p:nvSpPr>
          <p:cNvPr id="7" name="文本框 6"/>
          <p:cNvSpPr txBox="1"/>
          <p:nvPr/>
        </p:nvSpPr>
        <p:spPr>
          <a:xfrm>
            <a:off x="3131820" y="5876925"/>
            <a:ext cx="3181350" cy="368300"/>
          </a:xfrm>
          <a:prstGeom prst="rect">
            <a:avLst/>
          </a:prstGeom>
          <a:noFill/>
        </p:spPr>
        <p:txBody>
          <a:bodyPr wrap="none" rtlCol="0" anchor="t">
            <a:spAutoFit/>
          </a:bodyPr>
          <a:p>
            <a:r>
              <a:rPr lang="zh-CN" altLang="zh-CN" b="1">
                <a:sym typeface="+mn-ea"/>
              </a:rPr>
              <a:t>完整程序见：对称二叉树</a:t>
            </a:r>
            <a:r>
              <a:rPr lang="en-US" altLang="zh-CN" b="1">
                <a:sym typeface="+mn-ea"/>
              </a:rPr>
              <a:t>.cpp</a:t>
            </a:r>
            <a:endParaRPr lang="en-US" altLang="zh-CN" b="1">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文本框 124929"/>
          <p:cNvSpPr txBox="1"/>
          <p:nvPr/>
        </p:nvSpPr>
        <p:spPr>
          <a:xfrm>
            <a:off x="381000" y="1676400"/>
            <a:ext cx="8763000" cy="2165350"/>
          </a:xfrm>
          <a:prstGeom prst="rect">
            <a:avLst/>
          </a:prstGeom>
          <a:noFill/>
          <a:ln w="12700">
            <a:noFill/>
          </a:ln>
        </p:spPr>
        <p:txBody>
          <a:bodyPr>
            <a:spAutoFit/>
          </a:bodyPr>
          <a:p>
            <a:r>
              <a:rPr lang="en-US" altLang="zh-CN" sz="4000">
                <a:latin typeface="Times New Roman" panose="02020603050405020304" pitchFamily="18" charset="0"/>
                <a:ea typeface="楷体_GB2312" panose="02010609030101010101" pitchFamily="49" charset="-122"/>
              </a:rPr>
              <a:t>        </a:t>
            </a:r>
            <a:r>
              <a:rPr lang="zh-CN" altLang="en-US" sz="4000" dirty="0">
                <a:solidFill>
                  <a:srgbClr val="333399"/>
                </a:solidFill>
                <a:latin typeface="Times New Roman" panose="02020603050405020304" pitchFamily="18" charset="0"/>
                <a:ea typeface="楷体_GB2312" panose="02010609030101010101" pitchFamily="49" charset="-122"/>
              </a:rPr>
              <a:t>顺着某一条搜索路径</a:t>
            </a:r>
            <a:r>
              <a:rPr lang="zh-CN" altLang="en-US" sz="4000" b="1" dirty="0">
                <a:solidFill>
                  <a:srgbClr val="6600FF"/>
                </a:solidFill>
                <a:latin typeface="Times New Roman" panose="02020603050405020304" pitchFamily="18" charset="0"/>
                <a:ea typeface="楷体_GB2312" panose="02010609030101010101" pitchFamily="49" charset="-122"/>
              </a:rPr>
              <a:t>巡访</a:t>
            </a:r>
            <a:r>
              <a:rPr lang="zh-CN" altLang="en-US" sz="4000" dirty="0">
                <a:solidFill>
                  <a:srgbClr val="333399"/>
                </a:solidFill>
                <a:latin typeface="Times New Roman" panose="02020603050405020304" pitchFamily="18" charset="0"/>
                <a:ea typeface="楷体_GB2312" panose="02010609030101010101" pitchFamily="49" charset="-122"/>
              </a:rPr>
              <a:t>二叉树</a:t>
            </a:r>
            <a:endParaRPr lang="zh-CN" altLang="en-US" sz="4000" dirty="0">
              <a:solidFill>
                <a:srgbClr val="333399"/>
              </a:solidFill>
              <a:latin typeface="Times New Roman" panose="02020603050405020304" pitchFamily="18" charset="0"/>
              <a:ea typeface="楷体_GB2312" panose="02010609030101010101" pitchFamily="49" charset="-122"/>
            </a:endParaRPr>
          </a:p>
          <a:p>
            <a:pPr>
              <a:lnSpc>
                <a:spcPct val="120000"/>
              </a:lnSpc>
            </a:pPr>
            <a:r>
              <a:rPr lang="zh-CN" altLang="en-US" sz="4000" dirty="0">
                <a:solidFill>
                  <a:srgbClr val="333399"/>
                </a:solidFill>
                <a:latin typeface="Times New Roman" panose="02020603050405020304" pitchFamily="18" charset="0"/>
                <a:ea typeface="楷体_GB2312" panose="02010609030101010101" pitchFamily="49" charset="-122"/>
              </a:rPr>
              <a:t>中的结点，使得每个结点</a:t>
            </a:r>
            <a:r>
              <a:rPr lang="zh-CN" altLang="en-US" sz="4000" b="1" dirty="0">
                <a:solidFill>
                  <a:srgbClr val="6600FF"/>
                </a:solidFill>
                <a:latin typeface="Times New Roman" panose="02020603050405020304" pitchFamily="18" charset="0"/>
                <a:ea typeface="楷体_GB2312" panose="02010609030101010101" pitchFamily="49" charset="-122"/>
              </a:rPr>
              <a:t>均被访问一</a:t>
            </a:r>
            <a:endParaRPr lang="zh-CN" altLang="en-US" sz="4000" dirty="0">
              <a:solidFill>
                <a:srgbClr val="333399"/>
              </a:solidFill>
              <a:latin typeface="Times New Roman" panose="02020603050405020304" pitchFamily="18" charset="0"/>
              <a:ea typeface="楷体_GB2312" panose="02010609030101010101" pitchFamily="49" charset="-122"/>
            </a:endParaRPr>
          </a:p>
          <a:p>
            <a:pPr>
              <a:lnSpc>
                <a:spcPct val="120000"/>
              </a:lnSpc>
            </a:pPr>
            <a:r>
              <a:rPr lang="zh-CN" altLang="en-US" sz="4000" b="1" dirty="0">
                <a:solidFill>
                  <a:srgbClr val="6600FF"/>
                </a:solidFill>
                <a:latin typeface="Times New Roman" panose="02020603050405020304" pitchFamily="18" charset="0"/>
                <a:ea typeface="楷体_GB2312" panose="02010609030101010101" pitchFamily="49" charset="-122"/>
              </a:rPr>
              <a:t>次</a:t>
            </a:r>
            <a:r>
              <a:rPr lang="zh-CN" altLang="en-US" sz="4000" dirty="0">
                <a:solidFill>
                  <a:srgbClr val="333399"/>
                </a:solidFill>
                <a:latin typeface="Times New Roman" panose="02020603050405020304" pitchFamily="18" charset="0"/>
                <a:ea typeface="楷体_GB2312" panose="02010609030101010101" pitchFamily="49" charset="-122"/>
              </a:rPr>
              <a:t>，而且</a:t>
            </a:r>
            <a:r>
              <a:rPr lang="zh-CN" altLang="en-US" sz="4000" b="1" dirty="0">
                <a:solidFill>
                  <a:srgbClr val="6600FF"/>
                </a:solidFill>
                <a:latin typeface="Times New Roman" panose="02020603050405020304" pitchFamily="18" charset="0"/>
                <a:ea typeface="楷体_GB2312" panose="02010609030101010101" pitchFamily="49" charset="-122"/>
              </a:rPr>
              <a:t>仅被访问一次</a:t>
            </a:r>
            <a:r>
              <a:rPr lang="zh-CN" altLang="en-US" sz="4000" dirty="0">
                <a:solidFill>
                  <a:srgbClr val="333399"/>
                </a:solidFill>
                <a:latin typeface="Times New Roman" panose="02020603050405020304" pitchFamily="18" charset="0"/>
                <a:ea typeface="楷体_GB2312" panose="02010609030101010101" pitchFamily="49" charset="-122"/>
              </a:rPr>
              <a:t>。</a:t>
            </a:r>
            <a:endParaRPr lang="zh-CN" altLang="en-US" sz="4000" dirty="0">
              <a:solidFill>
                <a:srgbClr val="333399"/>
              </a:solidFill>
              <a:latin typeface="Times New Roman" panose="02020603050405020304" pitchFamily="18" charset="0"/>
              <a:ea typeface="楷体_GB2312" panose="02010609030101010101" pitchFamily="49" charset="-122"/>
            </a:endParaRPr>
          </a:p>
        </p:txBody>
      </p:sp>
      <p:sp>
        <p:nvSpPr>
          <p:cNvPr id="56322" name="文本框 124930"/>
          <p:cNvSpPr txBox="1"/>
          <p:nvPr/>
        </p:nvSpPr>
        <p:spPr>
          <a:xfrm>
            <a:off x="517525" y="457200"/>
            <a:ext cx="2937510" cy="645160"/>
          </a:xfrm>
          <a:prstGeom prst="rect">
            <a:avLst/>
          </a:prstGeom>
          <a:noFill/>
          <a:ln w="12700">
            <a:noFill/>
          </a:ln>
        </p:spPr>
        <p:txBody>
          <a:bodyPr wrap="none">
            <a:spAutoFit/>
          </a:bodyPr>
          <a:p>
            <a:r>
              <a:rPr lang="zh-CN" altLang="en-US" sz="3600" b="1" dirty="0">
                <a:solidFill>
                  <a:srgbClr val="333399"/>
                </a:solidFill>
                <a:latin typeface="Arial" panose="020B0604020202020204" pitchFamily="34" charset="0"/>
              </a:rPr>
              <a:t>二叉树的遍历</a:t>
            </a:r>
            <a:endParaRPr lang="zh-CN" altLang="en-US" sz="3600" b="1" dirty="0">
              <a:solidFill>
                <a:srgbClr val="333399"/>
              </a:solidFill>
              <a:latin typeface="Arial" panose="020B0604020202020204" pitchFamily="34" charset="0"/>
            </a:endParaRPr>
          </a:p>
        </p:txBody>
      </p:sp>
      <p:sp>
        <p:nvSpPr>
          <p:cNvPr id="124932" name="文本框 124931"/>
          <p:cNvSpPr txBox="1"/>
          <p:nvPr/>
        </p:nvSpPr>
        <p:spPr>
          <a:xfrm>
            <a:off x="498475" y="4251325"/>
            <a:ext cx="8264525" cy="1920875"/>
          </a:xfrm>
          <a:prstGeom prst="rect">
            <a:avLst/>
          </a:prstGeom>
          <a:noFill/>
          <a:ln w="12700">
            <a:noFill/>
          </a:ln>
        </p:spPr>
        <p:txBody>
          <a:bodyPr wrap="none">
            <a:spAutoFit/>
          </a:bodyPr>
          <a:p>
            <a:pPr>
              <a:lnSpc>
                <a:spcPct val="120000"/>
              </a:lnSpc>
            </a:pPr>
            <a:r>
              <a:rPr lang="en-US" altLang="zh-CN" sz="4000">
                <a:latin typeface="Times New Roman" panose="02020603050405020304" pitchFamily="18" charset="0"/>
                <a:ea typeface="楷体_GB2312" panose="02010609030101010101" pitchFamily="49" charset="-122"/>
              </a:rPr>
              <a:t>“</a:t>
            </a:r>
            <a:r>
              <a:rPr lang="zh-CN" altLang="en-US" sz="4000" b="1" dirty="0">
                <a:solidFill>
                  <a:srgbClr val="CC3300"/>
                </a:solidFill>
                <a:latin typeface="Times New Roman" panose="02020603050405020304" pitchFamily="18" charset="0"/>
                <a:ea typeface="幼圆" pitchFamily="49" charset="-122"/>
              </a:rPr>
              <a:t>访问</a:t>
            </a:r>
            <a:r>
              <a:rPr lang="zh-CN" altLang="en-US" sz="4000" dirty="0">
                <a:latin typeface="Times New Roman" panose="02020603050405020304" pitchFamily="18" charset="0"/>
                <a:ea typeface="楷体_GB2312" panose="02010609030101010101" pitchFamily="49" charset="-122"/>
              </a:rPr>
              <a:t>”的含义可以很广，如：输出结</a:t>
            </a:r>
            <a:endParaRPr lang="zh-CN" altLang="en-US" sz="4000" dirty="0">
              <a:latin typeface="Times New Roman" panose="02020603050405020304" pitchFamily="18" charset="0"/>
              <a:ea typeface="楷体_GB2312" panose="02010609030101010101" pitchFamily="49" charset="-122"/>
            </a:endParaRPr>
          </a:p>
          <a:p>
            <a:pPr>
              <a:lnSpc>
                <a:spcPct val="120000"/>
              </a:lnSpc>
            </a:pPr>
            <a:r>
              <a:rPr lang="zh-CN" altLang="en-US" sz="4000" dirty="0">
                <a:latin typeface="Times New Roman" panose="02020603050405020304" pitchFamily="18" charset="0"/>
                <a:ea typeface="楷体_GB2312" panose="02010609030101010101" pitchFamily="49" charset="-122"/>
              </a:rPr>
              <a:t>点的信息等。</a:t>
            </a:r>
            <a:endParaRPr lang="zh-CN" altLang="en-US" sz="4000" dirty="0">
              <a:latin typeface="Times New Roman" panose="02020603050405020304" pitchFamily="18" charset="0"/>
            </a:endParaRPr>
          </a:p>
          <a:p>
            <a:endParaRPr lang="zh-CN" altLang="en-US" sz="24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strips(downRight)">
                                      <p:cBhvr>
                                        <p:cTn id="7" dur="500"/>
                                        <p:tgtEl>
                                          <p:spTgt spid="1249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2"/>
                                        </p:tgtEl>
                                        <p:attrNameLst>
                                          <p:attrName>style.visibility</p:attrName>
                                        </p:attrNameLst>
                                      </p:cBhvr>
                                      <p:to>
                                        <p:strVal val="visible"/>
                                      </p:to>
                                    </p:set>
                                    <p:animEffect transition="in" filter="wipe(left)">
                                      <p:cBhvr>
                                        <p:cTn id="12"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37892"/>
          <p:cNvSpPr>
            <a:spLocks noGrp="1"/>
          </p:cNvSpPr>
          <p:nvPr>
            <p:ph type="title"/>
          </p:nvPr>
        </p:nvSpPr>
        <p:spPr/>
        <p:txBody>
          <a:bodyPr anchor="b" anchorCtr="0"/>
          <a:p>
            <a:r>
              <a:rPr lang="zh-CN" altLang="en-US" sz="2000" dirty="0">
                <a:solidFill>
                  <a:schemeClr val="bg1"/>
                </a:solidFill>
                <a:latin typeface="Times New Roman" panose="02020603050405020304" pitchFamily="18" charset="0"/>
              </a:rPr>
              <a:t>二叉树的遍历</a:t>
            </a:r>
            <a:br>
              <a:rPr lang="zh-CN" altLang="en-US" sz="2000" dirty="0">
                <a:solidFill>
                  <a:schemeClr val="bg1"/>
                </a:solidFill>
                <a:latin typeface="Times New Roman" panose="02020603050405020304" pitchFamily="18" charset="0"/>
              </a:rPr>
            </a:br>
            <a:r>
              <a:rPr lang="zh-CN" altLang="en-US" sz="2000" dirty="0">
                <a:solidFill>
                  <a:schemeClr val="bg1"/>
                </a:solidFill>
                <a:latin typeface="Times New Roman" panose="02020603050405020304" pitchFamily="18" charset="0"/>
              </a:rPr>
              <a:t>二叉树的遍历</a:t>
            </a:r>
            <a:br>
              <a:rPr lang="zh-CN" altLang="en-US" sz="2000" dirty="0">
                <a:solidFill>
                  <a:schemeClr val="bg1"/>
                </a:solidFill>
                <a:latin typeface="Times New Roman" panose="02020603050405020304" pitchFamily="18" charset="0"/>
              </a:rPr>
            </a:br>
            <a:r>
              <a:rPr lang="zh-CN" altLang="en-US" sz="2000" dirty="0">
                <a:solidFill>
                  <a:schemeClr val="bg1"/>
                </a:solidFill>
                <a:latin typeface="Times New Roman" panose="02020603050405020304" pitchFamily="18" charset="0"/>
              </a:rPr>
              <a:t>二叉树的遍历</a:t>
            </a:r>
            <a:br>
              <a:rPr lang="zh-CN" altLang="en-US" sz="2000" dirty="0">
                <a:solidFill>
                  <a:schemeClr val="bg1"/>
                </a:solidFill>
                <a:latin typeface="Times New Roman" panose="02020603050405020304" pitchFamily="18" charset="0"/>
              </a:rPr>
            </a:br>
            <a:endParaRPr lang="zh-CN" altLang="en-US" sz="2000">
              <a:solidFill>
                <a:schemeClr val="bg1"/>
              </a:solidFill>
              <a:latin typeface="Times New Roman" panose="02020603050405020304" pitchFamily="18" charset="0"/>
            </a:endParaRPr>
          </a:p>
        </p:txBody>
      </p:sp>
      <p:sp>
        <p:nvSpPr>
          <p:cNvPr id="58370" name="文本框 37893"/>
          <p:cNvSpPr txBox="1"/>
          <p:nvPr/>
        </p:nvSpPr>
        <p:spPr>
          <a:xfrm>
            <a:off x="533400" y="2057400"/>
            <a:ext cx="5257800" cy="366713"/>
          </a:xfrm>
          <a:prstGeom prst="rect">
            <a:avLst/>
          </a:prstGeom>
          <a:noFill/>
          <a:ln w="9525">
            <a:noFill/>
          </a:ln>
        </p:spPr>
        <p:txBody>
          <a:bodyPr>
            <a:spAutoFit/>
          </a:bodyPr>
          <a:p>
            <a:pPr>
              <a:spcBef>
                <a:spcPct val="50000"/>
              </a:spcBef>
            </a:pPr>
            <a:endParaRPr lang="zh-CN" altLang="en-US" dirty="0">
              <a:latin typeface="Arial" panose="020B0604020202020204" pitchFamily="34" charset="0"/>
            </a:endParaRPr>
          </a:p>
        </p:txBody>
      </p:sp>
      <p:sp>
        <p:nvSpPr>
          <p:cNvPr id="58371" name="文本框 37894"/>
          <p:cNvSpPr txBox="1"/>
          <p:nvPr/>
        </p:nvSpPr>
        <p:spPr>
          <a:xfrm>
            <a:off x="1219200" y="1371600"/>
            <a:ext cx="6172200" cy="396875"/>
          </a:xfrm>
          <a:prstGeom prst="rect">
            <a:avLst/>
          </a:prstGeom>
          <a:noFill/>
          <a:ln w="9525">
            <a:noFill/>
          </a:ln>
        </p:spPr>
        <p:txBody>
          <a:bodyPr>
            <a:spAutoFit/>
          </a:bodyPr>
          <a:p>
            <a:pPr>
              <a:spcBef>
                <a:spcPct val="50000"/>
              </a:spcBef>
            </a:pPr>
            <a:r>
              <a:rPr lang="en-US" altLang="zh-CN" sz="2000" b="1">
                <a:solidFill>
                  <a:schemeClr val="bg1"/>
                </a:solidFill>
                <a:latin typeface="Times New Roman" panose="02020603050405020304" pitchFamily="18" charset="0"/>
              </a:rPr>
              <a:t>4</a:t>
            </a:r>
            <a:r>
              <a:rPr lang="zh-CN" altLang="en-US" sz="2000" b="1" dirty="0">
                <a:solidFill>
                  <a:schemeClr val="bg1"/>
                </a:solidFill>
                <a:latin typeface="Times New Roman" panose="02020603050405020304" pitchFamily="18" charset="0"/>
              </a:rPr>
              <a:t>、二叉树的遍历</a:t>
            </a:r>
            <a:endParaRPr lang="zh-CN" altLang="en-US" sz="2000" b="1" dirty="0">
              <a:solidFill>
                <a:schemeClr val="bg1"/>
              </a:solidFill>
              <a:latin typeface="Times New Roman" panose="02020603050405020304" pitchFamily="18" charset="0"/>
            </a:endParaRPr>
          </a:p>
        </p:txBody>
      </p:sp>
      <p:sp>
        <p:nvSpPr>
          <p:cNvPr id="58373" name="文本框 37897"/>
          <p:cNvSpPr txBox="1"/>
          <p:nvPr/>
        </p:nvSpPr>
        <p:spPr>
          <a:xfrm>
            <a:off x="279400" y="447675"/>
            <a:ext cx="7239000" cy="2245360"/>
          </a:xfrm>
          <a:prstGeom prst="rect">
            <a:avLst/>
          </a:prstGeom>
          <a:noFill/>
          <a:ln w="9525">
            <a:noFill/>
          </a:ln>
        </p:spPr>
        <p:txBody>
          <a:bodyPr>
            <a:spAutoFit/>
          </a:bodyPr>
          <a:p>
            <a:pPr>
              <a:spcBef>
                <a:spcPct val="50000"/>
              </a:spcBef>
            </a:pPr>
            <a:endParaRPr lang="zh-CN" altLang="en-US" sz="2000" b="1" dirty="0">
              <a:latin typeface="Times New Roman" panose="02020603050405020304" pitchFamily="18" charset="0"/>
            </a:endParaRPr>
          </a:p>
          <a:p>
            <a:pPr>
              <a:spcBef>
                <a:spcPct val="50000"/>
              </a:spcBef>
            </a:pPr>
            <a:r>
              <a:rPr lang="en-US" altLang="zh-CN" sz="2000" b="1">
                <a:latin typeface="Times New Roman" panose="02020603050405020304" pitchFamily="18" charset="0"/>
              </a:rPr>
              <a:t>(1)</a:t>
            </a:r>
            <a:r>
              <a:rPr lang="zh-CN" altLang="en-US" sz="2000" b="1" dirty="0">
                <a:latin typeface="Times New Roman" panose="02020603050405020304" pitchFamily="18" charset="0"/>
              </a:rPr>
              <a:t>先根次序，简称先序或前序：</a:t>
            </a:r>
            <a:endParaRPr lang="zh-CN" altLang="en-US" sz="2000" b="1" dirty="0">
              <a:latin typeface="Times New Roman" panose="02020603050405020304" pitchFamily="18" charset="0"/>
            </a:endParaRPr>
          </a:p>
          <a:p>
            <a:pPr>
              <a:spcBef>
                <a:spcPct val="50000"/>
              </a:spcBef>
              <a:buFont typeface="Arial" panose="020B0604020202020204" pitchFamily="34" charset="0"/>
              <a:buChar char="•"/>
            </a:pPr>
            <a:r>
              <a:rPr lang="zh-CN" altLang="en-US" sz="2000" b="1" dirty="0">
                <a:latin typeface="Times New Roman" panose="02020603050405020304" pitchFamily="18" charset="0"/>
              </a:rPr>
              <a:t>访问根结点；</a:t>
            </a:r>
            <a:endParaRPr lang="zh-CN" altLang="en-US" sz="2000" b="1" dirty="0">
              <a:latin typeface="Times New Roman" panose="02020603050405020304" pitchFamily="18" charset="0"/>
            </a:endParaRPr>
          </a:p>
          <a:p>
            <a:pPr>
              <a:spcBef>
                <a:spcPct val="50000"/>
              </a:spcBef>
              <a:buFont typeface="Arial" panose="020B0604020202020204" pitchFamily="34" charset="0"/>
              <a:buChar char="•"/>
            </a:pPr>
            <a:r>
              <a:rPr lang="zh-CN" altLang="en-US" sz="2000" b="1" dirty="0">
                <a:latin typeface="Times New Roman" panose="02020603050405020304" pitchFamily="18" charset="0"/>
              </a:rPr>
              <a:t>按照先跟次序遍历左子树；</a:t>
            </a:r>
            <a:endParaRPr lang="zh-CN" altLang="en-US" sz="2000" b="1" dirty="0">
              <a:latin typeface="Times New Roman" panose="02020603050405020304" pitchFamily="18" charset="0"/>
            </a:endParaRPr>
          </a:p>
          <a:p>
            <a:pPr>
              <a:spcBef>
                <a:spcPct val="50000"/>
              </a:spcBef>
              <a:buFont typeface="Arial" panose="020B0604020202020204" pitchFamily="34" charset="0"/>
              <a:buChar char="•"/>
            </a:pPr>
            <a:r>
              <a:rPr lang="zh-CN" altLang="en-US" sz="2000" b="1" dirty="0">
                <a:latin typeface="Times New Roman" panose="02020603050405020304" pitchFamily="18" charset="0"/>
              </a:rPr>
              <a:t>按照先根次序遍历右子树</a:t>
            </a:r>
            <a:endParaRPr lang="zh-CN" altLang="en-US" sz="2000" b="1" dirty="0">
              <a:latin typeface="Times New Roman" panose="02020603050405020304" pitchFamily="18" charset="0"/>
            </a:endParaRPr>
          </a:p>
        </p:txBody>
      </p:sp>
      <p:grpSp>
        <p:nvGrpSpPr>
          <p:cNvPr id="58374" name="组合 37898"/>
          <p:cNvGrpSpPr/>
          <p:nvPr/>
        </p:nvGrpSpPr>
        <p:grpSpPr>
          <a:xfrm>
            <a:off x="4502785" y="722948"/>
            <a:ext cx="3124200" cy="3352800"/>
            <a:chOff x="3168" y="1968"/>
            <a:chExt cx="1968" cy="2112"/>
          </a:xfrm>
        </p:grpSpPr>
        <p:grpSp>
          <p:nvGrpSpPr>
            <p:cNvPr id="58375" name="组合 37899"/>
            <p:cNvGrpSpPr/>
            <p:nvPr/>
          </p:nvGrpSpPr>
          <p:grpSpPr>
            <a:xfrm>
              <a:off x="3792" y="1968"/>
              <a:ext cx="384" cy="288"/>
              <a:chOff x="3552" y="1920"/>
              <a:chExt cx="384" cy="288"/>
            </a:xfrm>
          </p:grpSpPr>
          <p:sp>
            <p:nvSpPr>
              <p:cNvPr id="58376" name="椭圆 37900"/>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8377" name="文本框 37901"/>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grpSp>
        <p:grpSp>
          <p:nvGrpSpPr>
            <p:cNvPr id="58378" name="组合 37902"/>
            <p:cNvGrpSpPr/>
            <p:nvPr/>
          </p:nvGrpSpPr>
          <p:grpSpPr>
            <a:xfrm>
              <a:off x="3360" y="2400"/>
              <a:ext cx="384" cy="288"/>
              <a:chOff x="3552" y="1920"/>
              <a:chExt cx="384" cy="288"/>
            </a:xfrm>
          </p:grpSpPr>
          <p:sp>
            <p:nvSpPr>
              <p:cNvPr id="58379" name="椭圆 37903"/>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8380" name="文本框 37904"/>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grpSp>
        <p:grpSp>
          <p:nvGrpSpPr>
            <p:cNvPr id="58381" name="组合 37905"/>
            <p:cNvGrpSpPr/>
            <p:nvPr/>
          </p:nvGrpSpPr>
          <p:grpSpPr>
            <a:xfrm>
              <a:off x="3168" y="2976"/>
              <a:ext cx="384" cy="288"/>
              <a:chOff x="3552" y="1920"/>
              <a:chExt cx="384" cy="288"/>
            </a:xfrm>
          </p:grpSpPr>
          <p:sp>
            <p:nvSpPr>
              <p:cNvPr id="58382" name="椭圆 37906"/>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8383" name="文本框 37907"/>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grpSp>
        <p:grpSp>
          <p:nvGrpSpPr>
            <p:cNvPr id="58384" name="组合 37908"/>
            <p:cNvGrpSpPr/>
            <p:nvPr/>
          </p:nvGrpSpPr>
          <p:grpSpPr>
            <a:xfrm>
              <a:off x="3600" y="3504"/>
              <a:ext cx="384" cy="288"/>
              <a:chOff x="3552" y="1920"/>
              <a:chExt cx="384" cy="288"/>
            </a:xfrm>
          </p:grpSpPr>
          <p:sp>
            <p:nvSpPr>
              <p:cNvPr id="58385" name="椭圆 37909"/>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8386" name="文本框 37910"/>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g</a:t>
                </a:r>
                <a:endParaRPr lang="en-US" altLang="zh-CN" sz="2400">
                  <a:latin typeface="Times New Roman" panose="02020603050405020304" pitchFamily="18" charset="0"/>
                </a:endParaRPr>
              </a:p>
            </p:txBody>
          </p:sp>
        </p:grpSp>
        <p:grpSp>
          <p:nvGrpSpPr>
            <p:cNvPr id="58387" name="组合 37911"/>
            <p:cNvGrpSpPr/>
            <p:nvPr/>
          </p:nvGrpSpPr>
          <p:grpSpPr>
            <a:xfrm>
              <a:off x="4272" y="2448"/>
              <a:ext cx="384" cy="288"/>
              <a:chOff x="3552" y="1920"/>
              <a:chExt cx="384" cy="288"/>
            </a:xfrm>
          </p:grpSpPr>
          <p:sp>
            <p:nvSpPr>
              <p:cNvPr id="58388" name="椭圆 37912"/>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8389" name="文本框 37913"/>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grpSp>
        <p:grpSp>
          <p:nvGrpSpPr>
            <p:cNvPr id="58390" name="组合 37914"/>
            <p:cNvGrpSpPr/>
            <p:nvPr/>
          </p:nvGrpSpPr>
          <p:grpSpPr>
            <a:xfrm>
              <a:off x="3888" y="2832"/>
              <a:ext cx="384" cy="288"/>
              <a:chOff x="3552" y="1920"/>
              <a:chExt cx="384" cy="288"/>
            </a:xfrm>
          </p:grpSpPr>
          <p:sp>
            <p:nvSpPr>
              <p:cNvPr id="58391" name="椭圆 37915"/>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8392" name="文本框 37916"/>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grpSp>
        <p:grpSp>
          <p:nvGrpSpPr>
            <p:cNvPr id="58393" name="组合 37917"/>
            <p:cNvGrpSpPr/>
            <p:nvPr/>
          </p:nvGrpSpPr>
          <p:grpSpPr>
            <a:xfrm>
              <a:off x="4752" y="2928"/>
              <a:ext cx="384" cy="288"/>
              <a:chOff x="3552" y="1920"/>
              <a:chExt cx="384" cy="288"/>
            </a:xfrm>
          </p:grpSpPr>
          <p:sp>
            <p:nvSpPr>
              <p:cNvPr id="58394" name="椭圆 37918"/>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8395" name="文本框 37919"/>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grpSp>
        <p:grpSp>
          <p:nvGrpSpPr>
            <p:cNvPr id="58396" name="组合 37920"/>
            <p:cNvGrpSpPr/>
            <p:nvPr/>
          </p:nvGrpSpPr>
          <p:grpSpPr>
            <a:xfrm>
              <a:off x="4416" y="3312"/>
              <a:ext cx="384" cy="288"/>
              <a:chOff x="3552" y="1920"/>
              <a:chExt cx="384" cy="288"/>
            </a:xfrm>
          </p:grpSpPr>
          <p:sp>
            <p:nvSpPr>
              <p:cNvPr id="58397" name="椭圆 37921"/>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8398" name="文本框 37922"/>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h</a:t>
                </a:r>
                <a:endParaRPr lang="en-US" altLang="zh-CN" sz="2400">
                  <a:latin typeface="Times New Roman" panose="02020603050405020304" pitchFamily="18" charset="0"/>
                </a:endParaRPr>
              </a:p>
            </p:txBody>
          </p:sp>
        </p:grpSp>
        <p:grpSp>
          <p:nvGrpSpPr>
            <p:cNvPr id="58399" name="组合 37923"/>
            <p:cNvGrpSpPr/>
            <p:nvPr/>
          </p:nvGrpSpPr>
          <p:grpSpPr>
            <a:xfrm>
              <a:off x="4752" y="3792"/>
              <a:ext cx="384" cy="288"/>
              <a:chOff x="3552" y="1920"/>
              <a:chExt cx="384" cy="288"/>
            </a:xfrm>
          </p:grpSpPr>
          <p:sp>
            <p:nvSpPr>
              <p:cNvPr id="58400" name="椭圆 37924"/>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8401" name="文本框 37925"/>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i</a:t>
                </a:r>
                <a:endParaRPr lang="en-US" altLang="zh-CN" sz="2400">
                  <a:latin typeface="Times New Roman" panose="02020603050405020304" pitchFamily="18" charset="0"/>
                </a:endParaRPr>
              </a:p>
            </p:txBody>
          </p:sp>
        </p:grpSp>
        <p:sp>
          <p:nvSpPr>
            <p:cNvPr id="58402" name="直接连接符 37926"/>
            <p:cNvSpPr/>
            <p:nvPr/>
          </p:nvSpPr>
          <p:spPr>
            <a:xfrm flipH="1">
              <a:off x="3648" y="2256"/>
              <a:ext cx="240" cy="240"/>
            </a:xfrm>
            <a:prstGeom prst="line">
              <a:avLst/>
            </a:prstGeom>
            <a:ln w="9525" cap="flat" cmpd="sng">
              <a:solidFill>
                <a:schemeClr val="tx1"/>
              </a:solidFill>
              <a:prstDash val="solid"/>
              <a:headEnd type="none" w="med" len="med"/>
              <a:tailEnd type="none" w="med" len="med"/>
            </a:ln>
          </p:spPr>
        </p:sp>
        <p:sp>
          <p:nvSpPr>
            <p:cNvPr id="58403" name="直接连接符 37927"/>
            <p:cNvSpPr/>
            <p:nvPr/>
          </p:nvSpPr>
          <p:spPr>
            <a:xfrm flipH="1">
              <a:off x="3312" y="2688"/>
              <a:ext cx="192" cy="336"/>
            </a:xfrm>
            <a:prstGeom prst="line">
              <a:avLst/>
            </a:prstGeom>
            <a:ln w="9525" cap="flat" cmpd="sng">
              <a:solidFill>
                <a:schemeClr val="tx1"/>
              </a:solidFill>
              <a:prstDash val="solid"/>
              <a:headEnd type="none" w="med" len="med"/>
              <a:tailEnd type="none" w="med" len="med"/>
            </a:ln>
          </p:spPr>
        </p:sp>
        <p:sp>
          <p:nvSpPr>
            <p:cNvPr id="58404" name="直接连接符 37928"/>
            <p:cNvSpPr/>
            <p:nvPr/>
          </p:nvSpPr>
          <p:spPr>
            <a:xfrm flipH="1">
              <a:off x="4128" y="2688"/>
              <a:ext cx="192" cy="192"/>
            </a:xfrm>
            <a:prstGeom prst="line">
              <a:avLst/>
            </a:prstGeom>
            <a:ln w="9525" cap="flat" cmpd="sng">
              <a:solidFill>
                <a:schemeClr val="tx1"/>
              </a:solidFill>
              <a:prstDash val="solid"/>
              <a:headEnd type="none" w="med" len="med"/>
              <a:tailEnd type="none" w="med" len="med"/>
            </a:ln>
          </p:spPr>
        </p:sp>
        <p:sp>
          <p:nvSpPr>
            <p:cNvPr id="58405" name="直接连接符 37929"/>
            <p:cNvSpPr/>
            <p:nvPr/>
          </p:nvSpPr>
          <p:spPr>
            <a:xfrm flipH="1">
              <a:off x="4608" y="3168"/>
              <a:ext cx="192" cy="192"/>
            </a:xfrm>
            <a:prstGeom prst="line">
              <a:avLst/>
            </a:prstGeom>
            <a:ln w="9525" cap="flat" cmpd="sng">
              <a:solidFill>
                <a:schemeClr val="tx1"/>
              </a:solidFill>
              <a:prstDash val="solid"/>
              <a:headEnd type="none" w="med" len="med"/>
              <a:tailEnd type="none" w="med" len="med"/>
            </a:ln>
          </p:spPr>
        </p:sp>
        <p:sp>
          <p:nvSpPr>
            <p:cNvPr id="58406" name="直接连接符 37930"/>
            <p:cNvSpPr/>
            <p:nvPr/>
          </p:nvSpPr>
          <p:spPr>
            <a:xfrm>
              <a:off x="4080" y="2256"/>
              <a:ext cx="288" cy="240"/>
            </a:xfrm>
            <a:prstGeom prst="line">
              <a:avLst/>
            </a:prstGeom>
            <a:ln w="9525" cap="flat" cmpd="sng">
              <a:solidFill>
                <a:schemeClr val="tx1"/>
              </a:solidFill>
              <a:prstDash val="solid"/>
              <a:headEnd type="none" w="med" len="med"/>
              <a:tailEnd type="none" w="med" len="med"/>
            </a:ln>
          </p:spPr>
        </p:sp>
        <p:sp>
          <p:nvSpPr>
            <p:cNvPr id="58407" name="直接连接符 37931"/>
            <p:cNvSpPr/>
            <p:nvPr/>
          </p:nvSpPr>
          <p:spPr>
            <a:xfrm>
              <a:off x="4560" y="2688"/>
              <a:ext cx="288" cy="288"/>
            </a:xfrm>
            <a:prstGeom prst="line">
              <a:avLst/>
            </a:prstGeom>
            <a:ln w="9525" cap="flat" cmpd="sng">
              <a:solidFill>
                <a:schemeClr val="tx1"/>
              </a:solidFill>
              <a:prstDash val="solid"/>
              <a:headEnd type="none" w="med" len="med"/>
              <a:tailEnd type="none" w="med" len="med"/>
            </a:ln>
          </p:spPr>
        </p:sp>
        <p:sp>
          <p:nvSpPr>
            <p:cNvPr id="58408" name="直接连接符 37932"/>
            <p:cNvSpPr/>
            <p:nvPr/>
          </p:nvSpPr>
          <p:spPr>
            <a:xfrm>
              <a:off x="4704" y="3600"/>
              <a:ext cx="240" cy="240"/>
            </a:xfrm>
            <a:prstGeom prst="line">
              <a:avLst/>
            </a:prstGeom>
            <a:ln w="9525" cap="flat" cmpd="sng">
              <a:solidFill>
                <a:schemeClr val="tx1"/>
              </a:solidFill>
              <a:prstDash val="solid"/>
              <a:headEnd type="none" w="med" len="med"/>
              <a:tailEnd type="none" w="med" len="med"/>
            </a:ln>
          </p:spPr>
        </p:sp>
        <p:sp>
          <p:nvSpPr>
            <p:cNvPr id="58409" name="直接连接符 37933"/>
            <p:cNvSpPr/>
            <p:nvPr/>
          </p:nvSpPr>
          <p:spPr>
            <a:xfrm>
              <a:off x="3408" y="3264"/>
              <a:ext cx="288" cy="288"/>
            </a:xfrm>
            <a:prstGeom prst="line">
              <a:avLst/>
            </a:prstGeom>
            <a:ln w="9525" cap="flat" cmpd="sng">
              <a:solidFill>
                <a:schemeClr val="tx1"/>
              </a:solidFill>
              <a:prstDash val="solid"/>
              <a:headEnd type="none" w="med" len="med"/>
              <a:tailEnd type="none" w="med" len="med"/>
            </a:ln>
          </p:spPr>
        </p:sp>
      </p:grpSp>
      <p:sp>
        <p:nvSpPr>
          <p:cNvPr id="37935" name="文本框 37934"/>
          <p:cNvSpPr txBox="1"/>
          <p:nvPr/>
        </p:nvSpPr>
        <p:spPr>
          <a:xfrm>
            <a:off x="533400" y="2981325"/>
            <a:ext cx="3200400" cy="519113"/>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先序遍历：</a:t>
            </a:r>
            <a:r>
              <a:rPr lang="en-US" altLang="zh-CN" sz="2800" b="1" dirty="0" err="1">
                <a:solidFill>
                  <a:srgbClr val="FF0000"/>
                </a:solidFill>
                <a:latin typeface="Times New Roman" panose="02020603050405020304" pitchFamily="18" charset="0"/>
              </a:rPr>
              <a:t>abdgcefhi</a:t>
            </a:r>
            <a:endParaRPr lang="en-US" altLang="zh-CN" sz="2800" b="1">
              <a:solidFill>
                <a:srgbClr val="FF0000"/>
              </a:solidFill>
              <a:latin typeface="Times New Roman" panose="02020603050405020304" pitchFamily="18" charset="0"/>
            </a:endParaRPr>
          </a:p>
        </p:txBody>
      </p:sp>
      <p:pic>
        <p:nvPicPr>
          <p:cNvPr id="2" name="图片 1"/>
          <p:cNvPicPr>
            <a:picLocks noChangeAspect="1"/>
          </p:cNvPicPr>
          <p:nvPr/>
        </p:nvPicPr>
        <p:blipFill>
          <a:blip r:embed="rId1"/>
          <a:srcRect l="16147" t="24959" r="35564" b="52331"/>
          <a:stretch>
            <a:fillRect/>
          </a:stretch>
        </p:blipFill>
        <p:spPr>
          <a:xfrm>
            <a:off x="337185" y="4304030"/>
            <a:ext cx="7936230" cy="2098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935">
                                            <p:txEl>
                                              <p:charRg st="0" end="15"/>
                                            </p:txEl>
                                          </p:spTgt>
                                        </p:tgtEl>
                                        <p:attrNameLst>
                                          <p:attrName>style.visibility</p:attrName>
                                        </p:attrNameLst>
                                      </p:cBhvr>
                                      <p:to>
                                        <p:strVal val="visible"/>
                                      </p:to>
                                    </p:set>
                                    <p:animEffect transition="in" filter="box(out)">
                                      <p:cBhvr>
                                        <p:cTn id="7" dur="500"/>
                                        <p:tgtEl>
                                          <p:spTgt spid="37935">
                                            <p:txEl>
                                              <p:charRg st="0" end="1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393" name="组合 46081"/>
          <p:cNvGrpSpPr/>
          <p:nvPr/>
        </p:nvGrpSpPr>
        <p:grpSpPr>
          <a:xfrm>
            <a:off x="4114800" y="683895"/>
            <a:ext cx="3124200" cy="3352800"/>
            <a:chOff x="3168" y="1968"/>
            <a:chExt cx="1968" cy="2112"/>
          </a:xfrm>
        </p:grpSpPr>
        <p:grpSp>
          <p:nvGrpSpPr>
            <p:cNvPr id="59394" name="组合 46082"/>
            <p:cNvGrpSpPr/>
            <p:nvPr/>
          </p:nvGrpSpPr>
          <p:grpSpPr>
            <a:xfrm>
              <a:off x="3792" y="1968"/>
              <a:ext cx="384" cy="288"/>
              <a:chOff x="3552" y="1920"/>
              <a:chExt cx="384" cy="288"/>
            </a:xfrm>
          </p:grpSpPr>
          <p:sp>
            <p:nvSpPr>
              <p:cNvPr id="59395" name="椭圆 46083"/>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396" name="文本框 46084"/>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grpSp>
        <p:grpSp>
          <p:nvGrpSpPr>
            <p:cNvPr id="59397" name="组合 46085"/>
            <p:cNvGrpSpPr/>
            <p:nvPr/>
          </p:nvGrpSpPr>
          <p:grpSpPr>
            <a:xfrm>
              <a:off x="3360" y="2400"/>
              <a:ext cx="384" cy="288"/>
              <a:chOff x="3552" y="1920"/>
              <a:chExt cx="384" cy="288"/>
            </a:xfrm>
          </p:grpSpPr>
          <p:sp>
            <p:nvSpPr>
              <p:cNvPr id="59398" name="椭圆 46086"/>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399" name="文本框 46087"/>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grpSp>
        <p:grpSp>
          <p:nvGrpSpPr>
            <p:cNvPr id="59400" name="组合 46088"/>
            <p:cNvGrpSpPr/>
            <p:nvPr/>
          </p:nvGrpSpPr>
          <p:grpSpPr>
            <a:xfrm>
              <a:off x="3168" y="2976"/>
              <a:ext cx="384" cy="288"/>
              <a:chOff x="3552" y="1920"/>
              <a:chExt cx="384" cy="288"/>
            </a:xfrm>
          </p:grpSpPr>
          <p:sp>
            <p:nvSpPr>
              <p:cNvPr id="59401" name="椭圆 46089"/>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02" name="文本框 46090"/>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grpSp>
        <p:grpSp>
          <p:nvGrpSpPr>
            <p:cNvPr id="59403" name="组合 46091"/>
            <p:cNvGrpSpPr/>
            <p:nvPr/>
          </p:nvGrpSpPr>
          <p:grpSpPr>
            <a:xfrm>
              <a:off x="3600" y="3504"/>
              <a:ext cx="384" cy="288"/>
              <a:chOff x="3552" y="1920"/>
              <a:chExt cx="384" cy="288"/>
            </a:xfrm>
          </p:grpSpPr>
          <p:sp>
            <p:nvSpPr>
              <p:cNvPr id="59404" name="椭圆 46092"/>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05" name="文本框 46093"/>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g</a:t>
                </a:r>
                <a:endParaRPr lang="en-US" altLang="zh-CN" sz="2400">
                  <a:latin typeface="Times New Roman" panose="02020603050405020304" pitchFamily="18" charset="0"/>
                </a:endParaRPr>
              </a:p>
            </p:txBody>
          </p:sp>
        </p:grpSp>
        <p:grpSp>
          <p:nvGrpSpPr>
            <p:cNvPr id="59406" name="组合 46094"/>
            <p:cNvGrpSpPr/>
            <p:nvPr/>
          </p:nvGrpSpPr>
          <p:grpSpPr>
            <a:xfrm>
              <a:off x="4272" y="2448"/>
              <a:ext cx="384" cy="288"/>
              <a:chOff x="3552" y="1920"/>
              <a:chExt cx="384" cy="288"/>
            </a:xfrm>
          </p:grpSpPr>
          <p:sp>
            <p:nvSpPr>
              <p:cNvPr id="59407" name="椭圆 46095"/>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08" name="文本框 46096"/>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grpSp>
        <p:grpSp>
          <p:nvGrpSpPr>
            <p:cNvPr id="59409" name="组合 46097"/>
            <p:cNvGrpSpPr/>
            <p:nvPr/>
          </p:nvGrpSpPr>
          <p:grpSpPr>
            <a:xfrm>
              <a:off x="3888" y="2832"/>
              <a:ext cx="384" cy="288"/>
              <a:chOff x="3552" y="1920"/>
              <a:chExt cx="384" cy="288"/>
            </a:xfrm>
          </p:grpSpPr>
          <p:sp>
            <p:nvSpPr>
              <p:cNvPr id="59410" name="椭圆 46098"/>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11" name="文本框 46099"/>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grpSp>
        <p:grpSp>
          <p:nvGrpSpPr>
            <p:cNvPr id="59412" name="组合 46100"/>
            <p:cNvGrpSpPr/>
            <p:nvPr/>
          </p:nvGrpSpPr>
          <p:grpSpPr>
            <a:xfrm>
              <a:off x="4752" y="2928"/>
              <a:ext cx="384" cy="288"/>
              <a:chOff x="3552" y="1920"/>
              <a:chExt cx="384" cy="288"/>
            </a:xfrm>
          </p:grpSpPr>
          <p:sp>
            <p:nvSpPr>
              <p:cNvPr id="59413" name="椭圆 46101"/>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14" name="文本框 46102"/>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grpSp>
        <p:grpSp>
          <p:nvGrpSpPr>
            <p:cNvPr id="59415" name="组合 46103"/>
            <p:cNvGrpSpPr/>
            <p:nvPr/>
          </p:nvGrpSpPr>
          <p:grpSpPr>
            <a:xfrm>
              <a:off x="4416" y="3312"/>
              <a:ext cx="384" cy="288"/>
              <a:chOff x="3552" y="1920"/>
              <a:chExt cx="384" cy="288"/>
            </a:xfrm>
          </p:grpSpPr>
          <p:sp>
            <p:nvSpPr>
              <p:cNvPr id="59416" name="椭圆 46104"/>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17" name="文本框 46105"/>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h</a:t>
                </a:r>
                <a:endParaRPr lang="en-US" altLang="zh-CN" sz="2400">
                  <a:latin typeface="Times New Roman" panose="02020603050405020304" pitchFamily="18" charset="0"/>
                </a:endParaRPr>
              </a:p>
            </p:txBody>
          </p:sp>
        </p:grpSp>
        <p:grpSp>
          <p:nvGrpSpPr>
            <p:cNvPr id="59418" name="组合 46106"/>
            <p:cNvGrpSpPr/>
            <p:nvPr/>
          </p:nvGrpSpPr>
          <p:grpSpPr>
            <a:xfrm>
              <a:off x="4752" y="3792"/>
              <a:ext cx="384" cy="288"/>
              <a:chOff x="3552" y="1920"/>
              <a:chExt cx="384" cy="288"/>
            </a:xfrm>
          </p:grpSpPr>
          <p:sp>
            <p:nvSpPr>
              <p:cNvPr id="59419" name="椭圆 46107"/>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20" name="文本框 46108"/>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i</a:t>
                </a:r>
                <a:endParaRPr lang="en-US" altLang="zh-CN" sz="2400">
                  <a:latin typeface="Times New Roman" panose="02020603050405020304" pitchFamily="18" charset="0"/>
                </a:endParaRPr>
              </a:p>
            </p:txBody>
          </p:sp>
        </p:grpSp>
        <p:sp>
          <p:nvSpPr>
            <p:cNvPr id="59421" name="直接连接符 46109"/>
            <p:cNvSpPr/>
            <p:nvPr/>
          </p:nvSpPr>
          <p:spPr>
            <a:xfrm flipH="1">
              <a:off x="3648" y="2256"/>
              <a:ext cx="240" cy="240"/>
            </a:xfrm>
            <a:prstGeom prst="line">
              <a:avLst/>
            </a:prstGeom>
            <a:ln w="9525" cap="flat" cmpd="sng">
              <a:solidFill>
                <a:schemeClr val="tx1"/>
              </a:solidFill>
              <a:prstDash val="solid"/>
              <a:headEnd type="none" w="med" len="med"/>
              <a:tailEnd type="none" w="med" len="med"/>
            </a:ln>
          </p:spPr>
        </p:sp>
        <p:sp>
          <p:nvSpPr>
            <p:cNvPr id="59422" name="直接连接符 46110"/>
            <p:cNvSpPr/>
            <p:nvPr/>
          </p:nvSpPr>
          <p:spPr>
            <a:xfrm flipH="1">
              <a:off x="3312" y="2688"/>
              <a:ext cx="192" cy="336"/>
            </a:xfrm>
            <a:prstGeom prst="line">
              <a:avLst/>
            </a:prstGeom>
            <a:ln w="9525" cap="flat" cmpd="sng">
              <a:solidFill>
                <a:schemeClr val="tx1"/>
              </a:solidFill>
              <a:prstDash val="solid"/>
              <a:headEnd type="none" w="med" len="med"/>
              <a:tailEnd type="none" w="med" len="med"/>
            </a:ln>
          </p:spPr>
        </p:sp>
        <p:sp>
          <p:nvSpPr>
            <p:cNvPr id="59423" name="直接连接符 46111"/>
            <p:cNvSpPr/>
            <p:nvPr/>
          </p:nvSpPr>
          <p:spPr>
            <a:xfrm flipH="1">
              <a:off x="4128" y="2688"/>
              <a:ext cx="192" cy="192"/>
            </a:xfrm>
            <a:prstGeom prst="line">
              <a:avLst/>
            </a:prstGeom>
            <a:ln w="9525" cap="flat" cmpd="sng">
              <a:solidFill>
                <a:schemeClr val="tx1"/>
              </a:solidFill>
              <a:prstDash val="solid"/>
              <a:headEnd type="none" w="med" len="med"/>
              <a:tailEnd type="none" w="med" len="med"/>
            </a:ln>
          </p:spPr>
        </p:sp>
        <p:sp>
          <p:nvSpPr>
            <p:cNvPr id="59424" name="直接连接符 46112"/>
            <p:cNvSpPr/>
            <p:nvPr/>
          </p:nvSpPr>
          <p:spPr>
            <a:xfrm flipH="1">
              <a:off x="4608" y="3168"/>
              <a:ext cx="192" cy="192"/>
            </a:xfrm>
            <a:prstGeom prst="line">
              <a:avLst/>
            </a:prstGeom>
            <a:ln w="9525" cap="flat" cmpd="sng">
              <a:solidFill>
                <a:schemeClr val="tx1"/>
              </a:solidFill>
              <a:prstDash val="solid"/>
              <a:headEnd type="none" w="med" len="med"/>
              <a:tailEnd type="none" w="med" len="med"/>
            </a:ln>
          </p:spPr>
        </p:sp>
        <p:sp>
          <p:nvSpPr>
            <p:cNvPr id="59425" name="直接连接符 46113"/>
            <p:cNvSpPr/>
            <p:nvPr/>
          </p:nvSpPr>
          <p:spPr>
            <a:xfrm>
              <a:off x="4080" y="2256"/>
              <a:ext cx="288" cy="240"/>
            </a:xfrm>
            <a:prstGeom prst="line">
              <a:avLst/>
            </a:prstGeom>
            <a:ln w="9525" cap="flat" cmpd="sng">
              <a:solidFill>
                <a:schemeClr val="tx1"/>
              </a:solidFill>
              <a:prstDash val="solid"/>
              <a:headEnd type="none" w="med" len="med"/>
              <a:tailEnd type="none" w="med" len="med"/>
            </a:ln>
          </p:spPr>
        </p:sp>
        <p:sp>
          <p:nvSpPr>
            <p:cNvPr id="59426" name="直接连接符 46114"/>
            <p:cNvSpPr/>
            <p:nvPr/>
          </p:nvSpPr>
          <p:spPr>
            <a:xfrm>
              <a:off x="4560" y="2688"/>
              <a:ext cx="288" cy="288"/>
            </a:xfrm>
            <a:prstGeom prst="line">
              <a:avLst/>
            </a:prstGeom>
            <a:ln w="9525" cap="flat" cmpd="sng">
              <a:solidFill>
                <a:schemeClr val="tx1"/>
              </a:solidFill>
              <a:prstDash val="solid"/>
              <a:headEnd type="none" w="med" len="med"/>
              <a:tailEnd type="none" w="med" len="med"/>
            </a:ln>
          </p:spPr>
        </p:sp>
        <p:sp>
          <p:nvSpPr>
            <p:cNvPr id="59427" name="直接连接符 46115"/>
            <p:cNvSpPr/>
            <p:nvPr/>
          </p:nvSpPr>
          <p:spPr>
            <a:xfrm>
              <a:off x="4704" y="3600"/>
              <a:ext cx="240" cy="240"/>
            </a:xfrm>
            <a:prstGeom prst="line">
              <a:avLst/>
            </a:prstGeom>
            <a:ln w="9525" cap="flat" cmpd="sng">
              <a:solidFill>
                <a:schemeClr val="tx1"/>
              </a:solidFill>
              <a:prstDash val="solid"/>
              <a:headEnd type="none" w="med" len="med"/>
              <a:tailEnd type="none" w="med" len="med"/>
            </a:ln>
          </p:spPr>
        </p:sp>
        <p:sp>
          <p:nvSpPr>
            <p:cNvPr id="59428" name="直接连接符 46116"/>
            <p:cNvSpPr/>
            <p:nvPr/>
          </p:nvSpPr>
          <p:spPr>
            <a:xfrm>
              <a:off x="3408" y="3264"/>
              <a:ext cx="288" cy="288"/>
            </a:xfrm>
            <a:prstGeom prst="line">
              <a:avLst/>
            </a:prstGeom>
            <a:ln w="9525" cap="flat" cmpd="sng">
              <a:solidFill>
                <a:schemeClr val="tx1"/>
              </a:solidFill>
              <a:prstDash val="solid"/>
              <a:headEnd type="none" w="med" len="med"/>
              <a:tailEnd type="none" w="med" len="med"/>
            </a:ln>
          </p:spPr>
        </p:sp>
      </p:grpSp>
      <p:sp>
        <p:nvSpPr>
          <p:cNvPr id="59429" name="文本框 46117"/>
          <p:cNvSpPr txBox="1"/>
          <p:nvPr/>
        </p:nvSpPr>
        <p:spPr>
          <a:xfrm>
            <a:off x="381000" y="868680"/>
            <a:ext cx="4038600" cy="1768475"/>
          </a:xfrm>
          <a:prstGeom prst="rect">
            <a:avLst/>
          </a:prstGeom>
          <a:noFill/>
          <a:ln w="9525">
            <a:noFill/>
          </a:ln>
        </p:spPr>
        <p:txBody>
          <a:bodyPr>
            <a:spAutoFit/>
          </a:bodyPr>
          <a:p>
            <a:pPr>
              <a:spcBef>
                <a:spcPct val="50000"/>
              </a:spcBef>
            </a:pPr>
            <a:r>
              <a:rPr lang="en-US" altLang="zh-CN" sz="2000" b="1">
                <a:latin typeface="Times New Roman" panose="02020603050405020304" pitchFamily="18" charset="0"/>
              </a:rPr>
              <a:t>(2)</a:t>
            </a:r>
            <a:r>
              <a:rPr lang="zh-CN" altLang="en-US" sz="2000" b="1" dirty="0">
                <a:latin typeface="Times New Roman" panose="02020603050405020304" pitchFamily="18" charset="0"/>
              </a:rPr>
              <a:t>中根次序，简称中序：</a:t>
            </a:r>
            <a:endParaRPr lang="zh-CN" altLang="en-US" sz="2000" b="1" dirty="0">
              <a:latin typeface="Times New Roman" panose="02020603050405020304" pitchFamily="18" charset="0"/>
            </a:endParaRPr>
          </a:p>
          <a:p>
            <a:pPr>
              <a:spcBef>
                <a:spcPct val="50000"/>
              </a:spcBef>
              <a:buFont typeface="Arial" panose="020B0604020202020204" pitchFamily="34" charset="0"/>
              <a:buChar char="•"/>
            </a:pPr>
            <a:r>
              <a:rPr lang="zh-CN" altLang="en-US" sz="2000" b="1" dirty="0">
                <a:latin typeface="Times New Roman" panose="02020603050405020304" pitchFamily="18" charset="0"/>
              </a:rPr>
              <a:t>按照中根次序遍历左子树；</a:t>
            </a:r>
            <a:endParaRPr lang="zh-CN" altLang="en-US" sz="2000" b="1" dirty="0">
              <a:latin typeface="Times New Roman" panose="02020603050405020304" pitchFamily="18" charset="0"/>
            </a:endParaRPr>
          </a:p>
          <a:p>
            <a:pPr>
              <a:spcBef>
                <a:spcPct val="50000"/>
              </a:spcBef>
              <a:buFont typeface="Arial" panose="020B0604020202020204" pitchFamily="34" charset="0"/>
              <a:buChar char="•"/>
            </a:pPr>
            <a:r>
              <a:rPr lang="zh-CN" altLang="en-US" sz="2000" b="1" dirty="0">
                <a:latin typeface="Times New Roman" panose="02020603050405020304" pitchFamily="18" charset="0"/>
              </a:rPr>
              <a:t>访问根结点；</a:t>
            </a:r>
            <a:endParaRPr lang="zh-CN" altLang="en-US" sz="2000" b="1" dirty="0">
              <a:latin typeface="Times New Roman" panose="02020603050405020304" pitchFamily="18" charset="0"/>
            </a:endParaRPr>
          </a:p>
          <a:p>
            <a:pPr>
              <a:spcBef>
                <a:spcPct val="50000"/>
              </a:spcBef>
              <a:buFont typeface="Arial" panose="020B0604020202020204" pitchFamily="34" charset="0"/>
              <a:buChar char="•"/>
            </a:pPr>
            <a:r>
              <a:rPr lang="zh-CN" altLang="en-US" sz="2000" b="1" dirty="0">
                <a:latin typeface="Times New Roman" panose="02020603050405020304" pitchFamily="18" charset="0"/>
              </a:rPr>
              <a:t>按照中根次序遍历右子树</a:t>
            </a:r>
            <a:endParaRPr lang="zh-CN" altLang="en-US" sz="2000" dirty="0">
              <a:latin typeface="Times New Roman" panose="02020603050405020304" pitchFamily="18" charset="0"/>
            </a:endParaRPr>
          </a:p>
        </p:txBody>
      </p:sp>
      <p:sp>
        <p:nvSpPr>
          <p:cNvPr id="46119" name="文本框 46118"/>
          <p:cNvSpPr txBox="1"/>
          <p:nvPr/>
        </p:nvSpPr>
        <p:spPr>
          <a:xfrm>
            <a:off x="480695" y="3048000"/>
            <a:ext cx="2590800" cy="519113"/>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中序：</a:t>
            </a:r>
            <a:r>
              <a:rPr lang="en-US" altLang="zh-CN" sz="2800" b="1" dirty="0" err="1">
                <a:solidFill>
                  <a:srgbClr val="FF0000"/>
                </a:solidFill>
                <a:latin typeface="Times New Roman" panose="02020603050405020304" pitchFamily="18" charset="0"/>
              </a:rPr>
              <a:t>dgbaechif</a:t>
            </a:r>
            <a:endParaRPr lang="en-US" altLang="zh-CN" sz="2800" b="1">
              <a:solidFill>
                <a:srgbClr val="FF0000"/>
              </a:solidFill>
              <a:latin typeface="Times New Roman" panose="02020603050405020304" pitchFamily="18" charset="0"/>
            </a:endParaRPr>
          </a:p>
        </p:txBody>
      </p:sp>
      <p:pic>
        <p:nvPicPr>
          <p:cNvPr id="2" name="图片 1"/>
          <p:cNvPicPr>
            <a:picLocks noChangeAspect="1"/>
          </p:cNvPicPr>
          <p:nvPr/>
        </p:nvPicPr>
        <p:blipFill>
          <a:blip r:embed="rId1"/>
          <a:srcRect l="16000" t="24750" r="38795" b="54102"/>
          <a:stretch>
            <a:fillRect/>
          </a:stretch>
        </p:blipFill>
        <p:spPr>
          <a:xfrm>
            <a:off x="379095" y="4423410"/>
            <a:ext cx="6859905" cy="1804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6119">
                                            <p:txEl>
                                              <p:charRg st="0" end="13"/>
                                            </p:txEl>
                                          </p:spTgt>
                                        </p:tgtEl>
                                        <p:attrNameLst>
                                          <p:attrName>style.visibility</p:attrName>
                                        </p:attrNameLst>
                                      </p:cBhvr>
                                      <p:to>
                                        <p:strVal val="visible"/>
                                      </p:to>
                                    </p:set>
                                    <p:animEffect transition="in" filter="box(out)">
                                      <p:cBhvr>
                                        <p:cTn id="7" dur="500"/>
                                        <p:tgtEl>
                                          <p:spTgt spid="46119">
                                            <p:txEl>
                                              <p:charRg st="0" end="13"/>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120" name="文本框 46119"/>
          <p:cNvSpPr txBox="1"/>
          <p:nvPr/>
        </p:nvSpPr>
        <p:spPr>
          <a:xfrm>
            <a:off x="457200" y="669925"/>
            <a:ext cx="3657600" cy="1768475"/>
          </a:xfrm>
          <a:prstGeom prst="rect">
            <a:avLst/>
          </a:prstGeom>
          <a:noFill/>
          <a:ln w="9525">
            <a:noFill/>
          </a:ln>
        </p:spPr>
        <p:txBody>
          <a:bodyPr>
            <a:spAutoFit/>
          </a:bodyPr>
          <a:p>
            <a:pPr>
              <a:spcBef>
                <a:spcPct val="50000"/>
              </a:spcBef>
            </a:pPr>
            <a:r>
              <a:rPr lang="en-US" altLang="zh-CN" sz="2000" b="1">
                <a:solidFill>
                  <a:schemeClr val="bg1"/>
                </a:solidFill>
                <a:latin typeface="Times New Roman" panose="02020603050405020304" pitchFamily="18" charset="0"/>
              </a:rPr>
              <a:t>(</a:t>
            </a:r>
            <a:r>
              <a:rPr lang="en-US" altLang="zh-CN" sz="2000" b="1">
                <a:latin typeface="Times New Roman" panose="02020603050405020304" pitchFamily="18" charset="0"/>
              </a:rPr>
              <a:t>3)</a:t>
            </a:r>
            <a:r>
              <a:rPr lang="zh-CN" altLang="en-US" sz="2000" b="1" dirty="0">
                <a:latin typeface="Times New Roman" panose="02020603050405020304" pitchFamily="18" charset="0"/>
              </a:rPr>
              <a:t>后根次序，简称后序：</a:t>
            </a:r>
            <a:endParaRPr lang="zh-CN" altLang="en-US" sz="2000" b="1" dirty="0">
              <a:latin typeface="Times New Roman" panose="02020603050405020304" pitchFamily="18" charset="0"/>
            </a:endParaRPr>
          </a:p>
          <a:p>
            <a:pPr>
              <a:spcBef>
                <a:spcPct val="50000"/>
              </a:spcBef>
              <a:buFont typeface="Arial" panose="020B0604020202020204" pitchFamily="34" charset="0"/>
              <a:buChar char="•"/>
            </a:pPr>
            <a:r>
              <a:rPr lang="zh-CN" altLang="en-US" sz="2000" b="1" dirty="0">
                <a:latin typeface="Times New Roman" panose="02020603050405020304" pitchFamily="18" charset="0"/>
              </a:rPr>
              <a:t>按照后根次序遍历左子树；</a:t>
            </a:r>
            <a:endParaRPr lang="zh-CN" altLang="en-US" sz="2000" b="1" dirty="0">
              <a:latin typeface="Times New Roman" panose="02020603050405020304" pitchFamily="18" charset="0"/>
            </a:endParaRPr>
          </a:p>
          <a:p>
            <a:pPr>
              <a:spcBef>
                <a:spcPct val="50000"/>
              </a:spcBef>
              <a:buFont typeface="Arial" panose="020B0604020202020204" pitchFamily="34" charset="0"/>
              <a:buChar char="•"/>
            </a:pPr>
            <a:r>
              <a:rPr lang="zh-CN" altLang="en-US" sz="2000" b="1" dirty="0">
                <a:latin typeface="Times New Roman" panose="02020603050405020304" pitchFamily="18" charset="0"/>
              </a:rPr>
              <a:t>按照后根次序遍历右子树</a:t>
            </a:r>
            <a:endParaRPr lang="zh-CN" altLang="en-US" sz="2000" dirty="0">
              <a:latin typeface="Times New Roman" panose="02020603050405020304" pitchFamily="18" charset="0"/>
            </a:endParaRPr>
          </a:p>
          <a:p>
            <a:pPr>
              <a:spcBef>
                <a:spcPct val="50000"/>
              </a:spcBef>
              <a:buFont typeface="Arial" panose="020B0604020202020204" pitchFamily="34" charset="0"/>
              <a:buChar char="•"/>
            </a:pPr>
            <a:r>
              <a:rPr lang="zh-CN" altLang="en-US" sz="2000" b="1" dirty="0">
                <a:latin typeface="Times New Roman" panose="02020603050405020304" pitchFamily="18" charset="0"/>
              </a:rPr>
              <a:t>访问根结点；</a:t>
            </a:r>
            <a:endParaRPr lang="zh-CN" altLang="en-US" sz="2000" b="1" dirty="0">
              <a:latin typeface="Times New Roman" panose="02020603050405020304" pitchFamily="18" charset="0"/>
            </a:endParaRPr>
          </a:p>
        </p:txBody>
      </p:sp>
      <p:sp>
        <p:nvSpPr>
          <p:cNvPr id="46121" name="文本框 46120"/>
          <p:cNvSpPr txBox="1"/>
          <p:nvPr/>
        </p:nvSpPr>
        <p:spPr>
          <a:xfrm>
            <a:off x="573405" y="2729230"/>
            <a:ext cx="3200400" cy="519113"/>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后序：</a:t>
            </a:r>
            <a:r>
              <a:rPr lang="en-US" altLang="zh-CN" sz="2800" b="1" dirty="0" err="1">
                <a:solidFill>
                  <a:srgbClr val="FF0000"/>
                </a:solidFill>
                <a:latin typeface="Times New Roman" panose="02020603050405020304" pitchFamily="18" charset="0"/>
              </a:rPr>
              <a:t>gdbeihfca</a:t>
            </a:r>
            <a:endParaRPr lang="en-US" altLang="zh-CN" sz="2800" b="1">
              <a:solidFill>
                <a:srgbClr val="FF0000"/>
              </a:solidFill>
              <a:latin typeface="Times New Roman" panose="02020603050405020304" pitchFamily="18" charset="0"/>
            </a:endParaRPr>
          </a:p>
        </p:txBody>
      </p:sp>
      <p:grpSp>
        <p:nvGrpSpPr>
          <p:cNvPr id="59393" name="组合 46081"/>
          <p:cNvGrpSpPr/>
          <p:nvPr/>
        </p:nvGrpSpPr>
        <p:grpSpPr>
          <a:xfrm>
            <a:off x="4437380" y="519430"/>
            <a:ext cx="3124200" cy="3352800"/>
            <a:chOff x="3168" y="1968"/>
            <a:chExt cx="1968" cy="2112"/>
          </a:xfrm>
        </p:grpSpPr>
        <p:grpSp>
          <p:nvGrpSpPr>
            <p:cNvPr id="59394" name="组合 46082"/>
            <p:cNvGrpSpPr/>
            <p:nvPr/>
          </p:nvGrpSpPr>
          <p:grpSpPr>
            <a:xfrm>
              <a:off x="3792" y="1968"/>
              <a:ext cx="384" cy="288"/>
              <a:chOff x="3552" y="1920"/>
              <a:chExt cx="384" cy="288"/>
            </a:xfrm>
          </p:grpSpPr>
          <p:sp>
            <p:nvSpPr>
              <p:cNvPr id="59395" name="椭圆 46083"/>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396" name="文本框 46084"/>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grpSp>
        <p:grpSp>
          <p:nvGrpSpPr>
            <p:cNvPr id="59397" name="组合 46085"/>
            <p:cNvGrpSpPr/>
            <p:nvPr/>
          </p:nvGrpSpPr>
          <p:grpSpPr>
            <a:xfrm>
              <a:off x="3360" y="2400"/>
              <a:ext cx="384" cy="288"/>
              <a:chOff x="3552" y="1920"/>
              <a:chExt cx="384" cy="288"/>
            </a:xfrm>
          </p:grpSpPr>
          <p:sp>
            <p:nvSpPr>
              <p:cNvPr id="59398" name="椭圆 46086"/>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399" name="文本框 46087"/>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grpSp>
        <p:grpSp>
          <p:nvGrpSpPr>
            <p:cNvPr id="59400" name="组合 46088"/>
            <p:cNvGrpSpPr/>
            <p:nvPr/>
          </p:nvGrpSpPr>
          <p:grpSpPr>
            <a:xfrm>
              <a:off x="3168" y="2976"/>
              <a:ext cx="384" cy="288"/>
              <a:chOff x="3552" y="1920"/>
              <a:chExt cx="384" cy="288"/>
            </a:xfrm>
          </p:grpSpPr>
          <p:sp>
            <p:nvSpPr>
              <p:cNvPr id="59401" name="椭圆 46089"/>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02" name="文本框 46090"/>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grpSp>
        <p:grpSp>
          <p:nvGrpSpPr>
            <p:cNvPr id="59403" name="组合 46091"/>
            <p:cNvGrpSpPr/>
            <p:nvPr/>
          </p:nvGrpSpPr>
          <p:grpSpPr>
            <a:xfrm>
              <a:off x="3600" y="3504"/>
              <a:ext cx="384" cy="288"/>
              <a:chOff x="3552" y="1920"/>
              <a:chExt cx="384" cy="288"/>
            </a:xfrm>
          </p:grpSpPr>
          <p:sp>
            <p:nvSpPr>
              <p:cNvPr id="59404" name="椭圆 46092"/>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05" name="文本框 46093"/>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g</a:t>
                </a:r>
                <a:endParaRPr lang="en-US" altLang="zh-CN" sz="2400">
                  <a:latin typeface="Times New Roman" panose="02020603050405020304" pitchFamily="18" charset="0"/>
                </a:endParaRPr>
              </a:p>
            </p:txBody>
          </p:sp>
        </p:grpSp>
        <p:grpSp>
          <p:nvGrpSpPr>
            <p:cNvPr id="59406" name="组合 46094"/>
            <p:cNvGrpSpPr/>
            <p:nvPr/>
          </p:nvGrpSpPr>
          <p:grpSpPr>
            <a:xfrm>
              <a:off x="4272" y="2448"/>
              <a:ext cx="384" cy="288"/>
              <a:chOff x="3552" y="1920"/>
              <a:chExt cx="384" cy="288"/>
            </a:xfrm>
          </p:grpSpPr>
          <p:sp>
            <p:nvSpPr>
              <p:cNvPr id="59407" name="椭圆 46095"/>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08" name="文本框 46096"/>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grpSp>
        <p:grpSp>
          <p:nvGrpSpPr>
            <p:cNvPr id="59409" name="组合 46097"/>
            <p:cNvGrpSpPr/>
            <p:nvPr/>
          </p:nvGrpSpPr>
          <p:grpSpPr>
            <a:xfrm>
              <a:off x="3888" y="2832"/>
              <a:ext cx="384" cy="288"/>
              <a:chOff x="3552" y="1920"/>
              <a:chExt cx="384" cy="288"/>
            </a:xfrm>
          </p:grpSpPr>
          <p:sp>
            <p:nvSpPr>
              <p:cNvPr id="59410" name="椭圆 46098"/>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11" name="文本框 46099"/>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grpSp>
        <p:grpSp>
          <p:nvGrpSpPr>
            <p:cNvPr id="59412" name="组合 46100"/>
            <p:cNvGrpSpPr/>
            <p:nvPr/>
          </p:nvGrpSpPr>
          <p:grpSpPr>
            <a:xfrm>
              <a:off x="4752" y="2928"/>
              <a:ext cx="384" cy="288"/>
              <a:chOff x="3552" y="1920"/>
              <a:chExt cx="384" cy="288"/>
            </a:xfrm>
          </p:grpSpPr>
          <p:sp>
            <p:nvSpPr>
              <p:cNvPr id="59413" name="椭圆 46101"/>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14" name="文本框 46102"/>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grpSp>
        <p:grpSp>
          <p:nvGrpSpPr>
            <p:cNvPr id="59415" name="组合 46103"/>
            <p:cNvGrpSpPr/>
            <p:nvPr/>
          </p:nvGrpSpPr>
          <p:grpSpPr>
            <a:xfrm>
              <a:off x="4416" y="3312"/>
              <a:ext cx="384" cy="288"/>
              <a:chOff x="3552" y="1920"/>
              <a:chExt cx="384" cy="288"/>
            </a:xfrm>
          </p:grpSpPr>
          <p:sp>
            <p:nvSpPr>
              <p:cNvPr id="59416" name="椭圆 46104"/>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17" name="文本框 46105"/>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h</a:t>
                </a:r>
                <a:endParaRPr lang="en-US" altLang="zh-CN" sz="2400">
                  <a:latin typeface="Times New Roman" panose="02020603050405020304" pitchFamily="18" charset="0"/>
                </a:endParaRPr>
              </a:p>
            </p:txBody>
          </p:sp>
        </p:grpSp>
        <p:grpSp>
          <p:nvGrpSpPr>
            <p:cNvPr id="59418" name="组合 46106"/>
            <p:cNvGrpSpPr/>
            <p:nvPr/>
          </p:nvGrpSpPr>
          <p:grpSpPr>
            <a:xfrm>
              <a:off x="4752" y="3792"/>
              <a:ext cx="384" cy="288"/>
              <a:chOff x="3552" y="1920"/>
              <a:chExt cx="384" cy="288"/>
            </a:xfrm>
          </p:grpSpPr>
          <p:sp>
            <p:nvSpPr>
              <p:cNvPr id="59419" name="椭圆 46107"/>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9420" name="文本框 46108"/>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i</a:t>
                </a:r>
                <a:endParaRPr lang="en-US" altLang="zh-CN" sz="2400">
                  <a:latin typeface="Times New Roman" panose="02020603050405020304" pitchFamily="18" charset="0"/>
                </a:endParaRPr>
              </a:p>
            </p:txBody>
          </p:sp>
        </p:grpSp>
        <p:sp>
          <p:nvSpPr>
            <p:cNvPr id="59421" name="直接连接符 46109"/>
            <p:cNvSpPr/>
            <p:nvPr/>
          </p:nvSpPr>
          <p:spPr>
            <a:xfrm flipH="1">
              <a:off x="3648" y="2256"/>
              <a:ext cx="240" cy="240"/>
            </a:xfrm>
            <a:prstGeom prst="line">
              <a:avLst/>
            </a:prstGeom>
            <a:ln w="9525" cap="flat" cmpd="sng">
              <a:solidFill>
                <a:schemeClr val="tx1"/>
              </a:solidFill>
              <a:prstDash val="solid"/>
              <a:headEnd type="none" w="med" len="med"/>
              <a:tailEnd type="none" w="med" len="med"/>
            </a:ln>
          </p:spPr>
        </p:sp>
        <p:sp>
          <p:nvSpPr>
            <p:cNvPr id="59422" name="直接连接符 46110"/>
            <p:cNvSpPr/>
            <p:nvPr/>
          </p:nvSpPr>
          <p:spPr>
            <a:xfrm flipH="1">
              <a:off x="3312" y="2688"/>
              <a:ext cx="192" cy="336"/>
            </a:xfrm>
            <a:prstGeom prst="line">
              <a:avLst/>
            </a:prstGeom>
            <a:ln w="9525" cap="flat" cmpd="sng">
              <a:solidFill>
                <a:schemeClr val="tx1"/>
              </a:solidFill>
              <a:prstDash val="solid"/>
              <a:headEnd type="none" w="med" len="med"/>
              <a:tailEnd type="none" w="med" len="med"/>
            </a:ln>
          </p:spPr>
        </p:sp>
        <p:sp>
          <p:nvSpPr>
            <p:cNvPr id="59423" name="直接连接符 46111"/>
            <p:cNvSpPr/>
            <p:nvPr/>
          </p:nvSpPr>
          <p:spPr>
            <a:xfrm flipH="1">
              <a:off x="4128" y="2688"/>
              <a:ext cx="192" cy="192"/>
            </a:xfrm>
            <a:prstGeom prst="line">
              <a:avLst/>
            </a:prstGeom>
            <a:ln w="9525" cap="flat" cmpd="sng">
              <a:solidFill>
                <a:schemeClr val="tx1"/>
              </a:solidFill>
              <a:prstDash val="solid"/>
              <a:headEnd type="none" w="med" len="med"/>
              <a:tailEnd type="none" w="med" len="med"/>
            </a:ln>
          </p:spPr>
        </p:sp>
        <p:sp>
          <p:nvSpPr>
            <p:cNvPr id="59424" name="直接连接符 46112"/>
            <p:cNvSpPr/>
            <p:nvPr/>
          </p:nvSpPr>
          <p:spPr>
            <a:xfrm flipH="1">
              <a:off x="4608" y="3168"/>
              <a:ext cx="192" cy="192"/>
            </a:xfrm>
            <a:prstGeom prst="line">
              <a:avLst/>
            </a:prstGeom>
            <a:ln w="9525" cap="flat" cmpd="sng">
              <a:solidFill>
                <a:schemeClr val="tx1"/>
              </a:solidFill>
              <a:prstDash val="solid"/>
              <a:headEnd type="none" w="med" len="med"/>
              <a:tailEnd type="none" w="med" len="med"/>
            </a:ln>
          </p:spPr>
        </p:sp>
        <p:sp>
          <p:nvSpPr>
            <p:cNvPr id="59425" name="直接连接符 46113"/>
            <p:cNvSpPr/>
            <p:nvPr/>
          </p:nvSpPr>
          <p:spPr>
            <a:xfrm>
              <a:off x="4080" y="2256"/>
              <a:ext cx="288" cy="240"/>
            </a:xfrm>
            <a:prstGeom prst="line">
              <a:avLst/>
            </a:prstGeom>
            <a:ln w="9525" cap="flat" cmpd="sng">
              <a:solidFill>
                <a:schemeClr val="tx1"/>
              </a:solidFill>
              <a:prstDash val="solid"/>
              <a:headEnd type="none" w="med" len="med"/>
              <a:tailEnd type="none" w="med" len="med"/>
            </a:ln>
          </p:spPr>
        </p:sp>
        <p:sp>
          <p:nvSpPr>
            <p:cNvPr id="59426" name="直接连接符 46114"/>
            <p:cNvSpPr/>
            <p:nvPr/>
          </p:nvSpPr>
          <p:spPr>
            <a:xfrm>
              <a:off x="4560" y="2688"/>
              <a:ext cx="288" cy="288"/>
            </a:xfrm>
            <a:prstGeom prst="line">
              <a:avLst/>
            </a:prstGeom>
            <a:ln w="9525" cap="flat" cmpd="sng">
              <a:solidFill>
                <a:schemeClr val="tx1"/>
              </a:solidFill>
              <a:prstDash val="solid"/>
              <a:headEnd type="none" w="med" len="med"/>
              <a:tailEnd type="none" w="med" len="med"/>
            </a:ln>
          </p:spPr>
        </p:sp>
        <p:sp>
          <p:nvSpPr>
            <p:cNvPr id="59427" name="直接连接符 46115"/>
            <p:cNvSpPr/>
            <p:nvPr/>
          </p:nvSpPr>
          <p:spPr>
            <a:xfrm>
              <a:off x="4704" y="3600"/>
              <a:ext cx="240" cy="240"/>
            </a:xfrm>
            <a:prstGeom prst="line">
              <a:avLst/>
            </a:prstGeom>
            <a:ln w="9525" cap="flat" cmpd="sng">
              <a:solidFill>
                <a:schemeClr val="tx1"/>
              </a:solidFill>
              <a:prstDash val="solid"/>
              <a:headEnd type="none" w="med" len="med"/>
              <a:tailEnd type="none" w="med" len="med"/>
            </a:ln>
          </p:spPr>
        </p:sp>
        <p:sp>
          <p:nvSpPr>
            <p:cNvPr id="59428" name="直接连接符 46116"/>
            <p:cNvSpPr/>
            <p:nvPr/>
          </p:nvSpPr>
          <p:spPr>
            <a:xfrm>
              <a:off x="3408" y="3264"/>
              <a:ext cx="288" cy="288"/>
            </a:xfrm>
            <a:prstGeom prst="line">
              <a:avLst/>
            </a:prstGeom>
            <a:ln w="9525" cap="flat" cmpd="sng">
              <a:solidFill>
                <a:schemeClr val="tx1"/>
              </a:solidFill>
              <a:prstDash val="solid"/>
              <a:headEnd type="none" w="med" len="med"/>
              <a:tailEnd type="none" w="med" len="med"/>
            </a:ln>
          </p:spPr>
        </p:sp>
      </p:grpSp>
      <p:pic>
        <p:nvPicPr>
          <p:cNvPr id="2" name="图片 1"/>
          <p:cNvPicPr>
            <a:picLocks noChangeAspect="1"/>
          </p:cNvPicPr>
          <p:nvPr/>
        </p:nvPicPr>
        <p:blipFill>
          <a:blip r:embed="rId1"/>
          <a:srcRect l="16337" t="24967" r="35945" b="54076"/>
          <a:stretch>
            <a:fillRect/>
          </a:stretch>
        </p:blipFill>
        <p:spPr>
          <a:xfrm>
            <a:off x="315595" y="4363720"/>
            <a:ext cx="7534275" cy="1860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6120">
                                            <p:txEl>
                                              <p:charRg st="0" end="14"/>
                                            </p:txEl>
                                          </p:spTgt>
                                        </p:tgtEl>
                                        <p:attrNameLst>
                                          <p:attrName>style.visibility</p:attrName>
                                        </p:attrNameLst>
                                      </p:cBhvr>
                                      <p:to>
                                        <p:strVal val="visible"/>
                                      </p:to>
                                    </p:set>
                                    <p:animEffect transition="in" filter="box(out)">
                                      <p:cBhvr>
                                        <p:cTn id="7" dur="500"/>
                                        <p:tgtEl>
                                          <p:spTgt spid="46120">
                                            <p:txEl>
                                              <p:charRg st="0" end="14"/>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6120">
                                            <p:txEl>
                                              <p:charRg st="14" end="27"/>
                                            </p:txEl>
                                          </p:spTgt>
                                        </p:tgtEl>
                                        <p:attrNameLst>
                                          <p:attrName>style.visibility</p:attrName>
                                        </p:attrNameLst>
                                      </p:cBhvr>
                                      <p:to>
                                        <p:strVal val="visible"/>
                                      </p:to>
                                    </p:set>
                                    <p:animEffect transition="in" filter="box(out)">
                                      <p:cBhvr>
                                        <p:cTn id="12" dur="500"/>
                                        <p:tgtEl>
                                          <p:spTgt spid="46120">
                                            <p:txEl>
                                              <p:charRg st="14" end="2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6120">
                                            <p:txEl>
                                              <p:charRg st="27" end="39"/>
                                            </p:txEl>
                                          </p:spTgt>
                                        </p:tgtEl>
                                        <p:attrNameLst>
                                          <p:attrName>style.visibility</p:attrName>
                                        </p:attrNameLst>
                                      </p:cBhvr>
                                      <p:to>
                                        <p:strVal val="visible"/>
                                      </p:to>
                                    </p:set>
                                    <p:animEffect transition="in" filter="box(out)">
                                      <p:cBhvr>
                                        <p:cTn id="17" dur="500"/>
                                        <p:tgtEl>
                                          <p:spTgt spid="46120">
                                            <p:txEl>
                                              <p:charRg st="27" end="39"/>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6120">
                                            <p:txEl>
                                              <p:charRg st="39" end="46"/>
                                            </p:txEl>
                                          </p:spTgt>
                                        </p:tgtEl>
                                        <p:attrNameLst>
                                          <p:attrName>style.visibility</p:attrName>
                                        </p:attrNameLst>
                                      </p:cBhvr>
                                      <p:to>
                                        <p:strVal val="visible"/>
                                      </p:to>
                                    </p:set>
                                    <p:animEffect transition="in" filter="box(out)">
                                      <p:cBhvr>
                                        <p:cTn id="22" dur="500"/>
                                        <p:tgtEl>
                                          <p:spTgt spid="46120">
                                            <p:txEl>
                                              <p:charRg st="39" end="4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6121">
                                            <p:txEl>
                                              <p:charRg st="0" end="13"/>
                                            </p:txEl>
                                          </p:spTgt>
                                        </p:tgtEl>
                                        <p:attrNameLst>
                                          <p:attrName>style.visibility</p:attrName>
                                        </p:attrNameLst>
                                      </p:cBhvr>
                                      <p:to>
                                        <p:strVal val="visible"/>
                                      </p:to>
                                    </p:set>
                                    <p:animEffect transition="in" filter="box(out)">
                                      <p:cBhvr>
                                        <p:cTn id="27" dur="500"/>
                                        <p:tgtEl>
                                          <p:spTgt spid="46121">
                                            <p:txEl>
                                              <p:charRg st="0" end="1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20" grpId="0" build="p"/>
      <p:bldP spid="4612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7" name="组合 47105"/>
          <p:cNvGrpSpPr/>
          <p:nvPr/>
        </p:nvGrpSpPr>
        <p:grpSpPr>
          <a:xfrm>
            <a:off x="5148263" y="620713"/>
            <a:ext cx="3429000" cy="3886200"/>
            <a:chOff x="2400" y="1200"/>
            <a:chExt cx="2160" cy="2448"/>
          </a:xfrm>
        </p:grpSpPr>
        <p:grpSp>
          <p:nvGrpSpPr>
            <p:cNvPr id="60418" name="组合 47106"/>
            <p:cNvGrpSpPr/>
            <p:nvPr/>
          </p:nvGrpSpPr>
          <p:grpSpPr>
            <a:xfrm>
              <a:off x="2400" y="2160"/>
              <a:ext cx="384" cy="288"/>
              <a:chOff x="3552" y="1920"/>
              <a:chExt cx="384" cy="288"/>
            </a:xfrm>
          </p:grpSpPr>
          <p:sp>
            <p:nvSpPr>
              <p:cNvPr id="60419" name="椭圆 47107"/>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20" name="文本框 47108"/>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grpSp>
        <p:grpSp>
          <p:nvGrpSpPr>
            <p:cNvPr id="60421" name="组合 47109"/>
            <p:cNvGrpSpPr/>
            <p:nvPr/>
          </p:nvGrpSpPr>
          <p:grpSpPr>
            <a:xfrm>
              <a:off x="2640" y="1200"/>
              <a:ext cx="1920" cy="2448"/>
              <a:chOff x="2640" y="1200"/>
              <a:chExt cx="1920" cy="2448"/>
            </a:xfrm>
          </p:grpSpPr>
          <p:grpSp>
            <p:nvGrpSpPr>
              <p:cNvPr id="60422" name="组合 47110"/>
              <p:cNvGrpSpPr/>
              <p:nvPr/>
            </p:nvGrpSpPr>
            <p:grpSpPr>
              <a:xfrm>
                <a:off x="2784" y="1632"/>
                <a:ext cx="384" cy="288"/>
                <a:chOff x="3552" y="1920"/>
                <a:chExt cx="384" cy="288"/>
              </a:xfrm>
            </p:grpSpPr>
            <p:sp>
              <p:nvSpPr>
                <p:cNvPr id="60423" name="椭圆 47111"/>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24" name="文本框 47112"/>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grpSp>
          <p:grpSp>
            <p:nvGrpSpPr>
              <p:cNvPr id="60425" name="组合 47113"/>
              <p:cNvGrpSpPr/>
              <p:nvPr/>
            </p:nvGrpSpPr>
            <p:grpSpPr>
              <a:xfrm>
                <a:off x="2928" y="2208"/>
                <a:ext cx="384" cy="288"/>
                <a:chOff x="3552" y="1920"/>
                <a:chExt cx="384" cy="288"/>
              </a:xfrm>
            </p:grpSpPr>
            <p:sp>
              <p:nvSpPr>
                <p:cNvPr id="60426" name="椭圆 47114"/>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27" name="文本框 47115"/>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grpSp>
          <p:grpSp>
            <p:nvGrpSpPr>
              <p:cNvPr id="60428" name="组合 47116"/>
              <p:cNvGrpSpPr/>
              <p:nvPr/>
            </p:nvGrpSpPr>
            <p:grpSpPr>
              <a:xfrm>
                <a:off x="3696" y="1680"/>
                <a:ext cx="384" cy="288"/>
                <a:chOff x="3552" y="1920"/>
                <a:chExt cx="384" cy="288"/>
              </a:xfrm>
            </p:grpSpPr>
            <p:sp>
              <p:nvSpPr>
                <p:cNvPr id="60429" name="椭圆 47117"/>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30" name="文本框 47118"/>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grpSp>
          <p:grpSp>
            <p:nvGrpSpPr>
              <p:cNvPr id="60431" name="组合 47119"/>
              <p:cNvGrpSpPr/>
              <p:nvPr/>
            </p:nvGrpSpPr>
            <p:grpSpPr>
              <a:xfrm>
                <a:off x="3312" y="2064"/>
                <a:ext cx="384" cy="288"/>
                <a:chOff x="3552" y="1920"/>
                <a:chExt cx="384" cy="288"/>
              </a:xfrm>
            </p:grpSpPr>
            <p:sp>
              <p:nvSpPr>
                <p:cNvPr id="60432" name="椭圆 47120"/>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33" name="文本框 47121"/>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e</a:t>
                  </a:r>
                  <a:endParaRPr lang="en-US" altLang="zh-CN" sz="2400">
                    <a:latin typeface="Times New Roman" panose="02020603050405020304" pitchFamily="18" charset="0"/>
                  </a:endParaRPr>
                </a:p>
              </p:txBody>
            </p:sp>
          </p:grpSp>
          <p:grpSp>
            <p:nvGrpSpPr>
              <p:cNvPr id="60434" name="组合 47122"/>
              <p:cNvGrpSpPr/>
              <p:nvPr/>
            </p:nvGrpSpPr>
            <p:grpSpPr>
              <a:xfrm>
                <a:off x="4176" y="2160"/>
                <a:ext cx="384" cy="288"/>
                <a:chOff x="3552" y="1920"/>
                <a:chExt cx="384" cy="288"/>
              </a:xfrm>
            </p:grpSpPr>
            <p:sp>
              <p:nvSpPr>
                <p:cNvPr id="60435" name="椭圆 47123"/>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36" name="文本框 47124"/>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f</a:t>
                  </a:r>
                  <a:endParaRPr lang="en-US" altLang="zh-CN" sz="2400">
                    <a:latin typeface="Times New Roman" panose="02020603050405020304" pitchFamily="18" charset="0"/>
                  </a:endParaRPr>
                </a:p>
              </p:txBody>
            </p:sp>
          </p:grpSp>
          <p:sp>
            <p:nvSpPr>
              <p:cNvPr id="60437" name="直接连接符 47125"/>
              <p:cNvSpPr/>
              <p:nvPr/>
            </p:nvSpPr>
            <p:spPr>
              <a:xfrm flipH="1">
                <a:off x="3072" y="1488"/>
                <a:ext cx="240" cy="240"/>
              </a:xfrm>
              <a:prstGeom prst="line">
                <a:avLst/>
              </a:prstGeom>
              <a:ln w="9525" cap="flat" cmpd="sng">
                <a:solidFill>
                  <a:schemeClr val="tx1"/>
                </a:solidFill>
                <a:prstDash val="solid"/>
                <a:headEnd type="none" w="med" len="med"/>
                <a:tailEnd type="none" w="med" len="med"/>
              </a:ln>
            </p:spPr>
          </p:sp>
          <p:sp>
            <p:nvSpPr>
              <p:cNvPr id="60438" name="直接连接符 47126"/>
              <p:cNvSpPr/>
              <p:nvPr/>
            </p:nvSpPr>
            <p:spPr>
              <a:xfrm flipH="1">
                <a:off x="2640" y="1872"/>
                <a:ext cx="192" cy="336"/>
              </a:xfrm>
              <a:prstGeom prst="line">
                <a:avLst/>
              </a:prstGeom>
              <a:ln w="9525" cap="flat" cmpd="sng">
                <a:solidFill>
                  <a:schemeClr val="tx1"/>
                </a:solidFill>
                <a:prstDash val="solid"/>
                <a:headEnd type="none" w="med" len="med"/>
                <a:tailEnd type="none" w="med" len="med"/>
              </a:ln>
            </p:spPr>
          </p:sp>
          <p:sp>
            <p:nvSpPr>
              <p:cNvPr id="60439" name="直接连接符 47127"/>
              <p:cNvSpPr/>
              <p:nvPr/>
            </p:nvSpPr>
            <p:spPr>
              <a:xfrm flipH="1">
                <a:off x="3552" y="1920"/>
                <a:ext cx="192" cy="192"/>
              </a:xfrm>
              <a:prstGeom prst="line">
                <a:avLst/>
              </a:prstGeom>
              <a:ln w="9525" cap="flat" cmpd="sng">
                <a:solidFill>
                  <a:schemeClr val="tx1"/>
                </a:solidFill>
                <a:prstDash val="solid"/>
                <a:headEnd type="none" w="med" len="med"/>
                <a:tailEnd type="none" w="med" len="med"/>
              </a:ln>
            </p:spPr>
          </p:sp>
          <p:sp>
            <p:nvSpPr>
              <p:cNvPr id="60440" name="直接连接符 47128"/>
              <p:cNvSpPr/>
              <p:nvPr/>
            </p:nvSpPr>
            <p:spPr>
              <a:xfrm>
                <a:off x="3504" y="1488"/>
                <a:ext cx="288" cy="240"/>
              </a:xfrm>
              <a:prstGeom prst="line">
                <a:avLst/>
              </a:prstGeom>
              <a:ln w="9525" cap="flat" cmpd="sng">
                <a:solidFill>
                  <a:schemeClr val="tx1"/>
                </a:solidFill>
                <a:prstDash val="solid"/>
                <a:headEnd type="none" w="med" len="med"/>
                <a:tailEnd type="none" w="med" len="med"/>
              </a:ln>
            </p:spPr>
          </p:sp>
          <p:sp>
            <p:nvSpPr>
              <p:cNvPr id="60441" name="直接连接符 47129"/>
              <p:cNvSpPr/>
              <p:nvPr/>
            </p:nvSpPr>
            <p:spPr>
              <a:xfrm>
                <a:off x="3984" y="1920"/>
                <a:ext cx="288" cy="288"/>
              </a:xfrm>
              <a:prstGeom prst="line">
                <a:avLst/>
              </a:prstGeom>
              <a:ln w="9525" cap="flat" cmpd="sng">
                <a:solidFill>
                  <a:schemeClr val="tx1"/>
                </a:solidFill>
                <a:prstDash val="solid"/>
                <a:headEnd type="none" w="med" len="med"/>
                <a:tailEnd type="none" w="med" len="med"/>
              </a:ln>
            </p:spPr>
          </p:sp>
          <p:sp>
            <p:nvSpPr>
              <p:cNvPr id="60442" name="直接连接符 47130"/>
              <p:cNvSpPr/>
              <p:nvPr/>
            </p:nvSpPr>
            <p:spPr>
              <a:xfrm>
                <a:off x="3024" y="1920"/>
                <a:ext cx="96" cy="336"/>
              </a:xfrm>
              <a:prstGeom prst="line">
                <a:avLst/>
              </a:prstGeom>
              <a:ln w="9525" cap="flat" cmpd="sng">
                <a:solidFill>
                  <a:schemeClr val="tx1"/>
                </a:solidFill>
                <a:prstDash val="solid"/>
                <a:headEnd type="none" w="med" len="med"/>
                <a:tailEnd type="none" w="med" len="med"/>
              </a:ln>
            </p:spPr>
          </p:sp>
          <p:sp>
            <p:nvSpPr>
              <p:cNvPr id="60443" name="直接连接符 47131"/>
              <p:cNvSpPr/>
              <p:nvPr/>
            </p:nvSpPr>
            <p:spPr>
              <a:xfrm>
                <a:off x="3168" y="2496"/>
                <a:ext cx="96" cy="336"/>
              </a:xfrm>
              <a:prstGeom prst="line">
                <a:avLst/>
              </a:prstGeom>
              <a:ln w="9525" cap="flat" cmpd="sng">
                <a:solidFill>
                  <a:schemeClr val="tx1"/>
                </a:solidFill>
                <a:prstDash val="solid"/>
                <a:headEnd type="none" w="med" len="med"/>
                <a:tailEnd type="none" w="med" len="med"/>
              </a:ln>
            </p:spPr>
          </p:sp>
          <p:grpSp>
            <p:nvGrpSpPr>
              <p:cNvPr id="60444" name="组合 47132"/>
              <p:cNvGrpSpPr/>
              <p:nvPr/>
            </p:nvGrpSpPr>
            <p:grpSpPr>
              <a:xfrm>
                <a:off x="3216" y="1200"/>
                <a:ext cx="384" cy="288"/>
                <a:chOff x="3552" y="1920"/>
                <a:chExt cx="384" cy="288"/>
              </a:xfrm>
            </p:grpSpPr>
            <p:sp>
              <p:nvSpPr>
                <p:cNvPr id="60445" name="椭圆 47133"/>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46" name="文本框 47134"/>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grpSp>
          <p:grpSp>
            <p:nvGrpSpPr>
              <p:cNvPr id="60447" name="组合 47135"/>
              <p:cNvGrpSpPr/>
              <p:nvPr/>
            </p:nvGrpSpPr>
            <p:grpSpPr>
              <a:xfrm>
                <a:off x="3072" y="2784"/>
                <a:ext cx="384" cy="288"/>
                <a:chOff x="3552" y="1920"/>
                <a:chExt cx="384" cy="288"/>
              </a:xfrm>
            </p:grpSpPr>
            <p:sp>
              <p:nvSpPr>
                <p:cNvPr id="60448" name="椭圆 47136"/>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49" name="文本框 47137"/>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grpSp>
          <p:sp>
            <p:nvSpPr>
              <p:cNvPr id="60450" name="直接连接符 47138"/>
              <p:cNvSpPr/>
              <p:nvPr/>
            </p:nvSpPr>
            <p:spPr>
              <a:xfrm flipH="1">
                <a:off x="2976" y="3024"/>
                <a:ext cx="192" cy="336"/>
              </a:xfrm>
              <a:prstGeom prst="line">
                <a:avLst/>
              </a:prstGeom>
              <a:ln w="9525" cap="flat" cmpd="sng">
                <a:solidFill>
                  <a:schemeClr val="tx1"/>
                </a:solidFill>
                <a:prstDash val="solid"/>
                <a:headEnd type="none" w="med" len="med"/>
                <a:tailEnd type="none" w="med" len="med"/>
              </a:ln>
            </p:spPr>
          </p:sp>
          <p:grpSp>
            <p:nvGrpSpPr>
              <p:cNvPr id="60451" name="组合 47139"/>
              <p:cNvGrpSpPr/>
              <p:nvPr/>
            </p:nvGrpSpPr>
            <p:grpSpPr>
              <a:xfrm>
                <a:off x="2736" y="3312"/>
                <a:ext cx="384" cy="288"/>
                <a:chOff x="3552" y="1920"/>
                <a:chExt cx="384" cy="288"/>
              </a:xfrm>
            </p:grpSpPr>
            <p:sp>
              <p:nvSpPr>
                <p:cNvPr id="60452" name="椭圆 47140"/>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53" name="文本框 47141"/>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grpSp>
          <p:sp>
            <p:nvSpPr>
              <p:cNvPr id="60454" name="直接连接符 47142"/>
              <p:cNvSpPr/>
              <p:nvPr/>
            </p:nvSpPr>
            <p:spPr>
              <a:xfrm>
                <a:off x="3360" y="3072"/>
                <a:ext cx="96" cy="336"/>
              </a:xfrm>
              <a:prstGeom prst="line">
                <a:avLst/>
              </a:prstGeom>
              <a:ln w="9525" cap="flat" cmpd="sng">
                <a:solidFill>
                  <a:schemeClr val="tx1"/>
                </a:solidFill>
                <a:prstDash val="solid"/>
                <a:headEnd type="none" w="med" len="med"/>
                <a:tailEnd type="none" w="med" len="med"/>
              </a:ln>
            </p:spPr>
          </p:sp>
          <p:grpSp>
            <p:nvGrpSpPr>
              <p:cNvPr id="60455" name="组合 47143"/>
              <p:cNvGrpSpPr/>
              <p:nvPr/>
            </p:nvGrpSpPr>
            <p:grpSpPr>
              <a:xfrm>
                <a:off x="3264" y="3360"/>
                <a:ext cx="384" cy="288"/>
                <a:chOff x="3552" y="1920"/>
                <a:chExt cx="384" cy="288"/>
              </a:xfrm>
            </p:grpSpPr>
            <p:sp>
              <p:nvSpPr>
                <p:cNvPr id="60456" name="椭圆 47144"/>
                <p:cNvSpPr/>
                <p:nvPr/>
              </p:nvSpPr>
              <p:spPr>
                <a:xfrm>
                  <a:off x="3552" y="1968"/>
                  <a:ext cx="384" cy="240"/>
                </a:xfrm>
                <a:prstGeom prst="ellipse">
                  <a:avLst/>
                </a:prstGeom>
                <a:noFill/>
                <a:ln w="9525" cap="flat" cmpd="sng">
                  <a:solidFill>
                    <a:schemeClr val="tx1"/>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0457" name="文本框 47145"/>
                <p:cNvSpPr txBox="1"/>
                <p:nvPr/>
              </p:nvSpPr>
              <p:spPr>
                <a:xfrm>
                  <a:off x="3648" y="1920"/>
                  <a:ext cx="240" cy="288"/>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grpSp>
        </p:grpSp>
      </p:grpSp>
      <p:sp>
        <p:nvSpPr>
          <p:cNvPr id="60458" name="矩形 47146"/>
          <p:cNvSpPr/>
          <p:nvPr/>
        </p:nvSpPr>
        <p:spPr>
          <a:xfrm>
            <a:off x="609600" y="990600"/>
            <a:ext cx="4572000" cy="146685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练习</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a:t>
            </a:r>
            <a:r>
              <a:rPr lang="en-US" altLang="zh-CN" b="1">
                <a:latin typeface="Times New Roman" panose="02020603050405020304" pitchFamily="18" charset="0"/>
              </a:rPr>
              <a:t>1</a:t>
            </a:r>
            <a:r>
              <a:rPr lang="zh-CN" altLang="en-US" b="1" dirty="0">
                <a:latin typeface="Times New Roman" panose="02020603050405020304" pitchFamily="18" charset="0"/>
              </a:rPr>
              <a:t>）写出右图的前序、中序和后序遍历的次序</a:t>
            </a: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p:txBody>
      </p:sp>
      <p:sp>
        <p:nvSpPr>
          <p:cNvPr id="47148" name="矩形 47147"/>
          <p:cNvSpPr/>
          <p:nvPr/>
        </p:nvSpPr>
        <p:spPr>
          <a:xfrm>
            <a:off x="381000" y="2590800"/>
            <a:ext cx="4800600" cy="3386138"/>
          </a:xfrm>
          <a:prstGeom prst="rect">
            <a:avLst/>
          </a:prstGeom>
          <a:noFill/>
          <a:ln w="9525">
            <a:noFill/>
          </a:ln>
        </p:spPr>
        <p:txBody>
          <a:bodyPr/>
          <a:p>
            <a:pPr marL="342900" indent="-342900">
              <a:spcBef>
                <a:spcPct val="20000"/>
              </a:spcBef>
              <a:buClr>
                <a:schemeClr val="tx2"/>
              </a:buClr>
              <a:buSzPct val="70000"/>
              <a:buFont typeface="Wingdings" panose="05000000000000000000" pitchFamily="2" charset="2"/>
            </a:pPr>
            <a:r>
              <a:rPr lang="zh-CN" altLang="en-US" sz="2400" b="1" dirty="0">
                <a:latin typeface="Arial" panose="020B0604020202020204" pitchFamily="34" charset="0"/>
              </a:rPr>
              <a:t>若先序遍历此二叉树，可得：</a:t>
            </a:r>
            <a:endParaRPr lang="zh-CN" altLang="en-US" sz="2400" b="1" dirty="0">
              <a:latin typeface="Arial" panose="020B0604020202020204" pitchFamily="34" charset="0"/>
            </a:endParaRPr>
          </a:p>
          <a:p>
            <a:pPr marL="342900" indent="-342900">
              <a:spcBef>
                <a:spcPct val="20000"/>
              </a:spcBef>
              <a:buClr>
                <a:schemeClr val="tx2"/>
              </a:buClr>
              <a:buSzPct val="70000"/>
              <a:buFont typeface="Wingdings" panose="05000000000000000000" pitchFamily="2" charset="2"/>
            </a:pPr>
            <a:r>
              <a:rPr lang="en-US" altLang="zh-CN" sz="2400" b="1">
                <a:solidFill>
                  <a:srgbClr val="FF0000"/>
                </a:solidFill>
                <a:latin typeface="Arial" panose="020B0604020202020204" pitchFamily="34" charset="0"/>
              </a:rPr>
              <a:t>-+a*</a:t>
            </a:r>
            <a:r>
              <a:rPr lang="en-US" altLang="zh-CN" sz="2400" b="1" dirty="0" err="1">
                <a:solidFill>
                  <a:srgbClr val="FF0000"/>
                </a:solidFill>
                <a:latin typeface="Arial" panose="020B0604020202020204" pitchFamily="34" charset="0"/>
              </a:rPr>
              <a:t>b-cd/ef</a:t>
            </a:r>
            <a:r>
              <a:rPr lang="en-US" altLang="zh-CN" sz="2400" b="1">
                <a:solidFill>
                  <a:srgbClr val="FF0000"/>
                </a:solidFill>
                <a:latin typeface="Arial" panose="020B0604020202020204" pitchFamily="34" charset="0"/>
              </a:rPr>
              <a:t>  </a:t>
            </a:r>
            <a:r>
              <a:rPr lang="zh-CN" altLang="en-US" sz="2400" b="1" dirty="0">
                <a:solidFill>
                  <a:srgbClr val="FF0000"/>
                </a:solidFill>
                <a:latin typeface="Arial" panose="020B0604020202020204" pitchFamily="34" charset="0"/>
              </a:rPr>
              <a:t>（</a:t>
            </a:r>
            <a:r>
              <a:rPr lang="zh-CN" altLang="en-US" dirty="0">
                <a:latin typeface="Arial" panose="020B0604020202020204" pitchFamily="34" charset="0"/>
              </a:rPr>
              <a:t>前缀表示、波兰式</a:t>
            </a:r>
            <a:r>
              <a:rPr lang="zh-CN" altLang="en-US" sz="2400" b="1" dirty="0">
                <a:solidFill>
                  <a:srgbClr val="FF0000"/>
                </a:solidFill>
                <a:latin typeface="Arial" panose="020B0604020202020204" pitchFamily="34" charset="0"/>
              </a:rPr>
              <a:t>）</a:t>
            </a:r>
            <a:endParaRPr lang="zh-CN" altLang="en-US" sz="2400" b="1" dirty="0">
              <a:solidFill>
                <a:srgbClr val="FF0000"/>
              </a:solidFill>
              <a:latin typeface="Arial" panose="020B0604020202020204" pitchFamily="34" charset="0"/>
            </a:endParaRPr>
          </a:p>
          <a:p>
            <a:pPr marL="342900" indent="-342900">
              <a:spcBef>
                <a:spcPct val="20000"/>
              </a:spcBef>
              <a:buClr>
                <a:schemeClr val="tx2"/>
              </a:buClr>
              <a:buSzPct val="70000"/>
              <a:buFont typeface="Wingdings" panose="05000000000000000000" pitchFamily="2" charset="2"/>
            </a:pPr>
            <a:endParaRPr lang="en-US" altLang="zh-CN" sz="2400" b="1">
              <a:latin typeface="Arial" panose="020B0604020202020204" pitchFamily="34" charset="0"/>
            </a:endParaRPr>
          </a:p>
          <a:p>
            <a:pPr marL="342900" indent="-342900">
              <a:spcBef>
                <a:spcPct val="20000"/>
              </a:spcBef>
              <a:buClr>
                <a:schemeClr val="tx2"/>
              </a:buClr>
              <a:buSzPct val="70000"/>
              <a:buFont typeface="Wingdings" panose="05000000000000000000" pitchFamily="2" charset="2"/>
            </a:pPr>
            <a:r>
              <a:rPr lang="zh-CN" altLang="en-US" sz="2400" b="1" dirty="0">
                <a:latin typeface="Arial" panose="020B0604020202020204" pitchFamily="34" charset="0"/>
              </a:rPr>
              <a:t>若中序遍历此二叉树，可得：</a:t>
            </a:r>
            <a:endParaRPr lang="zh-CN" altLang="en-US" sz="2400" b="1" dirty="0">
              <a:latin typeface="Arial" panose="020B0604020202020204" pitchFamily="34" charset="0"/>
            </a:endParaRPr>
          </a:p>
          <a:p>
            <a:pPr marL="342900" indent="-342900">
              <a:spcBef>
                <a:spcPct val="20000"/>
              </a:spcBef>
              <a:buClr>
                <a:schemeClr val="tx2"/>
              </a:buClr>
              <a:buSzPct val="70000"/>
              <a:buFont typeface="Wingdings" panose="05000000000000000000" pitchFamily="2" charset="2"/>
            </a:pPr>
            <a:r>
              <a:rPr lang="en-US" altLang="zh-CN" sz="2400" b="1" dirty="0" err="1">
                <a:solidFill>
                  <a:srgbClr val="FF0000"/>
                </a:solidFill>
                <a:latin typeface="Arial" panose="020B0604020202020204" pitchFamily="34" charset="0"/>
              </a:rPr>
              <a:t>a+b</a:t>
            </a:r>
            <a:r>
              <a:rPr lang="en-US" altLang="zh-CN" sz="2400" b="1">
                <a:solidFill>
                  <a:srgbClr val="FF0000"/>
                </a:solidFill>
                <a:latin typeface="Arial" panose="020B0604020202020204" pitchFamily="34" charset="0"/>
              </a:rPr>
              <a:t>*</a:t>
            </a:r>
            <a:r>
              <a:rPr lang="en-US" altLang="zh-CN" sz="2400" b="1" dirty="0" err="1">
                <a:solidFill>
                  <a:srgbClr val="FF0000"/>
                </a:solidFill>
                <a:latin typeface="Arial" panose="020B0604020202020204" pitchFamily="34" charset="0"/>
              </a:rPr>
              <a:t>c-d-e/f</a:t>
            </a:r>
            <a:r>
              <a:rPr lang="en-US" altLang="zh-CN" sz="2400" b="1">
                <a:solidFill>
                  <a:srgbClr val="FF0000"/>
                </a:solidFill>
                <a:latin typeface="Arial" panose="020B0604020202020204" pitchFamily="34" charset="0"/>
              </a:rPr>
              <a:t>   </a:t>
            </a:r>
            <a:r>
              <a:rPr lang="zh-CN" altLang="en-US" sz="2400" b="1" dirty="0">
                <a:solidFill>
                  <a:srgbClr val="FF0000"/>
                </a:solidFill>
                <a:latin typeface="Arial" panose="020B0604020202020204" pitchFamily="34" charset="0"/>
              </a:rPr>
              <a:t>（</a:t>
            </a:r>
            <a:r>
              <a:rPr lang="zh-CN" altLang="en-US" dirty="0">
                <a:latin typeface="Arial" panose="020B0604020202020204" pitchFamily="34" charset="0"/>
              </a:rPr>
              <a:t>中缀表示、代数式</a:t>
            </a:r>
            <a:r>
              <a:rPr lang="zh-CN" altLang="en-US" sz="2400" b="1" dirty="0">
                <a:solidFill>
                  <a:srgbClr val="FF0000"/>
                </a:solidFill>
                <a:latin typeface="Arial" panose="020B0604020202020204" pitchFamily="34" charset="0"/>
              </a:rPr>
              <a:t>）</a:t>
            </a:r>
            <a:endParaRPr lang="zh-CN" altLang="en-US" sz="2400" b="1" dirty="0">
              <a:solidFill>
                <a:srgbClr val="FF0000"/>
              </a:solidFill>
              <a:latin typeface="Arial" panose="020B0604020202020204" pitchFamily="34" charset="0"/>
            </a:endParaRPr>
          </a:p>
          <a:p>
            <a:pPr marL="342900" indent="-342900">
              <a:spcBef>
                <a:spcPct val="20000"/>
              </a:spcBef>
              <a:buClr>
                <a:schemeClr val="tx2"/>
              </a:buClr>
              <a:buSzPct val="70000"/>
              <a:buFont typeface="Wingdings" panose="05000000000000000000" pitchFamily="2" charset="2"/>
            </a:pPr>
            <a:endParaRPr lang="en-US" altLang="zh-CN" sz="2400" b="1">
              <a:solidFill>
                <a:srgbClr val="FF0000"/>
              </a:solidFill>
              <a:latin typeface="Arial" panose="020B0604020202020204" pitchFamily="34" charset="0"/>
            </a:endParaRPr>
          </a:p>
          <a:p>
            <a:pPr marL="342900" indent="-342900">
              <a:spcBef>
                <a:spcPct val="20000"/>
              </a:spcBef>
              <a:buClr>
                <a:schemeClr val="tx2"/>
              </a:buClr>
              <a:buSzPct val="70000"/>
              <a:buFont typeface="Wingdings" panose="05000000000000000000" pitchFamily="2" charset="2"/>
            </a:pPr>
            <a:r>
              <a:rPr lang="zh-CN" altLang="en-US" sz="2400" b="1" dirty="0">
                <a:latin typeface="Arial" panose="020B0604020202020204" pitchFamily="34" charset="0"/>
              </a:rPr>
              <a:t>若后序遍历此二叉树，可得：</a:t>
            </a:r>
            <a:endParaRPr lang="zh-CN" altLang="en-US" sz="2400" b="1" dirty="0">
              <a:latin typeface="Arial" panose="020B0604020202020204" pitchFamily="34" charset="0"/>
            </a:endParaRPr>
          </a:p>
          <a:p>
            <a:pPr marL="342900" indent="-342900">
              <a:spcBef>
                <a:spcPct val="20000"/>
              </a:spcBef>
              <a:buClr>
                <a:schemeClr val="tx2"/>
              </a:buClr>
              <a:buSzPct val="70000"/>
              <a:buFont typeface="Wingdings" panose="05000000000000000000" pitchFamily="2" charset="2"/>
            </a:pPr>
            <a:r>
              <a:rPr lang="en-US" altLang="zh-CN" sz="2400" b="1" dirty="0" err="1">
                <a:solidFill>
                  <a:srgbClr val="FF0000"/>
                </a:solidFill>
                <a:latin typeface="Arial" panose="020B0604020202020204" pitchFamily="34" charset="0"/>
              </a:rPr>
              <a:t>abcd</a:t>
            </a:r>
            <a:r>
              <a:rPr lang="en-US" altLang="zh-CN" sz="2400" b="1">
                <a:solidFill>
                  <a:srgbClr val="FF0000"/>
                </a:solidFill>
                <a:latin typeface="Arial" panose="020B0604020202020204" pitchFamily="34" charset="0"/>
              </a:rPr>
              <a:t>-*+</a:t>
            </a:r>
            <a:r>
              <a:rPr lang="en-US" altLang="zh-CN" sz="2400" b="1" dirty="0" err="1">
                <a:solidFill>
                  <a:srgbClr val="FF0000"/>
                </a:solidFill>
                <a:latin typeface="Arial" panose="020B0604020202020204" pitchFamily="34" charset="0"/>
              </a:rPr>
              <a:t>ef</a:t>
            </a:r>
            <a:r>
              <a:rPr lang="en-US" altLang="zh-CN" sz="2400" b="1">
                <a:solidFill>
                  <a:srgbClr val="FF0000"/>
                </a:solidFill>
                <a:latin typeface="Arial" panose="020B0604020202020204" pitchFamily="34" charset="0"/>
              </a:rPr>
              <a:t>/-    </a:t>
            </a:r>
            <a:r>
              <a:rPr lang="zh-CN" altLang="en-US" sz="2400" b="1" dirty="0">
                <a:solidFill>
                  <a:srgbClr val="FF0000"/>
                </a:solidFill>
                <a:latin typeface="Arial" panose="020B0604020202020204" pitchFamily="34" charset="0"/>
              </a:rPr>
              <a:t>（</a:t>
            </a:r>
            <a:r>
              <a:rPr lang="zh-CN" altLang="en-US" dirty="0">
                <a:latin typeface="Arial" panose="020B0604020202020204" pitchFamily="34" charset="0"/>
              </a:rPr>
              <a:t>后缀表示、逆波兰式</a:t>
            </a:r>
            <a:r>
              <a:rPr lang="zh-CN" altLang="en-US" sz="2400" b="1" dirty="0">
                <a:solidFill>
                  <a:srgbClr val="FF0000"/>
                </a:solidFill>
                <a:latin typeface="Arial" panose="020B0604020202020204" pitchFamily="34" charset="0"/>
              </a:rPr>
              <a:t>）</a:t>
            </a:r>
            <a:endParaRPr lang="zh-CN" altLang="en-US" sz="2400" b="1" dirty="0">
              <a:solidFill>
                <a:srgbClr val="FF0000"/>
              </a:solidFill>
              <a:latin typeface="Arial" panose="020B0604020202020204" pitchFamily="34" charset="0"/>
            </a:endParaRPr>
          </a:p>
        </p:txBody>
      </p:sp>
      <p:sp>
        <p:nvSpPr>
          <p:cNvPr id="60460" name="直接连接符 67628"/>
          <p:cNvSpPr/>
          <p:nvPr/>
        </p:nvSpPr>
        <p:spPr>
          <a:xfrm flipH="1">
            <a:off x="5795963" y="2636838"/>
            <a:ext cx="360362" cy="576262"/>
          </a:xfrm>
          <a:prstGeom prst="line">
            <a:avLst/>
          </a:prstGeom>
          <a:ln w="9525" cap="flat" cmpd="sng">
            <a:solidFill>
              <a:schemeClr val="tx1"/>
            </a:solidFill>
            <a:prstDash val="solid"/>
            <a:headEnd type="none" w="med" len="med"/>
            <a:tailEnd type="none" w="med" len="med"/>
          </a:ln>
        </p:spPr>
      </p:sp>
      <p:sp>
        <p:nvSpPr>
          <p:cNvPr id="60461" name="椭圆 67629"/>
          <p:cNvSpPr/>
          <p:nvPr/>
        </p:nvSpPr>
        <p:spPr>
          <a:xfrm>
            <a:off x="5435600" y="3213100"/>
            <a:ext cx="647700" cy="43180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a:latin typeface="Arial" panose="020B0604020202020204" pitchFamily="34" charset="0"/>
              </a:rPr>
              <a:t>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148">
                                            <p:txEl>
                                              <p:charRg st="0" end="14"/>
                                            </p:txEl>
                                          </p:spTgt>
                                        </p:tgtEl>
                                        <p:attrNameLst>
                                          <p:attrName>style.visibility</p:attrName>
                                        </p:attrNameLst>
                                      </p:cBhvr>
                                      <p:to>
                                        <p:strVal val="visible"/>
                                      </p:to>
                                    </p:set>
                                    <p:animEffect transition="in" filter="box(out)">
                                      <p:cBhvr>
                                        <p:cTn id="7" dur="500"/>
                                        <p:tgtEl>
                                          <p:spTgt spid="47148">
                                            <p:txEl>
                                              <p:charRg st="0" end="14"/>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148">
                                            <p:txEl>
                                              <p:charRg st="14" end="38"/>
                                            </p:txEl>
                                          </p:spTgt>
                                        </p:tgtEl>
                                        <p:attrNameLst>
                                          <p:attrName>style.visibility</p:attrName>
                                        </p:attrNameLst>
                                      </p:cBhvr>
                                      <p:to>
                                        <p:strVal val="visible"/>
                                      </p:to>
                                    </p:set>
                                    <p:animEffect transition="in" filter="box(out)">
                                      <p:cBhvr>
                                        <p:cTn id="12" dur="500"/>
                                        <p:tgtEl>
                                          <p:spTgt spid="47148">
                                            <p:txEl>
                                              <p:charRg st="14" end="38"/>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148">
                                            <p:txEl>
                                              <p:charRg st="39" end="53"/>
                                            </p:txEl>
                                          </p:spTgt>
                                        </p:tgtEl>
                                        <p:attrNameLst>
                                          <p:attrName>style.visibility</p:attrName>
                                        </p:attrNameLst>
                                      </p:cBhvr>
                                      <p:to>
                                        <p:strVal val="visible"/>
                                      </p:to>
                                    </p:set>
                                    <p:animEffect transition="in" filter="box(out)">
                                      <p:cBhvr>
                                        <p:cTn id="17" dur="500"/>
                                        <p:tgtEl>
                                          <p:spTgt spid="47148">
                                            <p:txEl>
                                              <p:charRg st="39" end="5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7148">
                                            <p:txEl>
                                              <p:charRg st="53" end="78"/>
                                            </p:txEl>
                                          </p:spTgt>
                                        </p:tgtEl>
                                        <p:attrNameLst>
                                          <p:attrName>style.visibility</p:attrName>
                                        </p:attrNameLst>
                                      </p:cBhvr>
                                      <p:to>
                                        <p:strVal val="visible"/>
                                      </p:to>
                                    </p:set>
                                    <p:animEffect transition="in" filter="box(out)">
                                      <p:cBhvr>
                                        <p:cTn id="22" dur="500"/>
                                        <p:tgtEl>
                                          <p:spTgt spid="47148">
                                            <p:txEl>
                                              <p:charRg st="53" end="78"/>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7148">
                                            <p:txEl>
                                              <p:charRg st="79" end="93"/>
                                            </p:txEl>
                                          </p:spTgt>
                                        </p:tgtEl>
                                        <p:attrNameLst>
                                          <p:attrName>style.visibility</p:attrName>
                                        </p:attrNameLst>
                                      </p:cBhvr>
                                      <p:to>
                                        <p:strVal val="visible"/>
                                      </p:to>
                                    </p:set>
                                    <p:animEffect transition="in" filter="box(out)">
                                      <p:cBhvr>
                                        <p:cTn id="27" dur="500"/>
                                        <p:tgtEl>
                                          <p:spTgt spid="47148">
                                            <p:txEl>
                                              <p:charRg st="79" end="9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7148">
                                            <p:txEl>
                                              <p:charRg st="93" end="120"/>
                                            </p:txEl>
                                          </p:spTgt>
                                        </p:tgtEl>
                                        <p:attrNameLst>
                                          <p:attrName>style.visibility</p:attrName>
                                        </p:attrNameLst>
                                      </p:cBhvr>
                                      <p:to>
                                        <p:strVal val="visible"/>
                                      </p:to>
                                    </p:set>
                                    <p:animEffect transition="in" filter="box(out)">
                                      <p:cBhvr>
                                        <p:cTn id="32" dur="500"/>
                                        <p:tgtEl>
                                          <p:spTgt spid="47148">
                                            <p:txEl>
                                              <p:charRg st="93" end="12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48129"/>
          <p:cNvSpPr txBox="1"/>
          <p:nvPr/>
        </p:nvSpPr>
        <p:spPr>
          <a:xfrm>
            <a:off x="228600" y="457200"/>
            <a:ext cx="7848600" cy="94615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a:t>
            </a:r>
            <a:r>
              <a:rPr lang="en-US" altLang="zh-CN" sz="2800" b="1">
                <a:latin typeface="Times New Roman" panose="02020603050405020304" pitchFamily="18" charset="0"/>
              </a:rPr>
              <a:t>2</a:t>
            </a:r>
            <a:r>
              <a:rPr lang="zh-CN" altLang="en-US" sz="2800" b="1" dirty="0">
                <a:latin typeface="Times New Roman" panose="02020603050405020304" pitchFamily="18" charset="0"/>
              </a:rPr>
              <a:t>）已知某二叉树的中序为</a:t>
            </a:r>
            <a:r>
              <a:rPr lang="en-US" altLang="zh-CN" sz="2800" b="1" dirty="0" err="1">
                <a:latin typeface="Times New Roman" panose="02020603050405020304" pitchFamily="18" charset="0"/>
              </a:rPr>
              <a:t>uwtvs</a:t>
            </a:r>
            <a:r>
              <a:rPr lang="en-US" altLang="zh-CN" sz="2800" b="1">
                <a:latin typeface="Times New Roman" panose="02020603050405020304" pitchFamily="18" charset="0"/>
              </a:rPr>
              <a:t>,</a:t>
            </a:r>
            <a:r>
              <a:rPr lang="zh-CN" altLang="en-US" sz="2800" b="1" dirty="0">
                <a:latin typeface="Times New Roman" panose="02020603050405020304" pitchFamily="18" charset="0"/>
              </a:rPr>
              <a:t>前序为</a:t>
            </a:r>
            <a:r>
              <a:rPr lang="en-US" altLang="zh-CN" sz="2800" b="1" dirty="0" err="1">
                <a:latin typeface="Times New Roman" panose="02020603050405020304" pitchFamily="18" charset="0"/>
              </a:rPr>
              <a:t>stuwv</a:t>
            </a:r>
            <a:r>
              <a:rPr lang="en-US" altLang="zh-CN" sz="2800" b="1">
                <a:latin typeface="Times New Roman" panose="02020603050405020304" pitchFamily="18" charset="0"/>
              </a:rPr>
              <a:t>,</a:t>
            </a:r>
            <a:r>
              <a:rPr lang="zh-CN" altLang="en-US" sz="2800" b="1" dirty="0">
                <a:latin typeface="Times New Roman" panose="02020603050405020304" pitchFamily="18" charset="0"/>
              </a:rPr>
              <a:t>则该二叉树的后序为：</a:t>
            </a:r>
            <a:endParaRPr lang="zh-CN" altLang="en-US" sz="2800" b="1" dirty="0">
              <a:latin typeface="Times New Roman" panose="02020603050405020304" pitchFamily="18" charset="0"/>
            </a:endParaRPr>
          </a:p>
        </p:txBody>
      </p:sp>
      <p:sp>
        <p:nvSpPr>
          <p:cNvPr id="48131" name="文本框 48130"/>
          <p:cNvSpPr txBox="1"/>
          <p:nvPr/>
        </p:nvSpPr>
        <p:spPr>
          <a:xfrm>
            <a:off x="3886200" y="990600"/>
            <a:ext cx="2590800" cy="519113"/>
          </a:xfrm>
          <a:prstGeom prst="rect">
            <a:avLst/>
          </a:prstGeom>
          <a:noFill/>
          <a:ln w="9525">
            <a:noFill/>
          </a:ln>
        </p:spPr>
        <p:txBody>
          <a:bodyPr>
            <a:spAutoFit/>
          </a:bodyPr>
          <a:p>
            <a:pPr>
              <a:spcBef>
                <a:spcPct val="50000"/>
              </a:spcBef>
            </a:pPr>
            <a:r>
              <a:rPr lang="en-US" altLang="zh-CN" sz="2800" dirty="0" err="1">
                <a:latin typeface="Arial" panose="020B0604020202020204" pitchFamily="34" charset="0"/>
              </a:rPr>
              <a:t>wuvts</a:t>
            </a:r>
            <a:endParaRPr lang="en-US" altLang="zh-CN" sz="2800">
              <a:latin typeface="Arial" panose="020B0604020202020204" pitchFamily="34" charset="0"/>
            </a:endParaRPr>
          </a:p>
        </p:txBody>
      </p:sp>
      <p:sp>
        <p:nvSpPr>
          <p:cNvPr id="61443" name="矩形 48131"/>
          <p:cNvSpPr/>
          <p:nvPr/>
        </p:nvSpPr>
        <p:spPr>
          <a:xfrm>
            <a:off x="457200" y="1752600"/>
            <a:ext cx="7437438" cy="1160463"/>
          </a:xfrm>
          <a:prstGeom prst="rect">
            <a:avLst/>
          </a:prstGeom>
          <a:noFill/>
          <a:ln w="9525">
            <a:noFill/>
          </a:ln>
        </p:spPr>
        <p:txBody>
          <a:bodyPr wrap="none">
            <a:spAutoFit/>
          </a:bodyPr>
          <a:p>
            <a:pPr>
              <a:spcBef>
                <a:spcPct val="50000"/>
              </a:spcBef>
            </a:pPr>
            <a:r>
              <a:rPr lang="en-US" altLang="zh-CN" sz="2800" b="1">
                <a:latin typeface="Times New Roman" panose="02020603050405020304" pitchFamily="18" charset="0"/>
              </a:rPr>
              <a:t>(3)</a:t>
            </a:r>
            <a:r>
              <a:rPr lang="zh-CN" altLang="en-US" sz="2800" b="1" dirty="0">
                <a:latin typeface="Times New Roman" panose="02020603050405020304" pitchFamily="18" charset="0"/>
              </a:rPr>
              <a:t>已知某二叉树的中序为</a:t>
            </a:r>
            <a:r>
              <a:rPr lang="en-US" altLang="zh-CN" sz="2800" b="1" dirty="0" err="1">
                <a:latin typeface="Times New Roman" panose="02020603050405020304" pitchFamily="18" charset="0"/>
              </a:rPr>
              <a:t>dbeafc</a:t>
            </a:r>
            <a:r>
              <a:rPr lang="en-US" altLang="zh-CN" sz="2800" b="1">
                <a:latin typeface="Times New Roman" panose="02020603050405020304" pitchFamily="18" charset="0"/>
              </a:rPr>
              <a:t>,</a:t>
            </a:r>
            <a:r>
              <a:rPr lang="zh-CN" altLang="en-US" sz="2800" b="1" dirty="0">
                <a:latin typeface="Times New Roman" panose="02020603050405020304" pitchFamily="18" charset="0"/>
              </a:rPr>
              <a:t>后序为</a:t>
            </a:r>
            <a:r>
              <a:rPr lang="en-US" altLang="zh-CN" sz="2800" b="1" dirty="0" err="1">
                <a:latin typeface="Times New Roman" panose="02020603050405020304" pitchFamily="18" charset="0"/>
              </a:rPr>
              <a:t>debfca</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spcBef>
                <a:spcPct val="50000"/>
              </a:spcBef>
            </a:pPr>
            <a:r>
              <a:rPr lang="zh-CN" altLang="en-US" sz="2800" b="1" dirty="0">
                <a:latin typeface="Times New Roman" panose="02020603050405020304" pitchFamily="18" charset="0"/>
              </a:rPr>
              <a:t>则该二叉树的前序为</a:t>
            </a:r>
            <a:r>
              <a:rPr lang="zh-CN" altLang="en-US" b="1" dirty="0">
                <a:solidFill>
                  <a:schemeClr val="bg1"/>
                </a:solidFill>
                <a:latin typeface="Times New Roman" panose="02020603050405020304" pitchFamily="18" charset="0"/>
              </a:rPr>
              <a:t>：</a:t>
            </a:r>
            <a:endParaRPr lang="zh-CN" altLang="en-US" b="1" dirty="0">
              <a:solidFill>
                <a:schemeClr val="bg1"/>
              </a:solidFill>
              <a:latin typeface="Times New Roman" panose="02020603050405020304" pitchFamily="18" charset="0"/>
            </a:endParaRPr>
          </a:p>
        </p:txBody>
      </p:sp>
      <p:sp>
        <p:nvSpPr>
          <p:cNvPr id="48133" name="文本框 48132"/>
          <p:cNvSpPr txBox="1"/>
          <p:nvPr/>
        </p:nvSpPr>
        <p:spPr>
          <a:xfrm>
            <a:off x="4038600" y="2362200"/>
            <a:ext cx="2514600" cy="519113"/>
          </a:xfrm>
          <a:prstGeom prst="rect">
            <a:avLst/>
          </a:prstGeom>
          <a:noFill/>
          <a:ln w="9525">
            <a:noFill/>
          </a:ln>
        </p:spPr>
        <p:txBody>
          <a:bodyPr>
            <a:spAutoFit/>
          </a:bodyPr>
          <a:p>
            <a:pPr>
              <a:spcBef>
                <a:spcPct val="50000"/>
              </a:spcBef>
            </a:pPr>
            <a:r>
              <a:rPr lang="en-US" altLang="zh-CN" sz="2800" dirty="0" err="1">
                <a:latin typeface="Arial" panose="020B0604020202020204" pitchFamily="34" charset="0"/>
              </a:rPr>
              <a:t>abdecf</a:t>
            </a:r>
            <a:endParaRPr lang="en-US" altLang="zh-CN" sz="2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131">
                                            <p:txEl>
                                              <p:charRg st="0" end="6"/>
                                            </p:txEl>
                                          </p:spTgt>
                                        </p:tgtEl>
                                        <p:attrNameLst>
                                          <p:attrName>style.visibility</p:attrName>
                                        </p:attrNameLst>
                                      </p:cBhvr>
                                      <p:to>
                                        <p:strVal val="visible"/>
                                      </p:to>
                                    </p:set>
                                    <p:animEffect transition="in" filter="box(out)">
                                      <p:cBhvr>
                                        <p:cTn id="7" dur="500"/>
                                        <p:tgtEl>
                                          <p:spTgt spid="48131">
                                            <p:txEl>
                                              <p:charRg st="0" end="6"/>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8133">
                                            <p:txEl>
                                              <p:charRg st="0" end="7"/>
                                            </p:txEl>
                                          </p:spTgt>
                                        </p:tgtEl>
                                        <p:attrNameLst>
                                          <p:attrName>style.visibility</p:attrName>
                                        </p:attrNameLst>
                                      </p:cBhvr>
                                      <p:to>
                                        <p:strVal val="visible"/>
                                      </p:to>
                                    </p:set>
                                    <p:animEffect transition="in" filter="box(out)">
                                      <p:cBhvr>
                                        <p:cTn id="12" dur="500"/>
                                        <p:tgtEl>
                                          <p:spTgt spid="48133">
                                            <p:txEl>
                                              <p:charRg st="0" end="7"/>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P spid="4813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占位符 188418"/>
          <p:cNvSpPr>
            <a:spLocks noGrp="1"/>
          </p:cNvSpPr>
          <p:nvPr>
            <p:ph idx="1"/>
          </p:nvPr>
        </p:nvSpPr>
        <p:spPr>
          <a:xfrm>
            <a:off x="457200" y="404813"/>
            <a:ext cx="8229600" cy="5726112"/>
          </a:xfrm>
        </p:spPr>
        <p:txBody>
          <a:bodyPr anchor="t" anchorCtr="0"/>
          <a:p>
            <a:r>
              <a:rPr lang="en-US" altLang="zh-CN" b="1">
                <a:solidFill>
                  <a:srgbClr val="FF0000"/>
                </a:solidFill>
              </a:rPr>
              <a:t>【</a:t>
            </a:r>
            <a:r>
              <a:rPr lang="zh-CN" altLang="en-US" b="1" dirty="0">
                <a:solidFill>
                  <a:srgbClr val="FF0000"/>
                </a:solidFill>
              </a:rPr>
              <a:t>例题</a:t>
            </a:r>
            <a:r>
              <a:rPr lang="en-US" altLang="zh-CN" b="1">
                <a:solidFill>
                  <a:srgbClr val="FF0000"/>
                </a:solidFill>
              </a:rPr>
              <a:t>3</a:t>
            </a:r>
            <a:r>
              <a:rPr lang="en-US" altLang="zh-CN" b="1">
                <a:solidFill>
                  <a:srgbClr val="FF0000"/>
                </a:solidFill>
              </a:rPr>
              <a:t>】</a:t>
            </a:r>
            <a:r>
              <a:rPr lang="zh-CN" altLang="en-US" b="1" dirty="0">
                <a:solidFill>
                  <a:srgbClr val="FF0000"/>
                </a:solidFill>
              </a:rPr>
              <a:t>求先序排列  </a:t>
            </a:r>
            <a:endParaRPr lang="zh-CN" altLang="en-US" b="1" dirty="0">
              <a:solidFill>
                <a:srgbClr val="FF0000"/>
              </a:solidFill>
            </a:endParaRPr>
          </a:p>
          <a:p>
            <a:r>
              <a:rPr lang="en-US" altLang="zh-CN"/>
              <a:t>[</a:t>
            </a:r>
            <a:r>
              <a:rPr lang="zh-CN" altLang="en-US" dirty="0"/>
              <a:t>问题描述</a:t>
            </a:r>
            <a:r>
              <a:rPr lang="en-US" altLang="zh-CN"/>
              <a:t>]</a:t>
            </a:r>
            <a:endParaRPr lang="en-US" altLang="zh-CN"/>
          </a:p>
          <a:p>
            <a:r>
              <a:rPr lang="en-US" altLang="zh-CN"/>
              <a:t>    </a:t>
            </a:r>
            <a:r>
              <a:rPr lang="zh-CN" altLang="en-US" dirty="0"/>
              <a:t>给出一棵二叉树的前序与中序排列。求出它的后序排列。</a:t>
            </a:r>
            <a:r>
              <a:rPr lang="en-US" altLang="zh-CN"/>
              <a:t>(</a:t>
            </a:r>
            <a:r>
              <a:rPr lang="zh-CN" altLang="en-US" dirty="0"/>
              <a:t>约定树结点用不同的大写字母表示，长度</a:t>
            </a:r>
            <a:r>
              <a:rPr lang="en-US" altLang="zh-CN"/>
              <a:t>≤8)</a:t>
            </a:r>
            <a:r>
              <a:rPr lang="zh-CN" altLang="en-US" dirty="0"/>
              <a:t>。</a:t>
            </a:r>
            <a:endParaRPr lang="zh-CN" altLang="en-US" dirty="0"/>
          </a:p>
          <a:p>
            <a:r>
              <a:rPr lang="en-US" altLang="zh-CN"/>
              <a:t>[</a:t>
            </a:r>
            <a:r>
              <a:rPr lang="zh-CN" altLang="en-US" dirty="0"/>
              <a:t>样例</a:t>
            </a:r>
            <a:r>
              <a:rPr lang="en-US" altLang="zh-CN"/>
              <a:t>]</a:t>
            </a:r>
            <a:endParaRPr lang="en-US" altLang="zh-CN"/>
          </a:p>
          <a:p>
            <a:r>
              <a:rPr lang="zh-CN" altLang="en-US" dirty="0"/>
              <a:t>输入：</a:t>
            </a:r>
            <a:r>
              <a:rPr lang="en-US" altLang="zh-CN"/>
              <a:t>ABCD (</a:t>
            </a:r>
            <a:r>
              <a:rPr lang="en-US" altLang="zh-CN" dirty="0" err="1"/>
              <a:t>lrn.in</a:t>
            </a:r>
            <a:r>
              <a:rPr lang="en-US" altLang="zh-CN"/>
              <a:t>)</a:t>
            </a:r>
            <a:endParaRPr lang="en-US" altLang="zh-CN"/>
          </a:p>
          <a:p>
            <a:r>
              <a:rPr lang="en-US" altLang="zh-CN"/>
              <a:t>           BADC</a:t>
            </a:r>
            <a:endParaRPr lang="en-US" altLang="zh-CN"/>
          </a:p>
          <a:p>
            <a:r>
              <a:rPr lang="zh-CN" altLang="en-US" dirty="0"/>
              <a:t>输出：</a:t>
            </a:r>
            <a:r>
              <a:rPr lang="en-US" altLang="zh-CN"/>
              <a:t>BDCA (</a:t>
            </a:r>
            <a:r>
              <a:rPr lang="en-US" altLang="zh-CN" dirty="0" err="1"/>
              <a:t>lrn.out</a:t>
            </a:r>
            <a:r>
              <a:rPr lang="en-US" altLang="zh-CN"/>
              <a:t>)</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64" name="图片 143363"/>
          <p:cNvPicPr>
            <a:picLocks noChangeAspect="1"/>
          </p:cNvPicPr>
          <p:nvPr/>
        </p:nvPicPr>
        <p:blipFill>
          <a:blip r:embed="rId1"/>
          <a:srcRect l="15495" t="15755" r="16423" b="28125"/>
          <a:stretch>
            <a:fillRect/>
          </a:stretch>
        </p:blipFill>
        <p:spPr>
          <a:xfrm>
            <a:off x="0" y="765175"/>
            <a:ext cx="8858250" cy="5545138"/>
          </a:xfrm>
          <a:prstGeom prst="rect">
            <a:avLst/>
          </a:prstGeom>
          <a:noFill/>
          <a:ln w="9525">
            <a:noFill/>
          </a:ln>
        </p:spPr>
      </p:pic>
      <p:pic>
        <p:nvPicPr>
          <p:cNvPr id="143365" name="图片 143364"/>
          <p:cNvPicPr>
            <a:picLocks noChangeAspect="1"/>
          </p:cNvPicPr>
          <p:nvPr/>
        </p:nvPicPr>
        <p:blipFill>
          <a:blip r:embed="rId2"/>
          <a:stretch>
            <a:fillRect/>
          </a:stretch>
        </p:blipFill>
        <p:spPr>
          <a:xfrm>
            <a:off x="5580063" y="1628775"/>
            <a:ext cx="2514600" cy="15970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占位符 74754"/>
          <p:cNvSpPr>
            <a:spLocks noGrp="1"/>
          </p:cNvSpPr>
          <p:nvPr>
            <p:ph idx="1"/>
          </p:nvPr>
        </p:nvSpPr>
        <p:spPr/>
        <p:txBody>
          <a:bodyPr anchor="t" anchorCtr="0"/>
          <a:p>
            <a:r>
              <a:rPr lang="zh-CN" altLang="en-US" b="1" dirty="0"/>
              <a:t>从树的定义可以看出：</a:t>
            </a:r>
            <a:endParaRPr lang="zh-CN" altLang="en-US" b="1" dirty="0"/>
          </a:p>
          <a:p>
            <a:pPr lvl="1"/>
            <a:r>
              <a:rPr lang="en-US" altLang="zh-CN" b="1"/>
              <a:t>1</a:t>
            </a:r>
            <a:r>
              <a:rPr lang="zh-CN" altLang="en-US" b="1" dirty="0"/>
              <a:t>．树是</a:t>
            </a:r>
            <a:r>
              <a:rPr lang="zh-CN" altLang="en-US" b="1" dirty="0">
                <a:solidFill>
                  <a:srgbClr val="FF0000"/>
                </a:solidFill>
              </a:rPr>
              <a:t>递归</a:t>
            </a:r>
            <a:r>
              <a:rPr lang="zh-CN" altLang="en-US" b="1" dirty="0"/>
              <a:t>定义的，这就决定了树的操作和应用大都是采用递归思想来解决； </a:t>
            </a:r>
            <a:endParaRPr lang="zh-CN" altLang="en-US" b="1" dirty="0"/>
          </a:p>
          <a:p>
            <a:pPr lvl="1"/>
            <a:r>
              <a:rPr lang="en-US" altLang="zh-CN" b="1"/>
              <a:t>2</a:t>
            </a:r>
            <a:r>
              <a:rPr lang="zh-CN" altLang="en-US" b="1" dirty="0"/>
              <a:t>．一棵树中</a:t>
            </a:r>
            <a:r>
              <a:rPr lang="zh-CN" altLang="en-US" b="1" dirty="0">
                <a:solidFill>
                  <a:srgbClr val="FF0000"/>
                </a:solidFill>
              </a:rPr>
              <a:t>至少</a:t>
            </a:r>
            <a:r>
              <a:rPr lang="zh-CN" altLang="en-US" b="1" dirty="0"/>
              <a:t>有</a:t>
            </a:r>
            <a:r>
              <a:rPr lang="en-US" altLang="zh-CN" b="1"/>
              <a:t>1</a:t>
            </a:r>
            <a:r>
              <a:rPr lang="zh-CN" altLang="en-US" b="1" dirty="0"/>
              <a:t>个结点，这个结点就是根结点，如上图中的结点</a:t>
            </a:r>
            <a:r>
              <a:rPr lang="en-US" altLang="zh-CN" b="1"/>
              <a:t>1</a:t>
            </a:r>
            <a:r>
              <a:rPr lang="zh-CN" altLang="en-US" b="1" dirty="0"/>
              <a:t>；</a:t>
            </a:r>
            <a:endParaRPr lang="zh-CN" altLang="en-US" b="1" dirty="0"/>
          </a:p>
          <a:p>
            <a:pPr lvl="1"/>
            <a:r>
              <a:rPr lang="en-US" altLang="zh-CN" b="1"/>
              <a:t>3</a:t>
            </a:r>
            <a:r>
              <a:rPr lang="zh-CN" altLang="en-US" b="1" dirty="0"/>
              <a:t>．只有根结点没有前趋结点，其余每个结点都有唯一的一个前趋结点；</a:t>
            </a:r>
            <a:endParaRPr lang="zh-CN" altLang="en-US" b="1" dirty="0"/>
          </a:p>
          <a:p>
            <a:pPr lvl="1"/>
            <a:r>
              <a:rPr lang="en-US" altLang="zh-CN" b="1"/>
              <a:t>4</a:t>
            </a:r>
            <a:r>
              <a:rPr lang="zh-CN" altLang="en-US" b="1" dirty="0"/>
              <a:t>．所有结点都可以有</a:t>
            </a:r>
            <a:r>
              <a:rPr lang="en-US" altLang="zh-CN" b="1"/>
              <a:t>0</a:t>
            </a:r>
            <a:r>
              <a:rPr lang="zh-CN" altLang="en-US" b="1" dirty="0"/>
              <a:t>或多个后继结点。</a:t>
            </a:r>
            <a:endParaRPr lang="en-US" altLang="zh-CN" b="1" dirty="0"/>
          </a:p>
        </p:txBody>
      </p:sp>
      <p:sp>
        <p:nvSpPr>
          <p:cNvPr id="8194" name="矩形 74756"/>
          <p:cNvSpPr/>
          <p:nvPr/>
        </p:nvSpPr>
        <p:spPr>
          <a:xfrm>
            <a:off x="0" y="2657475"/>
            <a:ext cx="9144000" cy="0"/>
          </a:xfrm>
          <a:prstGeom prst="rect">
            <a:avLst/>
          </a:prstGeom>
          <a:noFill/>
          <a:ln w="9525">
            <a:noFill/>
          </a:ln>
        </p:spPr>
        <p:txBody>
          <a:bodyPr/>
          <a:p>
            <a:endParaRPr lang="zh-CN" altLang="en-US" dirty="0">
              <a:latin typeface="Arial" panose="020B0604020202020204" pitchFamily="34" charset="0"/>
            </a:endParaRPr>
          </a:p>
        </p:txBody>
      </p:sp>
      <p:graphicFrame>
        <p:nvGraphicFramePr>
          <p:cNvPr id="8195" name="对象 74755"/>
          <p:cNvGraphicFramePr/>
          <p:nvPr/>
        </p:nvGraphicFramePr>
        <p:xfrm>
          <a:off x="4742815" y="359410"/>
          <a:ext cx="2828925" cy="1732280"/>
        </p:xfrm>
        <a:graphic>
          <a:graphicData uri="http://schemas.openxmlformats.org/presentationml/2006/ole">
            <mc:AlternateContent xmlns:mc="http://schemas.openxmlformats.org/markup-compatibility/2006">
              <mc:Choice xmlns:v="urn:schemas-microsoft-com:vml" Requires="v">
                <p:oleObj spid="_x0000_s3076" name="" r:id="rId1" imgW="4743450" imgH="3105150" progId="Paint.Picture">
                  <p:embed/>
                </p:oleObj>
              </mc:Choice>
              <mc:Fallback>
                <p:oleObj name="" r:id="rId1" imgW="4743450" imgH="3105150" progId="Paint.Picture">
                  <p:embed/>
                  <p:pic>
                    <p:nvPicPr>
                      <p:cNvPr id="0" name="图片 3075"/>
                      <p:cNvPicPr/>
                      <p:nvPr/>
                    </p:nvPicPr>
                    <p:blipFill>
                      <a:blip r:embed="rId2"/>
                      <a:stretch>
                        <a:fillRect/>
                      </a:stretch>
                    </p:blipFill>
                    <p:spPr>
                      <a:xfrm>
                        <a:off x="4742815" y="359410"/>
                        <a:ext cx="2828925" cy="1732280"/>
                      </a:xfrm>
                      <a:prstGeom prst="rect">
                        <a:avLst/>
                      </a:prstGeom>
                      <a:noFill/>
                      <a:ln w="38100">
                        <a:noFill/>
                        <a:miter/>
                      </a:ln>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ctrTitle"/>
          </p:nvPr>
        </p:nvSpPr>
        <p:spPr>
          <a:xfrm>
            <a:off x="677863" y="2117725"/>
            <a:ext cx="7772400" cy="977900"/>
          </a:xfrm>
        </p:spPr>
        <p:txBody>
          <a:bodyPr wrap="square" lIns="91440" tIns="45720" rIns="91440" bIns="45720" anchor="ctr" anchorCtr="0"/>
          <a:lstStyle>
            <a:lvl1pPr lvl="0">
              <a:buClrTx/>
              <a:buSzTx/>
              <a:buFontTx/>
              <a:defRPr/>
            </a:lvl1pPr>
          </a:lstStyle>
          <a:p>
            <a:pPr lvl="0" algn="ctr">
              <a:lnSpc>
                <a:spcPct val="110000"/>
              </a:lnSpc>
            </a:pPr>
            <a:r>
              <a:rPr lang="zh-CN" altLang="en-US" sz="8000" dirty="0">
                <a:solidFill>
                  <a:schemeClr val="tx1"/>
                </a:solidFill>
                <a:latin typeface="宋体" panose="02010600030101010101" pitchFamily="2" charset="-122"/>
              </a:rPr>
              <a:t>二叉堆及其应用</a:t>
            </a:r>
            <a:endParaRPr lang="zh-CN" altLang="en-US" sz="8000" dirty="0">
              <a:solidFill>
                <a:schemeClr val="tx1"/>
              </a:solidFill>
              <a:latin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p:nvPr>
        </p:nvSpPr>
        <p:spPr/>
        <p:txBody>
          <a:bodyPr wrap="square" lIns="91440" tIns="45720" rIns="91440" bIns="45720" anchor="ctr" anchorCtr="0"/>
          <a:p>
            <a:r>
              <a:rPr lang="zh-CN" altLang="en-US" dirty="0">
                <a:solidFill>
                  <a:schemeClr val="tx1"/>
                </a:solidFill>
              </a:rPr>
              <a:t>预备知识</a:t>
            </a:r>
            <a:endParaRPr lang="zh-CN" altLang="en-US" dirty="0">
              <a:solidFill>
                <a:schemeClr val="tx1"/>
              </a:solidFill>
            </a:endParaRPr>
          </a:p>
        </p:txBody>
      </p:sp>
      <p:sp>
        <p:nvSpPr>
          <p:cNvPr id="101378" name="Rectangle 3"/>
          <p:cNvSpPr>
            <a:spLocks noGrp="1"/>
          </p:cNvSpPr>
          <p:nvPr>
            <p:ph type="body"/>
          </p:nvPr>
        </p:nvSpPr>
        <p:spPr/>
        <p:txBody>
          <a:bodyPr wrap="square" lIns="91440" tIns="45720" rIns="91440" bIns="45720" anchor="t" anchorCtr="0"/>
          <a:p>
            <a:pPr marL="180975" indent="-180975"/>
            <a:r>
              <a:rPr lang="zh-CN" altLang="en-US" b="1" dirty="0">
                <a:solidFill>
                  <a:srgbClr val="FF0000"/>
                </a:solidFill>
                <a:latin typeface="宋体" panose="02010600030101010101" pitchFamily="2" charset="-122"/>
              </a:rPr>
              <a:t>完全二叉树</a:t>
            </a:r>
            <a:r>
              <a:rPr lang="zh-CN" altLang="en-US" b="1" dirty="0">
                <a:latin typeface="宋体" panose="02010600030101010101" pitchFamily="2" charset="-122"/>
              </a:rPr>
              <a:t>：</a:t>
            </a:r>
            <a:endParaRPr lang="zh-CN" altLang="en-US" b="1" dirty="0">
              <a:latin typeface="宋体" panose="02010600030101010101" pitchFamily="2" charset="-122"/>
            </a:endParaRPr>
          </a:p>
          <a:p>
            <a:pPr marL="180975" indent="-180975">
              <a:buNone/>
            </a:pPr>
            <a:r>
              <a:rPr lang="zh-CN" altLang="en-US" dirty="0">
                <a:latin typeface="宋体" panose="02010600030101010101" pitchFamily="2" charset="-122"/>
              </a:rPr>
              <a:t>	    </a:t>
            </a:r>
            <a:r>
              <a:rPr lang="zh-CN" altLang="en-US" b="1" dirty="0">
                <a:latin typeface="宋体" panose="02010600030101010101" pitchFamily="2" charset="-122"/>
              </a:rPr>
              <a:t>如果一棵深度为</a:t>
            </a:r>
            <a:r>
              <a:rPr lang="en-US" altLang="zh-CN" b="1">
                <a:latin typeface="宋体" panose="02010600030101010101" pitchFamily="2" charset="-122"/>
              </a:rPr>
              <a:t>K</a:t>
            </a:r>
            <a:r>
              <a:rPr lang="zh-CN" altLang="en-US" b="1" dirty="0">
                <a:latin typeface="宋体" panose="02010600030101010101" pitchFamily="2" charset="-122"/>
              </a:rPr>
              <a:t>二叉树，</a:t>
            </a:r>
            <a:r>
              <a:rPr lang="en-US" altLang="zh-CN" b="1">
                <a:latin typeface="宋体" panose="02010600030101010101" pitchFamily="2" charset="-122"/>
              </a:rPr>
              <a:t>1</a:t>
            </a:r>
            <a:r>
              <a:rPr lang="zh-CN" altLang="en-US" b="1" dirty="0">
                <a:latin typeface="宋体" panose="02010600030101010101" pitchFamily="2" charset="-122"/>
              </a:rPr>
              <a:t>至</a:t>
            </a:r>
            <a:r>
              <a:rPr lang="en-US" altLang="zh-CN" b="1">
                <a:latin typeface="宋体" panose="02010600030101010101" pitchFamily="2" charset="-122"/>
              </a:rPr>
              <a:t>k-1</a:t>
            </a:r>
            <a:r>
              <a:rPr lang="zh-CN" altLang="en-US" b="1" dirty="0">
                <a:latin typeface="宋体" panose="02010600030101010101" pitchFamily="2" charset="-122"/>
              </a:rPr>
              <a:t>层的结点都是满的，即满足</a:t>
            </a:r>
            <a:r>
              <a:rPr lang="en-US" altLang="zh-CN" b="1">
                <a:latin typeface="宋体" panose="02010600030101010101" pitchFamily="2" charset="-122"/>
              </a:rPr>
              <a:t>2</a:t>
            </a:r>
            <a:r>
              <a:rPr lang="en-US" altLang="zh-CN" b="1" baseline="30000">
                <a:latin typeface="宋体" panose="02010600030101010101" pitchFamily="2" charset="-122"/>
              </a:rPr>
              <a:t>i</a:t>
            </a:r>
            <a:r>
              <a:rPr lang="en-US" altLang="zh-CN" b="1">
                <a:latin typeface="宋体" panose="02010600030101010101" pitchFamily="2" charset="-122"/>
              </a:rPr>
              <a:t>-1</a:t>
            </a:r>
            <a:r>
              <a:rPr lang="zh-CN" altLang="en-US" b="1" dirty="0">
                <a:latin typeface="宋体" panose="02010600030101010101" pitchFamily="2" charset="-122"/>
              </a:rPr>
              <a:t>，只有最下面的一层的结点数小于</a:t>
            </a:r>
            <a:r>
              <a:rPr lang="en-US" altLang="zh-CN" b="1">
                <a:latin typeface="宋体" panose="02010600030101010101" pitchFamily="2" charset="-122"/>
              </a:rPr>
              <a:t>2</a:t>
            </a:r>
            <a:r>
              <a:rPr lang="en-US" altLang="zh-CN" b="1" baseline="30000">
                <a:latin typeface="宋体" panose="02010600030101010101" pitchFamily="2" charset="-122"/>
              </a:rPr>
              <a:t>i</a:t>
            </a:r>
            <a:r>
              <a:rPr lang="en-US" altLang="zh-CN" b="1">
                <a:latin typeface="宋体" panose="02010600030101010101" pitchFamily="2" charset="-122"/>
              </a:rPr>
              <a:t>-1</a:t>
            </a:r>
            <a:r>
              <a:rPr lang="zh-CN" altLang="en-US" b="1" dirty="0">
                <a:latin typeface="宋体" panose="02010600030101010101" pitchFamily="2" charset="-122"/>
              </a:rPr>
              <a:t>，并且最下面一层的结点都集中在该层最左边的若干位置，则此二叉树称为完全二叉树。</a:t>
            </a:r>
            <a:endParaRPr lang="zh-CN" altLang="en-US" b="1" dirty="0">
              <a:latin typeface="宋体" panose="02010600030101010101" pitchFamily="2" charset="-122"/>
            </a:endParaRPr>
          </a:p>
          <a:p>
            <a:pPr marL="180975" indent="-180975">
              <a:buNone/>
            </a:pPr>
            <a:endParaRPr lang="zh-CN" altLang="en-US" b="1" dirty="0">
              <a:latin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36" descr="紫色网格"/>
          <p:cNvSpPr/>
          <p:nvPr/>
        </p:nvSpPr>
        <p:spPr>
          <a:xfrm>
            <a:off x="71438" y="3209925"/>
            <a:ext cx="9072562" cy="477838"/>
          </a:xfrm>
          <a:prstGeom prst="rect">
            <a:avLst/>
          </a:prstGeom>
          <a:noFill/>
          <a:ln w="57150" cap="flat" cmpd="sng">
            <a:solidFill>
              <a:srgbClr val="FF00FF"/>
            </a:solidFill>
            <a:prstDash val="sysDot"/>
            <a:miter/>
            <a:headEnd type="none" w="med" len="med"/>
            <a:tailEnd type="none" w="med" len="med"/>
          </a:ln>
        </p:spPr>
        <p:txBody>
          <a:bodyPr anchor="ctr" anchorCtr="0">
            <a:spAutoFit/>
          </a:bodyPr>
          <a:p>
            <a:pPr>
              <a:lnSpc>
                <a:spcPct val="90000"/>
              </a:lnSpc>
              <a:spcBef>
                <a:spcPct val="20000"/>
              </a:spcBef>
              <a:buClr>
                <a:srgbClr val="FFFF00"/>
              </a:buClr>
              <a:buSzPct val="90000"/>
              <a:buFont typeface="Wingdings" panose="05000000000000000000" pitchFamily="2" charset="2"/>
              <a:buChar char="n"/>
            </a:pPr>
            <a:endParaRPr lang="zh-CN" altLang="en-US" sz="2400" b="1" dirty="0">
              <a:latin typeface="Times New Roman" panose="02020603050405020304" pitchFamily="18" charset="0"/>
              <a:ea typeface="楷体_GB2312" panose="02010609030101010101" pitchFamily="49" charset="-122"/>
            </a:endParaRPr>
          </a:p>
        </p:txBody>
      </p:sp>
      <p:sp>
        <p:nvSpPr>
          <p:cNvPr id="102402" name="AutoShape 37"/>
          <p:cNvSpPr/>
          <p:nvPr/>
        </p:nvSpPr>
        <p:spPr>
          <a:xfrm>
            <a:off x="6699250" y="114300"/>
            <a:ext cx="2444750" cy="757238"/>
          </a:xfrm>
          <a:prstGeom prst="ribbon2">
            <a:avLst>
              <a:gd name="adj1" fmla="val 12500"/>
              <a:gd name="adj2" fmla="val 50000"/>
            </a:avLst>
          </a:prstGeom>
          <a:solidFill>
            <a:srgbClr val="00FF00"/>
          </a:solidFill>
          <a:ln w="38100" cap="flat" cmpd="sng">
            <a:solidFill>
              <a:srgbClr val="006600"/>
            </a:solidFill>
            <a:prstDash val="solid"/>
            <a:headEnd type="none" w="med" len="med"/>
            <a:tailEnd type="none" w="med" len="med"/>
          </a:ln>
        </p:spPr>
        <p:txBody>
          <a:bodyPr anchor="ctr" anchorCtr="0">
            <a:spAutoFit/>
          </a:bodyPr>
          <a:p>
            <a:pPr marL="342900" indent="-342900" algn="ctr">
              <a:lnSpc>
                <a:spcPct val="90000"/>
              </a:lnSpc>
              <a:spcBef>
                <a:spcPct val="20000"/>
              </a:spcBef>
              <a:buClr>
                <a:srgbClr val="FFFF00"/>
              </a:buClr>
              <a:buSzPct val="90000"/>
              <a:buFont typeface="Wingdings" panose="05000000000000000000" pitchFamily="2" charset="2"/>
            </a:pPr>
            <a:r>
              <a:rPr lang="zh-CN" altLang="en-US" sz="4000" b="1" dirty="0">
                <a:solidFill>
                  <a:schemeClr val="bg2"/>
                </a:solidFill>
                <a:latin typeface="Times New Roman" panose="02020603050405020304" pitchFamily="18" charset="0"/>
                <a:ea typeface="楷体_GB2312" panose="02010609030101010101" pitchFamily="49" charset="-122"/>
              </a:rPr>
              <a:t>回顾</a:t>
            </a:r>
            <a:endParaRPr lang="zh-CN" altLang="en-US" sz="4000" b="1" dirty="0">
              <a:solidFill>
                <a:schemeClr val="bg2"/>
              </a:solidFill>
              <a:latin typeface="Times New Roman" panose="02020603050405020304" pitchFamily="18" charset="0"/>
              <a:ea typeface="楷体_GB2312" panose="02010609030101010101" pitchFamily="49" charset="-122"/>
            </a:endParaRPr>
          </a:p>
        </p:txBody>
      </p:sp>
      <p:sp>
        <p:nvSpPr>
          <p:cNvPr id="104452" name="Rectangle 2"/>
          <p:cNvSpPr>
            <a:spLocks noGrp="1"/>
          </p:cNvSpPr>
          <p:nvPr>
            <p:ph type="body"/>
          </p:nvPr>
        </p:nvSpPr>
        <p:spPr>
          <a:xfrm>
            <a:off x="0" y="188913"/>
            <a:ext cx="8964613" cy="1519237"/>
          </a:xfrm>
        </p:spPr>
        <p:txBody>
          <a:bodyPr wrap="square" lIns="91440" tIns="45720" rIns="91440" bIns="45720" anchor="t" anchorCtr="0">
            <a:spAutoFit/>
          </a:bodyPr>
          <a:p>
            <a:r>
              <a:rPr lang="zh-CN" altLang="en-US" dirty="0">
                <a:solidFill>
                  <a:schemeClr val="folHlink"/>
                </a:solidFill>
              </a:rPr>
              <a:t>满二叉树</a:t>
            </a:r>
            <a:endParaRPr lang="zh-CN" altLang="en-US" dirty="0">
              <a:solidFill>
                <a:schemeClr val="folHlink"/>
              </a:solidFill>
            </a:endParaRPr>
          </a:p>
          <a:p>
            <a:pPr>
              <a:buNone/>
            </a:pPr>
            <a:r>
              <a:rPr lang="zh-CN" altLang="en-US" sz="2600" dirty="0"/>
              <a:t>    二叉树的所有分支结点都有左子树和右子树，并且所有叶子结点都在二叉树的最下一层；</a:t>
            </a:r>
            <a:endParaRPr lang="zh-CN" altLang="en-US" sz="2600" dirty="0"/>
          </a:p>
        </p:txBody>
      </p:sp>
      <p:graphicFrame>
        <p:nvGraphicFramePr>
          <p:cNvPr id="104453" name="Object 3"/>
          <p:cNvGraphicFramePr>
            <a:graphicFrameLocks noChangeAspect="1"/>
          </p:cNvGraphicFramePr>
          <p:nvPr/>
        </p:nvGraphicFramePr>
        <p:xfrm>
          <a:off x="395288" y="3429000"/>
          <a:ext cx="4248150" cy="3240088"/>
        </p:xfrm>
        <a:graphic>
          <a:graphicData uri="http://schemas.openxmlformats.org/presentationml/2006/ole">
            <mc:AlternateContent xmlns:mc="http://schemas.openxmlformats.org/markup-compatibility/2006">
              <mc:Choice xmlns:v="urn:schemas-microsoft-com:vml" Requires="v">
                <p:oleObj spid="_x0000_s3085" name="" r:id="rId1" imgW="3272790" imgH="2213610" progId="Visio.Drawing.11">
                  <p:embed/>
                </p:oleObj>
              </mc:Choice>
              <mc:Fallback>
                <p:oleObj name="" r:id="rId1" imgW="3272790" imgH="2213610" progId="Visio.Drawing.11">
                  <p:embed/>
                  <p:pic>
                    <p:nvPicPr>
                      <p:cNvPr id="0" name="图片 3084"/>
                      <p:cNvPicPr/>
                      <p:nvPr/>
                    </p:nvPicPr>
                    <p:blipFill>
                      <a:blip r:embed="rId2"/>
                      <a:stretch>
                        <a:fillRect/>
                      </a:stretch>
                    </p:blipFill>
                    <p:spPr>
                      <a:xfrm>
                        <a:off x="395288" y="3429000"/>
                        <a:ext cx="4248150" cy="3240088"/>
                      </a:xfrm>
                      <a:prstGeom prst="rect">
                        <a:avLst/>
                      </a:prstGeom>
                      <a:solidFill>
                        <a:schemeClr val="accent1"/>
                      </a:solidFill>
                      <a:ln w="38100">
                        <a:noFill/>
                        <a:miter/>
                      </a:ln>
                    </p:spPr>
                  </p:pic>
                </p:oleObj>
              </mc:Fallback>
            </mc:AlternateContent>
          </a:graphicData>
        </a:graphic>
      </p:graphicFrame>
      <p:sp>
        <p:nvSpPr>
          <p:cNvPr id="613380" name="Rectangle 4"/>
          <p:cNvSpPr/>
          <p:nvPr/>
        </p:nvSpPr>
        <p:spPr>
          <a:xfrm>
            <a:off x="0" y="1700213"/>
            <a:ext cx="8763000" cy="1519237"/>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buChar char="n"/>
            </a:pPr>
            <a:r>
              <a:rPr lang="zh-CN" altLang="en-US" sz="3200" b="1" dirty="0">
                <a:solidFill>
                  <a:schemeClr val="folHlink"/>
                </a:solidFill>
                <a:latin typeface="Times New Roman" panose="02020603050405020304" pitchFamily="18" charset="0"/>
                <a:ea typeface="楷体_GB2312" panose="02010609030101010101" pitchFamily="49" charset="-122"/>
              </a:rPr>
              <a:t>完全二叉树</a:t>
            </a:r>
            <a:endParaRPr lang="zh-CN" altLang="en-US" sz="3200" b="1" dirty="0">
              <a:solidFill>
                <a:schemeClr val="folHlink"/>
              </a:solidFill>
              <a:latin typeface="Times New Roman" panose="02020603050405020304" pitchFamily="18" charset="0"/>
              <a:ea typeface="楷体_GB2312" panose="02010609030101010101" pitchFamily="49" charset="-122"/>
            </a:endParaRPr>
          </a:p>
          <a:p>
            <a:pPr marL="342900" indent="-342900">
              <a:spcBef>
                <a:spcPct val="20000"/>
              </a:spcBef>
              <a:buClr>
                <a:srgbClr val="FFFF00"/>
              </a:buClr>
              <a:buSzPct val="90000"/>
              <a:buFont typeface="Wingdings" panose="05000000000000000000" pitchFamily="2" charset="2"/>
            </a:pPr>
            <a:r>
              <a:rPr lang="zh-CN" altLang="en-US" sz="2800" b="1" dirty="0">
                <a:latin typeface="Times New Roman" panose="02020603050405020304" pitchFamily="18" charset="0"/>
                <a:ea typeface="楷体_GB2312" panose="02010609030101010101" pitchFamily="49" charset="-122"/>
              </a:rPr>
              <a:t>    具有</a:t>
            </a:r>
            <a:r>
              <a:rPr lang="en-US" altLang="zh-CN" sz="2800" b="1">
                <a:latin typeface="Times New Roman" panose="02020603050405020304" pitchFamily="18" charset="0"/>
                <a:ea typeface="楷体_GB2312" panose="02010609030101010101" pitchFamily="49" charset="-122"/>
              </a:rPr>
              <a:t>n</a:t>
            </a:r>
            <a:r>
              <a:rPr lang="zh-CN" altLang="en-US" sz="2800" b="1" dirty="0">
                <a:latin typeface="Times New Roman" panose="02020603050405020304" pitchFamily="18" charset="0"/>
                <a:ea typeface="楷体_GB2312" panose="02010609030101010101" pitchFamily="49" charset="-122"/>
              </a:rPr>
              <a:t>个结点的完全二叉树，它的结构与满二叉树的前</a:t>
            </a:r>
            <a:r>
              <a:rPr lang="en-US" altLang="zh-CN" sz="2800" b="1">
                <a:latin typeface="Times New Roman" panose="02020603050405020304" pitchFamily="18" charset="0"/>
                <a:ea typeface="楷体_GB2312" panose="02010609030101010101" pitchFamily="49" charset="-122"/>
              </a:rPr>
              <a:t>n</a:t>
            </a:r>
            <a:r>
              <a:rPr lang="zh-CN" altLang="en-US" sz="2800" b="1" dirty="0">
                <a:latin typeface="Times New Roman" panose="02020603050405020304" pitchFamily="18" charset="0"/>
                <a:ea typeface="楷体_GB2312" panose="02010609030101010101" pitchFamily="49" charset="-122"/>
              </a:rPr>
              <a:t>个结点的结构相同；</a:t>
            </a:r>
            <a:endParaRPr lang="zh-CN" altLang="en-US" sz="2800" b="1" dirty="0">
              <a:latin typeface="Times New Roman" panose="02020603050405020304" pitchFamily="18" charset="0"/>
              <a:ea typeface="楷体_GB2312" panose="02010609030101010101" pitchFamily="49" charset="-122"/>
            </a:endParaRPr>
          </a:p>
        </p:txBody>
      </p:sp>
      <p:graphicFrame>
        <p:nvGraphicFramePr>
          <p:cNvPr id="104455" name="Object 5"/>
          <p:cNvGraphicFramePr>
            <a:graphicFrameLocks noChangeAspect="1"/>
          </p:cNvGraphicFramePr>
          <p:nvPr/>
        </p:nvGraphicFramePr>
        <p:xfrm>
          <a:off x="4932363" y="3429000"/>
          <a:ext cx="3887787" cy="3240088"/>
        </p:xfrm>
        <a:graphic>
          <a:graphicData uri="http://schemas.openxmlformats.org/presentationml/2006/ole">
            <mc:AlternateContent xmlns:mc="http://schemas.openxmlformats.org/markup-compatibility/2006">
              <mc:Choice xmlns:v="urn:schemas-microsoft-com:vml" Requires="v">
                <p:oleObj spid="_x0000_s3086" name="" r:id="rId3" imgW="3007995" imgH="2213610" progId="Visio.Drawing.11">
                  <p:embed/>
                </p:oleObj>
              </mc:Choice>
              <mc:Fallback>
                <p:oleObj name="" r:id="rId3" imgW="3007995" imgH="2213610" progId="Visio.Drawing.11">
                  <p:embed/>
                  <p:pic>
                    <p:nvPicPr>
                      <p:cNvPr id="0" name="图片 3085"/>
                      <p:cNvPicPr/>
                      <p:nvPr/>
                    </p:nvPicPr>
                    <p:blipFill>
                      <a:blip r:embed="rId4"/>
                      <a:stretch>
                        <a:fillRect/>
                      </a:stretch>
                    </p:blipFill>
                    <p:spPr>
                      <a:xfrm>
                        <a:off x="4932363" y="3429000"/>
                        <a:ext cx="3887787" cy="3240088"/>
                      </a:xfrm>
                      <a:prstGeom prst="rect">
                        <a:avLst/>
                      </a:prstGeom>
                      <a:solidFill>
                        <a:schemeClr val="accent1"/>
                      </a:solidFill>
                      <a:ln w="38100">
                        <a:noFill/>
                        <a:miter/>
                      </a:ln>
                    </p:spPr>
                  </p:pic>
                </p:oleObj>
              </mc:Fallback>
            </mc:AlternateContent>
          </a:graphicData>
        </a:graphic>
      </p:graphicFrame>
      <p:grpSp>
        <p:nvGrpSpPr>
          <p:cNvPr id="613382" name="Group 6"/>
          <p:cNvGrpSpPr/>
          <p:nvPr/>
        </p:nvGrpSpPr>
        <p:grpSpPr>
          <a:xfrm>
            <a:off x="323850" y="3429000"/>
            <a:ext cx="4105275" cy="2906713"/>
            <a:chOff x="204" y="2069"/>
            <a:chExt cx="2586" cy="1831"/>
          </a:xfrm>
        </p:grpSpPr>
        <p:sp>
          <p:nvSpPr>
            <p:cNvPr id="102408" name="Text Box 7"/>
            <p:cNvSpPr txBox="1"/>
            <p:nvPr/>
          </p:nvSpPr>
          <p:spPr>
            <a:xfrm>
              <a:off x="1383" y="2069"/>
              <a:ext cx="212" cy="288"/>
            </a:xfrm>
            <a:prstGeom prst="rect">
              <a:avLst/>
            </a:prstGeom>
            <a:noFill/>
            <a:ln w="9525">
              <a:noFill/>
            </a:ln>
          </p:spPr>
          <p:txBody>
            <a:bodyPr wrap="none">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a:t>
              </a:r>
              <a:endParaRPr lang="en-US" altLang="zh-CN" sz="2400" b="1">
                <a:solidFill>
                  <a:srgbClr val="D60093"/>
                </a:solidFill>
                <a:latin typeface="Times New Roman" panose="02020603050405020304" pitchFamily="18" charset="0"/>
              </a:endParaRPr>
            </a:p>
          </p:txBody>
        </p:sp>
        <p:sp>
          <p:nvSpPr>
            <p:cNvPr id="102409" name="Text Box 8"/>
            <p:cNvSpPr txBox="1"/>
            <p:nvPr/>
          </p:nvSpPr>
          <p:spPr>
            <a:xfrm>
              <a:off x="703" y="2614"/>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2</a:t>
              </a:r>
              <a:endParaRPr lang="en-US" altLang="zh-CN" sz="2400" b="1">
                <a:solidFill>
                  <a:srgbClr val="D60093"/>
                </a:solidFill>
                <a:latin typeface="Times New Roman" panose="02020603050405020304" pitchFamily="18" charset="0"/>
              </a:endParaRPr>
            </a:p>
          </p:txBody>
        </p:sp>
        <p:sp>
          <p:nvSpPr>
            <p:cNvPr id="102410" name="Text Box 9"/>
            <p:cNvSpPr txBox="1"/>
            <p:nvPr/>
          </p:nvSpPr>
          <p:spPr>
            <a:xfrm>
              <a:off x="1973" y="2614"/>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3</a:t>
              </a:r>
              <a:endParaRPr lang="en-US" altLang="zh-CN" sz="2400" b="1">
                <a:solidFill>
                  <a:srgbClr val="D60093"/>
                </a:solidFill>
                <a:latin typeface="Times New Roman" panose="02020603050405020304" pitchFamily="18" charset="0"/>
              </a:endParaRPr>
            </a:p>
          </p:txBody>
        </p:sp>
        <p:sp>
          <p:nvSpPr>
            <p:cNvPr id="102411" name="Text Box 10"/>
            <p:cNvSpPr txBox="1"/>
            <p:nvPr/>
          </p:nvSpPr>
          <p:spPr>
            <a:xfrm>
              <a:off x="340" y="3203"/>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4</a:t>
              </a:r>
              <a:endParaRPr lang="en-US" altLang="zh-CN" sz="2400" b="1">
                <a:solidFill>
                  <a:srgbClr val="D60093"/>
                </a:solidFill>
                <a:latin typeface="Times New Roman" panose="02020603050405020304" pitchFamily="18" charset="0"/>
              </a:endParaRPr>
            </a:p>
          </p:txBody>
        </p:sp>
        <p:sp>
          <p:nvSpPr>
            <p:cNvPr id="102412" name="Text Box 11"/>
            <p:cNvSpPr txBox="1"/>
            <p:nvPr/>
          </p:nvSpPr>
          <p:spPr>
            <a:xfrm>
              <a:off x="930" y="3203"/>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5</a:t>
              </a:r>
              <a:endParaRPr lang="en-US" altLang="zh-CN" sz="2400" b="1">
                <a:solidFill>
                  <a:srgbClr val="D60093"/>
                </a:solidFill>
                <a:latin typeface="Times New Roman" panose="02020603050405020304" pitchFamily="18" charset="0"/>
              </a:endParaRPr>
            </a:p>
          </p:txBody>
        </p:sp>
        <p:sp>
          <p:nvSpPr>
            <p:cNvPr id="102413" name="Text Box 12"/>
            <p:cNvSpPr txBox="1"/>
            <p:nvPr/>
          </p:nvSpPr>
          <p:spPr>
            <a:xfrm>
              <a:off x="1655" y="3203"/>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6</a:t>
              </a:r>
              <a:endParaRPr lang="en-US" altLang="zh-CN" sz="2400" b="1">
                <a:solidFill>
                  <a:srgbClr val="D60093"/>
                </a:solidFill>
                <a:latin typeface="Times New Roman" panose="02020603050405020304" pitchFamily="18" charset="0"/>
              </a:endParaRPr>
            </a:p>
          </p:txBody>
        </p:sp>
        <p:sp>
          <p:nvSpPr>
            <p:cNvPr id="102414" name="Text Box 13"/>
            <p:cNvSpPr txBox="1"/>
            <p:nvPr/>
          </p:nvSpPr>
          <p:spPr>
            <a:xfrm>
              <a:off x="2290" y="3203"/>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7</a:t>
              </a:r>
              <a:endParaRPr lang="en-US" altLang="zh-CN" sz="2400" b="1">
                <a:solidFill>
                  <a:srgbClr val="D60093"/>
                </a:solidFill>
                <a:latin typeface="Times New Roman" panose="02020603050405020304" pitchFamily="18" charset="0"/>
              </a:endParaRPr>
            </a:p>
          </p:txBody>
        </p:sp>
        <p:sp>
          <p:nvSpPr>
            <p:cNvPr id="102415" name="Text Box 14"/>
            <p:cNvSpPr txBox="1"/>
            <p:nvPr/>
          </p:nvSpPr>
          <p:spPr>
            <a:xfrm>
              <a:off x="204" y="3612"/>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8</a:t>
              </a:r>
              <a:endParaRPr lang="en-US" altLang="zh-CN" sz="2400" b="1">
                <a:solidFill>
                  <a:srgbClr val="D60093"/>
                </a:solidFill>
                <a:latin typeface="Times New Roman" panose="02020603050405020304" pitchFamily="18" charset="0"/>
              </a:endParaRPr>
            </a:p>
          </p:txBody>
        </p:sp>
        <p:sp>
          <p:nvSpPr>
            <p:cNvPr id="102416" name="Text Box 15"/>
            <p:cNvSpPr txBox="1"/>
            <p:nvPr/>
          </p:nvSpPr>
          <p:spPr>
            <a:xfrm>
              <a:off x="567" y="3612"/>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9</a:t>
              </a:r>
              <a:endParaRPr lang="en-US" altLang="zh-CN" sz="2400" b="1">
                <a:solidFill>
                  <a:srgbClr val="D60093"/>
                </a:solidFill>
                <a:latin typeface="Times New Roman" panose="02020603050405020304" pitchFamily="18" charset="0"/>
              </a:endParaRPr>
            </a:p>
          </p:txBody>
        </p:sp>
        <p:sp>
          <p:nvSpPr>
            <p:cNvPr id="102417" name="Text Box 16"/>
            <p:cNvSpPr txBox="1"/>
            <p:nvPr/>
          </p:nvSpPr>
          <p:spPr>
            <a:xfrm>
              <a:off x="839" y="3612"/>
              <a:ext cx="318"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10</a:t>
              </a:r>
              <a:endParaRPr lang="en-US" altLang="zh-CN" sz="2400" b="1">
                <a:solidFill>
                  <a:srgbClr val="D60093"/>
                </a:solidFill>
                <a:latin typeface="Times New Roman" panose="02020603050405020304" pitchFamily="18" charset="0"/>
              </a:endParaRPr>
            </a:p>
          </p:txBody>
        </p:sp>
        <p:sp>
          <p:nvSpPr>
            <p:cNvPr id="102418" name="Text Box 17"/>
            <p:cNvSpPr txBox="1"/>
            <p:nvPr/>
          </p:nvSpPr>
          <p:spPr>
            <a:xfrm>
              <a:off x="1111" y="3612"/>
              <a:ext cx="318"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11</a:t>
              </a:r>
              <a:endParaRPr lang="en-US" altLang="zh-CN" sz="2400" b="1">
                <a:solidFill>
                  <a:srgbClr val="D60093"/>
                </a:solidFill>
                <a:latin typeface="Times New Roman" panose="02020603050405020304" pitchFamily="18" charset="0"/>
              </a:endParaRPr>
            </a:p>
          </p:txBody>
        </p:sp>
        <p:sp>
          <p:nvSpPr>
            <p:cNvPr id="102419" name="Text Box 18"/>
            <p:cNvSpPr txBox="1"/>
            <p:nvPr/>
          </p:nvSpPr>
          <p:spPr>
            <a:xfrm>
              <a:off x="1519" y="3612"/>
              <a:ext cx="318"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12</a:t>
              </a:r>
              <a:endParaRPr lang="en-US" altLang="zh-CN" sz="2400" b="1">
                <a:solidFill>
                  <a:srgbClr val="D60093"/>
                </a:solidFill>
                <a:latin typeface="Times New Roman" panose="02020603050405020304" pitchFamily="18" charset="0"/>
              </a:endParaRPr>
            </a:p>
          </p:txBody>
        </p:sp>
        <p:sp>
          <p:nvSpPr>
            <p:cNvPr id="102420" name="Text Box 19"/>
            <p:cNvSpPr txBox="1"/>
            <p:nvPr/>
          </p:nvSpPr>
          <p:spPr>
            <a:xfrm>
              <a:off x="1837" y="3612"/>
              <a:ext cx="318"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13</a:t>
              </a:r>
              <a:endParaRPr lang="en-US" altLang="zh-CN" sz="2400" b="1">
                <a:solidFill>
                  <a:srgbClr val="D60093"/>
                </a:solidFill>
                <a:latin typeface="Times New Roman" panose="02020603050405020304" pitchFamily="18" charset="0"/>
              </a:endParaRPr>
            </a:p>
          </p:txBody>
        </p:sp>
        <p:sp>
          <p:nvSpPr>
            <p:cNvPr id="102421" name="Text Box 20"/>
            <p:cNvSpPr txBox="1"/>
            <p:nvPr/>
          </p:nvSpPr>
          <p:spPr>
            <a:xfrm>
              <a:off x="2200" y="3612"/>
              <a:ext cx="318"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14</a:t>
              </a:r>
              <a:endParaRPr lang="en-US" altLang="zh-CN" sz="2400" b="1">
                <a:solidFill>
                  <a:srgbClr val="D60093"/>
                </a:solidFill>
                <a:latin typeface="Times New Roman" panose="02020603050405020304" pitchFamily="18" charset="0"/>
              </a:endParaRPr>
            </a:p>
          </p:txBody>
        </p:sp>
        <p:sp>
          <p:nvSpPr>
            <p:cNvPr id="102422" name="Text Box 21"/>
            <p:cNvSpPr txBox="1"/>
            <p:nvPr/>
          </p:nvSpPr>
          <p:spPr>
            <a:xfrm>
              <a:off x="2472" y="3612"/>
              <a:ext cx="318"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15</a:t>
              </a:r>
              <a:endParaRPr lang="en-US" altLang="zh-CN" sz="2400" b="1">
                <a:solidFill>
                  <a:srgbClr val="D60093"/>
                </a:solidFill>
                <a:latin typeface="Times New Roman" panose="02020603050405020304" pitchFamily="18" charset="0"/>
              </a:endParaRPr>
            </a:p>
          </p:txBody>
        </p:sp>
      </p:grpSp>
      <p:grpSp>
        <p:nvGrpSpPr>
          <p:cNvPr id="613398" name="Group 22"/>
          <p:cNvGrpSpPr/>
          <p:nvPr/>
        </p:nvGrpSpPr>
        <p:grpSpPr>
          <a:xfrm>
            <a:off x="4859338" y="3429000"/>
            <a:ext cx="3648075" cy="2906713"/>
            <a:chOff x="3061" y="2069"/>
            <a:chExt cx="2298" cy="1831"/>
          </a:xfrm>
        </p:grpSpPr>
        <p:sp>
          <p:nvSpPr>
            <p:cNvPr id="102424" name="Text Box 23"/>
            <p:cNvSpPr txBox="1"/>
            <p:nvPr/>
          </p:nvSpPr>
          <p:spPr>
            <a:xfrm>
              <a:off x="4240" y="2069"/>
              <a:ext cx="212" cy="288"/>
            </a:xfrm>
            <a:prstGeom prst="rect">
              <a:avLst/>
            </a:prstGeom>
            <a:noFill/>
            <a:ln w="9525">
              <a:noFill/>
            </a:ln>
          </p:spPr>
          <p:txBody>
            <a:bodyPr wrap="none">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a:t>
              </a:r>
              <a:endParaRPr lang="en-US" altLang="zh-CN" sz="2400" b="1">
                <a:solidFill>
                  <a:srgbClr val="D60093"/>
                </a:solidFill>
                <a:latin typeface="Times New Roman" panose="02020603050405020304" pitchFamily="18" charset="0"/>
              </a:endParaRPr>
            </a:p>
          </p:txBody>
        </p:sp>
        <p:sp>
          <p:nvSpPr>
            <p:cNvPr id="102425" name="Text Box 24"/>
            <p:cNvSpPr txBox="1"/>
            <p:nvPr/>
          </p:nvSpPr>
          <p:spPr>
            <a:xfrm>
              <a:off x="3560" y="2614"/>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2</a:t>
              </a:r>
              <a:endParaRPr lang="en-US" altLang="zh-CN" sz="2400" b="1">
                <a:solidFill>
                  <a:srgbClr val="D60093"/>
                </a:solidFill>
                <a:latin typeface="Times New Roman" panose="02020603050405020304" pitchFamily="18" charset="0"/>
              </a:endParaRPr>
            </a:p>
          </p:txBody>
        </p:sp>
        <p:sp>
          <p:nvSpPr>
            <p:cNvPr id="102426" name="Text Box 25"/>
            <p:cNvSpPr txBox="1"/>
            <p:nvPr/>
          </p:nvSpPr>
          <p:spPr>
            <a:xfrm>
              <a:off x="4830" y="2614"/>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3</a:t>
              </a:r>
              <a:endParaRPr lang="en-US" altLang="zh-CN" sz="2400" b="1">
                <a:solidFill>
                  <a:srgbClr val="D60093"/>
                </a:solidFill>
                <a:latin typeface="Times New Roman" panose="02020603050405020304" pitchFamily="18" charset="0"/>
              </a:endParaRPr>
            </a:p>
          </p:txBody>
        </p:sp>
        <p:sp>
          <p:nvSpPr>
            <p:cNvPr id="102427" name="Text Box 26"/>
            <p:cNvSpPr txBox="1"/>
            <p:nvPr/>
          </p:nvSpPr>
          <p:spPr>
            <a:xfrm>
              <a:off x="3197" y="3203"/>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4</a:t>
              </a:r>
              <a:endParaRPr lang="en-US" altLang="zh-CN" sz="2400" b="1">
                <a:solidFill>
                  <a:srgbClr val="D60093"/>
                </a:solidFill>
                <a:latin typeface="Times New Roman" panose="02020603050405020304" pitchFamily="18" charset="0"/>
              </a:endParaRPr>
            </a:p>
          </p:txBody>
        </p:sp>
        <p:sp>
          <p:nvSpPr>
            <p:cNvPr id="102428" name="Text Box 27"/>
            <p:cNvSpPr txBox="1"/>
            <p:nvPr/>
          </p:nvSpPr>
          <p:spPr>
            <a:xfrm>
              <a:off x="3787" y="3203"/>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5</a:t>
              </a:r>
              <a:endParaRPr lang="en-US" altLang="zh-CN" sz="2400" b="1">
                <a:solidFill>
                  <a:srgbClr val="D60093"/>
                </a:solidFill>
                <a:latin typeface="Times New Roman" panose="02020603050405020304" pitchFamily="18" charset="0"/>
              </a:endParaRPr>
            </a:p>
          </p:txBody>
        </p:sp>
        <p:sp>
          <p:nvSpPr>
            <p:cNvPr id="102429" name="Text Box 28"/>
            <p:cNvSpPr txBox="1"/>
            <p:nvPr/>
          </p:nvSpPr>
          <p:spPr>
            <a:xfrm>
              <a:off x="4512" y="3203"/>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6</a:t>
              </a:r>
              <a:endParaRPr lang="en-US" altLang="zh-CN" sz="2400" b="1">
                <a:solidFill>
                  <a:srgbClr val="D60093"/>
                </a:solidFill>
                <a:latin typeface="Times New Roman" panose="02020603050405020304" pitchFamily="18" charset="0"/>
              </a:endParaRPr>
            </a:p>
          </p:txBody>
        </p:sp>
        <p:sp>
          <p:nvSpPr>
            <p:cNvPr id="102430" name="Text Box 29"/>
            <p:cNvSpPr txBox="1"/>
            <p:nvPr/>
          </p:nvSpPr>
          <p:spPr>
            <a:xfrm>
              <a:off x="5147" y="3203"/>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7</a:t>
              </a:r>
              <a:endParaRPr lang="en-US" altLang="zh-CN" sz="2400" b="1">
                <a:solidFill>
                  <a:srgbClr val="D60093"/>
                </a:solidFill>
                <a:latin typeface="Times New Roman" panose="02020603050405020304" pitchFamily="18" charset="0"/>
              </a:endParaRPr>
            </a:p>
          </p:txBody>
        </p:sp>
        <p:sp>
          <p:nvSpPr>
            <p:cNvPr id="102431" name="Text Box 30"/>
            <p:cNvSpPr txBox="1"/>
            <p:nvPr/>
          </p:nvSpPr>
          <p:spPr>
            <a:xfrm>
              <a:off x="3061" y="3612"/>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8</a:t>
              </a:r>
              <a:endParaRPr lang="en-US" altLang="zh-CN" sz="2400" b="1">
                <a:solidFill>
                  <a:srgbClr val="D60093"/>
                </a:solidFill>
                <a:latin typeface="Times New Roman" panose="02020603050405020304" pitchFamily="18" charset="0"/>
              </a:endParaRPr>
            </a:p>
          </p:txBody>
        </p:sp>
        <p:sp>
          <p:nvSpPr>
            <p:cNvPr id="102432" name="Text Box 31"/>
            <p:cNvSpPr txBox="1"/>
            <p:nvPr/>
          </p:nvSpPr>
          <p:spPr>
            <a:xfrm>
              <a:off x="3424" y="3612"/>
              <a:ext cx="212"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9</a:t>
              </a:r>
              <a:endParaRPr lang="en-US" altLang="zh-CN" sz="2400" b="1">
                <a:solidFill>
                  <a:srgbClr val="D60093"/>
                </a:solidFill>
                <a:latin typeface="Times New Roman" panose="02020603050405020304" pitchFamily="18" charset="0"/>
              </a:endParaRPr>
            </a:p>
          </p:txBody>
        </p:sp>
        <p:sp>
          <p:nvSpPr>
            <p:cNvPr id="102433" name="Text Box 32"/>
            <p:cNvSpPr txBox="1"/>
            <p:nvPr/>
          </p:nvSpPr>
          <p:spPr>
            <a:xfrm>
              <a:off x="3696" y="3612"/>
              <a:ext cx="318"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10</a:t>
              </a:r>
              <a:endParaRPr lang="en-US" altLang="zh-CN" sz="2400" b="1">
                <a:solidFill>
                  <a:srgbClr val="D60093"/>
                </a:solidFill>
                <a:latin typeface="Times New Roman" panose="02020603050405020304" pitchFamily="18" charset="0"/>
              </a:endParaRPr>
            </a:p>
          </p:txBody>
        </p:sp>
        <p:sp>
          <p:nvSpPr>
            <p:cNvPr id="102434" name="Text Box 33"/>
            <p:cNvSpPr txBox="1"/>
            <p:nvPr/>
          </p:nvSpPr>
          <p:spPr>
            <a:xfrm>
              <a:off x="3968" y="3612"/>
              <a:ext cx="318"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11</a:t>
              </a:r>
              <a:endParaRPr lang="en-US" altLang="zh-CN" sz="2400" b="1">
                <a:solidFill>
                  <a:srgbClr val="D60093"/>
                </a:solidFill>
                <a:latin typeface="Times New Roman" panose="02020603050405020304" pitchFamily="18" charset="0"/>
              </a:endParaRPr>
            </a:p>
          </p:txBody>
        </p:sp>
        <p:sp>
          <p:nvSpPr>
            <p:cNvPr id="102435" name="Text Box 34"/>
            <p:cNvSpPr txBox="1"/>
            <p:nvPr/>
          </p:nvSpPr>
          <p:spPr>
            <a:xfrm>
              <a:off x="4376" y="3612"/>
              <a:ext cx="318" cy="288"/>
            </a:xfrm>
            <a:prstGeom prst="rect">
              <a:avLst/>
            </a:prstGeom>
            <a:noFill/>
            <a:ln w="9525">
              <a:noFill/>
            </a:ln>
          </p:spPr>
          <p:txBody>
            <a:bodyPr>
              <a:spAutoFit/>
            </a:bodyPr>
            <a:p>
              <a:pPr marL="342900" indent="-342900">
                <a:spcBef>
                  <a:spcPct val="20000"/>
                </a:spcBef>
                <a:buClr>
                  <a:srgbClr val="FFFF00"/>
                </a:buClr>
                <a:buSzPct val="90000"/>
                <a:buFont typeface="Wingdings" panose="05000000000000000000" pitchFamily="2" charset="2"/>
              </a:pPr>
              <a:r>
                <a:rPr lang="en-US" altLang="zh-CN" sz="2400" b="1">
                  <a:solidFill>
                    <a:srgbClr val="D60093"/>
                  </a:solidFill>
                  <a:latin typeface="Times New Roman" panose="02020603050405020304" pitchFamily="18" charset="0"/>
                </a:rPr>
                <a:t>12</a:t>
              </a:r>
              <a:endParaRPr lang="en-US" altLang="zh-CN" sz="2400" b="1">
                <a:solidFill>
                  <a:srgbClr val="D60093"/>
                </a:solidFill>
                <a:latin typeface="Times New Roman" panose="02020603050405020304" pitchFamily="18" charset="0"/>
              </a:endParaRPr>
            </a:p>
          </p:txBody>
        </p:sp>
      </p:grpSp>
      <p:sp>
        <p:nvSpPr>
          <p:cNvPr id="613411" name="AutoShape 35"/>
          <p:cNvSpPr/>
          <p:nvPr/>
        </p:nvSpPr>
        <p:spPr>
          <a:xfrm>
            <a:off x="395288" y="2133600"/>
            <a:ext cx="8569325" cy="1392238"/>
          </a:xfrm>
          <a:prstGeom prst="horizontalScroll">
            <a:avLst>
              <a:gd name="adj" fmla="val 12500"/>
            </a:avLst>
          </a:prstGeom>
          <a:solidFill>
            <a:schemeClr val="folHlink"/>
          </a:solidFill>
          <a:ln w="9525">
            <a:noFill/>
          </a:ln>
        </p:spPr>
        <p:txBody>
          <a:bodyPr anchor="ctr" anchorCtr="0">
            <a:spAutoFit/>
          </a:bodyPr>
          <a:p>
            <a:pPr>
              <a:spcBef>
                <a:spcPct val="20000"/>
              </a:spcBef>
              <a:buClr>
                <a:srgbClr val="FFFF00"/>
              </a:buClr>
              <a:buSzPct val="90000"/>
              <a:buFont typeface="Wingdings" panose="05000000000000000000" pitchFamily="2" charset="2"/>
            </a:pPr>
            <a:r>
              <a:rPr lang="zh-CN" altLang="en-US" sz="3200" b="1" dirty="0">
                <a:solidFill>
                  <a:schemeClr val="bg2"/>
                </a:solidFill>
                <a:latin typeface="Times New Roman" panose="02020603050405020304" pitchFamily="18" charset="0"/>
                <a:ea typeface="楷体_GB2312" panose="02010609030101010101" pitchFamily="49" charset="-122"/>
              </a:rPr>
              <a:t>深度为</a:t>
            </a:r>
            <a:r>
              <a:rPr lang="en-US" altLang="zh-CN" sz="3200" b="1">
                <a:solidFill>
                  <a:schemeClr val="bg2"/>
                </a:solidFill>
                <a:latin typeface="Times New Roman" panose="02020603050405020304" pitchFamily="18" charset="0"/>
                <a:ea typeface="楷体_GB2312" panose="02010609030101010101" pitchFamily="49" charset="-122"/>
              </a:rPr>
              <a:t>h</a:t>
            </a:r>
            <a:r>
              <a:rPr lang="zh-CN" altLang="en-US" sz="3200" b="1" dirty="0">
                <a:solidFill>
                  <a:schemeClr val="bg2"/>
                </a:solidFill>
                <a:latin typeface="Times New Roman" panose="02020603050405020304" pitchFamily="18" charset="0"/>
                <a:ea typeface="楷体_GB2312" panose="02010609030101010101" pitchFamily="49" charset="-122"/>
              </a:rPr>
              <a:t>的完全二叉树：</a:t>
            </a:r>
            <a:r>
              <a:rPr lang="zh-CN" altLang="en-US" sz="3200" b="1" dirty="0">
                <a:solidFill>
                  <a:schemeClr val="hlink"/>
                </a:solidFill>
                <a:latin typeface="Times New Roman" panose="02020603050405020304" pitchFamily="18" charset="0"/>
                <a:ea typeface="楷体_GB2312" panose="02010609030101010101" pitchFamily="49" charset="-122"/>
              </a:rPr>
              <a:t>前</a:t>
            </a:r>
            <a:r>
              <a:rPr lang="en-US" altLang="zh-CN" sz="3200" b="1">
                <a:solidFill>
                  <a:schemeClr val="hlink"/>
                </a:solidFill>
                <a:latin typeface="Times New Roman" panose="02020603050405020304" pitchFamily="18" charset="0"/>
                <a:ea typeface="楷体_GB2312" panose="02010609030101010101" pitchFamily="49" charset="-122"/>
              </a:rPr>
              <a:t>h-1</a:t>
            </a:r>
            <a:r>
              <a:rPr lang="zh-CN" altLang="en-US" sz="3200" b="1" dirty="0">
                <a:solidFill>
                  <a:schemeClr val="hlink"/>
                </a:solidFill>
                <a:latin typeface="Times New Roman" panose="02020603050405020304" pitchFamily="18" charset="0"/>
                <a:ea typeface="楷体_GB2312" panose="02010609030101010101" pitchFamily="49" charset="-122"/>
              </a:rPr>
              <a:t>层为满二叉树</a:t>
            </a:r>
            <a:r>
              <a:rPr lang="zh-CN" altLang="en-US" sz="3200" b="1" dirty="0">
                <a:solidFill>
                  <a:schemeClr val="bg2"/>
                </a:solidFill>
                <a:latin typeface="Times New Roman" panose="02020603050405020304" pitchFamily="18" charset="0"/>
                <a:ea typeface="楷体_GB2312" panose="02010609030101010101" pitchFamily="49" charset="-122"/>
              </a:rPr>
              <a:t>，</a:t>
            </a:r>
            <a:r>
              <a:rPr lang="zh-CN" altLang="en-US" sz="3200" b="1" dirty="0">
                <a:solidFill>
                  <a:schemeClr val="hlink"/>
                </a:solidFill>
                <a:latin typeface="Times New Roman" panose="02020603050405020304" pitchFamily="18" charset="0"/>
                <a:ea typeface="楷体_GB2312" panose="02010609030101010101" pitchFamily="49" charset="-122"/>
              </a:rPr>
              <a:t>最后一层</a:t>
            </a:r>
            <a:r>
              <a:rPr lang="zh-CN" altLang="en-US" sz="3200" b="1" dirty="0">
                <a:solidFill>
                  <a:schemeClr val="bg2"/>
                </a:solidFill>
                <a:latin typeface="Times New Roman" panose="02020603050405020304" pitchFamily="18" charset="0"/>
                <a:ea typeface="楷体_GB2312" panose="02010609030101010101" pitchFamily="49" charset="-122"/>
              </a:rPr>
              <a:t>的结点必须</a:t>
            </a:r>
            <a:r>
              <a:rPr lang="zh-CN" altLang="en-US" sz="3200" b="1" dirty="0">
                <a:solidFill>
                  <a:schemeClr val="hlink"/>
                </a:solidFill>
                <a:latin typeface="Times New Roman" panose="02020603050405020304" pitchFamily="18" charset="0"/>
                <a:ea typeface="楷体_GB2312" panose="02010609030101010101" pitchFamily="49" charset="-122"/>
              </a:rPr>
              <a:t>从左向右连续</a:t>
            </a:r>
            <a:r>
              <a:rPr lang="zh-CN" altLang="en-US" sz="3200" b="1" dirty="0">
                <a:solidFill>
                  <a:schemeClr val="bg2"/>
                </a:solidFill>
                <a:latin typeface="Times New Roman" panose="02020603050405020304" pitchFamily="18" charset="0"/>
                <a:ea typeface="楷体_GB2312" panose="02010609030101010101" pitchFamily="49" charset="-122"/>
              </a:rPr>
              <a:t>出现。</a:t>
            </a:r>
            <a:endParaRPr lang="zh-CN" altLang="en-US" sz="3200" b="1" dirty="0">
              <a:solidFill>
                <a:schemeClr val="bg2"/>
              </a:solidFill>
              <a:latin typeface="Times New Roman" panose="02020603050405020304" pitchFamily="18" charset="0"/>
              <a:ea typeface="楷体_GB2312" panose="02010609030101010101" pitchFamily="49" charset="-122"/>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2">
                                            <p:txEl>
                                              <p:charRg st="0"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452">
                                            <p:txEl>
                                              <p:charRg st="5" end="49"/>
                                            </p:txEl>
                                          </p:spTgt>
                                        </p:tgtEl>
                                        <p:attrNameLst>
                                          <p:attrName>style.visibility</p:attrName>
                                        </p:attrNameLst>
                                      </p:cBhvr>
                                      <p:to>
                                        <p:strVal val="visible"/>
                                      </p:to>
                                    </p:set>
                                  </p:childTnLst>
                                </p:cTn>
                              </p:par>
                              <p:par>
                                <p:cTn id="9" presetID="53" presetClass="entr" presetSubtype="16" fill="hold" nodeType="withEffect">
                                  <p:stCondLst>
                                    <p:cond delay="0"/>
                                  </p:stCondLst>
                                  <p:childTnLst>
                                    <p:set>
                                      <p:cBhvr>
                                        <p:cTn id="10" dur="1" fill="hold">
                                          <p:stCondLst>
                                            <p:cond delay="0"/>
                                          </p:stCondLst>
                                        </p:cTn>
                                        <p:tgtEl>
                                          <p:spTgt spid="104453"/>
                                        </p:tgtEl>
                                        <p:attrNameLst>
                                          <p:attrName>style.visibility</p:attrName>
                                        </p:attrNameLst>
                                      </p:cBhvr>
                                      <p:to>
                                        <p:strVal val="visible"/>
                                      </p:to>
                                    </p:set>
                                    <p:anim calcmode="lin" valueType="num">
                                      <p:cBhvr>
                                        <p:cTn id="11" dur="500" fill="hold"/>
                                        <p:tgtEl>
                                          <p:spTgt spid="104453"/>
                                        </p:tgtEl>
                                        <p:attrNameLst>
                                          <p:attrName>ppt_w</p:attrName>
                                        </p:attrNameLst>
                                      </p:cBhvr>
                                      <p:tavLst>
                                        <p:tav tm="0">
                                          <p:val>
                                            <p:fltVal val="0.000000"/>
                                          </p:val>
                                        </p:tav>
                                        <p:tav tm="100000">
                                          <p:val>
                                            <p:strVal val="#ppt_w"/>
                                          </p:val>
                                        </p:tav>
                                      </p:tavLst>
                                    </p:anim>
                                    <p:anim calcmode="lin" valueType="num">
                                      <p:cBhvr>
                                        <p:cTn id="12" dur="500" fill="hold"/>
                                        <p:tgtEl>
                                          <p:spTgt spid="104453"/>
                                        </p:tgtEl>
                                        <p:attrNameLst>
                                          <p:attrName>ppt_h</p:attrName>
                                        </p:attrNameLst>
                                      </p:cBhvr>
                                      <p:tavLst>
                                        <p:tav tm="0">
                                          <p:val>
                                            <p:fltVal val="0.000000"/>
                                          </p:val>
                                        </p:tav>
                                        <p:tav tm="100000">
                                          <p:val>
                                            <p:strVal val="#ppt_h"/>
                                          </p:val>
                                        </p:tav>
                                      </p:tavLst>
                                    </p:anim>
                                    <p:animEffect transition="in" filter="fade">
                                      <p:cBhvr>
                                        <p:cTn id="13" dur="500"/>
                                        <p:tgtEl>
                                          <p:spTgt spid="10445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1338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13382"/>
                                        </p:tgtEl>
                                        <p:attrNameLst>
                                          <p:attrName>style.visibility</p:attrName>
                                        </p:attrNameLst>
                                      </p:cBhvr>
                                      <p:to>
                                        <p:strVal val="visible"/>
                                      </p:to>
                                    </p:set>
                                  </p:childTnLst>
                                </p:cTn>
                              </p:par>
                              <p:par>
                                <p:cTn id="20" presetID="53" presetClass="entr" presetSubtype="16" fill="hold" nodeType="withEffect">
                                  <p:stCondLst>
                                    <p:cond delay="0"/>
                                  </p:stCondLst>
                                  <p:childTnLst>
                                    <p:set>
                                      <p:cBhvr>
                                        <p:cTn id="21" dur="1" fill="hold">
                                          <p:stCondLst>
                                            <p:cond delay="0"/>
                                          </p:stCondLst>
                                        </p:cTn>
                                        <p:tgtEl>
                                          <p:spTgt spid="104455"/>
                                        </p:tgtEl>
                                        <p:attrNameLst>
                                          <p:attrName>style.visibility</p:attrName>
                                        </p:attrNameLst>
                                      </p:cBhvr>
                                      <p:to>
                                        <p:strVal val="visible"/>
                                      </p:to>
                                    </p:set>
                                    <p:anim calcmode="lin" valueType="num">
                                      <p:cBhvr>
                                        <p:cTn id="22" dur="500" fill="hold"/>
                                        <p:tgtEl>
                                          <p:spTgt spid="104455"/>
                                        </p:tgtEl>
                                        <p:attrNameLst>
                                          <p:attrName>ppt_w</p:attrName>
                                        </p:attrNameLst>
                                      </p:cBhvr>
                                      <p:tavLst>
                                        <p:tav tm="0">
                                          <p:val>
                                            <p:fltVal val="0.000000"/>
                                          </p:val>
                                        </p:tav>
                                        <p:tav tm="100000">
                                          <p:val>
                                            <p:strVal val="#ppt_w"/>
                                          </p:val>
                                        </p:tav>
                                      </p:tavLst>
                                    </p:anim>
                                    <p:anim calcmode="lin" valueType="num">
                                      <p:cBhvr>
                                        <p:cTn id="23" dur="500" fill="hold"/>
                                        <p:tgtEl>
                                          <p:spTgt spid="104455"/>
                                        </p:tgtEl>
                                        <p:attrNameLst>
                                          <p:attrName>ppt_h</p:attrName>
                                        </p:attrNameLst>
                                      </p:cBhvr>
                                      <p:tavLst>
                                        <p:tav tm="0">
                                          <p:val>
                                            <p:fltVal val="0.000000"/>
                                          </p:val>
                                        </p:tav>
                                        <p:tav tm="100000">
                                          <p:val>
                                            <p:strVal val="#ppt_h"/>
                                          </p:val>
                                        </p:tav>
                                      </p:tavLst>
                                    </p:anim>
                                    <p:animEffect transition="in" filter="fade">
                                      <p:cBhvr>
                                        <p:cTn id="24" dur="500"/>
                                        <p:tgtEl>
                                          <p:spTgt spid="104455"/>
                                        </p:tgtEl>
                                      </p:cBhvr>
                                    </p:animEffec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61339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613411"/>
                                        </p:tgtEl>
                                        <p:attrNameLst>
                                          <p:attrName>style.visibility</p:attrName>
                                        </p:attrNameLst>
                                      </p:cBhvr>
                                      <p:to>
                                        <p:strVal val="visible"/>
                                      </p:to>
                                    </p:set>
                                    <p:anim calcmode="lin" valueType="num">
                                      <p:cBhvr>
                                        <p:cTn id="32" dur="500" fill="hold"/>
                                        <p:tgtEl>
                                          <p:spTgt spid="613411"/>
                                        </p:tgtEl>
                                        <p:attrNameLst>
                                          <p:attrName>ppt_x</p:attrName>
                                        </p:attrNameLst>
                                      </p:cBhvr>
                                      <p:tavLst>
                                        <p:tav tm="0">
                                          <p:val>
                                            <p:strVal val="#ppt_x-.2"/>
                                          </p:val>
                                        </p:tav>
                                        <p:tav tm="100000">
                                          <p:val>
                                            <p:strVal val="#ppt_x"/>
                                          </p:val>
                                        </p:tav>
                                      </p:tavLst>
                                    </p:anim>
                                    <p:anim calcmode="lin" valueType="num">
                                      <p:cBhvr>
                                        <p:cTn id="33" dur="500" fill="hold"/>
                                        <p:tgtEl>
                                          <p:spTgt spid="613411"/>
                                        </p:tgtEl>
                                        <p:attrNameLst>
                                          <p:attrName>ppt_y</p:attrName>
                                        </p:attrNameLst>
                                      </p:cBhvr>
                                      <p:tavLst>
                                        <p:tav tm="0">
                                          <p:val>
                                            <p:strVal val="#ppt_y"/>
                                          </p:val>
                                        </p:tav>
                                        <p:tav tm="100000">
                                          <p:val>
                                            <p:strVal val="#ppt_y"/>
                                          </p:val>
                                        </p:tav>
                                      </p:tavLst>
                                    </p:anim>
                                    <p:animEffect transition="in" filter="wipe(right)" prLst="gradientSize: 0.1">
                                      <p:cBhvr>
                                        <p:cTn id="34" dur="500"/>
                                        <p:tgtEl>
                                          <p:spTgt spid="61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uild="p"/>
      <p:bldP spid="613380" grpId="0"/>
      <p:bldP spid="6134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body"/>
          </p:nvPr>
        </p:nvSpPr>
        <p:spPr>
          <a:xfrm>
            <a:off x="0" y="765175"/>
            <a:ext cx="9144000" cy="5222875"/>
          </a:xfrm>
        </p:spPr>
        <p:txBody>
          <a:bodyPr wrap="square" lIns="91440" tIns="45720" rIns="91440" bIns="45720" anchor="t" anchorCtr="0">
            <a:spAutoFit/>
          </a:bodyPr>
          <a:p>
            <a:pPr marL="358775" indent="-358775"/>
            <a:r>
              <a:rPr lang="zh-CN" altLang="zh-CN" sz="3400" dirty="0"/>
              <a:t>对于具有n个结点的</a:t>
            </a:r>
            <a:r>
              <a:rPr lang="zh-CN" altLang="zh-CN" sz="3400" b="1" dirty="0">
                <a:solidFill>
                  <a:srgbClr val="FF0000"/>
                </a:solidFill>
              </a:rPr>
              <a:t>完全二叉树</a:t>
            </a:r>
            <a:r>
              <a:rPr lang="zh-CN" altLang="zh-CN" sz="3400" dirty="0"/>
              <a:t>，如果按照从</a:t>
            </a:r>
            <a:r>
              <a:rPr lang="zh-CN" altLang="en-US" sz="3400" dirty="0"/>
              <a:t>上至下，每层从左至右</a:t>
            </a:r>
            <a:r>
              <a:rPr lang="zh-CN" altLang="zh-CN" sz="3400" dirty="0"/>
              <a:t>的次序，对结点进行编号，则</a:t>
            </a:r>
            <a:r>
              <a:rPr lang="zh-CN" altLang="zh-CN" sz="3400" b="1" dirty="0">
                <a:solidFill>
                  <a:srgbClr val="FF0000"/>
                </a:solidFill>
              </a:rPr>
              <a:t>编号为i的结点有以下性质</a:t>
            </a:r>
            <a:r>
              <a:rPr lang="zh-CN" altLang="zh-CN" sz="3400" dirty="0"/>
              <a:t>：</a:t>
            </a:r>
            <a:endParaRPr lang="zh-CN" altLang="zh-CN" sz="3400" dirty="0"/>
          </a:p>
          <a:p>
            <a:pPr marL="901700" lvl="1" indent="-363220">
              <a:buClr>
                <a:schemeClr val="folHlink"/>
              </a:buClr>
              <a:buFont typeface="Wingdings" panose="05000000000000000000" pitchFamily="2" charset="2"/>
              <a:buChar char="Ø"/>
            </a:pPr>
            <a:r>
              <a:rPr lang="zh-CN" altLang="en-US" sz="2400" dirty="0"/>
              <a:t>若</a:t>
            </a:r>
            <a:r>
              <a:rPr lang="en-US" altLang="zh-CN" sz="2400" b="1">
                <a:solidFill>
                  <a:srgbClr val="FF0000"/>
                </a:solidFill>
              </a:rPr>
              <a:t>i≤ </a:t>
            </a:r>
            <a:r>
              <a:rPr lang="en-US" altLang="zh-CN" sz="2400" b="1">
                <a:solidFill>
                  <a:srgbClr val="FF0000"/>
                </a:solidFill>
                <a:sym typeface="Symbol" panose="05050102010706020507" pitchFamily="18" charset="2"/>
              </a:rPr>
              <a:t> </a:t>
            </a:r>
            <a:r>
              <a:rPr lang="en-US" altLang="zh-CN" sz="2400" b="1">
                <a:solidFill>
                  <a:srgbClr val="FF0000"/>
                </a:solidFill>
              </a:rPr>
              <a:t>n/2</a:t>
            </a:r>
            <a:r>
              <a:rPr lang="en-US" altLang="zh-CN" sz="2400" b="1">
                <a:solidFill>
                  <a:srgbClr val="FF0000"/>
                </a:solidFill>
                <a:sym typeface="Symbol" panose="05050102010706020507" pitchFamily="18" charset="2"/>
              </a:rPr>
              <a:t> </a:t>
            </a:r>
            <a:r>
              <a:rPr lang="en-US" altLang="zh-CN" sz="2400">
                <a:solidFill>
                  <a:schemeClr val="tx2"/>
                </a:solidFill>
                <a:sym typeface="Symbol" panose="05050102010706020507" pitchFamily="18" charset="2"/>
              </a:rPr>
              <a:t> </a:t>
            </a:r>
            <a:r>
              <a:rPr lang="en-US" altLang="zh-CN" sz="2400"/>
              <a:t>, </a:t>
            </a:r>
            <a:r>
              <a:rPr lang="zh-CN" altLang="en-US" sz="2400" dirty="0"/>
              <a:t>即</a:t>
            </a:r>
            <a:r>
              <a:rPr lang="en-US" altLang="zh-CN" sz="2400" b="1">
                <a:solidFill>
                  <a:srgbClr val="FF0000"/>
                </a:solidFill>
              </a:rPr>
              <a:t>2i≤n,</a:t>
            </a:r>
            <a:r>
              <a:rPr lang="zh-CN" altLang="en-US" sz="2400" dirty="0">
                <a:solidFill>
                  <a:schemeClr val="tx2"/>
                </a:solidFill>
              </a:rPr>
              <a:t>则</a:t>
            </a:r>
            <a:r>
              <a:rPr lang="zh-CN" altLang="en-US" sz="2400" dirty="0"/>
              <a:t>编号为</a:t>
            </a:r>
            <a:r>
              <a:rPr lang="en-US" altLang="zh-CN" sz="2400"/>
              <a:t>i</a:t>
            </a:r>
            <a:r>
              <a:rPr lang="zh-CN" altLang="en-US" sz="2400" dirty="0"/>
              <a:t>的结点为分支结点，否则为叶子结点</a:t>
            </a:r>
            <a:endParaRPr lang="zh-CN" altLang="en-US" sz="2400" dirty="0"/>
          </a:p>
          <a:p>
            <a:pPr marL="901700" lvl="1" indent="-363220">
              <a:buClr>
                <a:schemeClr val="folHlink"/>
              </a:buClr>
              <a:buFont typeface="Wingdings" panose="05000000000000000000" pitchFamily="2" charset="2"/>
              <a:buChar char="Ø"/>
            </a:pPr>
            <a:r>
              <a:rPr lang="zh-CN" altLang="en-US" sz="2400" dirty="0"/>
              <a:t>若</a:t>
            </a:r>
            <a:r>
              <a:rPr lang="en-US" altLang="zh-CN" sz="2400"/>
              <a:t>n</a:t>
            </a:r>
            <a:r>
              <a:rPr lang="zh-CN" altLang="en-US" sz="2400" dirty="0"/>
              <a:t>为奇数，则树中每个分支结点既有左孩子又有右孩子；若</a:t>
            </a:r>
            <a:r>
              <a:rPr lang="en-US" altLang="zh-CN" sz="2400"/>
              <a:t>n</a:t>
            </a:r>
            <a:r>
              <a:rPr lang="zh-CN" altLang="en-US" sz="2400" dirty="0"/>
              <a:t>为偶数，则编号最大的分支结点</a:t>
            </a:r>
            <a:r>
              <a:rPr lang="en-US" altLang="zh-CN" sz="2400"/>
              <a:t>(</a:t>
            </a:r>
            <a:r>
              <a:rPr lang="zh-CN" altLang="en-US" sz="2400" dirty="0"/>
              <a:t>编号为</a:t>
            </a:r>
            <a:r>
              <a:rPr lang="en-US" altLang="zh-CN" sz="2400"/>
              <a:t>n/2)</a:t>
            </a:r>
            <a:r>
              <a:rPr lang="zh-CN" altLang="en-US" sz="2400" dirty="0"/>
              <a:t>只有左孩子，没有右孩子，其余分支结点左、右孩子都有</a:t>
            </a:r>
            <a:endParaRPr lang="zh-CN" altLang="en-US" sz="2400" dirty="0"/>
          </a:p>
          <a:p>
            <a:pPr marL="901700" lvl="1" indent="-363220">
              <a:buClr>
                <a:schemeClr val="folHlink"/>
              </a:buClr>
              <a:buFont typeface="Wingdings" panose="05000000000000000000" pitchFamily="2" charset="2"/>
              <a:buChar char="Ø"/>
            </a:pPr>
            <a:r>
              <a:rPr lang="zh-CN" altLang="en-US" sz="2400" dirty="0"/>
              <a:t>若编号为</a:t>
            </a:r>
            <a:r>
              <a:rPr lang="en-US" altLang="zh-CN" sz="2400"/>
              <a:t>i </a:t>
            </a:r>
            <a:r>
              <a:rPr lang="zh-CN" altLang="en-US" sz="2400" dirty="0"/>
              <a:t>的结点有左孩子，则左子结点的编号为</a:t>
            </a:r>
            <a:r>
              <a:rPr lang="en-US" altLang="zh-CN" sz="2400" b="1">
                <a:solidFill>
                  <a:srgbClr val="FF0000"/>
                </a:solidFill>
              </a:rPr>
              <a:t>2i</a:t>
            </a:r>
            <a:r>
              <a:rPr lang="zh-CN" altLang="en-US" sz="2400" dirty="0"/>
              <a:t>；若编号为</a:t>
            </a:r>
            <a:r>
              <a:rPr lang="en-US" altLang="zh-CN" sz="2400"/>
              <a:t>i</a:t>
            </a:r>
            <a:r>
              <a:rPr lang="zh-CN" altLang="en-US" sz="2400" dirty="0"/>
              <a:t>的结点有右孩子则右子结点为</a:t>
            </a:r>
            <a:r>
              <a:rPr lang="en-US" altLang="zh-CN" sz="2400">
                <a:solidFill>
                  <a:srgbClr val="FF0000"/>
                </a:solidFill>
              </a:rPr>
              <a:t>2i+1</a:t>
            </a:r>
            <a:endParaRPr lang="en-US" altLang="zh-CN" sz="2400">
              <a:solidFill>
                <a:srgbClr val="FF0000"/>
              </a:solidFill>
            </a:endParaRPr>
          </a:p>
          <a:p>
            <a:pPr marL="901700" lvl="1" indent="-363220">
              <a:buClr>
                <a:schemeClr val="folHlink"/>
              </a:buClr>
              <a:buFont typeface="Wingdings" panose="05000000000000000000" pitchFamily="2" charset="2"/>
              <a:buChar char="Ø"/>
            </a:pPr>
            <a:r>
              <a:rPr lang="zh-CN" altLang="en-US" sz="2400" dirty="0"/>
              <a:t>除树根结点外，若一个结点的编号为</a:t>
            </a:r>
            <a:r>
              <a:rPr lang="en-US" altLang="zh-CN" sz="2400"/>
              <a:t>i</a:t>
            </a:r>
            <a:r>
              <a:rPr lang="zh-CN" altLang="en-US" sz="2400" dirty="0"/>
              <a:t>，则它的双亲结点的编号为</a:t>
            </a:r>
            <a:r>
              <a:rPr lang="en-US" altLang="zh-CN" sz="2400" b="1">
                <a:solidFill>
                  <a:srgbClr val="FF0000"/>
                </a:solidFill>
                <a:sym typeface="Symbol" panose="05050102010706020507" pitchFamily="18" charset="2"/>
              </a:rPr>
              <a:t> i</a:t>
            </a:r>
            <a:r>
              <a:rPr lang="en-US" altLang="zh-CN" sz="2400" b="1">
                <a:solidFill>
                  <a:srgbClr val="FF0000"/>
                </a:solidFill>
              </a:rPr>
              <a:t>/2</a:t>
            </a:r>
            <a:r>
              <a:rPr lang="en-US" altLang="zh-CN" sz="2400" b="1">
                <a:solidFill>
                  <a:srgbClr val="FF0000"/>
                </a:solidFill>
                <a:sym typeface="Symbol" panose="05050102010706020507" pitchFamily="18" charset="2"/>
              </a:rPr>
              <a:t> </a:t>
            </a:r>
            <a:endParaRPr lang="zh-CN" altLang="en-US" sz="2400" b="1" dirty="0">
              <a:solidFill>
                <a:srgbClr val="FF0000"/>
              </a:solidFill>
              <a:sym typeface="Symbol" panose="05050102010706020507" pitchFamily="18" charset="2"/>
            </a:endParaRPr>
          </a:p>
        </p:txBody>
      </p:sp>
      <p:sp>
        <p:nvSpPr>
          <p:cNvPr id="103426" name="AutoShape 4"/>
          <p:cNvSpPr/>
          <p:nvPr/>
        </p:nvSpPr>
        <p:spPr>
          <a:xfrm>
            <a:off x="6699250" y="0"/>
            <a:ext cx="2444750" cy="757238"/>
          </a:xfrm>
          <a:prstGeom prst="ribbon2">
            <a:avLst>
              <a:gd name="adj1" fmla="val 12500"/>
              <a:gd name="adj2" fmla="val 50000"/>
            </a:avLst>
          </a:prstGeom>
          <a:solidFill>
            <a:srgbClr val="00FF00"/>
          </a:solidFill>
          <a:ln w="38100" cap="flat" cmpd="sng">
            <a:solidFill>
              <a:srgbClr val="006600"/>
            </a:solidFill>
            <a:prstDash val="solid"/>
            <a:headEnd type="none" w="med" len="med"/>
            <a:tailEnd type="none" w="med" len="med"/>
          </a:ln>
        </p:spPr>
        <p:txBody>
          <a:bodyPr anchor="ctr" anchorCtr="0">
            <a:spAutoFit/>
          </a:bodyPr>
          <a:p>
            <a:pPr marL="342900" indent="-342900" algn="ctr">
              <a:lnSpc>
                <a:spcPct val="90000"/>
              </a:lnSpc>
              <a:spcBef>
                <a:spcPct val="20000"/>
              </a:spcBef>
              <a:buClr>
                <a:srgbClr val="FFFF00"/>
              </a:buClr>
              <a:buSzPct val="90000"/>
              <a:buFont typeface="Wingdings" panose="05000000000000000000" pitchFamily="2" charset="2"/>
            </a:pPr>
            <a:r>
              <a:rPr lang="zh-CN" altLang="en-US" sz="4000" b="1" dirty="0">
                <a:solidFill>
                  <a:schemeClr val="bg2"/>
                </a:solidFill>
                <a:latin typeface="Times New Roman" panose="02020603050405020304" pitchFamily="18" charset="0"/>
                <a:ea typeface="楷体_GB2312" panose="02010609030101010101" pitchFamily="49" charset="-122"/>
              </a:rPr>
              <a:t>回顾</a:t>
            </a:r>
            <a:endParaRPr lang="zh-CN" altLang="en-US" sz="4000" b="1" dirty="0">
              <a:solidFill>
                <a:schemeClr val="bg2"/>
              </a:solidFill>
              <a:latin typeface="Times New Roman" panose="02020603050405020304" pitchFamily="18" charset="0"/>
              <a:ea typeface="楷体_GB2312" panose="02010609030101010101" pitchFamily="49" charset="-122"/>
            </a:endParaRPr>
          </a:p>
        </p:txBody>
      </p:sp>
    </p:spTree>
  </p:cSld>
  <p:clrMapOvr>
    <a:masterClrMapping/>
  </p:clrMapOvr>
  <p:transition>
    <p:plus/>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p:cNvSpPr>
          <p:nvPr>
            <p:ph type="title"/>
          </p:nvPr>
        </p:nvSpPr>
        <p:spPr>
          <a:xfrm>
            <a:off x="468313" y="0"/>
            <a:ext cx="7543800" cy="1295400"/>
          </a:xfrm>
        </p:spPr>
        <p:txBody>
          <a:bodyPr wrap="square" lIns="91440" tIns="45720" rIns="91440" bIns="45720" anchor="ctr" anchorCtr="0"/>
          <a:p>
            <a:r>
              <a:rPr lang="zh-CN" altLang="en-US" dirty="0">
                <a:solidFill>
                  <a:schemeClr val="tx1"/>
                </a:solidFill>
              </a:rPr>
              <a:t>一、堆的定义</a:t>
            </a:r>
            <a:endParaRPr lang="zh-CN" altLang="en-US" dirty="0">
              <a:solidFill>
                <a:schemeClr val="tx1"/>
              </a:solidFill>
            </a:endParaRPr>
          </a:p>
        </p:txBody>
      </p:sp>
      <p:sp>
        <p:nvSpPr>
          <p:cNvPr id="104450" name="Rectangle 3"/>
          <p:cNvSpPr>
            <a:spLocks noGrp="1"/>
          </p:cNvSpPr>
          <p:nvPr>
            <p:ph type="body"/>
          </p:nvPr>
        </p:nvSpPr>
        <p:spPr/>
        <p:txBody>
          <a:bodyPr wrap="square" lIns="91440" tIns="45720" rIns="91440" bIns="45720" anchor="t" anchorCtr="0"/>
          <a:p>
            <a:pPr marL="180975" indent="-180975">
              <a:buNone/>
            </a:pPr>
            <a:r>
              <a:rPr lang="zh-CN" altLang="en-US" dirty="0">
                <a:latin typeface="宋体" panose="02010600030101010101" pitchFamily="2" charset="-122"/>
              </a:rPr>
              <a:t>	    </a:t>
            </a:r>
            <a:r>
              <a:rPr lang="zh-CN" altLang="en-US" b="1" dirty="0">
                <a:latin typeface="宋体" panose="02010600030101010101" pitchFamily="2" charset="-122"/>
              </a:rPr>
              <a:t>堆结构是一种数组对象，它可以被视为一棵</a:t>
            </a:r>
            <a:r>
              <a:rPr lang="zh-CN" altLang="en-US" b="1" dirty="0">
                <a:solidFill>
                  <a:srgbClr val="FF0000"/>
                </a:solidFill>
                <a:latin typeface="宋体" panose="02010600030101010101" pitchFamily="2" charset="-122"/>
              </a:rPr>
              <a:t>完全二叉树</a:t>
            </a:r>
            <a:r>
              <a:rPr lang="zh-CN" altLang="en-US" b="1" dirty="0">
                <a:latin typeface="宋体" panose="02010600030101010101" pitchFamily="2" charset="-122"/>
              </a:rPr>
              <a:t>。树中每个结点与数组中存放该结点中值的那个元素相对应，如下图：</a:t>
            </a:r>
            <a:endParaRPr lang="zh-CN" altLang="en-US" b="1" dirty="0">
              <a:latin typeface="宋体" panose="02010600030101010101" pitchFamily="2" charset="-122"/>
            </a:endParaRPr>
          </a:p>
        </p:txBody>
      </p:sp>
      <p:pic>
        <p:nvPicPr>
          <p:cNvPr id="104451" name="Picture 4" descr="p6-2"/>
          <p:cNvPicPr>
            <a:picLocks noChangeAspect="1"/>
          </p:cNvPicPr>
          <p:nvPr/>
        </p:nvPicPr>
        <p:blipFill>
          <a:blip r:embed="rId1"/>
          <a:stretch>
            <a:fillRect/>
          </a:stretch>
        </p:blipFill>
        <p:spPr>
          <a:xfrm>
            <a:off x="827088" y="3357563"/>
            <a:ext cx="7502525" cy="317182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日期占位符 3"/>
          <p:cNvSpPr txBox="1">
            <a:spLocks noGrp="1"/>
          </p:cNvSpPr>
          <p:nvPr/>
        </p:nvSpPr>
        <p:spPr>
          <a:xfrm>
            <a:off x="142875" y="6381750"/>
            <a:ext cx="2289175" cy="476250"/>
          </a:xfrm>
          <a:prstGeom prst="rect">
            <a:avLst/>
          </a:prstGeom>
          <a:noFill/>
          <a:ln w="9525">
            <a:noFill/>
          </a:ln>
        </p:spPr>
        <p:txBody>
          <a:bodyPr/>
          <a:p>
            <a:fld id="{BB962C8B-B14F-4D97-AF65-F5344CB8AC3E}" type="datetime1">
              <a:rPr lang="zh-CN" altLang="en-US" sz="1400" b="1" dirty="0">
                <a:latin typeface="Arial" panose="020B0604020202020204" pitchFamily="34" charset="0"/>
              </a:rPr>
            </a:fld>
            <a:endParaRPr lang="zh-CN" altLang="en-US" sz="1400" b="1" dirty="0">
              <a:latin typeface="Arial" panose="020B0604020202020204" pitchFamily="34" charset="0"/>
            </a:endParaRPr>
          </a:p>
        </p:txBody>
      </p:sp>
      <p:sp>
        <p:nvSpPr>
          <p:cNvPr id="105474" name="页脚占位符 4"/>
          <p:cNvSpPr txBox="1">
            <a:spLocks noGrp="1"/>
          </p:cNvSpPr>
          <p:nvPr/>
        </p:nvSpPr>
        <p:spPr>
          <a:xfrm>
            <a:off x="3071813" y="6381750"/>
            <a:ext cx="2895600" cy="476250"/>
          </a:xfrm>
          <a:prstGeom prst="rect">
            <a:avLst/>
          </a:prstGeom>
          <a:noFill/>
          <a:ln w="9525">
            <a:noFill/>
          </a:ln>
        </p:spPr>
        <p:txBody>
          <a:bodyPr/>
          <a:p>
            <a:pPr algn="ctr"/>
            <a:r>
              <a:rPr lang="en-US" altLang="zh-CN" sz="1400" b="1" dirty="0" err="1">
                <a:latin typeface="Arial" panose="020B0604020202020204" pitchFamily="34" charset="0"/>
              </a:rPr>
              <a:t>数据结构</a:t>
            </a:r>
            <a:endParaRPr lang="en-US" altLang="zh-CN" sz="1400" b="1">
              <a:latin typeface="Arial" panose="020B0604020202020204" pitchFamily="34" charset="0"/>
            </a:endParaRPr>
          </a:p>
        </p:txBody>
      </p:sp>
      <p:sp>
        <p:nvSpPr>
          <p:cNvPr id="105475" name="灯片编号占位符 5"/>
          <p:cNvSpPr txBox="1">
            <a:spLocks noGrp="1"/>
          </p:cNvSpPr>
          <p:nvPr/>
        </p:nvSpPr>
        <p:spPr>
          <a:xfrm>
            <a:off x="6572250" y="6381750"/>
            <a:ext cx="2289175" cy="476250"/>
          </a:xfrm>
          <a:prstGeom prst="rect">
            <a:avLst/>
          </a:prstGeom>
          <a:noFill/>
          <a:ln w="9525">
            <a:noFill/>
          </a:ln>
        </p:spPr>
        <p:txBody>
          <a:bodyPr/>
          <a:p>
            <a:pPr algn="r"/>
            <a:fld id="{9A0DB2DC-4C9A-4742-B13C-FB6460FD3503}" type="slidenum">
              <a:rPr lang="en-US" altLang="zh-CN" sz="1400" b="1" dirty="0">
                <a:latin typeface="Arial" panose="020B0604020202020204" pitchFamily="34" charset="0"/>
              </a:rPr>
            </a:fld>
            <a:endParaRPr lang="en-US" altLang="zh-CN" sz="1400" b="1" dirty="0">
              <a:latin typeface="Arial" panose="020B0604020202020204" pitchFamily="34" charset="0"/>
            </a:endParaRPr>
          </a:p>
        </p:txBody>
      </p:sp>
      <p:sp>
        <p:nvSpPr>
          <p:cNvPr id="107525" name="Rectangle 2"/>
          <p:cNvSpPr>
            <a:spLocks noGrp="1"/>
          </p:cNvSpPr>
          <p:nvPr>
            <p:ph type="body"/>
          </p:nvPr>
        </p:nvSpPr>
        <p:spPr>
          <a:xfrm>
            <a:off x="357188" y="4572000"/>
            <a:ext cx="8569325" cy="1439863"/>
          </a:xfrm>
        </p:spPr>
        <p:txBody>
          <a:bodyPr wrap="square" lIns="91440" tIns="45720" rIns="91440" bIns="45720" anchor="t" anchorCtr="0"/>
          <a:p>
            <a:pPr>
              <a:buNone/>
            </a:pPr>
            <a:r>
              <a:rPr lang="zh-CN" altLang="en-US" sz="2100" b="1" dirty="0">
                <a:solidFill>
                  <a:srgbClr val="000000"/>
                </a:solidFill>
                <a:latin typeface="楷体_GB2312" panose="02010609030101010101" pitchFamily="49" charset="-122"/>
                <a:ea typeface="楷体_GB2312" panose="02010609030101010101" pitchFamily="49" charset="-122"/>
              </a:rPr>
              <a:t>如：序列  </a:t>
            </a:r>
            <a:r>
              <a:rPr lang="en-US" altLang="zh-CN" sz="2100" b="1">
                <a:solidFill>
                  <a:srgbClr val="000000"/>
                </a:solidFill>
                <a:latin typeface="楷体_GB2312" panose="02010609030101010101" pitchFamily="49" charset="-122"/>
                <a:ea typeface="楷体_GB2312" panose="02010609030101010101" pitchFamily="49" charset="-122"/>
              </a:rPr>
              <a:t>12,36,24,85,47,30,53,91</a:t>
            </a:r>
            <a:r>
              <a:rPr lang="zh-CN" altLang="en-US" sz="2100" b="1" dirty="0">
                <a:solidFill>
                  <a:srgbClr val="000000"/>
                </a:solidFill>
                <a:latin typeface="楷体_GB2312" panose="02010609030101010101" pitchFamily="49" charset="-122"/>
                <a:ea typeface="楷体_GB2312" panose="02010609030101010101" pitchFamily="49" charset="-122"/>
              </a:rPr>
              <a:t>是一个小顶堆；</a:t>
            </a:r>
            <a:endParaRPr lang="zh-CN" altLang="en-US" sz="2100" b="1" dirty="0">
              <a:solidFill>
                <a:srgbClr val="000000"/>
              </a:solidFill>
              <a:latin typeface="楷体_GB2312" panose="02010609030101010101" pitchFamily="49" charset="-122"/>
              <a:ea typeface="楷体_GB2312" panose="02010609030101010101" pitchFamily="49" charset="-122"/>
            </a:endParaRPr>
          </a:p>
          <a:p>
            <a:pPr>
              <a:buNone/>
            </a:pPr>
            <a:r>
              <a:rPr lang="zh-CN" altLang="en-US" sz="2100" b="1" dirty="0">
                <a:solidFill>
                  <a:srgbClr val="000000"/>
                </a:solidFill>
                <a:latin typeface="楷体_GB2312" panose="02010609030101010101" pitchFamily="49" charset="-122"/>
                <a:ea typeface="楷体_GB2312" panose="02010609030101010101" pitchFamily="49" charset="-122"/>
              </a:rPr>
              <a:t>   序列  </a:t>
            </a:r>
            <a:r>
              <a:rPr lang="en-US" altLang="zh-CN" sz="2100" b="1">
                <a:solidFill>
                  <a:srgbClr val="000000"/>
                </a:solidFill>
                <a:latin typeface="楷体_GB2312" panose="02010609030101010101" pitchFamily="49" charset="-122"/>
                <a:ea typeface="楷体_GB2312" panose="02010609030101010101" pitchFamily="49" charset="-122"/>
              </a:rPr>
              <a:t>91,47,85,24,36,53,30,16</a:t>
            </a:r>
            <a:r>
              <a:rPr lang="zh-CN" altLang="en-US" sz="2100" b="1" dirty="0">
                <a:solidFill>
                  <a:srgbClr val="000000"/>
                </a:solidFill>
                <a:latin typeface="楷体_GB2312" panose="02010609030101010101" pitchFamily="49" charset="-122"/>
                <a:ea typeface="楷体_GB2312" panose="02010609030101010101" pitchFamily="49" charset="-122"/>
              </a:rPr>
              <a:t>是一个大顶堆。</a:t>
            </a:r>
            <a:r>
              <a:rPr lang="zh-CN" altLang="en-US" sz="4700" b="1" dirty="0"/>
              <a:t>   </a:t>
            </a:r>
            <a:endParaRPr lang="zh-CN" altLang="en-US" sz="4700" b="1" dirty="0"/>
          </a:p>
        </p:txBody>
      </p:sp>
      <p:sp>
        <p:nvSpPr>
          <p:cNvPr id="364548" name="Text Box 4"/>
          <p:cNvSpPr txBox="1">
            <a:spLocks noChangeArrowheads="1"/>
          </p:cNvSpPr>
          <p:nvPr/>
        </p:nvSpPr>
        <p:spPr bwMode="auto">
          <a:xfrm>
            <a:off x="285750" y="500063"/>
            <a:ext cx="8512175" cy="3405188"/>
          </a:xfrm>
          <a:prstGeom prst="rect">
            <a:avLst/>
          </a:prstGeom>
          <a:noFill/>
          <a:ln w="12700" cap="sq">
            <a:noFill/>
            <a:miter lim="800000"/>
            <a:headEnd type="none" w="sm" len="sm"/>
            <a:tailEnd type="none" w="sm" len="sm"/>
          </a:ln>
          <a:effectLst/>
        </p:spPr>
        <p:txBody>
          <a:bodyPr>
            <a:spAutoFit/>
          </a:bodyPr>
          <a:p>
            <a:pPr algn="just">
              <a:spcBef>
                <a:spcPct val="20000"/>
              </a:spcBef>
            </a:pPr>
            <a:r>
              <a:rPr lang="en-US" altLang="zh-CN" sz="2800" b="1" noProof="1">
                <a:solidFill>
                  <a:srgbClr val="000000"/>
                </a:solidFill>
                <a:latin typeface="隶书" pitchFamily="49" charset="-122"/>
                <a:ea typeface="隶书" pitchFamily="49" charset="-122"/>
                <a:cs typeface="+mn-cs"/>
              </a:rPr>
              <a:t>1</a:t>
            </a:r>
            <a:r>
              <a:rPr lang="zh-CN" altLang="en-US" sz="2800" b="1" noProof="1" dirty="0">
                <a:solidFill>
                  <a:srgbClr val="000000"/>
                </a:solidFill>
                <a:latin typeface="隶书" pitchFamily="49" charset="-122"/>
                <a:ea typeface="隶书" pitchFamily="49" charset="-122"/>
                <a:cs typeface="+mn-cs"/>
              </a:rPr>
              <a:t>堆的定义</a:t>
            </a:r>
            <a:endParaRPr lang="zh-CN" altLang="en-US" sz="2800" b="1" noProof="1" dirty="0">
              <a:solidFill>
                <a:srgbClr val="000000"/>
              </a:solidFill>
              <a:latin typeface="隶书" pitchFamily="49" charset="-122"/>
              <a:ea typeface="隶书" pitchFamily="49" charset="-122"/>
            </a:endParaRPr>
          </a:p>
          <a:p>
            <a:pPr algn="just">
              <a:spcBef>
                <a:spcPct val="20000"/>
              </a:spcBef>
            </a:pPr>
            <a:r>
              <a:rPr lang="zh-CN" altLang="en-US" sz="2400" b="1" noProof="1" dirty="0">
                <a:effectLst>
                  <a:outerShdw blurRad="38100" dist="38100" dir="2700000">
                    <a:srgbClr val="C0C0C0"/>
                  </a:outerShdw>
                </a:effectLst>
                <a:latin typeface="Arial" panose="020B0604020202020204" pitchFamily="34" charset="0"/>
                <a:ea typeface="宋体" panose="02010600030101010101" pitchFamily="2" charset="-122"/>
                <a:cs typeface="+mn-cs"/>
              </a:rPr>
              <a:t>      </a:t>
            </a:r>
            <a:r>
              <a:rPr lang="zh-CN" altLang="en-US" sz="2400" b="1" noProof="1" dirty="0">
                <a:solidFill>
                  <a:srgbClr val="000000"/>
                </a:solidFill>
                <a:latin typeface="楷体_GB2312" panose="02010609030101010101" pitchFamily="49" charset="-122"/>
                <a:ea typeface="楷体_GB2312" panose="02010609030101010101" pitchFamily="49" charset="-122"/>
                <a:cs typeface="+mn-cs"/>
              </a:rPr>
              <a:t>设有</a:t>
            </a:r>
            <a:r>
              <a:rPr lang="en-US" altLang="zh-CN" sz="2400" b="1" noProof="1">
                <a:solidFill>
                  <a:srgbClr val="000000"/>
                </a:solidFill>
                <a:latin typeface="楷体_GB2312" panose="02010609030101010101" pitchFamily="49" charset="-122"/>
                <a:ea typeface="楷体_GB2312" panose="02010609030101010101" pitchFamily="49" charset="-122"/>
                <a:cs typeface="+mn-cs"/>
              </a:rPr>
              <a:t>n</a:t>
            </a:r>
            <a:r>
              <a:rPr lang="zh-CN" altLang="en-US" sz="2400" b="1" noProof="1" dirty="0">
                <a:solidFill>
                  <a:srgbClr val="000000"/>
                </a:solidFill>
                <a:latin typeface="楷体_GB2312" panose="02010609030101010101" pitchFamily="49" charset="-122"/>
                <a:ea typeface="楷体_GB2312" panose="02010609030101010101" pitchFamily="49" charset="-122"/>
                <a:cs typeface="+mn-cs"/>
              </a:rPr>
              <a:t>个元素的序列 </a:t>
            </a:r>
            <a:r>
              <a:rPr lang="en-US" altLang="zh-CN" sz="2400" b="1" noProof="1">
                <a:solidFill>
                  <a:srgbClr val="000000"/>
                </a:solidFill>
                <a:latin typeface="楷体_GB2312" panose="02010609030101010101" pitchFamily="49" charset="-122"/>
                <a:ea typeface="楷体_GB2312" panose="02010609030101010101" pitchFamily="49" charset="-122"/>
                <a:cs typeface="+mn-cs"/>
              </a:rPr>
              <a:t>R</a:t>
            </a:r>
            <a:r>
              <a:rPr lang="en-US" altLang="zh-CN" sz="2400" b="1" baseline="-25000" noProof="1">
                <a:solidFill>
                  <a:srgbClr val="000000"/>
                </a:solidFill>
                <a:latin typeface="楷体_GB2312" panose="02010609030101010101" pitchFamily="49" charset="-122"/>
                <a:ea typeface="楷体_GB2312" panose="02010609030101010101" pitchFamily="49" charset="-122"/>
                <a:cs typeface="+mn-cs"/>
              </a:rPr>
              <a:t>1</a:t>
            </a:r>
            <a:r>
              <a:rPr lang="zh-CN" altLang="en-US" sz="2400" b="1" noProof="1" dirty="0">
                <a:solidFill>
                  <a:srgbClr val="000000"/>
                </a:solidFill>
                <a:latin typeface="楷体_GB2312" panose="02010609030101010101" pitchFamily="49" charset="-122"/>
                <a:ea typeface="楷体_GB2312" panose="02010609030101010101" pitchFamily="49" charset="-122"/>
                <a:cs typeface="+mn-cs"/>
              </a:rPr>
              <a:t>，</a:t>
            </a:r>
            <a:r>
              <a:rPr lang="en-US" altLang="zh-CN" sz="2400" b="1" noProof="1">
                <a:solidFill>
                  <a:srgbClr val="000000"/>
                </a:solidFill>
                <a:latin typeface="楷体_GB2312" panose="02010609030101010101" pitchFamily="49" charset="-122"/>
                <a:ea typeface="楷体_GB2312" panose="02010609030101010101" pitchFamily="49" charset="-122"/>
                <a:cs typeface="+mn-cs"/>
              </a:rPr>
              <a:t>R</a:t>
            </a:r>
            <a:r>
              <a:rPr lang="en-US" altLang="zh-CN" sz="2400" b="1" baseline="-25000" noProof="1">
                <a:solidFill>
                  <a:srgbClr val="000000"/>
                </a:solidFill>
                <a:latin typeface="楷体_GB2312" panose="02010609030101010101" pitchFamily="49" charset="-122"/>
                <a:ea typeface="楷体_GB2312" panose="02010609030101010101" pitchFamily="49" charset="-122"/>
                <a:cs typeface="+mn-cs"/>
              </a:rPr>
              <a:t>2</a:t>
            </a:r>
            <a:r>
              <a:rPr lang="zh-CN" altLang="en-US" sz="2400" b="1" noProof="1" dirty="0">
                <a:solidFill>
                  <a:srgbClr val="000000"/>
                </a:solidFill>
                <a:latin typeface="楷体_GB2312" panose="02010609030101010101" pitchFamily="49" charset="-122"/>
                <a:ea typeface="楷体_GB2312" panose="02010609030101010101" pitchFamily="49" charset="-122"/>
                <a:cs typeface="+mn-cs"/>
              </a:rPr>
              <a:t>，</a:t>
            </a:r>
            <a:r>
              <a:rPr lang="en-US" altLang="zh-CN" sz="2400" b="1" noProof="1">
                <a:solidFill>
                  <a:srgbClr val="000000"/>
                </a:solidFill>
                <a:latin typeface="Arial" panose="020B0604020202020204" pitchFamily="34" charset="0"/>
                <a:ea typeface="楷体_GB2312" panose="02010609030101010101" pitchFamily="49" charset="-122"/>
                <a:cs typeface="+mn-cs"/>
              </a:rPr>
              <a:t>…</a:t>
            </a:r>
            <a:r>
              <a:rPr lang="zh-CN" altLang="en-US" sz="2400" b="1" noProof="1" dirty="0">
                <a:solidFill>
                  <a:srgbClr val="000000"/>
                </a:solidFill>
                <a:latin typeface="楷体_GB2312" panose="02010609030101010101" pitchFamily="49" charset="-122"/>
                <a:ea typeface="楷体_GB2312" panose="02010609030101010101" pitchFamily="49" charset="-122"/>
                <a:cs typeface="+mn-cs"/>
              </a:rPr>
              <a:t>，</a:t>
            </a:r>
            <a:r>
              <a:rPr lang="en-US" altLang="zh-CN" sz="2400" b="1" noProof="1" err="1">
                <a:solidFill>
                  <a:srgbClr val="000000"/>
                </a:solidFill>
                <a:latin typeface="楷体_GB2312" panose="02010609030101010101" pitchFamily="49" charset="-122"/>
                <a:ea typeface="楷体_GB2312" panose="02010609030101010101" pitchFamily="49" charset="-122"/>
                <a:cs typeface="+mn-cs"/>
              </a:rPr>
              <a:t>R</a:t>
            </a:r>
            <a:r>
              <a:rPr lang="en-US" altLang="zh-CN" sz="2400" b="1" baseline="-25000" noProof="1" err="1">
                <a:solidFill>
                  <a:srgbClr val="000000"/>
                </a:solidFill>
                <a:latin typeface="楷体_GB2312" panose="02010609030101010101" pitchFamily="49" charset="-122"/>
                <a:ea typeface="楷体_GB2312" panose="02010609030101010101" pitchFamily="49" charset="-122"/>
                <a:cs typeface="+mn-cs"/>
              </a:rPr>
              <a:t>n</a:t>
            </a:r>
            <a:r>
              <a:rPr lang="zh-CN" altLang="en-US" sz="2400" b="1" noProof="1" dirty="0">
                <a:solidFill>
                  <a:srgbClr val="000000"/>
                </a:solidFill>
                <a:latin typeface="楷体_GB2312" panose="02010609030101010101" pitchFamily="49" charset="-122"/>
                <a:ea typeface="楷体_GB2312" panose="02010609030101010101" pitchFamily="49" charset="-122"/>
                <a:cs typeface="+mn-cs"/>
              </a:rPr>
              <a:t>，当且仅当满足下述关系之一时，称之为堆。</a:t>
            </a:r>
            <a:endParaRPr lang="zh-CN" altLang="en-US" sz="2400" b="1" noProof="1" dirty="0">
              <a:solidFill>
                <a:srgbClr val="000000"/>
              </a:solidFill>
              <a:latin typeface="楷体_GB2312" panose="02010609030101010101" pitchFamily="49" charset="-122"/>
              <a:ea typeface="楷体_GB2312" panose="02010609030101010101" pitchFamily="49" charset="-122"/>
            </a:endParaRPr>
          </a:p>
          <a:p>
            <a:pPr algn="just">
              <a:spcBef>
                <a:spcPct val="20000"/>
              </a:spcBef>
            </a:pPr>
            <a:endParaRPr lang="zh-CN" altLang="en-US" sz="2400" b="1" noProof="1" dirty="0">
              <a:solidFill>
                <a:srgbClr val="000000"/>
              </a:solidFill>
              <a:latin typeface="楷体_GB2312" panose="02010609030101010101" pitchFamily="49" charset="-122"/>
              <a:ea typeface="楷体_GB2312" panose="02010609030101010101" pitchFamily="49" charset="-122"/>
            </a:endParaRPr>
          </a:p>
          <a:p>
            <a:pPr algn="just">
              <a:spcBef>
                <a:spcPct val="20000"/>
              </a:spcBef>
            </a:pPr>
            <a:endParaRPr lang="zh-CN" altLang="en-US" sz="2400" b="1" noProof="1" dirty="0">
              <a:solidFill>
                <a:srgbClr val="000000"/>
              </a:solidFill>
              <a:latin typeface="Arial" panose="020B0604020202020204" pitchFamily="34" charset="0"/>
            </a:endParaRPr>
          </a:p>
          <a:p>
            <a:pPr algn="just">
              <a:spcBef>
                <a:spcPct val="20000"/>
              </a:spcBef>
            </a:pPr>
            <a:endParaRPr lang="zh-CN" altLang="en-US" sz="2400" b="1" noProof="1" dirty="0">
              <a:solidFill>
                <a:srgbClr val="000000"/>
              </a:solidFill>
              <a:latin typeface="Arial" panose="020B0604020202020204" pitchFamily="34" charset="0"/>
            </a:endParaRPr>
          </a:p>
          <a:p>
            <a:pPr algn="just">
              <a:spcBef>
                <a:spcPct val="20000"/>
              </a:spcBef>
            </a:pPr>
            <a:endParaRPr lang="zh-CN" altLang="en-US" b="1" noProof="1" dirty="0">
              <a:latin typeface="Arial" panose="020B0604020202020204" pitchFamily="34" charset="0"/>
            </a:endParaRPr>
          </a:p>
          <a:p>
            <a:pPr algn="just">
              <a:spcBef>
                <a:spcPct val="20000"/>
              </a:spcBef>
            </a:pPr>
            <a:r>
              <a:rPr lang="zh-CN" altLang="en-US" sz="2400" b="1" noProof="1" dirty="0">
                <a:solidFill>
                  <a:srgbClr val="000000"/>
                </a:solidFill>
                <a:latin typeface="楷体_GB2312" panose="02010609030101010101" pitchFamily="49" charset="-122"/>
                <a:ea typeface="楷体_GB2312" panose="02010609030101010101" pitchFamily="49" charset="-122"/>
                <a:cs typeface="+mn-cs"/>
              </a:rPr>
              <a:t>前者称为小顶堆，后者称为大顶堆。</a:t>
            </a:r>
            <a:endParaRPr lang="zh-CN" altLang="en-US" sz="2400" b="1" noProof="1" dirty="0">
              <a:solidFill>
                <a:srgbClr val="000000"/>
              </a:solidFill>
              <a:latin typeface="楷体_GB2312" panose="02010609030101010101" pitchFamily="49" charset="-122"/>
              <a:ea typeface="楷体_GB2312" panose="02010609030101010101" pitchFamily="49" charset="-122"/>
            </a:endParaRPr>
          </a:p>
        </p:txBody>
      </p:sp>
      <p:grpSp>
        <p:nvGrpSpPr>
          <p:cNvPr id="2" name="Group 5"/>
          <p:cNvGrpSpPr/>
          <p:nvPr/>
        </p:nvGrpSpPr>
        <p:grpSpPr>
          <a:xfrm>
            <a:off x="1443038" y="2006600"/>
            <a:ext cx="5329237" cy="1582738"/>
            <a:chOff x="3539" y="10987"/>
            <a:chExt cx="5555" cy="942"/>
          </a:xfrm>
        </p:grpSpPr>
        <p:grpSp>
          <p:nvGrpSpPr>
            <p:cNvPr id="105479" name="Group 6"/>
            <p:cNvGrpSpPr/>
            <p:nvPr/>
          </p:nvGrpSpPr>
          <p:grpSpPr>
            <a:xfrm>
              <a:off x="3539" y="10987"/>
              <a:ext cx="3101" cy="942"/>
              <a:chOff x="2355" y="10978"/>
              <a:chExt cx="3101" cy="942"/>
            </a:xfrm>
          </p:grpSpPr>
          <p:grpSp>
            <p:nvGrpSpPr>
              <p:cNvPr id="105480" name="Group 7"/>
              <p:cNvGrpSpPr/>
              <p:nvPr/>
            </p:nvGrpSpPr>
            <p:grpSpPr>
              <a:xfrm>
                <a:off x="2355" y="10978"/>
                <a:ext cx="1199" cy="940"/>
                <a:chOff x="2954" y="11945"/>
                <a:chExt cx="1196" cy="940"/>
              </a:xfrm>
            </p:grpSpPr>
            <p:sp>
              <p:nvSpPr>
                <p:cNvPr id="105481" name="Text Box 8"/>
                <p:cNvSpPr txBox="1"/>
                <p:nvPr/>
              </p:nvSpPr>
              <p:spPr>
                <a:xfrm>
                  <a:off x="2954" y="12247"/>
                  <a:ext cx="483" cy="360"/>
                </a:xfrm>
                <a:prstGeom prst="rect">
                  <a:avLst/>
                </a:prstGeom>
                <a:noFill/>
                <a:ln w="9525">
                  <a:noFill/>
                </a:ln>
              </p:spPr>
              <p:txBody>
                <a:bodyPr lIns="0" tIns="0" rIns="0" bIns="0"/>
                <a:p>
                  <a:pPr algn="just"/>
                  <a:r>
                    <a:rPr lang="en-US" altLang="zh-CN" b="1" dirty="0" err="1">
                      <a:latin typeface="宋体" panose="02010600030101010101" pitchFamily="2" charset="-122"/>
                    </a:rPr>
                    <a:t>k</a:t>
                  </a:r>
                  <a:r>
                    <a:rPr lang="en-US" altLang="zh-CN" b="1" baseline="-25000" dirty="0" err="1">
                      <a:latin typeface="宋体" panose="02010600030101010101" pitchFamily="2" charset="-122"/>
                    </a:rPr>
                    <a:t>i</a:t>
                  </a:r>
                  <a:r>
                    <a:rPr lang="en-US" altLang="zh-CN" b="1">
                      <a:latin typeface="宋体" panose="02010600030101010101" pitchFamily="2" charset="-122"/>
                    </a:rPr>
                    <a:t>≤</a:t>
                  </a:r>
                  <a:endParaRPr lang="en-US" altLang="zh-CN" b="1">
                    <a:latin typeface="Arial" panose="020B0604020202020204" pitchFamily="34" charset="0"/>
                  </a:endParaRPr>
                </a:p>
              </p:txBody>
            </p:sp>
            <p:sp>
              <p:nvSpPr>
                <p:cNvPr id="105482" name="AutoShape 9"/>
                <p:cNvSpPr/>
                <p:nvPr/>
              </p:nvSpPr>
              <p:spPr>
                <a:xfrm>
                  <a:off x="3394" y="12007"/>
                  <a:ext cx="60" cy="780"/>
                </a:xfrm>
                <a:prstGeom prst="leftBrace">
                  <a:avLst>
                    <a:gd name="adj1" fmla="val 108273"/>
                    <a:gd name="adj2" fmla="val 50000"/>
                  </a:avLst>
                </a:prstGeom>
                <a:noFill/>
                <a:ln w="9525" cap="flat" cmpd="sng">
                  <a:solidFill>
                    <a:srgbClr val="000000"/>
                  </a:solidFill>
                  <a:prstDash val="solid"/>
                  <a:headEnd type="none" w="med" len="med"/>
                  <a:tailEnd type="none" w="med" len="med"/>
                </a:ln>
              </p:spPr>
              <p:txBody>
                <a:bodyPr lIns="0" tIns="0" rIns="0" bIns="0"/>
                <a:p>
                  <a:endParaRPr lang="zh-CN" altLang="en-US" b="1" dirty="0">
                    <a:latin typeface="Arial" panose="020B0604020202020204" pitchFamily="34" charset="0"/>
                  </a:endParaRPr>
                </a:p>
              </p:txBody>
            </p:sp>
            <p:sp>
              <p:nvSpPr>
                <p:cNvPr id="105483" name="Text Box 10"/>
                <p:cNvSpPr txBox="1"/>
                <p:nvPr/>
              </p:nvSpPr>
              <p:spPr>
                <a:xfrm>
                  <a:off x="3510" y="11945"/>
                  <a:ext cx="640" cy="940"/>
                </a:xfrm>
                <a:prstGeom prst="rect">
                  <a:avLst/>
                </a:prstGeom>
                <a:noFill/>
                <a:ln w="9525">
                  <a:noFill/>
                </a:ln>
              </p:spPr>
              <p:txBody>
                <a:bodyPr lIns="0" tIns="0" rIns="0" bIns="0"/>
                <a:p>
                  <a:pPr algn="just"/>
                  <a:r>
                    <a:rPr lang="en-US" altLang="zh-CN" b="1">
                      <a:latin typeface="Times New Roman" panose="02020603050405020304" pitchFamily="18" charset="0"/>
                    </a:rPr>
                    <a:t>k</a:t>
                  </a:r>
                  <a:r>
                    <a:rPr lang="en-US" altLang="zh-CN" b="1" baseline="-25000">
                      <a:latin typeface="Times New Roman" panose="02020603050405020304" pitchFamily="18" charset="0"/>
                    </a:rPr>
                    <a:t>2i</a:t>
                  </a:r>
                  <a:endParaRPr lang="en-US" altLang="zh-CN" b="1" baseline="-25000">
                    <a:latin typeface="Times New Roman" panose="02020603050405020304" pitchFamily="18" charset="0"/>
                  </a:endParaRPr>
                </a:p>
                <a:p>
                  <a:pPr algn="just"/>
                  <a:endParaRPr lang="en-US" altLang="zh-CN" sz="1000" b="1" baseline="-25000">
                    <a:latin typeface="Times New Roman" panose="02020603050405020304" pitchFamily="18" charset="0"/>
                  </a:endParaRPr>
                </a:p>
                <a:p>
                  <a:pPr algn="just"/>
                  <a:endParaRPr lang="en-US" altLang="zh-CN" sz="1000" b="1">
                    <a:latin typeface="Times New Roman" panose="02020603050405020304" pitchFamily="18" charset="0"/>
                  </a:endParaRPr>
                </a:p>
                <a:p>
                  <a:pPr algn="just"/>
                  <a:endParaRPr lang="en-US" altLang="zh-CN" sz="1000" b="1">
                    <a:latin typeface="Times New Roman" panose="02020603050405020304" pitchFamily="18" charset="0"/>
                  </a:endParaRPr>
                </a:p>
                <a:p>
                  <a:pPr algn="just"/>
                  <a:endParaRPr lang="en-US" altLang="zh-CN" sz="1000" b="1">
                    <a:latin typeface="Times New Roman" panose="02020603050405020304" pitchFamily="18" charset="0"/>
                  </a:endParaRPr>
                </a:p>
                <a:p>
                  <a:pPr algn="just"/>
                  <a:endParaRPr lang="en-US" altLang="zh-CN" sz="1000" b="1">
                    <a:latin typeface="Times New Roman" panose="02020603050405020304" pitchFamily="18" charset="0"/>
                  </a:endParaRPr>
                </a:p>
                <a:p>
                  <a:pPr algn="just"/>
                  <a:endParaRPr lang="en-US" altLang="zh-CN" sz="1000" b="1">
                    <a:latin typeface="Times New Roman" panose="02020603050405020304" pitchFamily="18" charset="0"/>
                  </a:endParaRPr>
                </a:p>
                <a:p>
                  <a:pPr algn="just"/>
                  <a:r>
                    <a:rPr lang="en-US" altLang="zh-CN" b="1">
                      <a:latin typeface="Times New Roman" panose="02020603050405020304" pitchFamily="18" charset="0"/>
                    </a:rPr>
                    <a:t>k</a:t>
                  </a:r>
                  <a:r>
                    <a:rPr lang="en-US" altLang="zh-CN" b="1" baseline="-25000">
                      <a:latin typeface="Times New Roman" panose="02020603050405020304" pitchFamily="18" charset="0"/>
                    </a:rPr>
                    <a:t>2i+1</a:t>
                  </a:r>
                  <a:endParaRPr lang="en-US" altLang="zh-CN" b="1">
                    <a:latin typeface="Arial" panose="020B0604020202020204" pitchFamily="34" charset="0"/>
                  </a:endParaRPr>
                </a:p>
              </p:txBody>
            </p:sp>
          </p:grpSp>
          <p:grpSp>
            <p:nvGrpSpPr>
              <p:cNvPr id="105484" name="Group 11"/>
              <p:cNvGrpSpPr/>
              <p:nvPr/>
            </p:nvGrpSpPr>
            <p:grpSpPr>
              <a:xfrm>
                <a:off x="3748" y="10980"/>
                <a:ext cx="1708" cy="940"/>
                <a:chOff x="4422" y="12047"/>
                <a:chExt cx="1708" cy="940"/>
              </a:xfrm>
            </p:grpSpPr>
            <p:grpSp>
              <p:nvGrpSpPr>
                <p:cNvPr id="105485" name="Group 12"/>
                <p:cNvGrpSpPr/>
                <p:nvPr/>
              </p:nvGrpSpPr>
              <p:grpSpPr>
                <a:xfrm>
                  <a:off x="4934" y="12047"/>
                  <a:ext cx="1196" cy="940"/>
                  <a:chOff x="2954" y="11945"/>
                  <a:chExt cx="1196" cy="940"/>
                </a:xfrm>
              </p:grpSpPr>
              <p:sp>
                <p:nvSpPr>
                  <p:cNvPr id="105486" name="Text Box 13"/>
                  <p:cNvSpPr txBox="1"/>
                  <p:nvPr/>
                </p:nvSpPr>
                <p:spPr>
                  <a:xfrm>
                    <a:off x="2954" y="12247"/>
                    <a:ext cx="483" cy="360"/>
                  </a:xfrm>
                  <a:prstGeom prst="rect">
                    <a:avLst/>
                  </a:prstGeom>
                  <a:noFill/>
                  <a:ln w="9525">
                    <a:noFill/>
                  </a:ln>
                </p:spPr>
                <p:txBody>
                  <a:bodyPr lIns="0" tIns="0" rIns="0" bIns="0"/>
                  <a:p>
                    <a:pPr algn="just"/>
                    <a:r>
                      <a:rPr lang="en-US" altLang="zh-CN" b="1" dirty="0" err="1">
                        <a:latin typeface="宋体" panose="02010600030101010101" pitchFamily="2" charset="-122"/>
                      </a:rPr>
                      <a:t>k</a:t>
                    </a:r>
                    <a:r>
                      <a:rPr lang="en-US" altLang="zh-CN" b="1" baseline="-25000" dirty="0" err="1">
                        <a:latin typeface="宋体" panose="02010600030101010101" pitchFamily="2" charset="-122"/>
                      </a:rPr>
                      <a:t>i</a:t>
                    </a:r>
                    <a:r>
                      <a:rPr lang="en-US" altLang="zh-CN" b="1">
                        <a:latin typeface="宋体" panose="02010600030101010101" pitchFamily="2" charset="-122"/>
                      </a:rPr>
                      <a:t>≥</a:t>
                    </a:r>
                    <a:endParaRPr lang="en-US" altLang="zh-CN" b="1">
                      <a:latin typeface="Arial" panose="020B0604020202020204" pitchFamily="34" charset="0"/>
                    </a:endParaRPr>
                  </a:p>
                </p:txBody>
              </p:sp>
              <p:sp>
                <p:nvSpPr>
                  <p:cNvPr id="105487" name="AutoShape 14"/>
                  <p:cNvSpPr/>
                  <p:nvPr/>
                </p:nvSpPr>
                <p:spPr>
                  <a:xfrm>
                    <a:off x="3394" y="12007"/>
                    <a:ext cx="60" cy="780"/>
                  </a:xfrm>
                  <a:prstGeom prst="leftBrace">
                    <a:avLst>
                      <a:gd name="adj1" fmla="val 108273"/>
                      <a:gd name="adj2" fmla="val 50000"/>
                    </a:avLst>
                  </a:prstGeom>
                  <a:noFill/>
                  <a:ln w="9525" cap="flat" cmpd="sng">
                    <a:solidFill>
                      <a:srgbClr val="000000"/>
                    </a:solidFill>
                    <a:prstDash val="solid"/>
                    <a:headEnd type="none" w="med" len="med"/>
                    <a:tailEnd type="none" w="med" len="med"/>
                  </a:ln>
                </p:spPr>
                <p:txBody>
                  <a:bodyPr lIns="0" tIns="0" rIns="0" bIns="0"/>
                  <a:p>
                    <a:endParaRPr lang="zh-CN" altLang="en-US" b="1" dirty="0">
                      <a:latin typeface="Arial" panose="020B0604020202020204" pitchFamily="34" charset="0"/>
                    </a:endParaRPr>
                  </a:p>
                </p:txBody>
              </p:sp>
              <p:sp>
                <p:nvSpPr>
                  <p:cNvPr id="105488" name="Text Box 15"/>
                  <p:cNvSpPr txBox="1"/>
                  <p:nvPr/>
                </p:nvSpPr>
                <p:spPr>
                  <a:xfrm>
                    <a:off x="3510" y="11945"/>
                    <a:ext cx="640" cy="940"/>
                  </a:xfrm>
                  <a:prstGeom prst="rect">
                    <a:avLst/>
                  </a:prstGeom>
                  <a:noFill/>
                  <a:ln w="9525">
                    <a:noFill/>
                  </a:ln>
                </p:spPr>
                <p:txBody>
                  <a:bodyPr lIns="0" tIns="0" rIns="0" bIns="0"/>
                  <a:p>
                    <a:pPr algn="just"/>
                    <a:r>
                      <a:rPr lang="en-US" altLang="zh-CN" b="1">
                        <a:latin typeface="Times New Roman" panose="02020603050405020304" pitchFamily="18" charset="0"/>
                      </a:rPr>
                      <a:t>k</a:t>
                    </a:r>
                    <a:r>
                      <a:rPr lang="en-US" altLang="zh-CN" b="1" baseline="-25000">
                        <a:latin typeface="Times New Roman" panose="02020603050405020304" pitchFamily="18" charset="0"/>
                      </a:rPr>
                      <a:t>2i</a:t>
                    </a:r>
                    <a:endParaRPr lang="en-US" altLang="zh-CN" b="1" baseline="-25000">
                      <a:latin typeface="Times New Roman" panose="02020603050405020304" pitchFamily="18" charset="0"/>
                    </a:endParaRPr>
                  </a:p>
                  <a:p>
                    <a:pPr algn="just"/>
                    <a:endParaRPr lang="en-US" altLang="zh-CN" sz="1000" b="1" baseline="-25000">
                      <a:latin typeface="Times New Roman" panose="02020603050405020304" pitchFamily="18" charset="0"/>
                    </a:endParaRPr>
                  </a:p>
                  <a:p>
                    <a:pPr algn="just"/>
                    <a:endParaRPr lang="en-US" altLang="zh-CN" sz="1000" b="1">
                      <a:latin typeface="Times New Roman" panose="02020603050405020304" pitchFamily="18" charset="0"/>
                    </a:endParaRPr>
                  </a:p>
                  <a:p>
                    <a:pPr algn="just"/>
                    <a:endParaRPr lang="en-US" altLang="zh-CN" sz="1000" b="1">
                      <a:latin typeface="Times New Roman" panose="02020603050405020304" pitchFamily="18" charset="0"/>
                    </a:endParaRPr>
                  </a:p>
                  <a:p>
                    <a:pPr algn="just"/>
                    <a:endParaRPr lang="en-US" altLang="zh-CN" sz="1000" b="1">
                      <a:latin typeface="Times New Roman" panose="02020603050405020304" pitchFamily="18" charset="0"/>
                    </a:endParaRPr>
                  </a:p>
                  <a:p>
                    <a:pPr algn="just"/>
                    <a:endParaRPr lang="en-US" altLang="zh-CN" sz="1000" b="1">
                      <a:latin typeface="Times New Roman" panose="02020603050405020304" pitchFamily="18" charset="0"/>
                    </a:endParaRPr>
                  </a:p>
                  <a:p>
                    <a:pPr algn="just"/>
                    <a:endParaRPr lang="en-US" altLang="zh-CN" sz="1000" b="1">
                      <a:latin typeface="Times New Roman" panose="02020603050405020304" pitchFamily="18" charset="0"/>
                    </a:endParaRPr>
                  </a:p>
                  <a:p>
                    <a:pPr algn="just"/>
                    <a:r>
                      <a:rPr lang="en-US" altLang="zh-CN" sz="2000" b="1">
                        <a:latin typeface="Times New Roman" panose="02020603050405020304" pitchFamily="18" charset="0"/>
                      </a:rPr>
                      <a:t>k</a:t>
                    </a:r>
                    <a:r>
                      <a:rPr lang="en-US" altLang="zh-CN" sz="2000" b="1" baseline="-25000">
                        <a:latin typeface="Times New Roman" panose="02020603050405020304" pitchFamily="18" charset="0"/>
                      </a:rPr>
                      <a:t>2i+1</a:t>
                    </a:r>
                    <a:endParaRPr lang="en-US" altLang="zh-CN" sz="2000" b="1">
                      <a:latin typeface="Arial" panose="020B0604020202020204" pitchFamily="34" charset="0"/>
                    </a:endParaRPr>
                  </a:p>
                </p:txBody>
              </p:sp>
            </p:grpSp>
            <p:sp>
              <p:nvSpPr>
                <p:cNvPr id="105489" name="Text Box 16"/>
                <p:cNvSpPr txBox="1"/>
                <p:nvPr/>
              </p:nvSpPr>
              <p:spPr>
                <a:xfrm>
                  <a:off x="4422" y="12329"/>
                  <a:ext cx="400" cy="400"/>
                </a:xfrm>
                <a:prstGeom prst="rect">
                  <a:avLst/>
                </a:prstGeom>
                <a:noFill/>
                <a:ln w="9525">
                  <a:noFill/>
                </a:ln>
              </p:spPr>
              <p:txBody>
                <a:bodyPr lIns="0" tIns="0" rIns="0" bIns="0"/>
                <a:p>
                  <a:pPr algn="just"/>
                  <a:r>
                    <a:rPr lang="zh-CN" altLang="en-US" sz="1600" b="1" dirty="0">
                      <a:latin typeface="Times New Roman" panose="02020603050405020304" pitchFamily="18" charset="0"/>
                    </a:rPr>
                    <a:t>或</a:t>
                  </a:r>
                  <a:endParaRPr lang="zh-CN" altLang="en-US" sz="1600" b="1" dirty="0">
                    <a:latin typeface="Arial" panose="020B0604020202020204" pitchFamily="34" charset="0"/>
                  </a:endParaRPr>
                </a:p>
              </p:txBody>
            </p:sp>
          </p:grpSp>
        </p:grpSp>
        <p:sp>
          <p:nvSpPr>
            <p:cNvPr id="105490" name="Text Box 17"/>
            <p:cNvSpPr txBox="1"/>
            <p:nvPr/>
          </p:nvSpPr>
          <p:spPr>
            <a:xfrm>
              <a:off x="6874" y="11287"/>
              <a:ext cx="2220" cy="440"/>
            </a:xfrm>
            <a:prstGeom prst="rect">
              <a:avLst/>
            </a:prstGeom>
            <a:noFill/>
            <a:ln w="9525">
              <a:noFill/>
            </a:ln>
          </p:spPr>
          <p:txBody>
            <a:bodyPr lIns="0" tIns="0" rIns="0" bIns="0"/>
            <a:p>
              <a:pPr algn="just"/>
              <a:r>
                <a:rPr lang="zh-CN" altLang="en-US" b="1" dirty="0">
                  <a:latin typeface="宋体" panose="02010600030101010101" pitchFamily="2" charset="-122"/>
                </a:rPr>
                <a:t>其中</a:t>
              </a:r>
              <a:r>
                <a:rPr lang="en-US" altLang="zh-CN" b="1">
                  <a:latin typeface="宋体" panose="02010600030101010101" pitchFamily="2" charset="-122"/>
                </a:rPr>
                <a:t>i=1,2,</a:t>
              </a:r>
              <a:r>
                <a:rPr lang="en-US" altLang="zh-CN" b="1">
                  <a:latin typeface="Times New Roman" panose="02020603050405020304" pitchFamily="18" charset="0"/>
                </a:rPr>
                <a:t>…</a:t>
              </a:r>
              <a:r>
                <a:rPr lang="en-US" altLang="zh-CN" b="1">
                  <a:latin typeface="宋体" panose="02010600030101010101" pitchFamily="2" charset="-122"/>
                </a:rPr>
                <a:t>,n/2</a:t>
              </a:r>
              <a:r>
                <a:rPr lang="en-US" altLang="zh-CN" sz="1000" b="1">
                  <a:latin typeface="宋体" panose="02010600030101010101" pitchFamily="2" charset="-122"/>
                </a:rPr>
                <a:t> </a:t>
              </a:r>
              <a:endParaRPr lang="en-US" altLang="zh-CN" b="1">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ppt_x"/>
                                          </p:val>
                                        </p:tav>
                                        <p:tav tm="100000">
                                          <p:val>
                                            <p:strVal val="#ppt_x"/>
                                          </p:val>
                                        </p:tav>
                                      </p:tavLst>
                                    </p:anim>
                                    <p:anim calcmode="lin" valueType="num">
                                      <p:cBhvr additive="base">
                                        <p:cTn id="8" dur="500" fill="hold"/>
                                        <p:tgtEl>
                                          <p:spTgt spid="36454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7525">
                                            <p:txEl>
                                              <p:charRg st="0" end="37"/>
                                            </p:txEl>
                                          </p:spTgt>
                                        </p:tgtEl>
                                        <p:attrNameLst>
                                          <p:attrName>style.visibility</p:attrName>
                                        </p:attrNameLst>
                                      </p:cBhvr>
                                      <p:to>
                                        <p:strVal val="visible"/>
                                      </p:to>
                                    </p:set>
                                    <p:anim calcmode="lin" valueType="num">
                                      <p:cBhvr additive="base">
                                        <p:cTn id="17" dur="500" fill="hold"/>
                                        <p:tgtEl>
                                          <p:spTgt spid="107525">
                                            <p:txEl>
                                              <p:charRg st="0" end="3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7525">
                                            <p:txEl>
                                              <p:charRg st="0" end="3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7525">
                                            <p:txEl>
                                              <p:charRg st="37" end="78"/>
                                            </p:txEl>
                                          </p:spTgt>
                                        </p:tgtEl>
                                        <p:attrNameLst>
                                          <p:attrName>style.visibility</p:attrName>
                                        </p:attrNameLst>
                                      </p:cBhvr>
                                      <p:to>
                                        <p:strVal val="visible"/>
                                      </p:to>
                                    </p:set>
                                    <p:anim calcmode="lin" valueType="num">
                                      <p:cBhvr additive="base">
                                        <p:cTn id="23" dur="500" fill="hold"/>
                                        <p:tgtEl>
                                          <p:spTgt spid="107525">
                                            <p:txEl>
                                              <p:charRg st="37" end="7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7525">
                                            <p:txEl>
                                              <p:charRg st="37" end="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p:bldP spid="36454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日期占位符 3"/>
          <p:cNvSpPr txBox="1">
            <a:spLocks noGrp="1"/>
          </p:cNvSpPr>
          <p:nvPr/>
        </p:nvSpPr>
        <p:spPr>
          <a:xfrm>
            <a:off x="301625" y="6381750"/>
            <a:ext cx="2289175" cy="476250"/>
          </a:xfrm>
          <a:prstGeom prst="rect">
            <a:avLst/>
          </a:prstGeom>
          <a:noFill/>
          <a:ln w="9525">
            <a:noFill/>
          </a:ln>
        </p:spPr>
        <p:txBody>
          <a:bodyPr/>
          <a:p>
            <a:fld id="{BB962C8B-B14F-4D97-AF65-F5344CB8AC3E}" type="datetime1">
              <a:rPr lang="zh-CN" altLang="en-US" sz="1400" b="1" dirty="0">
                <a:latin typeface="Arial" panose="020B0604020202020204" pitchFamily="34" charset="0"/>
              </a:rPr>
            </a:fld>
            <a:endParaRPr lang="zh-CN" altLang="en-US" sz="1400" b="1" dirty="0">
              <a:latin typeface="Arial" panose="020B0604020202020204" pitchFamily="34" charset="0"/>
            </a:endParaRPr>
          </a:p>
        </p:txBody>
      </p:sp>
      <p:sp>
        <p:nvSpPr>
          <p:cNvPr id="106498" name="页脚占位符 4"/>
          <p:cNvSpPr txBox="1">
            <a:spLocks noGrp="1"/>
          </p:cNvSpPr>
          <p:nvPr/>
        </p:nvSpPr>
        <p:spPr>
          <a:xfrm>
            <a:off x="3124200" y="6381750"/>
            <a:ext cx="2895600" cy="476250"/>
          </a:xfrm>
          <a:prstGeom prst="rect">
            <a:avLst/>
          </a:prstGeom>
          <a:noFill/>
          <a:ln w="9525">
            <a:noFill/>
          </a:ln>
        </p:spPr>
        <p:txBody>
          <a:bodyPr/>
          <a:p>
            <a:pPr algn="ctr"/>
            <a:r>
              <a:rPr lang="en-US" altLang="zh-CN" sz="1400" b="1" dirty="0" err="1">
                <a:latin typeface="Arial" panose="020B0604020202020204" pitchFamily="34" charset="0"/>
              </a:rPr>
              <a:t>数据结构</a:t>
            </a:r>
            <a:endParaRPr lang="en-US" altLang="zh-CN" sz="1400" b="1">
              <a:latin typeface="Arial" panose="020B0604020202020204" pitchFamily="34" charset="0"/>
            </a:endParaRPr>
          </a:p>
        </p:txBody>
      </p:sp>
      <p:sp>
        <p:nvSpPr>
          <p:cNvPr id="106499" name="灯片编号占位符 5"/>
          <p:cNvSpPr txBox="1">
            <a:spLocks noGrp="1"/>
          </p:cNvSpPr>
          <p:nvPr/>
        </p:nvSpPr>
        <p:spPr>
          <a:xfrm>
            <a:off x="6553200" y="6381750"/>
            <a:ext cx="2289175" cy="476250"/>
          </a:xfrm>
          <a:prstGeom prst="rect">
            <a:avLst/>
          </a:prstGeom>
          <a:noFill/>
          <a:ln w="9525">
            <a:noFill/>
          </a:ln>
        </p:spPr>
        <p:txBody>
          <a:bodyPr/>
          <a:p>
            <a:pPr algn="r"/>
            <a:fld id="{9A0DB2DC-4C9A-4742-B13C-FB6460FD3503}" type="slidenum">
              <a:rPr lang="en-US" altLang="zh-CN" sz="1400" b="1" dirty="0">
                <a:latin typeface="Arial" panose="020B0604020202020204" pitchFamily="34" charset="0"/>
              </a:rPr>
            </a:fld>
            <a:endParaRPr lang="en-US" altLang="zh-CN" sz="1400" b="1" dirty="0">
              <a:latin typeface="Arial" panose="020B0604020202020204" pitchFamily="34" charset="0"/>
            </a:endParaRPr>
          </a:p>
        </p:txBody>
      </p:sp>
      <p:sp>
        <p:nvSpPr>
          <p:cNvPr id="108549" name="Rectangle 4"/>
          <p:cNvSpPr>
            <a:spLocks noGrp="1"/>
          </p:cNvSpPr>
          <p:nvPr>
            <p:ph type="body"/>
          </p:nvPr>
        </p:nvSpPr>
        <p:spPr>
          <a:xfrm>
            <a:off x="179388" y="541338"/>
            <a:ext cx="8785225" cy="1439862"/>
          </a:xfrm>
        </p:spPr>
        <p:txBody>
          <a:bodyPr wrap="square" lIns="91440" tIns="45720" rIns="91440" bIns="45720" anchor="t" anchorCtr="0"/>
          <a:p>
            <a:pPr>
              <a:lnSpc>
                <a:spcPct val="90000"/>
              </a:lnSpc>
              <a:buNone/>
            </a:pPr>
            <a:r>
              <a:rPr lang="en-US" altLang="zh-CN" sz="2100" b="1"/>
              <a:t>           </a:t>
            </a:r>
            <a:r>
              <a:rPr lang="zh-CN" altLang="en-US" sz="2100" b="1" dirty="0">
                <a:solidFill>
                  <a:srgbClr val="000000"/>
                </a:solidFill>
                <a:latin typeface="楷体_GB2312" panose="02010609030101010101" pitchFamily="49" charset="-122"/>
                <a:ea typeface="楷体_GB2312" panose="02010609030101010101" pitchFamily="49" charset="-122"/>
              </a:rPr>
              <a:t>在完全二叉树上，双亲和左右孩子之间的编号就是</a:t>
            </a:r>
            <a:r>
              <a:rPr lang="en-US" altLang="zh-CN" sz="2100" b="1">
                <a:solidFill>
                  <a:srgbClr val="000000"/>
                </a:solidFill>
                <a:latin typeface="楷体_GB2312" panose="02010609030101010101" pitchFamily="49" charset="-122"/>
                <a:ea typeface="楷体_GB2312" panose="02010609030101010101" pitchFamily="49" charset="-122"/>
              </a:rPr>
              <a:t>i</a:t>
            </a:r>
            <a:r>
              <a:rPr lang="zh-CN" altLang="en-US" sz="2100" b="1" dirty="0">
                <a:solidFill>
                  <a:srgbClr val="000000"/>
                </a:solidFill>
                <a:latin typeface="楷体_GB2312" panose="02010609030101010101" pitchFamily="49" charset="-122"/>
                <a:ea typeface="楷体_GB2312" panose="02010609030101010101" pitchFamily="49" charset="-122"/>
              </a:rPr>
              <a:t>和</a:t>
            </a:r>
            <a:r>
              <a:rPr lang="en-US" altLang="zh-CN" sz="2100" b="1">
                <a:solidFill>
                  <a:srgbClr val="000000"/>
                </a:solidFill>
                <a:latin typeface="楷体_GB2312" panose="02010609030101010101" pitchFamily="49" charset="-122"/>
                <a:ea typeface="楷体_GB2312" panose="02010609030101010101" pitchFamily="49" charset="-122"/>
              </a:rPr>
              <a:t>2i</a:t>
            </a:r>
            <a:r>
              <a:rPr lang="zh-CN" altLang="en-US" sz="2100" b="1" dirty="0">
                <a:solidFill>
                  <a:srgbClr val="000000"/>
                </a:solidFill>
                <a:latin typeface="楷体_GB2312" panose="02010609030101010101" pitchFamily="49" charset="-122"/>
                <a:ea typeface="楷体_GB2312" panose="02010609030101010101" pitchFamily="49" charset="-122"/>
              </a:rPr>
              <a:t>、</a:t>
            </a:r>
            <a:r>
              <a:rPr lang="en-US" altLang="zh-CN" sz="2100" b="1">
                <a:solidFill>
                  <a:srgbClr val="000000"/>
                </a:solidFill>
                <a:latin typeface="楷体_GB2312" panose="02010609030101010101" pitchFamily="49" charset="-122"/>
                <a:ea typeface="楷体_GB2312" panose="02010609030101010101" pitchFamily="49" charset="-122"/>
              </a:rPr>
              <a:t>2i+1</a:t>
            </a:r>
            <a:r>
              <a:rPr lang="zh-CN" altLang="en-US" sz="2100" b="1" dirty="0">
                <a:solidFill>
                  <a:srgbClr val="000000"/>
                </a:solidFill>
                <a:latin typeface="楷体_GB2312" panose="02010609030101010101" pitchFamily="49" charset="-122"/>
                <a:ea typeface="楷体_GB2312" panose="02010609030101010101" pitchFamily="49" charset="-122"/>
              </a:rPr>
              <a:t>的关系。因此一个序列可以和一棵完全二叉树对应起来，用双亲其左、右孩子之间的关系可以直观的分析是否符合堆的特性。</a:t>
            </a:r>
            <a:r>
              <a:rPr lang="zh-CN" altLang="en-US" b="1" dirty="0"/>
              <a:t>           </a:t>
            </a:r>
            <a:endParaRPr lang="zh-CN" altLang="en-US" b="1" dirty="0"/>
          </a:p>
        </p:txBody>
      </p:sp>
      <p:sp>
        <p:nvSpPr>
          <p:cNvPr id="266245" name="Rectangle 5"/>
          <p:cNvSpPr/>
          <p:nvPr/>
        </p:nvSpPr>
        <p:spPr>
          <a:xfrm>
            <a:off x="358775" y="4286250"/>
            <a:ext cx="8785225" cy="2089150"/>
          </a:xfrm>
          <a:prstGeom prst="rect">
            <a:avLst/>
          </a:prstGeom>
          <a:noFill/>
          <a:ln w="9525">
            <a:noFill/>
          </a:ln>
        </p:spPr>
        <p:txBody>
          <a:bodyPr/>
          <a:p>
            <a:pPr marL="342900" indent="-342900">
              <a:spcBef>
                <a:spcPct val="20000"/>
              </a:spcBef>
              <a:buClr>
                <a:schemeClr val="hlink"/>
              </a:buClr>
              <a:buSzPct val="75000"/>
              <a:buFont typeface="Wingdings" panose="05000000000000000000" pitchFamily="2" charset="2"/>
            </a:pPr>
            <a:r>
              <a:rPr lang="en-US" altLang="zh-CN" sz="2800" b="1">
                <a:latin typeface="Arial" panose="020B0604020202020204" pitchFamily="34" charset="0"/>
              </a:rPr>
              <a:t>         </a:t>
            </a:r>
            <a:r>
              <a:rPr lang="zh-CN" altLang="en-US" sz="2400" b="1" dirty="0">
                <a:solidFill>
                  <a:srgbClr val="000000"/>
                </a:solidFill>
                <a:latin typeface="楷体_GB2312" panose="02010609030101010101" pitchFamily="49" charset="-122"/>
                <a:ea typeface="楷体_GB2312" panose="02010609030101010101" pitchFamily="49" charset="-122"/>
              </a:rPr>
              <a:t>如果该序列是一个堆，则对应的这棵完全二叉树的特点是：所有分支结点的值均不小于 </a:t>
            </a:r>
            <a:r>
              <a:rPr lang="en-US" altLang="zh-CN" sz="2400" b="1">
                <a:solidFill>
                  <a:srgbClr val="000000"/>
                </a:solidFill>
                <a:latin typeface="楷体_GB2312" panose="02010609030101010101" pitchFamily="49" charset="-122"/>
                <a:ea typeface="楷体_GB2312" panose="02010609030101010101" pitchFamily="49" charset="-122"/>
              </a:rPr>
              <a:t>(</a:t>
            </a:r>
            <a:r>
              <a:rPr lang="zh-CN" altLang="en-US" sz="2400" b="1" dirty="0">
                <a:solidFill>
                  <a:srgbClr val="000000"/>
                </a:solidFill>
                <a:latin typeface="楷体_GB2312" panose="02010609030101010101" pitchFamily="49" charset="-122"/>
                <a:ea typeface="楷体_GB2312" panose="02010609030101010101" pitchFamily="49" charset="-122"/>
              </a:rPr>
              <a:t>或不大于</a:t>
            </a:r>
            <a:r>
              <a:rPr lang="en-US" altLang="zh-CN" sz="2400" b="1">
                <a:solidFill>
                  <a:srgbClr val="000000"/>
                </a:solidFill>
                <a:latin typeface="楷体_GB2312" panose="02010609030101010101" pitchFamily="49" charset="-122"/>
                <a:ea typeface="楷体_GB2312" panose="02010609030101010101" pitchFamily="49" charset="-122"/>
              </a:rPr>
              <a:t>)</a:t>
            </a:r>
            <a:r>
              <a:rPr lang="zh-CN" altLang="en-US" sz="2400" b="1" dirty="0">
                <a:solidFill>
                  <a:srgbClr val="000000"/>
                </a:solidFill>
                <a:latin typeface="楷体_GB2312" panose="02010609030101010101" pitchFamily="49" charset="-122"/>
                <a:ea typeface="楷体_GB2312" panose="02010609030101010101" pitchFamily="49" charset="-122"/>
              </a:rPr>
              <a:t>其子女的值，即每棵子树根结点的值是最大</a:t>
            </a:r>
            <a:r>
              <a:rPr lang="en-US" altLang="zh-CN" sz="2400" b="1">
                <a:solidFill>
                  <a:srgbClr val="000000"/>
                </a:solidFill>
                <a:latin typeface="楷体_GB2312" panose="02010609030101010101" pitchFamily="49" charset="-122"/>
                <a:ea typeface="楷体_GB2312" panose="02010609030101010101" pitchFamily="49" charset="-122"/>
              </a:rPr>
              <a:t>(</a:t>
            </a:r>
            <a:r>
              <a:rPr lang="zh-CN" altLang="en-US" sz="2400" b="1" dirty="0">
                <a:solidFill>
                  <a:srgbClr val="000000"/>
                </a:solidFill>
                <a:latin typeface="楷体_GB2312" panose="02010609030101010101" pitchFamily="49" charset="-122"/>
                <a:ea typeface="楷体_GB2312" panose="02010609030101010101" pitchFamily="49" charset="-122"/>
              </a:rPr>
              <a:t>或最小</a:t>
            </a:r>
            <a:r>
              <a:rPr lang="en-US" altLang="zh-CN" sz="2400" b="1">
                <a:solidFill>
                  <a:srgbClr val="000000"/>
                </a:solidFill>
                <a:latin typeface="楷体_GB2312" panose="02010609030101010101" pitchFamily="49" charset="-122"/>
                <a:ea typeface="楷体_GB2312" panose="02010609030101010101" pitchFamily="49" charset="-122"/>
              </a:rPr>
              <a:t>)</a:t>
            </a:r>
            <a:r>
              <a:rPr lang="zh-CN" altLang="en-US" sz="2400" b="1" dirty="0">
                <a:solidFill>
                  <a:srgbClr val="000000"/>
                </a:solidFill>
                <a:latin typeface="楷体_GB2312" panose="02010609030101010101" pitchFamily="49" charset="-122"/>
                <a:ea typeface="楷体_GB2312" panose="02010609030101010101" pitchFamily="49" charset="-122"/>
              </a:rPr>
              <a:t>的。</a:t>
            </a:r>
            <a:endParaRPr lang="zh-CN" altLang="en-US" sz="2400" b="1" dirty="0">
              <a:solidFill>
                <a:srgbClr val="000000"/>
              </a:solidFill>
              <a:latin typeface="楷体_GB2312" panose="02010609030101010101" pitchFamily="49" charset="-122"/>
              <a:ea typeface="楷体_GB2312" panose="02010609030101010101" pitchFamily="49" charset="-122"/>
            </a:endParaRPr>
          </a:p>
          <a:p>
            <a:pPr marL="342900" indent="-342900">
              <a:spcBef>
                <a:spcPct val="20000"/>
              </a:spcBef>
              <a:buClr>
                <a:schemeClr val="hlink"/>
              </a:buClr>
              <a:buSzPct val="75000"/>
              <a:buFont typeface="Wingdings" panose="05000000000000000000" pitchFamily="2" charset="2"/>
            </a:pPr>
            <a:r>
              <a:rPr lang="zh-CN" altLang="en-US" sz="2400" b="1" dirty="0">
                <a:solidFill>
                  <a:srgbClr val="FF0000"/>
                </a:solidFill>
                <a:latin typeface="楷体_GB2312" panose="02010609030101010101" pitchFamily="49" charset="-122"/>
                <a:ea typeface="楷体_GB2312" panose="02010609030101010101" pitchFamily="49" charset="-122"/>
              </a:rPr>
              <a:t>堆特点：堆顶元素是整个序列中最大</a:t>
            </a:r>
            <a:r>
              <a:rPr lang="en-US" altLang="zh-CN" sz="2400" b="1">
                <a:solidFill>
                  <a:srgbClr val="FF0000"/>
                </a:solidFill>
                <a:latin typeface="楷体_GB2312" panose="02010609030101010101" pitchFamily="49" charset="-122"/>
                <a:ea typeface="楷体_GB2312" panose="02010609030101010101" pitchFamily="49" charset="-122"/>
              </a:rPr>
              <a:t>(</a:t>
            </a:r>
            <a:r>
              <a:rPr lang="zh-CN" altLang="en-US" sz="2400" b="1" dirty="0">
                <a:solidFill>
                  <a:srgbClr val="FF0000"/>
                </a:solidFill>
                <a:latin typeface="楷体_GB2312" panose="02010609030101010101" pitchFamily="49" charset="-122"/>
                <a:ea typeface="楷体_GB2312" panose="02010609030101010101" pitchFamily="49" charset="-122"/>
              </a:rPr>
              <a:t>或最小</a:t>
            </a:r>
            <a:r>
              <a:rPr lang="en-US" altLang="zh-CN" sz="2400" b="1">
                <a:solidFill>
                  <a:srgbClr val="FF0000"/>
                </a:solidFill>
                <a:latin typeface="楷体_GB2312" panose="02010609030101010101" pitchFamily="49" charset="-122"/>
                <a:ea typeface="楷体_GB2312" panose="02010609030101010101" pitchFamily="49" charset="-122"/>
              </a:rPr>
              <a:t>)</a:t>
            </a:r>
            <a:r>
              <a:rPr lang="zh-CN" altLang="en-US" sz="2400" b="1" dirty="0">
                <a:solidFill>
                  <a:srgbClr val="FF0000"/>
                </a:solidFill>
                <a:latin typeface="楷体_GB2312" panose="02010609030101010101" pitchFamily="49" charset="-122"/>
                <a:ea typeface="楷体_GB2312" panose="02010609030101010101" pitchFamily="49" charset="-122"/>
              </a:rPr>
              <a:t>的元素。</a:t>
            </a:r>
            <a:endParaRPr lang="zh-CN" altLang="en-US" sz="2400" b="1" dirty="0">
              <a:solidFill>
                <a:srgbClr val="FF0000"/>
              </a:solidFill>
              <a:latin typeface="楷体_GB2312" panose="02010609030101010101" pitchFamily="49" charset="-122"/>
              <a:ea typeface="楷体_GB2312" panose="02010609030101010101" pitchFamily="49" charset="-122"/>
            </a:endParaRPr>
          </a:p>
        </p:txBody>
      </p:sp>
      <p:grpSp>
        <p:nvGrpSpPr>
          <p:cNvPr id="2" name="Group 6"/>
          <p:cNvGrpSpPr/>
          <p:nvPr/>
        </p:nvGrpSpPr>
        <p:grpSpPr>
          <a:xfrm>
            <a:off x="5783263" y="2362200"/>
            <a:ext cx="2232025" cy="1800225"/>
            <a:chOff x="3424" y="663"/>
            <a:chExt cx="1212" cy="1630"/>
          </a:xfrm>
        </p:grpSpPr>
        <p:sp>
          <p:nvSpPr>
            <p:cNvPr id="106503" name="Oval 7"/>
            <p:cNvSpPr/>
            <p:nvPr/>
          </p:nvSpPr>
          <p:spPr>
            <a:xfrm>
              <a:off x="3580" y="1594"/>
              <a:ext cx="196" cy="233"/>
            </a:xfrm>
            <a:prstGeom prst="ellipse">
              <a:avLst/>
            </a:prstGeom>
            <a:solidFill>
              <a:schemeClr val="bg1"/>
            </a:solidFill>
            <a:ln w="19050" cap="sq" cmpd="sng">
              <a:solidFill>
                <a:schemeClr val="tx1"/>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85</a:t>
              </a:r>
              <a:endParaRPr lang="en-US" altLang="zh-CN" sz="2000" b="1">
                <a:solidFill>
                  <a:srgbClr val="000099"/>
                </a:solidFill>
                <a:latin typeface="Times New Roman" panose="02020603050405020304" pitchFamily="18" charset="0"/>
              </a:endParaRPr>
            </a:p>
          </p:txBody>
        </p:sp>
        <p:grpSp>
          <p:nvGrpSpPr>
            <p:cNvPr id="106504" name="Group 8"/>
            <p:cNvGrpSpPr/>
            <p:nvPr/>
          </p:nvGrpSpPr>
          <p:grpSpPr>
            <a:xfrm>
              <a:off x="3424" y="663"/>
              <a:ext cx="1212" cy="1630"/>
              <a:chOff x="3456" y="1200"/>
              <a:chExt cx="1488" cy="1680"/>
            </a:xfrm>
          </p:grpSpPr>
          <p:sp>
            <p:nvSpPr>
              <p:cNvPr id="106505" name="Line 9"/>
              <p:cNvSpPr/>
              <p:nvPr/>
            </p:nvSpPr>
            <p:spPr>
              <a:xfrm flipH="1">
                <a:off x="4032" y="1392"/>
                <a:ext cx="144" cy="288"/>
              </a:xfrm>
              <a:prstGeom prst="line">
                <a:avLst/>
              </a:prstGeom>
              <a:ln w="19050" cap="sq" cmpd="sng">
                <a:solidFill>
                  <a:schemeClr val="tx1"/>
                </a:solidFill>
                <a:prstDash val="solid"/>
                <a:headEnd type="none" w="med" len="med"/>
                <a:tailEnd type="none" w="med" len="med"/>
              </a:ln>
            </p:spPr>
          </p:sp>
          <p:sp>
            <p:nvSpPr>
              <p:cNvPr id="106506" name="Line 10"/>
              <p:cNvSpPr/>
              <p:nvPr/>
            </p:nvSpPr>
            <p:spPr>
              <a:xfrm flipH="1">
                <a:off x="3744" y="1920"/>
                <a:ext cx="144" cy="336"/>
              </a:xfrm>
              <a:prstGeom prst="line">
                <a:avLst/>
              </a:prstGeom>
              <a:ln w="19050" cap="sq" cmpd="sng">
                <a:solidFill>
                  <a:schemeClr val="tx1"/>
                </a:solidFill>
                <a:prstDash val="solid"/>
                <a:headEnd type="none" w="med" len="med"/>
                <a:tailEnd type="none" w="med" len="med"/>
              </a:ln>
            </p:spPr>
          </p:sp>
          <p:sp>
            <p:nvSpPr>
              <p:cNvPr id="106507" name="Line 11"/>
              <p:cNvSpPr/>
              <p:nvPr/>
            </p:nvSpPr>
            <p:spPr>
              <a:xfrm>
                <a:off x="4368" y="1392"/>
                <a:ext cx="240" cy="336"/>
              </a:xfrm>
              <a:prstGeom prst="line">
                <a:avLst/>
              </a:prstGeom>
              <a:ln w="19050" cap="sq" cmpd="sng">
                <a:solidFill>
                  <a:schemeClr val="tx1"/>
                </a:solidFill>
                <a:prstDash val="solid"/>
                <a:headEnd type="none" w="med" len="med"/>
                <a:tailEnd type="none" w="med" len="med"/>
              </a:ln>
            </p:spPr>
          </p:sp>
          <p:sp>
            <p:nvSpPr>
              <p:cNvPr id="106508" name="Line 12"/>
              <p:cNvSpPr/>
              <p:nvPr/>
            </p:nvSpPr>
            <p:spPr>
              <a:xfrm>
                <a:off x="4032" y="1920"/>
                <a:ext cx="96" cy="240"/>
              </a:xfrm>
              <a:prstGeom prst="line">
                <a:avLst/>
              </a:prstGeom>
              <a:ln w="19050" cap="sq" cmpd="sng">
                <a:solidFill>
                  <a:schemeClr val="tx1"/>
                </a:solidFill>
                <a:prstDash val="solid"/>
                <a:headEnd type="none" w="med" len="med"/>
                <a:tailEnd type="none" w="med" len="med"/>
              </a:ln>
            </p:spPr>
          </p:sp>
          <p:sp>
            <p:nvSpPr>
              <p:cNvPr id="106509" name="Line 13"/>
              <p:cNvSpPr/>
              <p:nvPr/>
            </p:nvSpPr>
            <p:spPr>
              <a:xfrm flipH="1">
                <a:off x="4512" y="1920"/>
                <a:ext cx="48" cy="240"/>
              </a:xfrm>
              <a:prstGeom prst="line">
                <a:avLst/>
              </a:prstGeom>
              <a:ln w="19050" cap="sq" cmpd="sng">
                <a:solidFill>
                  <a:schemeClr val="tx1"/>
                </a:solidFill>
                <a:prstDash val="solid"/>
                <a:headEnd type="none" w="med" len="med"/>
                <a:tailEnd type="none" w="med" len="med"/>
              </a:ln>
            </p:spPr>
          </p:sp>
          <p:sp>
            <p:nvSpPr>
              <p:cNvPr id="106510" name="Line 14"/>
              <p:cNvSpPr/>
              <p:nvPr/>
            </p:nvSpPr>
            <p:spPr>
              <a:xfrm>
                <a:off x="4704" y="1920"/>
                <a:ext cx="96" cy="240"/>
              </a:xfrm>
              <a:prstGeom prst="line">
                <a:avLst/>
              </a:prstGeom>
              <a:ln w="19050" cap="sq" cmpd="sng">
                <a:solidFill>
                  <a:schemeClr val="tx1"/>
                </a:solidFill>
                <a:prstDash val="solid"/>
                <a:headEnd type="none" w="med" len="med"/>
                <a:tailEnd type="none" w="med" len="med"/>
              </a:ln>
            </p:spPr>
          </p:sp>
          <p:sp>
            <p:nvSpPr>
              <p:cNvPr id="106511" name="Oval 15"/>
              <p:cNvSpPr/>
              <p:nvPr/>
            </p:nvSpPr>
            <p:spPr>
              <a:xfrm>
                <a:off x="4176" y="1200"/>
                <a:ext cx="240" cy="240"/>
              </a:xfrm>
              <a:prstGeom prst="ellipse">
                <a:avLst/>
              </a:prstGeom>
              <a:solidFill>
                <a:schemeClr val="bg1"/>
              </a:solidFill>
              <a:ln w="19050" cap="sq" cmpd="sng">
                <a:solidFill>
                  <a:schemeClr val="tx1"/>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16</a:t>
                </a:r>
                <a:endParaRPr lang="en-US" altLang="zh-CN" sz="2000" b="1">
                  <a:solidFill>
                    <a:srgbClr val="000099"/>
                  </a:solidFill>
                  <a:latin typeface="Times New Roman" panose="02020603050405020304" pitchFamily="18" charset="0"/>
                </a:endParaRPr>
              </a:p>
            </p:txBody>
          </p:sp>
          <p:sp>
            <p:nvSpPr>
              <p:cNvPr id="106512" name="Oval 16"/>
              <p:cNvSpPr/>
              <p:nvPr/>
            </p:nvSpPr>
            <p:spPr>
              <a:xfrm>
                <a:off x="3840" y="1680"/>
                <a:ext cx="240" cy="240"/>
              </a:xfrm>
              <a:prstGeom prst="ellipse">
                <a:avLst/>
              </a:prstGeom>
              <a:solidFill>
                <a:schemeClr val="bg1"/>
              </a:solidFill>
              <a:ln w="19050" cap="sq" cmpd="sng">
                <a:solidFill>
                  <a:schemeClr val="tx1"/>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36</a:t>
                </a:r>
                <a:endParaRPr lang="en-US" altLang="zh-CN" sz="2000" b="1">
                  <a:solidFill>
                    <a:srgbClr val="000099"/>
                  </a:solidFill>
                  <a:latin typeface="Times New Roman" panose="02020603050405020304" pitchFamily="18" charset="0"/>
                </a:endParaRPr>
              </a:p>
            </p:txBody>
          </p:sp>
          <p:sp>
            <p:nvSpPr>
              <p:cNvPr id="106513" name="Oval 17"/>
              <p:cNvSpPr/>
              <p:nvPr/>
            </p:nvSpPr>
            <p:spPr>
              <a:xfrm>
                <a:off x="4032" y="2160"/>
                <a:ext cx="240" cy="240"/>
              </a:xfrm>
              <a:prstGeom prst="ellipse">
                <a:avLst/>
              </a:prstGeom>
              <a:solidFill>
                <a:schemeClr val="bg1"/>
              </a:solidFill>
              <a:ln w="19050" cap="sq" cmpd="sng">
                <a:solidFill>
                  <a:schemeClr val="tx1"/>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47</a:t>
                </a:r>
                <a:endParaRPr lang="en-US" altLang="zh-CN" sz="2000" b="1">
                  <a:solidFill>
                    <a:srgbClr val="000099"/>
                  </a:solidFill>
                  <a:latin typeface="Times New Roman" panose="02020603050405020304" pitchFamily="18" charset="0"/>
                </a:endParaRPr>
              </a:p>
            </p:txBody>
          </p:sp>
          <p:sp>
            <p:nvSpPr>
              <p:cNvPr id="106514" name="Oval 18"/>
              <p:cNvSpPr/>
              <p:nvPr/>
            </p:nvSpPr>
            <p:spPr>
              <a:xfrm>
                <a:off x="4368" y="2160"/>
                <a:ext cx="240" cy="240"/>
              </a:xfrm>
              <a:prstGeom prst="ellipse">
                <a:avLst/>
              </a:prstGeom>
              <a:solidFill>
                <a:schemeClr val="bg1"/>
              </a:solidFill>
              <a:ln w="19050" cap="sq" cmpd="sng">
                <a:solidFill>
                  <a:schemeClr val="tx1"/>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30</a:t>
                </a:r>
                <a:endParaRPr lang="en-US" altLang="zh-CN" sz="2000" b="1">
                  <a:solidFill>
                    <a:srgbClr val="000099"/>
                  </a:solidFill>
                  <a:latin typeface="Times New Roman" panose="02020603050405020304" pitchFamily="18" charset="0"/>
                </a:endParaRPr>
              </a:p>
            </p:txBody>
          </p:sp>
          <p:sp>
            <p:nvSpPr>
              <p:cNvPr id="106515" name="Oval 19"/>
              <p:cNvSpPr/>
              <p:nvPr/>
            </p:nvSpPr>
            <p:spPr>
              <a:xfrm>
                <a:off x="4704" y="2160"/>
                <a:ext cx="240" cy="240"/>
              </a:xfrm>
              <a:prstGeom prst="ellipse">
                <a:avLst/>
              </a:prstGeom>
              <a:solidFill>
                <a:schemeClr val="bg1"/>
              </a:solidFill>
              <a:ln w="19050" cap="sq" cmpd="sng">
                <a:solidFill>
                  <a:schemeClr val="tx1"/>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53</a:t>
                </a:r>
                <a:endParaRPr lang="en-US" altLang="zh-CN" sz="2000" b="1">
                  <a:solidFill>
                    <a:srgbClr val="000099"/>
                  </a:solidFill>
                  <a:latin typeface="Times New Roman" panose="02020603050405020304" pitchFamily="18" charset="0"/>
                </a:endParaRPr>
              </a:p>
            </p:txBody>
          </p:sp>
          <p:sp>
            <p:nvSpPr>
              <p:cNvPr id="106516" name="Oval 20"/>
              <p:cNvSpPr/>
              <p:nvPr/>
            </p:nvSpPr>
            <p:spPr>
              <a:xfrm>
                <a:off x="4512" y="1680"/>
                <a:ext cx="240" cy="240"/>
              </a:xfrm>
              <a:prstGeom prst="ellipse">
                <a:avLst/>
              </a:prstGeom>
              <a:solidFill>
                <a:schemeClr val="bg1"/>
              </a:solidFill>
              <a:ln w="19050" cap="sq" cmpd="sng">
                <a:solidFill>
                  <a:schemeClr val="tx1"/>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24</a:t>
                </a:r>
                <a:endParaRPr lang="en-US" altLang="zh-CN" sz="2000" b="1">
                  <a:solidFill>
                    <a:srgbClr val="000099"/>
                  </a:solidFill>
                  <a:latin typeface="Times New Roman" panose="02020603050405020304" pitchFamily="18" charset="0"/>
                </a:endParaRPr>
              </a:p>
            </p:txBody>
          </p:sp>
          <p:sp>
            <p:nvSpPr>
              <p:cNvPr id="106517" name="Line 21"/>
              <p:cNvSpPr/>
              <p:nvPr/>
            </p:nvSpPr>
            <p:spPr>
              <a:xfrm flipH="1">
                <a:off x="3600" y="2400"/>
                <a:ext cx="96" cy="288"/>
              </a:xfrm>
              <a:prstGeom prst="line">
                <a:avLst/>
              </a:prstGeom>
              <a:ln w="19050" cap="sq" cmpd="sng">
                <a:solidFill>
                  <a:schemeClr val="tx1"/>
                </a:solidFill>
                <a:prstDash val="solid"/>
                <a:headEnd type="none" w="med" len="med"/>
                <a:tailEnd type="none" w="med" len="med"/>
              </a:ln>
            </p:spPr>
          </p:sp>
          <p:sp>
            <p:nvSpPr>
              <p:cNvPr id="106518" name="Oval 22"/>
              <p:cNvSpPr/>
              <p:nvPr/>
            </p:nvSpPr>
            <p:spPr>
              <a:xfrm>
                <a:off x="3456" y="2640"/>
                <a:ext cx="240" cy="240"/>
              </a:xfrm>
              <a:prstGeom prst="ellipse">
                <a:avLst/>
              </a:prstGeom>
              <a:solidFill>
                <a:schemeClr val="bg1"/>
              </a:solidFill>
              <a:ln w="19050" cap="sq" cmpd="sng">
                <a:solidFill>
                  <a:schemeClr val="tx1"/>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91</a:t>
                </a:r>
                <a:endParaRPr lang="en-US" altLang="zh-CN" sz="2000" b="1">
                  <a:solidFill>
                    <a:srgbClr val="000099"/>
                  </a:solidFill>
                  <a:latin typeface="Times New Roman" panose="02020603050405020304" pitchFamily="18" charset="0"/>
                </a:endParaRPr>
              </a:p>
            </p:txBody>
          </p:sp>
        </p:grpSp>
      </p:grpSp>
      <p:sp>
        <p:nvSpPr>
          <p:cNvPr id="108568" name="Rectangle 23"/>
          <p:cNvSpPr>
            <a:spLocks noGrp="1"/>
          </p:cNvSpPr>
          <p:nvPr>
            <p:ph type="title"/>
          </p:nvPr>
        </p:nvSpPr>
        <p:spPr>
          <a:xfrm>
            <a:off x="4787583" y="1954848"/>
            <a:ext cx="4329112" cy="355600"/>
          </a:xfrm>
        </p:spPr>
        <p:txBody>
          <a:bodyPr wrap="square" lIns="91440" tIns="45720" rIns="91440" bIns="45720" anchor="ctr" anchorCtr="0"/>
          <a:p>
            <a:r>
              <a:rPr lang="zh-CN" altLang="en-US" sz="1600" dirty="0"/>
              <a:t>小根堆 ：</a:t>
            </a:r>
            <a:r>
              <a:rPr lang="en-US" altLang="zh-CN" sz="1600"/>
              <a:t>16</a:t>
            </a:r>
            <a:r>
              <a:rPr lang="zh-CN" altLang="en-US" sz="1600" dirty="0"/>
              <a:t>，</a:t>
            </a:r>
            <a:r>
              <a:rPr lang="en-US" altLang="zh-CN" sz="1600"/>
              <a:t>36</a:t>
            </a:r>
            <a:r>
              <a:rPr lang="zh-CN" altLang="en-US" sz="1600" dirty="0"/>
              <a:t>，</a:t>
            </a:r>
            <a:r>
              <a:rPr lang="en-US" altLang="zh-CN" sz="1600"/>
              <a:t>24</a:t>
            </a:r>
            <a:r>
              <a:rPr lang="zh-CN" altLang="en-US" sz="1600" dirty="0"/>
              <a:t>，</a:t>
            </a:r>
            <a:r>
              <a:rPr lang="en-US" altLang="zh-CN" sz="1600"/>
              <a:t>85</a:t>
            </a:r>
            <a:r>
              <a:rPr lang="zh-CN" altLang="en-US" sz="1600" dirty="0"/>
              <a:t>，</a:t>
            </a:r>
            <a:r>
              <a:rPr lang="en-US" altLang="zh-CN" sz="1600"/>
              <a:t>47</a:t>
            </a:r>
            <a:r>
              <a:rPr lang="zh-CN" altLang="en-US" sz="1600" dirty="0"/>
              <a:t>，</a:t>
            </a:r>
            <a:r>
              <a:rPr lang="en-US" altLang="zh-CN" sz="1600"/>
              <a:t>30</a:t>
            </a:r>
            <a:r>
              <a:rPr lang="zh-CN" altLang="en-US" sz="1600" dirty="0"/>
              <a:t>，</a:t>
            </a:r>
            <a:r>
              <a:rPr lang="en-US" altLang="zh-CN" sz="1600"/>
              <a:t>53</a:t>
            </a:r>
            <a:r>
              <a:rPr lang="zh-CN" altLang="en-US" sz="1600" dirty="0"/>
              <a:t>，</a:t>
            </a:r>
            <a:r>
              <a:rPr lang="en-US" altLang="zh-CN" sz="1600"/>
              <a:t>91</a:t>
            </a:r>
            <a:endParaRPr lang="en-US" altLang="zh-CN" sz="1600"/>
          </a:p>
        </p:txBody>
      </p:sp>
      <p:grpSp>
        <p:nvGrpSpPr>
          <p:cNvPr id="4" name="Group 25"/>
          <p:cNvGrpSpPr/>
          <p:nvPr/>
        </p:nvGrpSpPr>
        <p:grpSpPr>
          <a:xfrm>
            <a:off x="1763713" y="2341563"/>
            <a:ext cx="2097087" cy="1822450"/>
            <a:chOff x="864" y="1104"/>
            <a:chExt cx="1488" cy="1680"/>
          </a:xfrm>
        </p:grpSpPr>
        <p:sp>
          <p:nvSpPr>
            <p:cNvPr id="106521" name="Oval 26"/>
            <p:cNvSpPr/>
            <p:nvPr/>
          </p:nvSpPr>
          <p:spPr>
            <a:xfrm>
              <a:off x="1248" y="1584"/>
              <a:ext cx="240" cy="240"/>
            </a:xfrm>
            <a:prstGeom prst="ellipse">
              <a:avLst/>
            </a:prstGeom>
            <a:solidFill>
              <a:schemeClr val="bg1"/>
            </a:solidFill>
            <a:ln w="19050" cap="sq" cmpd="sng">
              <a:solidFill>
                <a:srgbClr val="000080"/>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47</a:t>
              </a:r>
              <a:endParaRPr lang="en-US" altLang="zh-CN" sz="2000" b="1">
                <a:solidFill>
                  <a:srgbClr val="000099"/>
                </a:solidFill>
                <a:latin typeface="Times New Roman" panose="02020603050405020304" pitchFamily="18" charset="0"/>
              </a:endParaRPr>
            </a:p>
          </p:txBody>
        </p:sp>
        <p:grpSp>
          <p:nvGrpSpPr>
            <p:cNvPr id="106522" name="Group 27"/>
            <p:cNvGrpSpPr/>
            <p:nvPr/>
          </p:nvGrpSpPr>
          <p:grpSpPr>
            <a:xfrm>
              <a:off x="864" y="1104"/>
              <a:ext cx="1488" cy="1680"/>
              <a:chOff x="864" y="1104"/>
              <a:chExt cx="1488" cy="1680"/>
            </a:xfrm>
          </p:grpSpPr>
          <p:sp>
            <p:nvSpPr>
              <p:cNvPr id="106523" name="Line 28"/>
              <p:cNvSpPr/>
              <p:nvPr/>
            </p:nvSpPr>
            <p:spPr>
              <a:xfrm flipH="1">
                <a:off x="1440" y="1296"/>
                <a:ext cx="144" cy="288"/>
              </a:xfrm>
              <a:prstGeom prst="line">
                <a:avLst/>
              </a:prstGeom>
              <a:ln w="19050" cap="sq" cmpd="sng">
                <a:solidFill>
                  <a:schemeClr val="tx1"/>
                </a:solidFill>
                <a:prstDash val="solid"/>
                <a:headEnd type="none" w="med" len="med"/>
                <a:tailEnd type="none" w="med" len="med"/>
              </a:ln>
            </p:spPr>
          </p:sp>
          <p:sp>
            <p:nvSpPr>
              <p:cNvPr id="106524" name="Line 29"/>
              <p:cNvSpPr/>
              <p:nvPr/>
            </p:nvSpPr>
            <p:spPr>
              <a:xfrm flipH="1">
                <a:off x="1152" y="1824"/>
                <a:ext cx="144" cy="336"/>
              </a:xfrm>
              <a:prstGeom prst="line">
                <a:avLst/>
              </a:prstGeom>
              <a:ln w="19050" cap="sq" cmpd="sng">
                <a:solidFill>
                  <a:schemeClr val="tx1"/>
                </a:solidFill>
                <a:prstDash val="solid"/>
                <a:headEnd type="none" w="med" len="med"/>
                <a:tailEnd type="none" w="med" len="med"/>
              </a:ln>
            </p:spPr>
          </p:sp>
          <p:sp>
            <p:nvSpPr>
              <p:cNvPr id="106525" name="Line 30"/>
              <p:cNvSpPr/>
              <p:nvPr/>
            </p:nvSpPr>
            <p:spPr>
              <a:xfrm>
                <a:off x="1776" y="1296"/>
                <a:ext cx="240" cy="336"/>
              </a:xfrm>
              <a:prstGeom prst="line">
                <a:avLst/>
              </a:prstGeom>
              <a:ln w="19050" cap="sq" cmpd="sng">
                <a:solidFill>
                  <a:schemeClr val="tx1"/>
                </a:solidFill>
                <a:prstDash val="solid"/>
                <a:headEnd type="none" w="med" len="med"/>
                <a:tailEnd type="none" w="med" len="med"/>
              </a:ln>
            </p:spPr>
          </p:sp>
          <p:sp>
            <p:nvSpPr>
              <p:cNvPr id="106526" name="Line 31"/>
              <p:cNvSpPr/>
              <p:nvPr/>
            </p:nvSpPr>
            <p:spPr>
              <a:xfrm>
                <a:off x="1440" y="1824"/>
                <a:ext cx="96" cy="240"/>
              </a:xfrm>
              <a:prstGeom prst="line">
                <a:avLst/>
              </a:prstGeom>
              <a:ln w="19050" cap="sq" cmpd="sng">
                <a:solidFill>
                  <a:schemeClr val="tx1"/>
                </a:solidFill>
                <a:prstDash val="solid"/>
                <a:headEnd type="none" w="med" len="med"/>
                <a:tailEnd type="none" w="med" len="med"/>
              </a:ln>
            </p:spPr>
          </p:sp>
          <p:sp>
            <p:nvSpPr>
              <p:cNvPr id="106527" name="Line 32"/>
              <p:cNvSpPr/>
              <p:nvPr/>
            </p:nvSpPr>
            <p:spPr>
              <a:xfrm flipH="1">
                <a:off x="1920" y="1824"/>
                <a:ext cx="48" cy="240"/>
              </a:xfrm>
              <a:prstGeom prst="line">
                <a:avLst/>
              </a:prstGeom>
              <a:ln w="19050" cap="sq" cmpd="sng">
                <a:solidFill>
                  <a:schemeClr val="tx1"/>
                </a:solidFill>
                <a:prstDash val="solid"/>
                <a:headEnd type="none" w="med" len="med"/>
                <a:tailEnd type="none" w="med" len="med"/>
              </a:ln>
            </p:spPr>
          </p:sp>
          <p:sp>
            <p:nvSpPr>
              <p:cNvPr id="106528" name="Line 33"/>
              <p:cNvSpPr/>
              <p:nvPr/>
            </p:nvSpPr>
            <p:spPr>
              <a:xfrm>
                <a:off x="2112" y="1824"/>
                <a:ext cx="96" cy="240"/>
              </a:xfrm>
              <a:prstGeom prst="line">
                <a:avLst/>
              </a:prstGeom>
              <a:ln w="19050" cap="sq" cmpd="sng">
                <a:solidFill>
                  <a:schemeClr val="tx1"/>
                </a:solidFill>
                <a:prstDash val="solid"/>
                <a:headEnd type="none" w="med" len="med"/>
                <a:tailEnd type="none" w="med" len="med"/>
              </a:ln>
            </p:spPr>
          </p:sp>
          <p:sp>
            <p:nvSpPr>
              <p:cNvPr id="106529" name="Oval 34"/>
              <p:cNvSpPr/>
              <p:nvPr/>
            </p:nvSpPr>
            <p:spPr>
              <a:xfrm>
                <a:off x="1584" y="1104"/>
                <a:ext cx="240" cy="240"/>
              </a:xfrm>
              <a:prstGeom prst="ellipse">
                <a:avLst/>
              </a:prstGeom>
              <a:solidFill>
                <a:schemeClr val="bg1"/>
              </a:solidFill>
              <a:ln w="19050" cap="sq" cmpd="sng">
                <a:solidFill>
                  <a:schemeClr val="bg2"/>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91</a:t>
                </a:r>
                <a:endParaRPr lang="en-US" altLang="zh-CN" sz="2000" b="1">
                  <a:solidFill>
                    <a:srgbClr val="000099"/>
                  </a:solidFill>
                  <a:latin typeface="Times New Roman" panose="02020603050405020304" pitchFamily="18" charset="0"/>
                </a:endParaRPr>
              </a:p>
            </p:txBody>
          </p:sp>
          <p:sp>
            <p:nvSpPr>
              <p:cNvPr id="106530" name="Oval 35"/>
              <p:cNvSpPr/>
              <p:nvPr/>
            </p:nvSpPr>
            <p:spPr>
              <a:xfrm>
                <a:off x="1056" y="2064"/>
                <a:ext cx="240" cy="240"/>
              </a:xfrm>
              <a:prstGeom prst="ellipse">
                <a:avLst/>
              </a:prstGeom>
              <a:solidFill>
                <a:schemeClr val="bg1"/>
              </a:solidFill>
              <a:ln w="19050" cap="sq" cmpd="sng">
                <a:solidFill>
                  <a:schemeClr val="tx2"/>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24</a:t>
                </a:r>
                <a:endParaRPr lang="en-US" altLang="zh-CN" sz="2000" b="1">
                  <a:solidFill>
                    <a:srgbClr val="000099"/>
                  </a:solidFill>
                  <a:latin typeface="Times New Roman" panose="02020603050405020304" pitchFamily="18" charset="0"/>
                </a:endParaRPr>
              </a:p>
            </p:txBody>
          </p:sp>
          <p:sp>
            <p:nvSpPr>
              <p:cNvPr id="106531" name="Oval 36"/>
              <p:cNvSpPr/>
              <p:nvPr/>
            </p:nvSpPr>
            <p:spPr>
              <a:xfrm>
                <a:off x="1440" y="2064"/>
                <a:ext cx="240" cy="240"/>
              </a:xfrm>
              <a:prstGeom prst="ellipse">
                <a:avLst/>
              </a:prstGeom>
              <a:solidFill>
                <a:schemeClr val="bg1"/>
              </a:solidFill>
              <a:ln w="19050" cap="sq" cmpd="sng">
                <a:solidFill>
                  <a:schemeClr val="tx2"/>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36</a:t>
                </a:r>
                <a:endParaRPr lang="en-US" altLang="zh-CN" sz="2000" b="1">
                  <a:solidFill>
                    <a:srgbClr val="000099"/>
                  </a:solidFill>
                  <a:latin typeface="Times New Roman" panose="02020603050405020304" pitchFamily="18" charset="0"/>
                </a:endParaRPr>
              </a:p>
            </p:txBody>
          </p:sp>
          <p:sp>
            <p:nvSpPr>
              <p:cNvPr id="106532" name="Oval 37"/>
              <p:cNvSpPr/>
              <p:nvPr/>
            </p:nvSpPr>
            <p:spPr>
              <a:xfrm>
                <a:off x="1776" y="2064"/>
                <a:ext cx="240" cy="240"/>
              </a:xfrm>
              <a:prstGeom prst="ellipse">
                <a:avLst/>
              </a:prstGeom>
              <a:solidFill>
                <a:schemeClr val="bg1"/>
              </a:solidFill>
              <a:ln w="19050" cap="sq" cmpd="sng">
                <a:solidFill>
                  <a:schemeClr val="tx2"/>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53</a:t>
                </a:r>
                <a:endParaRPr lang="en-US" altLang="zh-CN" sz="2000" b="1">
                  <a:solidFill>
                    <a:srgbClr val="000099"/>
                  </a:solidFill>
                  <a:latin typeface="Times New Roman" panose="02020603050405020304" pitchFamily="18" charset="0"/>
                </a:endParaRPr>
              </a:p>
            </p:txBody>
          </p:sp>
          <p:sp>
            <p:nvSpPr>
              <p:cNvPr id="106533" name="Oval 38"/>
              <p:cNvSpPr/>
              <p:nvPr/>
            </p:nvSpPr>
            <p:spPr>
              <a:xfrm>
                <a:off x="2112" y="2064"/>
                <a:ext cx="240" cy="240"/>
              </a:xfrm>
              <a:prstGeom prst="ellipse">
                <a:avLst/>
              </a:prstGeom>
              <a:solidFill>
                <a:schemeClr val="bg1"/>
              </a:solidFill>
              <a:ln w="19050" cap="sq" cmpd="sng">
                <a:solidFill>
                  <a:schemeClr val="tx2"/>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30</a:t>
                </a:r>
                <a:endParaRPr lang="en-US" altLang="zh-CN" sz="2000" b="1">
                  <a:solidFill>
                    <a:srgbClr val="000099"/>
                  </a:solidFill>
                  <a:latin typeface="Times New Roman" panose="02020603050405020304" pitchFamily="18" charset="0"/>
                </a:endParaRPr>
              </a:p>
            </p:txBody>
          </p:sp>
          <p:sp>
            <p:nvSpPr>
              <p:cNvPr id="106534" name="Oval 39"/>
              <p:cNvSpPr/>
              <p:nvPr/>
            </p:nvSpPr>
            <p:spPr>
              <a:xfrm>
                <a:off x="1920" y="1584"/>
                <a:ext cx="240" cy="240"/>
              </a:xfrm>
              <a:prstGeom prst="ellipse">
                <a:avLst/>
              </a:prstGeom>
              <a:solidFill>
                <a:schemeClr val="bg1"/>
              </a:solidFill>
              <a:ln w="19050" cap="sq" cmpd="sng">
                <a:solidFill>
                  <a:schemeClr val="tx2"/>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85</a:t>
                </a:r>
                <a:endParaRPr lang="en-US" altLang="zh-CN" sz="2000" b="1">
                  <a:solidFill>
                    <a:srgbClr val="000099"/>
                  </a:solidFill>
                  <a:latin typeface="Times New Roman" panose="02020603050405020304" pitchFamily="18" charset="0"/>
                </a:endParaRPr>
              </a:p>
            </p:txBody>
          </p:sp>
          <p:sp>
            <p:nvSpPr>
              <p:cNvPr id="106535" name="Line 40"/>
              <p:cNvSpPr/>
              <p:nvPr/>
            </p:nvSpPr>
            <p:spPr>
              <a:xfrm flipH="1">
                <a:off x="1008" y="2304"/>
                <a:ext cx="96" cy="288"/>
              </a:xfrm>
              <a:prstGeom prst="line">
                <a:avLst/>
              </a:prstGeom>
              <a:ln w="19050" cap="sq" cmpd="sng">
                <a:solidFill>
                  <a:schemeClr val="tx1"/>
                </a:solidFill>
                <a:prstDash val="solid"/>
                <a:headEnd type="none" w="med" len="med"/>
                <a:tailEnd type="none" w="med" len="med"/>
              </a:ln>
            </p:spPr>
          </p:sp>
          <p:sp>
            <p:nvSpPr>
              <p:cNvPr id="106536" name="Oval 41"/>
              <p:cNvSpPr/>
              <p:nvPr/>
            </p:nvSpPr>
            <p:spPr>
              <a:xfrm>
                <a:off x="864" y="2544"/>
                <a:ext cx="240" cy="240"/>
              </a:xfrm>
              <a:prstGeom prst="ellipse">
                <a:avLst/>
              </a:prstGeom>
              <a:solidFill>
                <a:schemeClr val="bg1"/>
              </a:solidFill>
              <a:ln w="19050" cap="sq" cmpd="sng">
                <a:solidFill>
                  <a:schemeClr val="tx2"/>
                </a:solidFill>
                <a:prstDash val="solid"/>
                <a:headEnd type="none" w="med" len="med"/>
                <a:tailEnd type="none" w="med" len="med"/>
              </a:ln>
            </p:spPr>
            <p:txBody>
              <a:bodyPr wrap="none" anchor="ctr" anchorCtr="0"/>
              <a:p>
                <a:pPr algn="ctr"/>
                <a:r>
                  <a:rPr lang="en-US" altLang="zh-CN" sz="2000" b="1">
                    <a:solidFill>
                      <a:srgbClr val="000099"/>
                    </a:solidFill>
                    <a:latin typeface="Times New Roman" panose="02020603050405020304" pitchFamily="18" charset="0"/>
                  </a:rPr>
                  <a:t>16</a:t>
                </a:r>
                <a:endParaRPr lang="en-US" altLang="zh-CN" sz="2000" b="1">
                  <a:solidFill>
                    <a:srgbClr val="000099"/>
                  </a:solidFill>
                  <a:latin typeface="Times New Roman" panose="02020603050405020304" pitchFamily="18" charset="0"/>
                </a:endParaRPr>
              </a:p>
            </p:txBody>
          </p:sp>
        </p:grpSp>
      </p:grpSp>
      <p:sp>
        <p:nvSpPr>
          <p:cNvPr id="266282" name="Rectangle 42"/>
          <p:cNvSpPr/>
          <p:nvPr/>
        </p:nvSpPr>
        <p:spPr>
          <a:xfrm>
            <a:off x="493078" y="1951038"/>
            <a:ext cx="4367212" cy="390525"/>
          </a:xfrm>
          <a:prstGeom prst="rect">
            <a:avLst/>
          </a:prstGeom>
          <a:noFill/>
          <a:ln w="9525">
            <a:noFill/>
          </a:ln>
        </p:spPr>
        <p:txBody>
          <a:bodyPr/>
          <a:p>
            <a:pPr algn="ctr"/>
            <a:r>
              <a:rPr lang="zh-CN" altLang="en-US" sz="1600" b="1" dirty="0">
                <a:solidFill>
                  <a:schemeClr val="tx2"/>
                </a:solidFill>
                <a:latin typeface="Arial" panose="020B0604020202020204" pitchFamily="34" charset="0"/>
              </a:rPr>
              <a:t>大根堆：</a:t>
            </a:r>
            <a:r>
              <a:rPr lang="en-US" altLang="zh-CN" sz="1600" b="1">
                <a:solidFill>
                  <a:schemeClr val="tx2"/>
                </a:solidFill>
                <a:latin typeface="Arial" panose="020B0604020202020204" pitchFamily="34" charset="0"/>
              </a:rPr>
              <a:t>91</a:t>
            </a:r>
            <a:r>
              <a:rPr lang="zh-CN" altLang="en-US" sz="1600" b="1" dirty="0">
                <a:solidFill>
                  <a:schemeClr val="tx2"/>
                </a:solidFill>
                <a:latin typeface="Arial" panose="020B0604020202020204" pitchFamily="34" charset="0"/>
              </a:rPr>
              <a:t>，</a:t>
            </a:r>
            <a:r>
              <a:rPr lang="en-US" altLang="zh-CN" sz="1600" b="1">
                <a:solidFill>
                  <a:schemeClr val="tx2"/>
                </a:solidFill>
                <a:latin typeface="Arial" panose="020B0604020202020204" pitchFamily="34" charset="0"/>
              </a:rPr>
              <a:t>47</a:t>
            </a:r>
            <a:r>
              <a:rPr lang="zh-CN" altLang="en-US" sz="1600" b="1" dirty="0">
                <a:solidFill>
                  <a:schemeClr val="tx2"/>
                </a:solidFill>
                <a:latin typeface="Arial" panose="020B0604020202020204" pitchFamily="34" charset="0"/>
              </a:rPr>
              <a:t>，</a:t>
            </a:r>
            <a:r>
              <a:rPr lang="en-US" altLang="zh-CN" sz="1600" b="1">
                <a:solidFill>
                  <a:schemeClr val="tx2"/>
                </a:solidFill>
                <a:latin typeface="Arial" panose="020B0604020202020204" pitchFamily="34" charset="0"/>
              </a:rPr>
              <a:t>85</a:t>
            </a:r>
            <a:r>
              <a:rPr lang="zh-CN" altLang="en-US" sz="1600" b="1" dirty="0">
                <a:solidFill>
                  <a:schemeClr val="tx2"/>
                </a:solidFill>
                <a:latin typeface="Arial" panose="020B0604020202020204" pitchFamily="34" charset="0"/>
              </a:rPr>
              <a:t>，</a:t>
            </a:r>
            <a:r>
              <a:rPr lang="en-US" altLang="zh-CN" sz="1600" b="1">
                <a:solidFill>
                  <a:schemeClr val="tx2"/>
                </a:solidFill>
                <a:latin typeface="Arial" panose="020B0604020202020204" pitchFamily="34" charset="0"/>
              </a:rPr>
              <a:t>24</a:t>
            </a:r>
            <a:r>
              <a:rPr lang="zh-CN" altLang="en-US" sz="1600" b="1" dirty="0">
                <a:solidFill>
                  <a:schemeClr val="tx2"/>
                </a:solidFill>
                <a:latin typeface="Arial" panose="020B0604020202020204" pitchFamily="34" charset="0"/>
              </a:rPr>
              <a:t>，</a:t>
            </a:r>
            <a:r>
              <a:rPr lang="en-US" altLang="zh-CN" sz="1600" b="1">
                <a:solidFill>
                  <a:schemeClr val="tx2"/>
                </a:solidFill>
                <a:latin typeface="Arial" panose="020B0604020202020204" pitchFamily="34" charset="0"/>
              </a:rPr>
              <a:t>36</a:t>
            </a:r>
            <a:r>
              <a:rPr lang="zh-CN" altLang="en-US" sz="1600" b="1" dirty="0">
                <a:solidFill>
                  <a:schemeClr val="tx2"/>
                </a:solidFill>
                <a:latin typeface="Arial" panose="020B0604020202020204" pitchFamily="34" charset="0"/>
              </a:rPr>
              <a:t>，</a:t>
            </a:r>
            <a:r>
              <a:rPr lang="en-US" altLang="zh-CN" sz="1600" b="1">
                <a:solidFill>
                  <a:schemeClr val="tx2"/>
                </a:solidFill>
                <a:latin typeface="Arial" panose="020B0604020202020204" pitchFamily="34" charset="0"/>
              </a:rPr>
              <a:t>53</a:t>
            </a:r>
            <a:r>
              <a:rPr lang="zh-CN" altLang="en-US" sz="1600" b="1" dirty="0">
                <a:solidFill>
                  <a:schemeClr val="tx2"/>
                </a:solidFill>
                <a:latin typeface="Arial" panose="020B0604020202020204" pitchFamily="34" charset="0"/>
              </a:rPr>
              <a:t>，</a:t>
            </a:r>
            <a:r>
              <a:rPr lang="en-US" altLang="zh-CN" sz="1600" b="1">
                <a:solidFill>
                  <a:schemeClr val="tx2"/>
                </a:solidFill>
                <a:latin typeface="Arial" panose="020B0604020202020204" pitchFamily="34" charset="0"/>
              </a:rPr>
              <a:t>30</a:t>
            </a:r>
            <a:r>
              <a:rPr lang="zh-CN" altLang="en-US" sz="1600" b="1" dirty="0">
                <a:solidFill>
                  <a:schemeClr val="tx2"/>
                </a:solidFill>
                <a:latin typeface="Arial" panose="020B0604020202020204" pitchFamily="34" charset="0"/>
              </a:rPr>
              <a:t>，</a:t>
            </a:r>
            <a:r>
              <a:rPr lang="en-US" altLang="zh-CN" sz="1600" b="1">
                <a:solidFill>
                  <a:schemeClr val="tx2"/>
                </a:solidFill>
                <a:latin typeface="Arial" panose="020B0604020202020204" pitchFamily="34" charset="0"/>
              </a:rPr>
              <a:t>16</a:t>
            </a:r>
            <a:endParaRPr lang="en-US" altLang="zh-CN" sz="1600" b="1">
              <a:solidFill>
                <a:schemeClr val="tx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549">
                                            <p:txEl>
                                              <p:charRg st="0" end="109"/>
                                            </p:txEl>
                                          </p:spTgt>
                                        </p:tgtEl>
                                        <p:attrNameLst>
                                          <p:attrName>style.visibility</p:attrName>
                                        </p:attrNameLst>
                                      </p:cBhvr>
                                      <p:to>
                                        <p:strVal val="visible"/>
                                      </p:to>
                                    </p:set>
                                    <p:anim calcmode="lin" valueType="num">
                                      <p:cBhvr additive="base">
                                        <p:cTn id="7" dur="500" fill="hold"/>
                                        <p:tgtEl>
                                          <p:spTgt spid="108549">
                                            <p:txEl>
                                              <p:charRg st="0" end="10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9">
                                            <p:txEl>
                                              <p:charRg st="0" end="10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82"/>
                                        </p:tgtEl>
                                        <p:attrNameLst>
                                          <p:attrName>style.visibility</p:attrName>
                                        </p:attrNameLst>
                                      </p:cBhvr>
                                      <p:to>
                                        <p:strVal val="visible"/>
                                      </p:to>
                                    </p:set>
                                    <p:anim calcmode="lin" valueType="num">
                                      <p:cBhvr additive="base">
                                        <p:cTn id="13" dur="500" fill="hold"/>
                                        <p:tgtEl>
                                          <p:spTgt spid="266282"/>
                                        </p:tgtEl>
                                        <p:attrNameLst>
                                          <p:attrName>ppt_x</p:attrName>
                                        </p:attrNameLst>
                                      </p:cBhvr>
                                      <p:tavLst>
                                        <p:tav tm="0">
                                          <p:val>
                                            <p:strVal val="#ppt_x"/>
                                          </p:val>
                                        </p:tav>
                                        <p:tav tm="100000">
                                          <p:val>
                                            <p:strVal val="#ppt_x"/>
                                          </p:val>
                                        </p:tav>
                                      </p:tavLst>
                                    </p:anim>
                                    <p:anim calcmode="lin" valueType="num">
                                      <p:cBhvr additive="base">
                                        <p:cTn id="14" dur="500" fill="hold"/>
                                        <p:tgtEl>
                                          <p:spTgt spid="26628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8568"/>
                                        </p:tgtEl>
                                        <p:attrNameLst>
                                          <p:attrName>style.visibility</p:attrName>
                                        </p:attrNameLst>
                                      </p:cBhvr>
                                      <p:to>
                                        <p:strVal val="visible"/>
                                      </p:to>
                                    </p:set>
                                    <p:anim calcmode="lin" valueType="num">
                                      <p:cBhvr additive="base">
                                        <p:cTn id="23" dur="500" fill="hold"/>
                                        <p:tgtEl>
                                          <p:spTgt spid="108568"/>
                                        </p:tgtEl>
                                        <p:attrNameLst>
                                          <p:attrName>ppt_x</p:attrName>
                                        </p:attrNameLst>
                                      </p:cBhvr>
                                      <p:tavLst>
                                        <p:tav tm="0">
                                          <p:val>
                                            <p:strVal val="#ppt_x"/>
                                          </p:val>
                                        </p:tav>
                                        <p:tav tm="100000">
                                          <p:val>
                                            <p:strVal val="#ppt_x"/>
                                          </p:val>
                                        </p:tav>
                                      </p:tavLst>
                                    </p:anim>
                                    <p:anim calcmode="lin" valueType="num">
                                      <p:cBhvr additive="base">
                                        <p:cTn id="24" dur="500" fill="hold"/>
                                        <p:tgtEl>
                                          <p:spTgt spid="10856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6245"/>
                                        </p:tgtEl>
                                        <p:attrNameLst>
                                          <p:attrName>style.visibility</p:attrName>
                                        </p:attrNameLst>
                                      </p:cBhvr>
                                      <p:to>
                                        <p:strVal val="visible"/>
                                      </p:to>
                                    </p:set>
                                    <p:anim calcmode="lin" valueType="num">
                                      <p:cBhvr additive="base">
                                        <p:cTn id="33" dur="500" fill="hold"/>
                                        <p:tgtEl>
                                          <p:spTgt spid="266245"/>
                                        </p:tgtEl>
                                        <p:attrNameLst>
                                          <p:attrName>ppt_x</p:attrName>
                                        </p:attrNameLst>
                                      </p:cBhvr>
                                      <p:tavLst>
                                        <p:tav tm="0">
                                          <p:val>
                                            <p:strVal val="#ppt_x"/>
                                          </p:val>
                                        </p:tav>
                                        <p:tav tm="100000">
                                          <p:val>
                                            <p:strVal val="#ppt_x"/>
                                          </p:val>
                                        </p:tav>
                                      </p:tavLst>
                                    </p:anim>
                                    <p:anim calcmode="lin" valueType="num">
                                      <p:cBhvr additive="base">
                                        <p:cTn id="34" dur="500" fill="hold"/>
                                        <p:tgtEl>
                                          <p:spTgt spid="266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build="p"/>
      <p:bldP spid="266245" grpId="0"/>
      <p:bldP spid="108568" grpId="0"/>
      <p:bldP spid="26628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p:nvPr>
        </p:nvSpPr>
        <p:spPr/>
        <p:txBody>
          <a:bodyPr wrap="square" lIns="91440" tIns="45720" rIns="91440" bIns="45720" anchor="ctr" anchorCtr="0"/>
          <a:p>
            <a:r>
              <a:rPr lang="zh-CN" altLang="en-US" dirty="0">
                <a:solidFill>
                  <a:schemeClr val="tx1"/>
                </a:solidFill>
              </a:rPr>
              <a:t>二、堆的性质</a:t>
            </a:r>
            <a:endParaRPr lang="zh-CN" altLang="en-US" dirty="0">
              <a:solidFill>
                <a:schemeClr val="tx1"/>
              </a:solidFill>
            </a:endParaRPr>
          </a:p>
        </p:txBody>
      </p:sp>
      <p:sp>
        <p:nvSpPr>
          <p:cNvPr id="107522" name="Rectangle 3"/>
          <p:cNvSpPr>
            <a:spLocks noGrp="1"/>
          </p:cNvSpPr>
          <p:nvPr>
            <p:ph type="body"/>
          </p:nvPr>
        </p:nvSpPr>
        <p:spPr>
          <a:xfrm>
            <a:off x="539750" y="1268413"/>
            <a:ext cx="8229600" cy="4411662"/>
          </a:xfrm>
        </p:spPr>
        <p:txBody>
          <a:bodyPr wrap="square" lIns="91440" tIns="45720" rIns="91440" bIns="45720" anchor="t" anchorCtr="0"/>
          <a:p>
            <a:pPr marL="180975" indent="-180975">
              <a:buNone/>
            </a:pPr>
            <a:r>
              <a:rPr lang="zh-CN" altLang="en-US" dirty="0">
                <a:latin typeface="宋体" panose="02010600030101010101" pitchFamily="2" charset="-122"/>
              </a:rPr>
              <a:t>	    </a:t>
            </a:r>
            <a:r>
              <a:rPr lang="zh-CN" altLang="en-US" sz="2400" dirty="0">
                <a:latin typeface="宋体" panose="02010600030101010101" pitchFamily="2" charset="-122"/>
              </a:rPr>
              <a:t>设数组A的长度为</a:t>
            </a:r>
            <a:r>
              <a:rPr lang="zh-CN" altLang="en-US" sz="2400" b="1" i="1" dirty="0">
                <a:solidFill>
                  <a:srgbClr val="0000FF"/>
                </a:solidFill>
                <a:latin typeface="宋体" panose="02010600030101010101" pitchFamily="2" charset="-122"/>
              </a:rPr>
              <a:t>len</a:t>
            </a:r>
            <a:r>
              <a:rPr lang="zh-CN" altLang="en-US" sz="2400" dirty="0">
                <a:latin typeface="宋体" panose="02010600030101010101" pitchFamily="2" charset="-122"/>
              </a:rPr>
              <a:t>，二叉树的结点个数为</a:t>
            </a:r>
            <a:r>
              <a:rPr lang="zh-CN" altLang="en-US" sz="2400" b="1" i="1" dirty="0">
                <a:solidFill>
                  <a:srgbClr val="0000FF"/>
                </a:solidFill>
                <a:latin typeface="宋体" panose="02010600030101010101" pitchFamily="2" charset="-122"/>
              </a:rPr>
              <a:t>size</a:t>
            </a:r>
            <a:r>
              <a:rPr lang="zh-CN" altLang="en-US" sz="2400" dirty="0">
                <a:latin typeface="宋体" panose="02010600030101010101" pitchFamily="2" charset="-122"/>
              </a:rPr>
              <a:t>，size≤len，则A[i]存储二叉树中编号为i的结点值（1≤i≤size），而A[size]以后的元素并不属于相应的堆，树的根为A[1]，并且利用完全二叉树的性质，我们很容易求第i个结点的父结点（parent(i)）、左孩子结点(left(i))、右孩子结点(right(i))的下标了,分别为：i/2、2i、2i+1；</a:t>
            </a:r>
            <a:endParaRPr lang="zh-CN" altLang="en-US" sz="2400" dirty="0">
              <a:latin typeface="宋体" panose="02010600030101010101" pitchFamily="2" charset="-122"/>
            </a:endParaRPr>
          </a:p>
          <a:p>
            <a:pPr marL="180975" indent="-180975">
              <a:buNone/>
            </a:pPr>
            <a:r>
              <a:rPr lang="zh-CN" altLang="en-US" sz="2400" dirty="0">
                <a:latin typeface="宋体" panose="02010600030101010101" pitchFamily="2" charset="-122"/>
              </a:rPr>
              <a:t>	    更重要的是，堆具有这样一个性质，</a:t>
            </a:r>
            <a:r>
              <a:rPr lang="zh-CN" altLang="en-US" sz="2400" b="1" i="1" dirty="0">
                <a:solidFill>
                  <a:srgbClr val="0000FF"/>
                </a:solidFill>
                <a:latin typeface="宋体" panose="02010600030101010101" pitchFamily="2" charset="-122"/>
              </a:rPr>
              <a:t>对除根以外的每个结点</a:t>
            </a:r>
            <a:r>
              <a:rPr lang="en-US" altLang="zh-CN" sz="2400" b="1" i="1">
                <a:solidFill>
                  <a:srgbClr val="0000FF"/>
                </a:solidFill>
                <a:latin typeface="宋体" panose="02010600030101010101" pitchFamily="2" charset="-122"/>
              </a:rPr>
              <a:t>i</a:t>
            </a:r>
            <a:r>
              <a:rPr lang="zh-CN" altLang="en-US" sz="2400" b="1" i="1" dirty="0">
                <a:solidFill>
                  <a:srgbClr val="0000FF"/>
                </a:solidFill>
                <a:latin typeface="宋体" panose="02010600030101010101" pitchFamily="2" charset="-122"/>
              </a:rPr>
              <a:t>，</a:t>
            </a:r>
            <a:r>
              <a:rPr lang="en-US" altLang="zh-CN" sz="2400" b="1" i="1" dirty="0" err="1">
                <a:solidFill>
                  <a:srgbClr val="0000FF"/>
                </a:solidFill>
                <a:latin typeface="宋体" panose="02010600030101010101" pitchFamily="2" charset="-122"/>
              </a:rPr>
              <a:t>A[parent(i)]≥A[i</a:t>
            </a:r>
            <a:r>
              <a:rPr lang="en-US" altLang="zh-CN" sz="2400" b="1" i="1">
                <a:solidFill>
                  <a:srgbClr val="0000FF"/>
                </a:solidFill>
                <a:latin typeface="宋体" panose="02010600030101010101" pitchFamily="2" charset="-122"/>
              </a:rPr>
              <a:t>]</a:t>
            </a:r>
            <a:r>
              <a:rPr lang="zh-CN" altLang="en-US" sz="2400" b="1" i="1" dirty="0">
                <a:solidFill>
                  <a:srgbClr val="0000FF"/>
                </a:solidFill>
                <a:latin typeface="宋体" panose="02010600030101010101" pitchFamily="2" charset="-122"/>
              </a:rPr>
              <a:t>。</a:t>
            </a:r>
            <a:r>
              <a:rPr lang="zh-CN" altLang="en-US" sz="2400" dirty="0">
                <a:latin typeface="宋体" panose="02010600030101010101" pitchFamily="2" charset="-122"/>
              </a:rPr>
              <a:t>即除根结点以外，所有结点的值都不得超过其父结点的值，这样就推出，堆中的最大元素存放在根结点中，且每一结点的子树中的结点值都小于等于该结点的值，这种堆又称为“</a:t>
            </a:r>
            <a:r>
              <a:rPr lang="zh-CN" altLang="en-US" sz="2400" b="1" dirty="0">
                <a:solidFill>
                  <a:srgbClr val="FF0000"/>
                </a:solidFill>
                <a:latin typeface="宋体" panose="02010600030101010101" pitchFamily="2" charset="-122"/>
              </a:rPr>
              <a:t>大根堆</a:t>
            </a:r>
            <a:r>
              <a:rPr lang="zh-CN" altLang="en-US" sz="2400" dirty="0">
                <a:latin typeface="宋体" panose="02010600030101010101" pitchFamily="2" charset="-122"/>
              </a:rPr>
              <a:t>”；反之，对除根以外的每个结点</a:t>
            </a:r>
            <a:r>
              <a:rPr lang="en-US" altLang="zh-CN" sz="2400">
                <a:latin typeface="宋体" panose="02010600030101010101" pitchFamily="2" charset="-122"/>
              </a:rPr>
              <a:t>i</a:t>
            </a:r>
            <a:r>
              <a:rPr lang="zh-CN" altLang="en-US" sz="2400" dirty="0">
                <a:latin typeface="宋体" panose="02010600030101010101" pitchFamily="2" charset="-122"/>
              </a:rPr>
              <a:t>，</a:t>
            </a:r>
            <a:r>
              <a:rPr lang="en-US" altLang="zh-CN" sz="2400" b="1" i="1" dirty="0" err="1">
                <a:solidFill>
                  <a:srgbClr val="0000FF"/>
                </a:solidFill>
                <a:latin typeface="宋体" panose="02010600030101010101" pitchFamily="2" charset="-122"/>
              </a:rPr>
              <a:t>A[parent(i)]≤A[i</a:t>
            </a:r>
            <a:r>
              <a:rPr lang="en-US" altLang="zh-CN" sz="2400" b="1" i="1">
                <a:solidFill>
                  <a:srgbClr val="0000FF"/>
                </a:solidFill>
                <a:latin typeface="宋体" panose="02010600030101010101" pitchFamily="2" charset="-122"/>
              </a:rPr>
              <a:t>]</a:t>
            </a:r>
            <a:r>
              <a:rPr lang="zh-CN" altLang="en-US" sz="2400" dirty="0">
                <a:latin typeface="宋体" panose="02010600030101010101" pitchFamily="2" charset="-122"/>
              </a:rPr>
              <a:t>的堆，称为“</a:t>
            </a:r>
            <a:r>
              <a:rPr lang="zh-CN" altLang="en-US" sz="2400" b="1" dirty="0">
                <a:solidFill>
                  <a:srgbClr val="FF0000"/>
                </a:solidFill>
                <a:latin typeface="宋体" panose="02010600030101010101" pitchFamily="2" charset="-122"/>
              </a:rPr>
              <a:t>小根堆</a:t>
            </a:r>
            <a:r>
              <a:rPr lang="zh-CN" altLang="en-US" sz="2400" dirty="0">
                <a:latin typeface="宋体" panose="02010600030101010101" pitchFamily="2" charset="-122"/>
              </a:rPr>
              <a:t>”。</a:t>
            </a:r>
            <a:endParaRPr lang="zh-CN" altLang="en-US" sz="2400" dirty="0">
              <a:latin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p:txBody>
          <a:bodyPr wrap="square" lIns="91440" tIns="45720" rIns="91440" bIns="45720" anchor="ctr" anchorCtr="0"/>
          <a:p>
            <a:r>
              <a:rPr lang="zh-CN" altLang="en-US" dirty="0">
                <a:solidFill>
                  <a:schemeClr val="tx1"/>
                </a:solidFill>
              </a:rPr>
              <a:t>三、堆的操作</a:t>
            </a:r>
            <a:r>
              <a:rPr lang="en-US" altLang="zh-CN">
                <a:solidFill>
                  <a:schemeClr val="tx1"/>
                </a:solidFill>
              </a:rPr>
              <a:t>(</a:t>
            </a:r>
            <a:r>
              <a:rPr lang="zh-CN" altLang="en-US" dirty="0">
                <a:solidFill>
                  <a:schemeClr val="tx1"/>
                </a:solidFill>
              </a:rPr>
              <a:t>以小根堆为例）</a:t>
            </a:r>
            <a:endParaRPr lang="zh-CN" altLang="en-US" dirty="0">
              <a:solidFill>
                <a:schemeClr val="tx1"/>
              </a:solidFill>
            </a:endParaRPr>
          </a:p>
        </p:txBody>
      </p:sp>
      <p:sp>
        <p:nvSpPr>
          <p:cNvPr id="108546" name="Rectangle 3"/>
          <p:cNvSpPr>
            <a:spLocks noGrp="1"/>
          </p:cNvSpPr>
          <p:nvPr>
            <p:ph type="body"/>
          </p:nvPr>
        </p:nvSpPr>
        <p:spPr>
          <a:xfrm>
            <a:off x="395288" y="1268413"/>
            <a:ext cx="8229600" cy="4411662"/>
          </a:xfrm>
        </p:spPr>
        <p:txBody>
          <a:bodyPr wrap="square" lIns="91440" tIns="45720" rIns="91440" bIns="45720" anchor="t" anchorCtr="0"/>
          <a:p>
            <a:pPr marL="180975" indent="-180975">
              <a:buNone/>
            </a:pPr>
            <a:r>
              <a:rPr lang="zh-CN" altLang="en-US" dirty="0">
                <a:latin typeface="宋体" panose="02010600030101010101" pitchFamily="2" charset="-122"/>
              </a:rPr>
              <a:t>　　</a:t>
            </a:r>
            <a:r>
              <a:rPr lang="zh-CN" altLang="en-US" sz="2400" dirty="0">
                <a:latin typeface="宋体" panose="02010600030101010101" pitchFamily="2" charset="-122"/>
              </a:rPr>
              <a:t>用堆的关键部分是两个操作：</a:t>
            </a:r>
            <a:r>
              <a:rPr lang="en-US" altLang="zh-CN" sz="2400" b="1" i="1" dirty="0">
                <a:solidFill>
                  <a:srgbClr val="FF0000"/>
                </a:solidFill>
                <a:latin typeface="宋体" panose="02010600030101010101" pitchFamily="2" charset="-122"/>
              </a:rPr>
              <a:t>push</a:t>
            </a:r>
            <a:r>
              <a:rPr lang="zh-CN" altLang="en-US" sz="2400" b="1" i="1" dirty="0">
                <a:solidFill>
                  <a:srgbClr val="FF0000"/>
                </a:solidFill>
                <a:latin typeface="宋体" panose="02010600030101010101" pitchFamily="2" charset="-122"/>
              </a:rPr>
              <a:t>操作</a:t>
            </a:r>
            <a:r>
              <a:rPr lang="zh-CN" altLang="en-US" sz="2400" dirty="0">
                <a:latin typeface="宋体" panose="02010600030101010101" pitchFamily="2" charset="-122"/>
              </a:rPr>
              <a:t>，即往堆中加入一个元素；</a:t>
            </a:r>
            <a:r>
              <a:rPr lang="en-US" altLang="zh-CN" sz="2400" b="1" i="1">
                <a:solidFill>
                  <a:srgbClr val="FF0000"/>
                </a:solidFill>
                <a:latin typeface="宋体" panose="02010600030101010101" pitchFamily="2" charset="-122"/>
              </a:rPr>
              <a:t>pop</a:t>
            </a:r>
            <a:r>
              <a:rPr lang="zh-CN" altLang="en-US" sz="2400" b="1" i="1" dirty="0">
                <a:solidFill>
                  <a:srgbClr val="FF0000"/>
                </a:solidFill>
                <a:latin typeface="宋体" panose="02010600030101010101" pitchFamily="2" charset="-122"/>
              </a:rPr>
              <a:t>操作</a:t>
            </a:r>
            <a:r>
              <a:rPr lang="zh-CN" altLang="en-US" sz="2400" dirty="0">
                <a:latin typeface="宋体" panose="02010600030101010101" pitchFamily="2" charset="-122"/>
              </a:rPr>
              <a:t>，即从堆中取出并删除一个元素。</a:t>
            </a:r>
            <a:endParaRPr lang="zh-CN" altLang="en-US" sz="2400" dirty="0">
              <a:latin typeface="宋体" panose="02010600030101010101" pitchFamily="2" charset="-122"/>
            </a:endParaRPr>
          </a:p>
          <a:p>
            <a:pPr marL="180975" indent="-180975"/>
            <a:r>
              <a:rPr lang="en-US" altLang="zh-CN" sz="2400" b="1">
                <a:solidFill>
                  <a:srgbClr val="FF0000"/>
                </a:solidFill>
                <a:latin typeface="宋体" panose="02010600030101010101" pitchFamily="2" charset="-122"/>
              </a:rPr>
              <a:t>1</a:t>
            </a:r>
            <a:r>
              <a:rPr lang="zh-CN" altLang="en-US" sz="2400" b="1" dirty="0">
                <a:solidFill>
                  <a:srgbClr val="FF0000"/>
                </a:solidFill>
                <a:latin typeface="宋体" panose="02010600030101010101" pitchFamily="2" charset="-122"/>
              </a:rPr>
              <a:t>、往堆中加入一个元素的算法</a:t>
            </a:r>
            <a:r>
              <a:rPr lang="en-US" altLang="zh-CN" sz="2400" b="1">
                <a:solidFill>
                  <a:srgbClr val="FF0000"/>
                </a:solidFill>
                <a:latin typeface="宋体" panose="02010600030101010101" pitchFamily="2" charset="-122"/>
              </a:rPr>
              <a:t>(push)</a:t>
            </a:r>
            <a:r>
              <a:rPr lang="zh-CN" altLang="en-US" sz="2400" b="1" dirty="0">
                <a:solidFill>
                  <a:srgbClr val="FF0000"/>
                </a:solidFill>
                <a:latin typeface="宋体" panose="02010600030101010101" pitchFamily="2" charset="-122"/>
              </a:rPr>
              <a:t>如下：</a:t>
            </a:r>
            <a:endParaRPr lang="zh-CN" altLang="en-US" sz="2400" b="1" dirty="0">
              <a:solidFill>
                <a:srgbClr val="FF0000"/>
              </a:solidFill>
              <a:latin typeface="宋体" panose="02010600030101010101" pitchFamily="2" charset="-122"/>
            </a:endParaRPr>
          </a:p>
          <a:p>
            <a:pPr marL="742950" lvl="1" indent="-285750">
              <a:buNone/>
            </a:pPr>
            <a:r>
              <a:rPr lang="zh-CN" altLang="en-US" sz="2000" dirty="0">
                <a:latin typeface="宋体" panose="02010600030101010101" pitchFamily="2" charset="-122"/>
              </a:rPr>
              <a:t>	（</a:t>
            </a:r>
            <a:r>
              <a:rPr lang="en-US" altLang="zh-CN" sz="2000">
                <a:latin typeface="宋体" panose="02010600030101010101" pitchFamily="2" charset="-122"/>
              </a:rPr>
              <a:t>1</a:t>
            </a:r>
            <a:r>
              <a:rPr lang="zh-CN" altLang="en-US" sz="2000" dirty="0">
                <a:latin typeface="宋体" panose="02010600030101010101" pitchFamily="2" charset="-122"/>
              </a:rPr>
              <a:t>）在</a:t>
            </a:r>
            <a:r>
              <a:rPr lang="zh-CN" altLang="en-US" sz="2000" b="1" dirty="0">
                <a:solidFill>
                  <a:srgbClr val="0000FF"/>
                </a:solidFill>
                <a:latin typeface="宋体" panose="02010600030101010101" pitchFamily="2" charset="-122"/>
              </a:rPr>
              <a:t>堆尾</a:t>
            </a:r>
            <a:r>
              <a:rPr lang="zh-CN" altLang="en-US" sz="2000" dirty="0">
                <a:latin typeface="宋体" panose="02010600030101010101" pitchFamily="2" charset="-122"/>
              </a:rPr>
              <a:t>加入一个元素，并把这个结点置为当前结点。</a:t>
            </a:r>
            <a:endParaRPr lang="zh-CN" altLang="en-US" sz="2000" dirty="0">
              <a:latin typeface="宋体" panose="02010600030101010101" pitchFamily="2" charset="-122"/>
            </a:endParaRPr>
          </a:p>
          <a:p>
            <a:pPr marL="742950" lvl="1" indent="-285750">
              <a:buNone/>
            </a:pPr>
            <a:r>
              <a:rPr lang="zh-CN" altLang="en-US" sz="2000" dirty="0">
                <a:latin typeface="宋体" panose="02010600030101010101" pitchFamily="2" charset="-122"/>
              </a:rPr>
              <a:t>	（</a:t>
            </a:r>
            <a:r>
              <a:rPr lang="en-US" altLang="zh-CN" sz="2000">
                <a:latin typeface="宋体" panose="02010600030101010101" pitchFamily="2" charset="-122"/>
              </a:rPr>
              <a:t>2</a:t>
            </a:r>
            <a:r>
              <a:rPr lang="zh-CN" altLang="en-US" sz="2000" dirty="0">
                <a:latin typeface="宋体" panose="02010600030101010101" pitchFamily="2" charset="-122"/>
              </a:rPr>
              <a:t>）比较</a:t>
            </a:r>
            <a:r>
              <a:rPr lang="zh-CN" altLang="en-US" sz="2000" dirty="0">
                <a:solidFill>
                  <a:srgbClr val="0000FF"/>
                </a:solidFill>
                <a:latin typeface="宋体" panose="02010600030101010101" pitchFamily="2" charset="-122"/>
              </a:rPr>
              <a:t>当前结点</a:t>
            </a:r>
            <a:r>
              <a:rPr lang="zh-CN" altLang="en-US" sz="2000" dirty="0">
                <a:latin typeface="宋体" panose="02010600030101010101" pitchFamily="2" charset="-122"/>
              </a:rPr>
              <a:t>和它</a:t>
            </a:r>
            <a:r>
              <a:rPr lang="zh-CN" altLang="en-US" sz="2000" dirty="0">
                <a:solidFill>
                  <a:srgbClr val="0000FF"/>
                </a:solidFill>
                <a:latin typeface="宋体" panose="02010600030101010101" pitchFamily="2" charset="-122"/>
              </a:rPr>
              <a:t>父结点</a:t>
            </a:r>
            <a:r>
              <a:rPr lang="zh-CN" altLang="en-US" sz="2000" dirty="0">
                <a:latin typeface="宋体" panose="02010600030101010101" pitchFamily="2" charset="-122"/>
              </a:rPr>
              <a:t>的大小</a:t>
            </a:r>
            <a:endParaRPr lang="zh-CN" altLang="en-US" sz="2000" dirty="0">
              <a:latin typeface="宋体" panose="02010600030101010101" pitchFamily="2" charset="-122"/>
            </a:endParaRPr>
          </a:p>
          <a:p>
            <a:pPr marL="742950" lvl="1" indent="-285750">
              <a:buNone/>
            </a:pPr>
            <a:r>
              <a:rPr lang="zh-CN" altLang="en-US" sz="2000" dirty="0">
                <a:latin typeface="宋体" panose="02010600030101010101" pitchFamily="2" charset="-122"/>
              </a:rPr>
              <a:t>	     如果当前结点小于父结点，则交换它们的值，并把父结点置为当前结点。转（</a:t>
            </a:r>
            <a:r>
              <a:rPr lang="en-US" altLang="zh-CN" sz="2000">
                <a:latin typeface="宋体" panose="02010600030101010101" pitchFamily="2" charset="-122"/>
              </a:rPr>
              <a:t>2</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742950" lvl="1" indent="-285750">
              <a:buNone/>
            </a:pPr>
            <a:r>
              <a:rPr lang="zh-CN" altLang="en-US" sz="2000" dirty="0">
                <a:latin typeface="宋体" panose="02010600030101010101" pitchFamily="2" charset="-122"/>
              </a:rPr>
              <a:t>      如果当前结点大于等于父结点，则转</a:t>
            </a:r>
            <a:r>
              <a:rPr lang="zh-CN" altLang="en-US" dirty="0">
                <a:latin typeface="宋体" panose="02010600030101010101" pitchFamily="2" charset="-122"/>
              </a:rPr>
              <a:t>（</a:t>
            </a:r>
            <a:r>
              <a:rPr lang="en-US" altLang="zh-CN">
                <a:latin typeface="宋体" panose="02010600030101010101" pitchFamily="2" charset="-122"/>
              </a:rPr>
              <a:t>3</a:t>
            </a:r>
            <a:r>
              <a:rPr lang="zh-CN" altLang="en-US" dirty="0">
                <a:latin typeface="宋体" panose="02010600030101010101" pitchFamily="2" charset="-122"/>
              </a:rPr>
              <a:t>）。</a:t>
            </a:r>
            <a:endParaRPr lang="zh-CN" altLang="en-US" dirty="0">
              <a:latin typeface="宋体" panose="02010600030101010101" pitchFamily="2" charset="-122"/>
            </a:endParaRPr>
          </a:p>
          <a:p>
            <a:pPr marL="742950" lvl="1" indent="-285750">
              <a:buNone/>
            </a:pPr>
            <a:r>
              <a:rPr lang="zh-CN" altLang="en-US" sz="2000" dirty="0">
                <a:latin typeface="宋体" panose="02010600030101010101" pitchFamily="2" charset="-122"/>
              </a:rPr>
              <a:t>	（</a:t>
            </a:r>
            <a:r>
              <a:rPr lang="en-US" altLang="zh-CN" sz="2000">
                <a:latin typeface="宋体" panose="02010600030101010101" pitchFamily="2" charset="-122"/>
              </a:rPr>
              <a:t>3</a:t>
            </a:r>
            <a:r>
              <a:rPr lang="zh-CN" altLang="en-US" sz="2000" dirty="0">
                <a:latin typeface="宋体" panose="02010600030101010101" pitchFamily="2" charset="-122"/>
              </a:rPr>
              <a:t>）结束。</a:t>
            </a:r>
            <a:endParaRPr lang="zh-CN" altLang="en-US" sz="2000" dirty="0">
              <a:latin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body"/>
          </p:nvPr>
        </p:nvSpPr>
        <p:spPr>
          <a:xfrm>
            <a:off x="539750" y="765175"/>
            <a:ext cx="8229600" cy="4411663"/>
          </a:xfrm>
        </p:spPr>
        <p:txBody>
          <a:bodyPr wrap="square" lIns="91440" tIns="45720" rIns="91440" bIns="45720" anchor="t" anchorCtr="0"/>
          <a:p>
            <a:pPr marL="180975" indent="-180975">
              <a:buNone/>
            </a:pPr>
            <a:r>
              <a:rPr lang="zh-CN" altLang="en-US" dirty="0">
                <a:latin typeface="宋体" panose="02010600030101010101" pitchFamily="2" charset="-122"/>
              </a:rPr>
              <a:t>	    </a:t>
            </a:r>
            <a:r>
              <a:rPr lang="zh-CN" altLang="en-US" sz="2400" dirty="0">
                <a:latin typeface="宋体" panose="02010600030101010101" pitchFamily="2" charset="-122"/>
              </a:rPr>
              <a:t>重复</a:t>
            </a:r>
            <a:r>
              <a:rPr lang="en-US" altLang="zh-CN" sz="2400">
                <a:latin typeface="宋体" panose="02010600030101010101" pitchFamily="2" charset="-122"/>
              </a:rPr>
              <a:t>n</a:t>
            </a:r>
            <a:r>
              <a:rPr lang="zh-CN" altLang="en-US" sz="2400" dirty="0">
                <a:latin typeface="宋体" panose="02010600030101010101" pitchFamily="2" charset="-122"/>
              </a:rPr>
              <a:t>次</a:t>
            </a:r>
            <a:r>
              <a:rPr lang="en-US" altLang="zh-CN" sz="2400">
                <a:latin typeface="宋体" panose="02010600030101010101" pitchFamily="2" charset="-122"/>
              </a:rPr>
              <a:t>push</a:t>
            </a:r>
            <a:r>
              <a:rPr lang="zh-CN" altLang="en-US" sz="2400" dirty="0">
                <a:latin typeface="宋体" panose="02010600030101010101" pitchFamily="2" charset="-122"/>
              </a:rPr>
              <a:t>操作，即可建立一个小根堆。我们举一个例子看看具体过程：设</a:t>
            </a:r>
            <a:r>
              <a:rPr lang="en-US" altLang="zh-CN" sz="2400">
                <a:latin typeface="宋体" panose="02010600030101010101" pitchFamily="2" charset="-122"/>
              </a:rPr>
              <a:t>n=10</a:t>
            </a:r>
            <a:r>
              <a:rPr lang="zh-CN" altLang="en-US" sz="2400" dirty="0">
                <a:latin typeface="宋体" panose="02010600030101010101" pitchFamily="2" charset="-122"/>
              </a:rPr>
              <a:t>，</a:t>
            </a:r>
            <a:r>
              <a:rPr lang="en-US" altLang="zh-CN" sz="2400">
                <a:latin typeface="宋体" panose="02010600030101010101" pitchFamily="2" charset="-122"/>
              </a:rPr>
              <a:t>10</a:t>
            </a:r>
            <a:r>
              <a:rPr lang="zh-CN" altLang="en-US" sz="2400" dirty="0">
                <a:latin typeface="宋体" panose="02010600030101010101" pitchFamily="2" charset="-122"/>
              </a:rPr>
              <a:t>堆的数量分别为：</a:t>
            </a:r>
            <a:r>
              <a:rPr lang="en-US" altLang="zh-CN" sz="2400">
                <a:latin typeface="宋体" panose="02010600030101010101" pitchFamily="2" charset="-122"/>
              </a:rPr>
              <a:t>3 5 1 7 6 4 2 5 4 1</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180975" indent="-180975">
              <a:buNone/>
            </a:pPr>
            <a:r>
              <a:rPr lang="zh-CN" altLang="en-US" sz="2400" dirty="0">
                <a:latin typeface="宋体" panose="02010600030101010101" pitchFamily="2" charset="-122"/>
              </a:rPr>
              <a:t>	    设一个堆结构</a:t>
            </a:r>
            <a:r>
              <a:rPr lang="en-US" altLang="zh-CN" sz="2400">
                <a:latin typeface="宋体" panose="02010600030101010101" pitchFamily="2" charset="-122"/>
              </a:rPr>
              <a:t>heap[11],</a:t>
            </a:r>
            <a:r>
              <a:rPr lang="zh-CN" altLang="en-US" sz="2400" dirty="0">
                <a:latin typeface="宋体" panose="02010600030101010101" pitchFamily="2" charset="-122"/>
              </a:rPr>
              <a:t>现在先考虑用</a:t>
            </a:r>
            <a:r>
              <a:rPr lang="en-US" altLang="zh-CN" sz="2400">
                <a:latin typeface="宋体" panose="02010600030101010101" pitchFamily="2" charset="-122"/>
              </a:rPr>
              <a:t>push</a:t>
            </a:r>
            <a:r>
              <a:rPr lang="zh-CN" altLang="en-US" sz="2400" dirty="0">
                <a:latin typeface="宋体" panose="02010600030101010101" pitchFamily="2" charset="-122"/>
              </a:rPr>
              <a:t>操作建一个小根堆，具体方法是每次读入一个数插入到堆尾，再通过调整使得满足堆的性质</a:t>
            </a:r>
            <a:r>
              <a:rPr lang="en-US" altLang="zh-CN" sz="2400">
                <a:latin typeface="宋体" panose="02010600030101010101" pitchFamily="2" charset="-122"/>
              </a:rPr>
              <a:t>(</a:t>
            </a:r>
            <a:r>
              <a:rPr lang="zh-CN" altLang="en-US" sz="2400" dirty="0">
                <a:latin typeface="宋体" panose="02010600030101010101" pitchFamily="2" charset="-122"/>
              </a:rPr>
              <a:t>从堆尾</a:t>
            </a:r>
            <a:r>
              <a:rPr lang="en-US" altLang="zh-CN" sz="2400">
                <a:latin typeface="宋体" panose="02010600030101010101" pitchFamily="2" charset="-122"/>
              </a:rPr>
              <a:t>son=</a:t>
            </a:r>
            <a:r>
              <a:rPr lang="en-US" altLang="zh-CN" sz="2400" dirty="0" err="1">
                <a:latin typeface="宋体" panose="02010600030101010101" pitchFamily="2" charset="-122"/>
              </a:rPr>
              <a:t>len</a:t>
            </a:r>
            <a:r>
              <a:rPr lang="zh-CN" altLang="en-US" sz="2400" dirty="0">
                <a:latin typeface="宋体" panose="02010600030101010101" pitchFamily="2" charset="-122"/>
              </a:rPr>
              <a:t>开始，判断它与父结点</a:t>
            </a:r>
            <a:r>
              <a:rPr lang="en-US" altLang="zh-CN" sz="2400">
                <a:latin typeface="宋体" panose="02010600030101010101" pitchFamily="2" charset="-122"/>
              </a:rPr>
              <a:t>son/2</a:t>
            </a:r>
            <a:r>
              <a:rPr lang="zh-CN" altLang="en-US" sz="2400" dirty="0">
                <a:latin typeface="宋体" panose="02010600030101010101" pitchFamily="2" charset="-122"/>
              </a:rPr>
              <a:t>的大小，若</a:t>
            </a:r>
            <a:r>
              <a:rPr lang="en-US" altLang="zh-CN" sz="2400" dirty="0" err="1">
                <a:latin typeface="宋体" panose="02010600030101010101" pitchFamily="2" charset="-122"/>
              </a:rPr>
              <a:t>heap[son</a:t>
            </a:r>
            <a:r>
              <a:rPr lang="en-US" altLang="zh-CN" sz="2400">
                <a:latin typeface="宋体" panose="02010600030101010101" pitchFamily="2" charset="-122"/>
              </a:rPr>
              <a:t>]&lt;heap[son/2]</a:t>
            </a:r>
            <a:r>
              <a:rPr lang="zh-CN" altLang="en-US" sz="2400" dirty="0">
                <a:latin typeface="宋体" panose="02010600030101010101" pitchFamily="2" charset="-122"/>
              </a:rPr>
              <a:t>，则交换这两个数，且</a:t>
            </a:r>
            <a:r>
              <a:rPr lang="en-US" altLang="zh-CN" sz="2400">
                <a:latin typeface="宋体" panose="02010600030101010101" pitchFamily="2" charset="-122"/>
              </a:rPr>
              <a:t>son=son/2</a:t>
            </a:r>
            <a:r>
              <a:rPr lang="zh-CN" altLang="en-US" sz="2400" dirty="0">
                <a:latin typeface="宋体" panose="02010600030101010101" pitchFamily="2" charset="-122"/>
              </a:rPr>
              <a:t>，继续判断</a:t>
            </a:r>
            <a:r>
              <a:rPr lang="en-US" altLang="zh-CN" sz="2400" dirty="0" err="1">
                <a:latin typeface="宋体" panose="02010600030101010101" pitchFamily="2" charset="-122"/>
              </a:rPr>
              <a:t>heap[son</a:t>
            </a:r>
            <a:r>
              <a:rPr lang="en-US" altLang="zh-CN" sz="2400">
                <a:latin typeface="宋体" panose="02010600030101010101" pitchFamily="2" charset="-122"/>
              </a:rPr>
              <a:t>]</a:t>
            </a:r>
            <a:r>
              <a:rPr lang="zh-CN" altLang="en-US" sz="2400" dirty="0">
                <a:latin typeface="宋体" panose="02010600030101010101" pitchFamily="2" charset="-122"/>
              </a:rPr>
              <a:t>与</a:t>
            </a:r>
            <a:r>
              <a:rPr lang="en-US" altLang="zh-CN" sz="2400">
                <a:latin typeface="宋体" panose="02010600030101010101" pitchFamily="2" charset="-122"/>
              </a:rPr>
              <a:t>heap[son/2]</a:t>
            </a:r>
            <a:r>
              <a:rPr lang="zh-CN" altLang="en-US" sz="2400" dirty="0">
                <a:latin typeface="宋体" panose="02010600030101010101" pitchFamily="2" charset="-122"/>
              </a:rPr>
              <a:t>的大小，</a:t>
            </a:r>
            <a:r>
              <a:rPr lang="en-US" altLang="zh-CN" sz="2400">
                <a:latin typeface="宋体" panose="02010600030101010101" pitchFamily="2" charset="-122"/>
              </a:rPr>
              <a:t>……</a:t>
            </a:r>
            <a:r>
              <a:rPr lang="zh-CN" altLang="en-US" sz="2400" dirty="0">
                <a:latin typeface="宋体" panose="02010600030101010101" pitchFamily="2" charset="-122"/>
              </a:rPr>
              <a:t>直到</a:t>
            </a:r>
            <a:r>
              <a:rPr lang="en-US" altLang="zh-CN" sz="2400">
                <a:latin typeface="宋体" panose="02010600030101010101" pitchFamily="2" charset="-122"/>
              </a:rPr>
              <a:t>son=1</a:t>
            </a:r>
            <a:r>
              <a:rPr lang="zh-CN" altLang="en-US" sz="2400" dirty="0">
                <a:latin typeface="宋体" panose="02010600030101010101" pitchFamily="2" charset="-122"/>
              </a:rPr>
              <a:t>或者</a:t>
            </a:r>
            <a:r>
              <a:rPr lang="en-US" altLang="zh-CN" sz="2400" dirty="0" err="1">
                <a:latin typeface="宋体" panose="02010600030101010101" pitchFamily="2" charset="-122"/>
              </a:rPr>
              <a:t>heap[son</a:t>
            </a:r>
            <a:r>
              <a:rPr lang="en-US" altLang="zh-CN" sz="2400">
                <a:latin typeface="宋体" panose="02010600030101010101" pitchFamily="2" charset="-122"/>
              </a:rPr>
              <a:t>]&gt;=heap[son/2]</a:t>
            </a:r>
            <a:r>
              <a:rPr lang="zh-CN" altLang="en-US" sz="2400" dirty="0">
                <a:latin typeface="宋体" panose="02010600030101010101" pitchFamily="2" charset="-122"/>
              </a:rPr>
              <a:t>为止</a:t>
            </a:r>
            <a:r>
              <a:rPr lang="en-US" altLang="zh-CN" sz="2400">
                <a:latin typeface="宋体" panose="02010600030101010101" pitchFamily="2" charset="-122"/>
              </a:rPr>
              <a:t>)</a:t>
            </a:r>
            <a:r>
              <a:rPr lang="zh-CN" altLang="en-US" sz="2400" dirty="0">
                <a:latin typeface="宋体" panose="02010600030101010101" pitchFamily="2" charset="-122"/>
              </a:rPr>
              <a:t>。开始时堆的长度</a:t>
            </a:r>
            <a:r>
              <a:rPr lang="en-US" altLang="zh-CN" sz="2400" dirty="0" err="1">
                <a:latin typeface="宋体" panose="02010600030101010101" pitchFamily="2" charset="-122"/>
              </a:rPr>
              <a:t>len</a:t>
            </a:r>
            <a:r>
              <a:rPr lang="en-US" altLang="zh-CN" sz="2400">
                <a:latin typeface="宋体" panose="02010600030101010101" pitchFamily="2" charset="-122"/>
              </a:rPr>
              <a:t>=0</a:t>
            </a:r>
            <a:r>
              <a:rPr lang="zh-CN" altLang="en-US" sz="2400" dirty="0">
                <a:latin typeface="宋体" panose="02010600030101010101" pitchFamily="2" charset="-122"/>
              </a:rPr>
              <a:t>。</a:t>
            </a:r>
            <a:endParaRPr lang="zh-CN" altLang="en-US" sz="2400" dirty="0">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27649"/>
          <p:cNvSpPr>
            <a:spLocks noGrp="1"/>
          </p:cNvSpPr>
          <p:nvPr>
            <p:ph type="title"/>
          </p:nvPr>
        </p:nvSpPr>
        <p:spPr/>
        <p:txBody>
          <a:bodyPr anchor="b" anchorCtr="0"/>
          <a:p>
            <a:r>
              <a:rPr lang="zh-CN" altLang="en-US" dirty="0"/>
              <a:t>树的一些重要概念</a:t>
            </a:r>
            <a:endParaRPr lang="zh-CN" altLang="en-US" dirty="0"/>
          </a:p>
        </p:txBody>
      </p:sp>
      <p:sp>
        <p:nvSpPr>
          <p:cNvPr id="9218" name="文本占位符 27650"/>
          <p:cNvSpPr>
            <a:spLocks noGrp="1"/>
          </p:cNvSpPr>
          <p:nvPr>
            <p:ph idx="1"/>
          </p:nvPr>
        </p:nvSpPr>
        <p:spPr/>
        <p:txBody>
          <a:bodyPr anchor="t" anchorCtr="0"/>
          <a:p>
            <a:pPr>
              <a:lnSpc>
                <a:spcPct val="90000"/>
              </a:lnSpc>
            </a:pPr>
            <a:r>
              <a:rPr lang="zh-CN" altLang="en-US" sz="2100" b="1" dirty="0">
                <a:solidFill>
                  <a:srgbClr val="FF0000"/>
                </a:solidFill>
              </a:rPr>
              <a:t>父亲和儿子</a:t>
            </a:r>
            <a:endParaRPr lang="zh-CN" altLang="en-US" sz="2100" b="1" dirty="0">
              <a:solidFill>
                <a:srgbClr val="FF0000"/>
              </a:solidFill>
            </a:endParaRPr>
          </a:p>
          <a:p>
            <a:pPr>
              <a:lnSpc>
                <a:spcPct val="90000"/>
              </a:lnSpc>
            </a:pPr>
            <a:r>
              <a:rPr lang="zh-CN" altLang="en-US" sz="2100" b="1" dirty="0">
                <a:solidFill>
                  <a:srgbClr val="FF0000"/>
                </a:solidFill>
              </a:rPr>
              <a:t>祖先</a:t>
            </a:r>
            <a:endParaRPr lang="zh-CN" altLang="en-US" sz="2100" b="1" dirty="0">
              <a:solidFill>
                <a:srgbClr val="FF0000"/>
              </a:solidFill>
            </a:endParaRPr>
          </a:p>
          <a:p>
            <a:pPr>
              <a:lnSpc>
                <a:spcPct val="90000"/>
              </a:lnSpc>
            </a:pPr>
            <a:r>
              <a:rPr lang="zh-CN" altLang="en-US" sz="2100" b="1" dirty="0">
                <a:solidFill>
                  <a:srgbClr val="FF0000"/>
                </a:solidFill>
              </a:rPr>
              <a:t>兄弟</a:t>
            </a:r>
            <a:endParaRPr lang="zh-CN" altLang="en-US" sz="2100" b="1" dirty="0">
              <a:solidFill>
                <a:srgbClr val="FF0000"/>
              </a:solidFill>
            </a:endParaRPr>
          </a:p>
          <a:p>
            <a:pPr>
              <a:lnSpc>
                <a:spcPct val="90000"/>
              </a:lnSpc>
            </a:pPr>
            <a:r>
              <a:rPr lang="zh-CN" altLang="en-US" sz="2100" b="1" dirty="0">
                <a:solidFill>
                  <a:srgbClr val="FF0000"/>
                </a:solidFill>
              </a:rPr>
              <a:t>树的度</a:t>
            </a:r>
            <a:endParaRPr lang="zh-CN" altLang="en-US" sz="2100" b="1" dirty="0">
              <a:solidFill>
                <a:srgbClr val="FF0000"/>
              </a:solidFill>
            </a:endParaRPr>
          </a:p>
          <a:p>
            <a:pPr lvl="1">
              <a:lnSpc>
                <a:spcPct val="90000"/>
              </a:lnSpc>
            </a:pPr>
            <a:r>
              <a:rPr lang="zh-CN" altLang="en-US" sz="1900" b="1" dirty="0"/>
              <a:t>也即是宽度，简单地说，就是结点的分支数。以组成该树各结点中最大的度作为该树的度，树中度为零的结点称为叶结点或终端结点。树中度不为零的结点称为分枝结点或非终端结点。除根结点外的分枝结点统称为内部结点。</a:t>
            </a:r>
            <a:r>
              <a:rPr lang="zh-CN" altLang="en-US" sz="2100" b="1" dirty="0"/>
              <a:t>图所示这棵树的（宽）度为</a:t>
            </a:r>
            <a:r>
              <a:rPr lang="en-US" altLang="zh-CN" sz="2100" b="1"/>
              <a:t>3</a:t>
            </a:r>
            <a:r>
              <a:rPr lang="zh-CN" altLang="en-US" sz="2100" b="1" dirty="0"/>
              <a:t>。</a:t>
            </a:r>
            <a:endParaRPr lang="zh-CN" altLang="en-US" sz="1900" b="1" dirty="0"/>
          </a:p>
          <a:p>
            <a:pPr>
              <a:lnSpc>
                <a:spcPct val="90000"/>
              </a:lnSpc>
            </a:pPr>
            <a:r>
              <a:rPr lang="zh-CN" altLang="en-US" sz="2100" b="1" dirty="0">
                <a:solidFill>
                  <a:srgbClr val="FF0000"/>
                </a:solidFill>
              </a:rPr>
              <a:t>树的深度</a:t>
            </a:r>
            <a:endParaRPr lang="zh-CN" altLang="en-US" sz="2100" b="1" dirty="0">
              <a:solidFill>
                <a:srgbClr val="FF0000"/>
              </a:solidFill>
            </a:endParaRPr>
          </a:p>
          <a:p>
            <a:pPr lvl="1">
              <a:lnSpc>
                <a:spcPct val="90000"/>
              </a:lnSpc>
            </a:pPr>
            <a:r>
              <a:rPr lang="zh-CN" altLang="en-US" sz="1900" b="1" dirty="0"/>
              <a:t>组成该树各结点的最大层次 </a:t>
            </a:r>
            <a:r>
              <a:rPr lang="en-US" altLang="zh-CN" sz="1900" b="1"/>
              <a:t>,</a:t>
            </a:r>
            <a:r>
              <a:rPr lang="zh-CN" altLang="en-US" sz="1900" b="1" dirty="0"/>
              <a:t>图</a:t>
            </a:r>
            <a:r>
              <a:rPr lang="en-US" altLang="zh-CN" sz="1900" b="1"/>
              <a:t>1</a:t>
            </a:r>
            <a:r>
              <a:rPr lang="zh-CN" altLang="en-US" sz="1900" b="1" dirty="0"/>
              <a:t>所示这棵树的深度为</a:t>
            </a:r>
            <a:r>
              <a:rPr lang="en-US" altLang="zh-CN" sz="1900" b="1"/>
              <a:t>4</a:t>
            </a:r>
            <a:r>
              <a:rPr lang="zh-CN" altLang="en-US" sz="1900" b="1" dirty="0"/>
              <a:t>。 </a:t>
            </a:r>
            <a:endParaRPr lang="zh-CN" altLang="en-US" sz="1900" b="1"/>
          </a:p>
          <a:p>
            <a:pPr>
              <a:lnSpc>
                <a:spcPct val="90000"/>
              </a:lnSpc>
            </a:pPr>
            <a:r>
              <a:rPr lang="zh-CN" altLang="en-US" sz="2100" b="1" dirty="0"/>
              <a:t>树中每个分叉点称为</a:t>
            </a:r>
            <a:r>
              <a:rPr lang="zh-CN" altLang="en-US" sz="2100" b="1" dirty="0">
                <a:solidFill>
                  <a:srgbClr val="FF0000"/>
                </a:solidFill>
              </a:rPr>
              <a:t>结点</a:t>
            </a:r>
            <a:r>
              <a:rPr lang="zh-CN" altLang="en-US" sz="2100" b="1" dirty="0"/>
              <a:t>，起始结点称为</a:t>
            </a:r>
            <a:r>
              <a:rPr lang="zh-CN" altLang="en-US" sz="2100" b="1" dirty="0">
                <a:solidFill>
                  <a:srgbClr val="FF0000"/>
                </a:solidFill>
              </a:rPr>
              <a:t>树根</a:t>
            </a:r>
            <a:r>
              <a:rPr lang="zh-CN" altLang="en-US" sz="2100" b="1" dirty="0"/>
              <a:t>，任意两个结点间的连接关系称为</a:t>
            </a:r>
            <a:r>
              <a:rPr lang="zh-CN" altLang="en-US" sz="2100" b="1" dirty="0">
                <a:solidFill>
                  <a:srgbClr val="FF0000"/>
                </a:solidFill>
              </a:rPr>
              <a:t>树枝</a:t>
            </a:r>
            <a:r>
              <a:rPr lang="zh-CN" altLang="en-US" sz="2100" b="1" dirty="0"/>
              <a:t>，结点下面不再有分枝称为</a:t>
            </a:r>
            <a:r>
              <a:rPr lang="zh-CN" altLang="en-US" sz="2100" b="1" dirty="0">
                <a:solidFill>
                  <a:srgbClr val="FF0000"/>
                </a:solidFill>
              </a:rPr>
              <a:t>树叶</a:t>
            </a:r>
            <a:r>
              <a:rPr lang="zh-CN" altLang="en-US" sz="2100" b="1" dirty="0"/>
              <a:t>。结点的前趋结点称为该结点的</a:t>
            </a:r>
            <a:r>
              <a:rPr lang="en-US" altLang="zh-CN" sz="2100" b="1">
                <a:solidFill>
                  <a:schemeClr val="tx2"/>
                </a:solidFill>
              </a:rPr>
              <a:t>"</a:t>
            </a:r>
            <a:r>
              <a:rPr lang="zh-CN" altLang="en-US" sz="2100" b="1" dirty="0">
                <a:solidFill>
                  <a:schemeClr val="tx2"/>
                </a:solidFill>
              </a:rPr>
              <a:t>双亲</a:t>
            </a:r>
            <a:r>
              <a:rPr lang="en-US" altLang="zh-CN" sz="2100" b="1">
                <a:solidFill>
                  <a:schemeClr val="tx2"/>
                </a:solidFill>
              </a:rPr>
              <a:t>"</a:t>
            </a:r>
            <a:r>
              <a:rPr lang="zh-CN" altLang="en-US" sz="2100" b="1" dirty="0"/>
              <a:t>，结点的后趋结点称为该结点的</a:t>
            </a:r>
            <a:r>
              <a:rPr lang="en-US" altLang="zh-CN" sz="2100" b="1">
                <a:solidFill>
                  <a:schemeClr val="tx2"/>
                </a:solidFill>
              </a:rPr>
              <a:t>"</a:t>
            </a:r>
            <a:r>
              <a:rPr lang="zh-CN" altLang="en-US" sz="2100" b="1" dirty="0">
                <a:solidFill>
                  <a:schemeClr val="tx2"/>
                </a:solidFill>
              </a:rPr>
              <a:t>子女</a:t>
            </a:r>
            <a:r>
              <a:rPr lang="en-US" altLang="zh-CN" sz="2100" b="1">
                <a:solidFill>
                  <a:schemeClr val="tx2"/>
                </a:solidFill>
              </a:rPr>
              <a:t>"</a:t>
            </a:r>
            <a:r>
              <a:rPr lang="zh-CN" altLang="en-US" sz="2100" b="1" dirty="0"/>
              <a:t>或</a:t>
            </a:r>
            <a:r>
              <a:rPr lang="en-US" altLang="zh-CN" sz="2100" b="1">
                <a:solidFill>
                  <a:schemeClr val="tx2"/>
                </a:solidFill>
              </a:rPr>
              <a:t>"</a:t>
            </a:r>
            <a:r>
              <a:rPr lang="zh-CN" altLang="en-US" sz="2100" b="1" dirty="0">
                <a:solidFill>
                  <a:schemeClr val="tx2"/>
                </a:solidFill>
              </a:rPr>
              <a:t>孩子</a:t>
            </a:r>
            <a:r>
              <a:rPr lang="en-US" altLang="zh-CN" sz="2100" b="1">
                <a:solidFill>
                  <a:schemeClr val="tx2"/>
                </a:solidFill>
              </a:rPr>
              <a:t>"</a:t>
            </a:r>
            <a:r>
              <a:rPr lang="zh-CN" altLang="en-US" sz="2100" b="1" dirty="0"/>
              <a:t>，同一结点的</a:t>
            </a:r>
            <a:r>
              <a:rPr lang="en-US" altLang="zh-CN" sz="2100" b="1"/>
              <a:t>"</a:t>
            </a:r>
            <a:r>
              <a:rPr lang="zh-CN" altLang="en-US" sz="2100" b="1" dirty="0"/>
              <a:t>子女</a:t>
            </a:r>
            <a:r>
              <a:rPr lang="en-US" altLang="zh-CN" sz="2100" b="1"/>
              <a:t>"</a:t>
            </a:r>
            <a:r>
              <a:rPr lang="zh-CN" altLang="en-US" sz="2100" b="1" dirty="0"/>
              <a:t>之间互称</a:t>
            </a:r>
            <a:r>
              <a:rPr lang="en-US" altLang="zh-CN" sz="2100" b="1">
                <a:solidFill>
                  <a:schemeClr val="tx2"/>
                </a:solidFill>
              </a:rPr>
              <a:t>"</a:t>
            </a:r>
            <a:r>
              <a:rPr lang="zh-CN" altLang="en-US" sz="2100" b="1" dirty="0">
                <a:solidFill>
                  <a:schemeClr val="tx2"/>
                </a:solidFill>
              </a:rPr>
              <a:t>兄弟</a:t>
            </a:r>
            <a:r>
              <a:rPr lang="en-US" altLang="zh-CN" sz="2100" b="1">
                <a:solidFill>
                  <a:schemeClr val="tx2"/>
                </a:solidFill>
              </a:rPr>
              <a:t>"</a:t>
            </a:r>
            <a:r>
              <a:rPr lang="zh-CN" altLang="en-US" sz="2100" b="1" dirty="0"/>
              <a:t>。 </a:t>
            </a:r>
            <a:endParaRPr lang="zh-CN" altLang="en-US" sz="2100" b="1" dirty="0"/>
          </a:p>
        </p:txBody>
      </p:sp>
      <p:pic>
        <p:nvPicPr>
          <p:cNvPr id="9219" name="图片 8196"/>
          <p:cNvPicPr>
            <a:picLocks noChangeAspect="1"/>
          </p:cNvPicPr>
          <p:nvPr/>
        </p:nvPicPr>
        <p:blipFill>
          <a:blip r:embed="rId1"/>
          <a:stretch>
            <a:fillRect/>
          </a:stretch>
        </p:blipFill>
        <p:spPr>
          <a:xfrm>
            <a:off x="4542155" y="424815"/>
            <a:ext cx="4037330" cy="249682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0593" name="Object 2"/>
          <p:cNvGraphicFramePr/>
          <p:nvPr/>
        </p:nvGraphicFramePr>
        <p:xfrm>
          <a:off x="25400" y="742950"/>
          <a:ext cx="8863013" cy="4878388"/>
        </p:xfrm>
        <a:graphic>
          <a:graphicData uri="http://schemas.openxmlformats.org/presentationml/2006/ole">
            <mc:AlternateContent xmlns:mc="http://schemas.openxmlformats.org/markup-compatibility/2006">
              <mc:Choice xmlns:v="urn:schemas-microsoft-com:vml" Requires="v">
                <p:oleObj spid="_x0000_s3087" name="" r:id="rId1" imgW="7096125" imgH="3905250" progId="Paint.Picture">
                  <p:embed/>
                </p:oleObj>
              </mc:Choice>
              <mc:Fallback>
                <p:oleObj name="" r:id="rId1" imgW="7096125" imgH="3905250" progId="Paint.Picture">
                  <p:embed/>
                  <p:pic>
                    <p:nvPicPr>
                      <p:cNvPr id="0" name="图片 3086"/>
                      <p:cNvPicPr/>
                      <p:nvPr/>
                    </p:nvPicPr>
                    <p:blipFill>
                      <a:blip r:embed="rId2"/>
                      <a:stretch>
                        <a:fillRect/>
                      </a:stretch>
                    </p:blipFill>
                    <p:spPr>
                      <a:xfrm>
                        <a:off x="25400" y="742950"/>
                        <a:ext cx="8863013" cy="4878388"/>
                      </a:xfrm>
                      <a:prstGeom prst="rect">
                        <a:avLst/>
                      </a:prstGeom>
                      <a:noFill/>
                      <a:ln w="38100">
                        <a:noFill/>
                        <a:miter/>
                      </a:ln>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1617" name="Object 2"/>
          <p:cNvGraphicFramePr/>
          <p:nvPr/>
        </p:nvGraphicFramePr>
        <p:xfrm>
          <a:off x="31750" y="803275"/>
          <a:ext cx="8831263" cy="4819650"/>
        </p:xfrm>
        <a:graphic>
          <a:graphicData uri="http://schemas.openxmlformats.org/presentationml/2006/ole">
            <mc:AlternateContent xmlns:mc="http://schemas.openxmlformats.org/markup-compatibility/2006">
              <mc:Choice xmlns:v="urn:schemas-microsoft-com:vml" Requires="v">
                <p:oleObj spid="_x0000_s3088" name="" r:id="rId1" imgW="7086600" imgH="3867150" progId="Paint.Picture">
                  <p:embed/>
                </p:oleObj>
              </mc:Choice>
              <mc:Fallback>
                <p:oleObj name="" r:id="rId1" imgW="7086600" imgH="3867150" progId="Paint.Picture">
                  <p:embed/>
                  <p:pic>
                    <p:nvPicPr>
                      <p:cNvPr id="0" name="图片 3087"/>
                      <p:cNvPicPr/>
                      <p:nvPr/>
                    </p:nvPicPr>
                    <p:blipFill>
                      <a:blip r:embed="rId2"/>
                      <a:stretch>
                        <a:fillRect/>
                      </a:stretch>
                    </p:blipFill>
                    <p:spPr>
                      <a:xfrm>
                        <a:off x="31750" y="803275"/>
                        <a:ext cx="8831263" cy="4819650"/>
                      </a:xfrm>
                      <a:prstGeom prst="rect">
                        <a:avLst/>
                      </a:prstGeom>
                      <a:noFill/>
                      <a:ln w="38100">
                        <a:noFill/>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41" name="Object 2"/>
          <p:cNvGraphicFramePr/>
          <p:nvPr/>
        </p:nvGraphicFramePr>
        <p:xfrm>
          <a:off x="90488" y="812800"/>
          <a:ext cx="8874125" cy="5245100"/>
        </p:xfrm>
        <a:graphic>
          <a:graphicData uri="http://schemas.openxmlformats.org/presentationml/2006/ole">
            <mc:AlternateContent xmlns:mc="http://schemas.openxmlformats.org/markup-compatibility/2006">
              <mc:Choice xmlns:v="urn:schemas-microsoft-com:vml" Requires="v">
                <p:oleObj spid="_x0000_s3089" name="" r:id="rId1" imgW="7058025" imgH="4171950" progId="Paint.Picture">
                  <p:embed/>
                </p:oleObj>
              </mc:Choice>
              <mc:Fallback>
                <p:oleObj name="" r:id="rId1" imgW="7058025" imgH="4171950" progId="Paint.Picture">
                  <p:embed/>
                  <p:pic>
                    <p:nvPicPr>
                      <p:cNvPr id="0" name="图片 3088"/>
                      <p:cNvPicPr/>
                      <p:nvPr/>
                    </p:nvPicPr>
                    <p:blipFill>
                      <a:blip r:embed="rId2"/>
                      <a:stretch>
                        <a:fillRect/>
                      </a:stretch>
                    </p:blipFill>
                    <p:spPr>
                      <a:xfrm>
                        <a:off x="90488" y="812800"/>
                        <a:ext cx="8874125" cy="5245100"/>
                      </a:xfrm>
                      <a:prstGeom prst="rect">
                        <a:avLst/>
                      </a:prstGeom>
                      <a:noFill/>
                      <a:ln w="38100">
                        <a:noFill/>
                        <a:miter/>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3665" name="Object 2"/>
          <p:cNvGraphicFramePr/>
          <p:nvPr/>
        </p:nvGraphicFramePr>
        <p:xfrm>
          <a:off x="84138" y="796925"/>
          <a:ext cx="8877300" cy="5416550"/>
        </p:xfrm>
        <a:graphic>
          <a:graphicData uri="http://schemas.openxmlformats.org/presentationml/2006/ole">
            <mc:AlternateContent xmlns:mc="http://schemas.openxmlformats.org/markup-compatibility/2006">
              <mc:Choice xmlns:v="urn:schemas-microsoft-com:vml" Requires="v">
                <p:oleObj spid="_x0000_s3090" name="" r:id="rId1" imgW="7038975" imgH="4295775" progId="Paint.Picture">
                  <p:embed/>
                </p:oleObj>
              </mc:Choice>
              <mc:Fallback>
                <p:oleObj name="" r:id="rId1" imgW="7038975" imgH="4295775" progId="Paint.Picture">
                  <p:embed/>
                  <p:pic>
                    <p:nvPicPr>
                      <p:cNvPr id="0" name="图片 3089"/>
                      <p:cNvPicPr/>
                      <p:nvPr/>
                    </p:nvPicPr>
                    <p:blipFill>
                      <a:blip r:embed="rId2"/>
                      <a:stretch>
                        <a:fillRect/>
                      </a:stretch>
                    </p:blipFill>
                    <p:spPr>
                      <a:xfrm>
                        <a:off x="84138" y="796925"/>
                        <a:ext cx="8877300" cy="5416550"/>
                      </a:xfrm>
                      <a:prstGeom prst="rect">
                        <a:avLst/>
                      </a:prstGeom>
                      <a:noFill/>
                      <a:ln w="38100">
                        <a:noFill/>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4689" name="Object 2"/>
          <p:cNvGraphicFramePr/>
          <p:nvPr/>
        </p:nvGraphicFramePr>
        <p:xfrm>
          <a:off x="88900" y="857250"/>
          <a:ext cx="8913813" cy="4622800"/>
        </p:xfrm>
        <a:graphic>
          <a:graphicData uri="http://schemas.openxmlformats.org/presentationml/2006/ole">
            <mc:AlternateContent xmlns:mc="http://schemas.openxmlformats.org/markup-compatibility/2006">
              <mc:Choice xmlns:v="urn:schemas-microsoft-com:vml" Requires="v">
                <p:oleObj spid="_x0000_s3091" name="" r:id="rId1" imgW="6905625" imgH="3581400" progId="Paint.Picture">
                  <p:embed/>
                </p:oleObj>
              </mc:Choice>
              <mc:Fallback>
                <p:oleObj name="" r:id="rId1" imgW="6905625" imgH="3581400" progId="Paint.Picture">
                  <p:embed/>
                  <p:pic>
                    <p:nvPicPr>
                      <p:cNvPr id="0" name="图片 3090"/>
                      <p:cNvPicPr/>
                      <p:nvPr/>
                    </p:nvPicPr>
                    <p:blipFill>
                      <a:blip r:embed="rId2"/>
                      <a:stretch>
                        <a:fillRect/>
                      </a:stretch>
                    </p:blipFill>
                    <p:spPr>
                      <a:xfrm>
                        <a:off x="88900" y="857250"/>
                        <a:ext cx="8913813" cy="4622800"/>
                      </a:xfrm>
                      <a:prstGeom prst="rect">
                        <a:avLst/>
                      </a:prstGeom>
                      <a:noFill/>
                      <a:ln w="38100">
                        <a:noFill/>
                        <a:miter/>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5713" name="Object 2"/>
          <p:cNvGraphicFramePr/>
          <p:nvPr/>
        </p:nvGraphicFramePr>
        <p:xfrm>
          <a:off x="55563" y="835025"/>
          <a:ext cx="8959850" cy="4708525"/>
        </p:xfrm>
        <a:graphic>
          <a:graphicData uri="http://schemas.openxmlformats.org/presentationml/2006/ole">
            <mc:AlternateContent xmlns:mc="http://schemas.openxmlformats.org/markup-compatibility/2006">
              <mc:Choice xmlns:v="urn:schemas-microsoft-com:vml" Requires="v">
                <p:oleObj spid="_x0000_s3092" name="" r:id="rId1" imgW="6848475" imgH="3600450" progId="Paint.Picture">
                  <p:embed/>
                </p:oleObj>
              </mc:Choice>
              <mc:Fallback>
                <p:oleObj name="" r:id="rId1" imgW="6848475" imgH="3600450" progId="Paint.Picture">
                  <p:embed/>
                  <p:pic>
                    <p:nvPicPr>
                      <p:cNvPr id="0" name="图片 3091"/>
                      <p:cNvPicPr/>
                      <p:nvPr/>
                    </p:nvPicPr>
                    <p:blipFill>
                      <a:blip r:embed="rId2"/>
                      <a:stretch>
                        <a:fillRect/>
                      </a:stretch>
                    </p:blipFill>
                    <p:spPr>
                      <a:xfrm>
                        <a:off x="55563" y="835025"/>
                        <a:ext cx="8959850" cy="4708525"/>
                      </a:xfrm>
                      <a:prstGeom prst="rect">
                        <a:avLst/>
                      </a:prstGeom>
                      <a:noFill/>
                      <a:ln w="38100">
                        <a:noFill/>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6737" name="Object 2"/>
          <p:cNvGraphicFramePr/>
          <p:nvPr/>
        </p:nvGraphicFramePr>
        <p:xfrm>
          <a:off x="112713" y="879475"/>
          <a:ext cx="8986837" cy="4429125"/>
        </p:xfrm>
        <a:graphic>
          <a:graphicData uri="http://schemas.openxmlformats.org/presentationml/2006/ole">
            <mc:AlternateContent xmlns:mc="http://schemas.openxmlformats.org/markup-compatibility/2006">
              <mc:Choice xmlns:v="urn:schemas-microsoft-com:vml" Requires="v">
                <p:oleObj spid="_x0000_s3093" name="" r:id="rId1" imgW="6610350" imgH="3257550" progId="Paint.Picture">
                  <p:embed/>
                </p:oleObj>
              </mc:Choice>
              <mc:Fallback>
                <p:oleObj name="" r:id="rId1" imgW="6610350" imgH="3257550" progId="Paint.Picture">
                  <p:embed/>
                  <p:pic>
                    <p:nvPicPr>
                      <p:cNvPr id="0" name="图片 3092"/>
                      <p:cNvPicPr/>
                      <p:nvPr/>
                    </p:nvPicPr>
                    <p:blipFill>
                      <a:blip r:embed="rId2"/>
                      <a:stretch>
                        <a:fillRect/>
                      </a:stretch>
                    </p:blipFill>
                    <p:spPr>
                      <a:xfrm>
                        <a:off x="112713" y="879475"/>
                        <a:ext cx="8986837" cy="4429125"/>
                      </a:xfrm>
                      <a:prstGeom prst="rect">
                        <a:avLst/>
                      </a:prstGeom>
                      <a:noFill/>
                      <a:ln w="38100">
                        <a:noFill/>
                        <a:miter/>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p:cNvSpPr>
          <p:nvPr>
            <p:ph type="body"/>
          </p:nvPr>
        </p:nvSpPr>
        <p:spPr>
          <a:xfrm>
            <a:off x="323850" y="333375"/>
            <a:ext cx="8229600" cy="4411663"/>
          </a:xfrm>
        </p:spPr>
        <p:txBody>
          <a:bodyPr wrap="square" lIns="91440" tIns="45720" rIns="91440" bIns="45720" anchor="t" anchorCtr="0"/>
          <a:p>
            <a:pPr marL="180975" indent="-180975">
              <a:buNone/>
            </a:pPr>
            <a:r>
              <a:rPr lang="zh-CN" altLang="en-US" dirty="0">
                <a:solidFill>
                  <a:schemeClr val="bg1"/>
                </a:solidFill>
                <a:latin typeface="宋体" panose="02010600030101010101" pitchFamily="2" charset="-122"/>
              </a:rPr>
              <a:t>	    </a:t>
            </a:r>
            <a:r>
              <a:rPr lang="zh-CN" altLang="en-US" dirty="0">
                <a:latin typeface="宋体" panose="02010600030101010101" pitchFamily="2" charset="-122"/>
              </a:rPr>
              <a:t>实际上，我们也可以直接用完全二叉树的形式描述出这个过程，得到如下的一棵完全二叉树（堆）：</a:t>
            </a:r>
            <a:endParaRPr lang="zh-CN" altLang="en-US" dirty="0">
              <a:latin typeface="宋体" panose="02010600030101010101" pitchFamily="2" charset="-122"/>
            </a:endParaRPr>
          </a:p>
        </p:txBody>
      </p:sp>
      <p:graphicFrame>
        <p:nvGraphicFramePr>
          <p:cNvPr id="117762" name="Object 3"/>
          <p:cNvGraphicFramePr>
            <a:graphicFrameLocks noChangeAspect="1"/>
          </p:cNvGraphicFramePr>
          <p:nvPr/>
        </p:nvGraphicFramePr>
        <p:xfrm>
          <a:off x="1793875" y="2232025"/>
          <a:ext cx="5024438" cy="3949700"/>
        </p:xfrm>
        <a:graphic>
          <a:graphicData uri="http://schemas.openxmlformats.org/presentationml/2006/ole">
            <mc:AlternateContent xmlns:mc="http://schemas.openxmlformats.org/markup-compatibility/2006">
              <mc:Choice xmlns:v="urn:schemas-microsoft-com:vml" Requires="v">
                <p:oleObj spid="_x0000_s3094" name="" r:id="rId1" imgW="3133725" imgH="2466975" progId="PBrush">
                  <p:embed/>
                </p:oleObj>
              </mc:Choice>
              <mc:Fallback>
                <p:oleObj name="" r:id="rId1" imgW="3133725" imgH="2466975" progId="PBrush">
                  <p:embed/>
                  <p:pic>
                    <p:nvPicPr>
                      <p:cNvPr id="0" name="图片 3093"/>
                      <p:cNvPicPr/>
                      <p:nvPr/>
                    </p:nvPicPr>
                    <p:blipFill>
                      <a:blip r:embed="rId2"/>
                      <a:stretch>
                        <a:fillRect/>
                      </a:stretch>
                    </p:blipFill>
                    <p:spPr>
                      <a:xfrm>
                        <a:off x="1793875" y="2232025"/>
                        <a:ext cx="5024438" cy="3949700"/>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
          <p:cNvSpPr>
            <a:spLocks noGrp="1"/>
          </p:cNvSpPr>
          <p:nvPr>
            <p:ph type="body"/>
          </p:nvPr>
        </p:nvSpPr>
        <p:spPr>
          <a:xfrm>
            <a:off x="468313" y="692150"/>
            <a:ext cx="8229600" cy="5461000"/>
          </a:xfrm>
        </p:spPr>
        <p:txBody>
          <a:bodyPr wrap="square" lIns="91440" tIns="45720" rIns="91440" bIns="45720" anchor="t" anchorCtr="0"/>
          <a:p>
            <a:pPr marL="180975" indent="-180975">
              <a:buNone/>
            </a:pPr>
            <a:r>
              <a:rPr lang="en-US" altLang="zh-CN" sz="2400" b="1">
                <a:solidFill>
                  <a:srgbClr val="0000FF"/>
                </a:solidFill>
              </a:rPr>
              <a:t>void </a:t>
            </a:r>
            <a:r>
              <a:rPr lang="en-US" altLang="zh-CN" sz="2400" b="1" dirty="0" err="1">
                <a:solidFill>
                  <a:srgbClr val="0000FF"/>
                </a:solidFill>
              </a:rPr>
              <a:t>Push</a:t>
            </a:r>
            <a:r>
              <a:rPr lang="en-US" altLang="zh-CN" sz="2400" b="1" dirty="0" err="1">
                <a:solidFill>
                  <a:srgbClr val="0000FF"/>
                </a:solidFill>
              </a:rPr>
              <a:t>(int</a:t>
            </a:r>
            <a:r>
              <a:rPr lang="en-US" altLang="zh-CN" sz="2400" b="1">
                <a:solidFill>
                  <a:srgbClr val="0000FF"/>
                </a:solidFill>
              </a:rPr>
              <a:t> d)</a:t>
            </a:r>
            <a:r>
              <a:rPr lang="en-US" altLang="zh-CN" sz="2400"/>
              <a:t>                 //heap[1]</a:t>
            </a:r>
            <a:r>
              <a:rPr lang="zh-CN" altLang="en-US" sz="2400" dirty="0"/>
              <a:t>为堆顶</a:t>
            </a:r>
            <a:endParaRPr lang="zh-CN" altLang="en-US" sz="2400" dirty="0"/>
          </a:p>
          <a:p>
            <a:pPr marL="180975" indent="-180975">
              <a:buNone/>
            </a:pPr>
            <a:r>
              <a:rPr lang="en-US" altLang="zh-CN" sz="2400"/>
              <a:t>{</a:t>
            </a:r>
            <a:endParaRPr lang="en-US" altLang="zh-CN" sz="2400"/>
          </a:p>
          <a:p>
            <a:pPr marL="180975" indent="-180975">
              <a:buNone/>
            </a:pPr>
            <a:r>
              <a:rPr lang="en-US" altLang="zh-CN" sz="2400"/>
              <a:t>	</a:t>
            </a:r>
            <a:r>
              <a:rPr lang="en-US" altLang="zh-CN" sz="2400" dirty="0" err="1"/>
              <a:t>int</a:t>
            </a:r>
            <a:r>
              <a:rPr lang="en-US" altLang="zh-CN" sz="2400"/>
              <a:t> now, next;</a:t>
            </a:r>
            <a:endParaRPr lang="en-US" altLang="zh-CN" sz="2400"/>
          </a:p>
          <a:p>
            <a:pPr marL="180975" indent="-180975">
              <a:buNone/>
            </a:pPr>
            <a:r>
              <a:rPr lang="en-US" altLang="zh-CN" sz="2400"/>
              <a:t>	</a:t>
            </a:r>
            <a:r>
              <a:rPr lang="en-US" altLang="zh-CN" sz="2400" dirty="0" err="1"/>
              <a:t>heap[++heap_size</a:t>
            </a:r>
            <a:r>
              <a:rPr lang="en-US" altLang="zh-CN" sz="2400"/>
              <a:t>] = d;</a:t>
            </a:r>
            <a:endParaRPr lang="en-US" altLang="zh-CN" sz="2400"/>
          </a:p>
          <a:p>
            <a:pPr marL="180975" indent="-180975">
              <a:buNone/>
            </a:pPr>
            <a:r>
              <a:rPr lang="en-US" altLang="zh-CN" sz="2400"/>
              <a:t>	now = </a:t>
            </a:r>
            <a:r>
              <a:rPr lang="en-US" altLang="zh-CN" sz="2400" dirty="0" err="1"/>
              <a:t>heap_size</a:t>
            </a:r>
            <a:r>
              <a:rPr lang="en-US" altLang="zh-CN" sz="2400"/>
              <a:t>;</a:t>
            </a:r>
            <a:endParaRPr lang="en-US" altLang="zh-CN" sz="2400"/>
          </a:p>
          <a:p>
            <a:pPr marL="180975" indent="-180975">
              <a:buNone/>
            </a:pPr>
            <a:r>
              <a:rPr lang="en-US" altLang="zh-CN" sz="2400"/>
              <a:t>	</a:t>
            </a:r>
            <a:r>
              <a:rPr lang="en-US" altLang="zh-CN" sz="2400" dirty="0" err="1"/>
              <a:t>while(now</a:t>
            </a:r>
            <a:r>
              <a:rPr lang="en-US" altLang="zh-CN" sz="2400"/>
              <a:t> &gt; 1)</a:t>
            </a:r>
            <a:endParaRPr lang="en-US" altLang="zh-CN" sz="2400"/>
          </a:p>
          <a:p>
            <a:pPr marL="180975" indent="-180975">
              <a:buNone/>
            </a:pPr>
            <a:r>
              <a:rPr lang="en-US" altLang="zh-CN" sz="2400"/>
              <a:t>	{</a:t>
            </a:r>
            <a:endParaRPr lang="en-US" altLang="zh-CN" sz="2400"/>
          </a:p>
          <a:p>
            <a:pPr marL="180975" indent="-180975">
              <a:buNone/>
            </a:pPr>
            <a:r>
              <a:rPr lang="en-US" altLang="zh-CN" sz="2400"/>
              <a:t>		next = now &gt;&gt; 1;</a:t>
            </a:r>
            <a:endParaRPr lang="en-US" altLang="zh-CN" sz="2400"/>
          </a:p>
          <a:p>
            <a:pPr marL="180975" indent="-180975">
              <a:buNone/>
            </a:pPr>
            <a:r>
              <a:rPr lang="en-US" altLang="zh-CN" sz="2400"/>
              <a:t>		</a:t>
            </a:r>
            <a:r>
              <a:rPr lang="en-US" altLang="zh-CN" sz="2400" dirty="0" err="1"/>
              <a:t>if(heap[now</a:t>
            </a:r>
            <a:r>
              <a:rPr lang="en-US" altLang="zh-CN" sz="2400"/>
              <a:t>] &gt;= </a:t>
            </a:r>
            <a:r>
              <a:rPr lang="en-US" altLang="zh-CN" sz="2400" dirty="0" err="1"/>
              <a:t>heap[next</a:t>
            </a:r>
            <a:r>
              <a:rPr lang="en-US" altLang="zh-CN" sz="2400"/>
              <a:t>]) break;</a:t>
            </a:r>
            <a:endParaRPr lang="en-US" altLang="zh-CN" sz="2400"/>
          </a:p>
          <a:p>
            <a:pPr marL="180975" indent="-180975">
              <a:buNone/>
            </a:pPr>
            <a:r>
              <a:rPr lang="en-US" altLang="zh-CN" sz="2400"/>
              <a:t>		</a:t>
            </a:r>
            <a:r>
              <a:rPr lang="en-US" altLang="zh-CN" sz="2400" dirty="0" err="1"/>
              <a:t>swap(heap[now</a:t>
            </a:r>
            <a:r>
              <a:rPr lang="en-US" altLang="zh-CN" sz="2400"/>
              <a:t>], </a:t>
            </a:r>
            <a:r>
              <a:rPr lang="en-US" altLang="zh-CN" sz="2400" dirty="0" err="1"/>
              <a:t>heap[next</a:t>
            </a:r>
            <a:r>
              <a:rPr lang="en-US" altLang="zh-CN" sz="2400"/>
              <a:t>]);</a:t>
            </a:r>
            <a:endParaRPr lang="en-US" altLang="zh-CN" sz="2400"/>
          </a:p>
          <a:p>
            <a:pPr marL="180975" indent="-180975">
              <a:buNone/>
            </a:pPr>
            <a:r>
              <a:rPr lang="en-US" altLang="zh-CN" sz="2400"/>
              <a:t>		now = next;</a:t>
            </a:r>
            <a:endParaRPr lang="en-US" altLang="zh-CN" sz="2400"/>
          </a:p>
          <a:p>
            <a:pPr marL="180975" indent="-180975">
              <a:buNone/>
            </a:pPr>
            <a:r>
              <a:rPr lang="en-US" altLang="zh-CN" sz="2400"/>
              <a:t>	}</a:t>
            </a:r>
            <a:endParaRPr lang="en-US" altLang="zh-CN" sz="2400"/>
          </a:p>
          <a:p>
            <a:pPr marL="180975" indent="-180975">
              <a:buNone/>
            </a:pPr>
            <a:r>
              <a:rPr lang="en-US" altLang="zh-CN" sz="2400"/>
              <a:t>}</a:t>
            </a:r>
            <a:endParaRPr lang="en-US" altLang="zh-CN"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2"/>
          <p:cNvSpPr>
            <a:spLocks noGrp="1"/>
          </p:cNvSpPr>
          <p:nvPr>
            <p:ph type="body"/>
          </p:nvPr>
        </p:nvSpPr>
        <p:spPr>
          <a:xfrm>
            <a:off x="250825" y="260350"/>
            <a:ext cx="8497888" cy="6121400"/>
          </a:xfrm>
        </p:spPr>
        <p:txBody>
          <a:bodyPr wrap="square" lIns="91440" tIns="45720" rIns="91440" bIns="45720" anchor="t" anchorCtr="0"/>
          <a:p>
            <a:pPr marL="180975" indent="-180975"/>
            <a:r>
              <a:rPr lang="en-US" altLang="zh-CN" sz="2400" b="1">
                <a:solidFill>
                  <a:srgbClr val="FF0000"/>
                </a:solidFill>
              </a:rPr>
              <a:t>2</a:t>
            </a:r>
            <a:r>
              <a:rPr lang="zh-CN" altLang="en-US" sz="2400" b="1" dirty="0">
                <a:solidFill>
                  <a:srgbClr val="FF0000"/>
                </a:solidFill>
              </a:rPr>
              <a:t>、从堆中取出并删除一个元素（以根结点为例）的算法</a:t>
            </a:r>
            <a:r>
              <a:rPr lang="en-US" altLang="zh-CN" sz="2400" b="1">
                <a:solidFill>
                  <a:srgbClr val="FF0000"/>
                </a:solidFill>
              </a:rPr>
              <a:t>(pop)</a:t>
            </a:r>
            <a:r>
              <a:rPr lang="zh-CN" altLang="en-US" sz="2400" b="1" dirty="0">
                <a:solidFill>
                  <a:srgbClr val="FF0000"/>
                </a:solidFill>
              </a:rPr>
              <a:t>如下：</a:t>
            </a:r>
            <a:endParaRPr lang="zh-CN" altLang="en-US" sz="2400" b="1" dirty="0">
              <a:solidFill>
                <a:srgbClr val="FF0000"/>
              </a:solidFill>
            </a:endParaRPr>
          </a:p>
          <a:p>
            <a:pPr marL="180975" indent="-180975">
              <a:buNone/>
            </a:pPr>
            <a:r>
              <a:rPr lang="zh-CN" altLang="en-US" sz="2400" dirty="0"/>
              <a:t>	</a:t>
            </a:r>
            <a:r>
              <a:rPr lang="zh-CN" altLang="en-US" sz="2400" b="1" dirty="0"/>
              <a:t>（</a:t>
            </a:r>
            <a:r>
              <a:rPr lang="en-US" altLang="zh-CN" sz="2400" b="1"/>
              <a:t>1</a:t>
            </a:r>
            <a:r>
              <a:rPr lang="zh-CN" altLang="en-US" sz="2400" b="1" dirty="0"/>
              <a:t>）取出堆的根结点的值。</a:t>
            </a:r>
            <a:endParaRPr lang="zh-CN" altLang="en-US" sz="2400" b="1" dirty="0"/>
          </a:p>
          <a:p>
            <a:pPr marL="180975" indent="-180975">
              <a:buNone/>
            </a:pPr>
            <a:r>
              <a:rPr lang="zh-CN" altLang="en-US" sz="2400" b="1" dirty="0"/>
              <a:t>	（</a:t>
            </a:r>
            <a:r>
              <a:rPr lang="en-US" altLang="zh-CN" sz="2400" b="1"/>
              <a:t>2</a:t>
            </a:r>
            <a:r>
              <a:rPr lang="zh-CN" altLang="en-US" sz="2400" b="1" dirty="0"/>
              <a:t>）把堆的最后一个结点（</a:t>
            </a:r>
            <a:r>
              <a:rPr lang="en-US" altLang="zh-CN" sz="2400" b="1" dirty="0" err="1"/>
              <a:t>len</a:t>
            </a:r>
            <a:r>
              <a:rPr lang="zh-CN" altLang="en-US" sz="2400" b="1" dirty="0"/>
              <a:t>）放到根的位置上，把根覆盖掉。把堆的长度减一。</a:t>
            </a:r>
            <a:endParaRPr lang="zh-CN" altLang="en-US" sz="2400" b="1" dirty="0"/>
          </a:p>
          <a:p>
            <a:pPr marL="180975" indent="-180975">
              <a:buNone/>
            </a:pPr>
            <a:r>
              <a:rPr lang="zh-CN" altLang="en-US" sz="2400" b="1" dirty="0"/>
              <a:t>	（</a:t>
            </a:r>
            <a:r>
              <a:rPr lang="en-US" altLang="zh-CN" sz="2400" b="1"/>
              <a:t>3</a:t>
            </a:r>
            <a:r>
              <a:rPr lang="zh-CN" altLang="en-US" sz="2400" b="1" dirty="0"/>
              <a:t>）把根结点置为当前父结点</a:t>
            </a:r>
            <a:r>
              <a:rPr lang="en-US" altLang="zh-CN" sz="2400" b="1"/>
              <a:t>pa</a:t>
            </a:r>
            <a:r>
              <a:rPr lang="zh-CN" altLang="en-US" sz="2400" b="1" dirty="0"/>
              <a:t>。</a:t>
            </a:r>
            <a:endParaRPr lang="zh-CN" altLang="en-US" sz="2400" b="1" dirty="0"/>
          </a:p>
          <a:p>
            <a:pPr marL="180975" indent="-180975">
              <a:buNone/>
            </a:pPr>
            <a:r>
              <a:rPr lang="zh-CN" altLang="en-US" sz="2400" b="1" dirty="0"/>
              <a:t>	（</a:t>
            </a:r>
            <a:r>
              <a:rPr lang="en-US" altLang="zh-CN" sz="2400" b="1"/>
              <a:t>4</a:t>
            </a:r>
            <a:r>
              <a:rPr lang="zh-CN" altLang="en-US" sz="2400" b="1" dirty="0"/>
              <a:t>）如果</a:t>
            </a:r>
            <a:r>
              <a:rPr lang="en-US" altLang="zh-CN" sz="2400" b="1"/>
              <a:t>pa</a:t>
            </a:r>
            <a:r>
              <a:rPr lang="zh-CN" altLang="en-US" sz="2400" b="1" dirty="0"/>
              <a:t>无儿子（</a:t>
            </a:r>
            <a:r>
              <a:rPr lang="en-US" altLang="zh-CN" sz="2400" b="1"/>
              <a:t>pa&gt;len/2</a:t>
            </a:r>
            <a:r>
              <a:rPr lang="zh-CN" altLang="en-US" sz="2400" b="1" dirty="0"/>
              <a:t>），则转（</a:t>
            </a:r>
            <a:r>
              <a:rPr lang="en-US" altLang="zh-CN" sz="2400" b="1"/>
              <a:t>6</a:t>
            </a:r>
            <a:r>
              <a:rPr lang="zh-CN" altLang="en-US" sz="2400" b="1" dirty="0"/>
              <a:t>）；否则，把</a:t>
            </a:r>
            <a:r>
              <a:rPr lang="en-US" altLang="zh-CN" sz="2400" b="1"/>
              <a:t>pa</a:t>
            </a:r>
            <a:r>
              <a:rPr lang="zh-CN" altLang="en-US" sz="2400" b="1" dirty="0"/>
              <a:t>的两（或一） 个儿子中值最小的那个置为当前的子结点</a:t>
            </a:r>
            <a:r>
              <a:rPr lang="en-US" altLang="zh-CN" sz="2400" b="1"/>
              <a:t>son</a:t>
            </a:r>
            <a:r>
              <a:rPr lang="zh-CN" altLang="en-US" sz="2400" b="1" dirty="0"/>
              <a:t>。</a:t>
            </a:r>
            <a:endParaRPr lang="zh-CN" altLang="en-US" sz="2400" b="1" dirty="0"/>
          </a:p>
          <a:p>
            <a:pPr marL="180975" indent="-180975">
              <a:buNone/>
            </a:pPr>
            <a:r>
              <a:rPr lang="zh-CN" altLang="en-US" sz="2400" b="1" dirty="0"/>
              <a:t>	（</a:t>
            </a:r>
            <a:r>
              <a:rPr lang="en-US" altLang="zh-CN" sz="2400" b="1"/>
              <a:t>5</a:t>
            </a:r>
            <a:r>
              <a:rPr lang="zh-CN" altLang="en-US" sz="2400" b="1" dirty="0"/>
              <a:t>）比较</a:t>
            </a:r>
            <a:r>
              <a:rPr lang="en-US" altLang="zh-CN" sz="2400" b="1"/>
              <a:t>pa</a:t>
            </a:r>
            <a:r>
              <a:rPr lang="zh-CN" altLang="en-US" sz="2400" b="1" dirty="0"/>
              <a:t>与</a:t>
            </a:r>
            <a:r>
              <a:rPr lang="en-US" altLang="zh-CN" sz="2400" b="1"/>
              <a:t>son</a:t>
            </a:r>
            <a:r>
              <a:rPr lang="zh-CN" altLang="en-US" sz="2400" b="1" dirty="0"/>
              <a:t>的值，如果</a:t>
            </a:r>
            <a:r>
              <a:rPr lang="en-US" altLang="zh-CN" sz="2400" b="1" dirty="0" err="1"/>
              <a:t>fa</a:t>
            </a:r>
            <a:r>
              <a:rPr lang="zh-CN" altLang="en-US" sz="2400" b="1" dirty="0"/>
              <a:t>的值小于或等于</a:t>
            </a:r>
            <a:r>
              <a:rPr lang="en-US" altLang="zh-CN" sz="2400" b="1"/>
              <a:t>son</a:t>
            </a:r>
            <a:r>
              <a:rPr lang="zh-CN" altLang="en-US" sz="2400" b="1" dirty="0"/>
              <a:t>，则转（</a:t>
            </a:r>
            <a:r>
              <a:rPr lang="en-US" altLang="zh-CN" sz="2400" b="1"/>
              <a:t>6</a:t>
            </a:r>
            <a:r>
              <a:rPr lang="zh-CN" altLang="en-US" sz="2400" b="1" dirty="0"/>
              <a:t>）；否则，交换这两个结点的值，把</a:t>
            </a:r>
            <a:r>
              <a:rPr lang="en-US" altLang="zh-CN" sz="2400" b="1"/>
              <a:t>pa</a:t>
            </a:r>
            <a:r>
              <a:rPr lang="zh-CN" altLang="en-US" sz="2400" b="1" dirty="0"/>
              <a:t>指向</a:t>
            </a:r>
            <a:r>
              <a:rPr lang="en-US" altLang="zh-CN" sz="2400" b="1"/>
              <a:t>son</a:t>
            </a:r>
            <a:r>
              <a:rPr lang="zh-CN" altLang="en-US" sz="2400" b="1" dirty="0"/>
              <a:t>（</a:t>
            </a:r>
            <a:r>
              <a:rPr lang="en-US" altLang="zh-CN" sz="2400" b="1"/>
              <a:t>4</a:t>
            </a:r>
            <a:r>
              <a:rPr lang="zh-CN" altLang="en-US" sz="2400" b="1" dirty="0"/>
              <a:t>）。</a:t>
            </a:r>
            <a:endParaRPr lang="zh-CN" altLang="en-US" sz="2400" b="1" dirty="0"/>
          </a:p>
          <a:p>
            <a:pPr marL="180975" indent="-180975">
              <a:buNone/>
            </a:pPr>
            <a:r>
              <a:rPr lang="zh-CN" altLang="en-US" sz="2400" b="1" dirty="0"/>
              <a:t>	（</a:t>
            </a:r>
            <a:r>
              <a:rPr lang="en-US" altLang="zh-CN" sz="2400" b="1"/>
              <a:t>6</a:t>
            </a:r>
            <a:r>
              <a:rPr lang="zh-CN" altLang="en-US" sz="2400" b="1" dirty="0"/>
              <a:t>）结束。</a:t>
            </a:r>
            <a:endParaRPr lang="zh-CN" alt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框 82945"/>
          <p:cNvSpPr txBox="1"/>
          <p:nvPr/>
        </p:nvSpPr>
        <p:spPr>
          <a:xfrm>
            <a:off x="304800" y="3521075"/>
            <a:ext cx="6127750" cy="2946400"/>
          </a:xfrm>
          <a:prstGeom prst="rect">
            <a:avLst/>
          </a:prstGeom>
          <a:noFill/>
          <a:ln w="12700">
            <a:noFill/>
          </a:ln>
        </p:spPr>
        <p:txBody>
          <a:bodyPr wrap="none">
            <a:spAutoFit/>
          </a:bodyPr>
          <a:p>
            <a:pPr>
              <a:lnSpc>
                <a:spcPct val="120000"/>
              </a:lnSpc>
            </a:pPr>
            <a:r>
              <a:rPr lang="zh-CN" altLang="en-US" sz="3600" dirty="0">
                <a:solidFill>
                  <a:srgbClr val="990000"/>
                </a:solidFill>
                <a:latin typeface="Times New Roman" panose="02020603050405020304" pitchFamily="18" charset="0"/>
                <a:ea typeface="楷体_GB2312" panose="02010609030101010101" pitchFamily="49" charset="-122"/>
              </a:rPr>
              <a:t>任何一棵非空树是一个二元组</a:t>
            </a:r>
            <a:endParaRPr lang="zh-CN" altLang="en-US" sz="3600" dirty="0">
              <a:latin typeface="Times New Roman" panose="02020603050405020304" pitchFamily="18" charset="0"/>
              <a:ea typeface="楷体_GB2312" panose="02010609030101010101" pitchFamily="49" charset="-122"/>
            </a:endParaRPr>
          </a:p>
          <a:p>
            <a:pPr>
              <a:lnSpc>
                <a:spcPct val="120000"/>
              </a:lnSpc>
            </a:pPr>
            <a:r>
              <a:rPr lang="zh-CN" altLang="en-US" sz="4000" b="1">
                <a:solidFill>
                  <a:srgbClr val="FF0000"/>
                </a:solidFill>
                <a:latin typeface="Times New Roman" panose="02020603050405020304" pitchFamily="18" charset="0"/>
                <a:ea typeface="楷体_GB2312" panose="02010609030101010101" pitchFamily="49" charset="-122"/>
              </a:rPr>
              <a:t>       </a:t>
            </a:r>
            <a:r>
              <a:rPr lang="en-US" altLang="zh-CN" sz="4000" b="1">
                <a:solidFill>
                  <a:srgbClr val="FF0000"/>
                </a:solidFill>
                <a:latin typeface="Times New Roman" panose="02020603050405020304" pitchFamily="18" charset="0"/>
                <a:ea typeface="楷体_GB2312" panose="02010609030101010101" pitchFamily="49" charset="-122"/>
              </a:rPr>
              <a:t>Tree = </a:t>
            </a:r>
            <a:r>
              <a:rPr lang="zh-CN" altLang="en-US" sz="4000" b="1">
                <a:solidFill>
                  <a:srgbClr val="FF0000"/>
                </a:solidFill>
                <a:latin typeface="Times New Roman" panose="02020603050405020304" pitchFamily="18" charset="0"/>
                <a:ea typeface="楷体_GB2312" panose="02010609030101010101" pitchFamily="49" charset="-122"/>
              </a:rPr>
              <a:t>（</a:t>
            </a:r>
            <a:r>
              <a:rPr lang="en-US" altLang="zh-CN" sz="4000" b="1">
                <a:solidFill>
                  <a:srgbClr val="FF0000"/>
                </a:solidFill>
                <a:latin typeface="Times New Roman" panose="02020603050405020304" pitchFamily="18" charset="0"/>
                <a:ea typeface="楷体_GB2312" panose="02010609030101010101" pitchFamily="49" charset="-122"/>
              </a:rPr>
              <a:t>root</a:t>
            </a:r>
            <a:r>
              <a:rPr lang="zh-CN" altLang="en-US" sz="4000" b="1">
                <a:solidFill>
                  <a:srgbClr val="FF0000"/>
                </a:solidFill>
                <a:latin typeface="Times New Roman" panose="02020603050405020304" pitchFamily="18" charset="0"/>
                <a:ea typeface="楷体_GB2312" panose="02010609030101010101" pitchFamily="49" charset="-122"/>
              </a:rPr>
              <a:t>，</a:t>
            </a:r>
            <a:r>
              <a:rPr lang="en-US" altLang="zh-CN" sz="4000" b="1">
                <a:solidFill>
                  <a:srgbClr val="FF0000"/>
                </a:solidFill>
                <a:latin typeface="Times New Roman" panose="02020603050405020304" pitchFamily="18" charset="0"/>
                <a:ea typeface="楷体_GB2312" panose="02010609030101010101" pitchFamily="49" charset="-122"/>
              </a:rPr>
              <a:t>F</a:t>
            </a:r>
            <a:r>
              <a:rPr lang="zh-CN" altLang="en-US" sz="4000" b="1">
                <a:solidFill>
                  <a:srgbClr val="FF0000"/>
                </a:solidFill>
                <a:latin typeface="Times New Roman" panose="02020603050405020304" pitchFamily="18" charset="0"/>
                <a:ea typeface="楷体_GB2312" panose="02010609030101010101" pitchFamily="49" charset="-122"/>
              </a:rPr>
              <a:t>）</a:t>
            </a:r>
            <a:endParaRPr lang="zh-CN" altLang="en-US" sz="4000">
              <a:solidFill>
                <a:srgbClr val="FF0000"/>
              </a:solidFill>
              <a:latin typeface="Times New Roman" panose="02020603050405020304" pitchFamily="18" charset="0"/>
              <a:ea typeface="楷体_GB2312" panose="02010609030101010101" pitchFamily="49" charset="-122"/>
            </a:endParaRPr>
          </a:p>
          <a:p>
            <a:pPr>
              <a:lnSpc>
                <a:spcPct val="120000"/>
              </a:lnSpc>
            </a:pPr>
            <a:r>
              <a:rPr lang="zh-CN" altLang="en-US" sz="3600" b="1" dirty="0">
                <a:solidFill>
                  <a:srgbClr val="990000"/>
                </a:solidFill>
                <a:latin typeface="Times New Roman" panose="02020603050405020304" pitchFamily="18" charset="0"/>
                <a:ea typeface="楷体_GB2312" panose="02010609030101010101" pitchFamily="49" charset="-122"/>
              </a:rPr>
              <a:t>其中：</a:t>
            </a:r>
            <a:r>
              <a:rPr lang="en-US" altLang="zh-CN" sz="4000">
                <a:solidFill>
                  <a:srgbClr val="990000"/>
                </a:solidFill>
                <a:latin typeface="Times New Roman" panose="02020603050405020304" pitchFamily="18" charset="0"/>
                <a:ea typeface="楷体_GB2312" panose="02010609030101010101" pitchFamily="49" charset="-122"/>
              </a:rPr>
              <a:t>root </a:t>
            </a:r>
            <a:r>
              <a:rPr lang="zh-CN" altLang="en-US" sz="3600" dirty="0">
                <a:solidFill>
                  <a:srgbClr val="990000"/>
                </a:solidFill>
                <a:latin typeface="Times New Roman" panose="02020603050405020304" pitchFamily="18" charset="0"/>
                <a:ea typeface="楷体_GB2312" panose="02010609030101010101" pitchFamily="49" charset="-122"/>
              </a:rPr>
              <a:t>被称为根结点</a:t>
            </a:r>
            <a:r>
              <a:rPr lang="zh-CN" altLang="en-US" sz="4000" dirty="0">
                <a:solidFill>
                  <a:srgbClr val="990000"/>
                </a:solidFill>
                <a:latin typeface="Times New Roman" panose="02020603050405020304" pitchFamily="18" charset="0"/>
                <a:ea typeface="楷体_GB2312" panose="02010609030101010101" pitchFamily="49" charset="-122"/>
              </a:rPr>
              <a:t>，</a:t>
            </a:r>
            <a:endParaRPr lang="zh-CN" altLang="en-US" sz="4000" dirty="0">
              <a:solidFill>
                <a:srgbClr val="990000"/>
              </a:solidFill>
              <a:latin typeface="Times New Roman" panose="02020603050405020304" pitchFamily="18" charset="0"/>
              <a:ea typeface="楷体_GB2312" panose="02010609030101010101" pitchFamily="49" charset="-122"/>
            </a:endParaRPr>
          </a:p>
          <a:p>
            <a:pPr>
              <a:lnSpc>
                <a:spcPct val="120000"/>
              </a:lnSpc>
            </a:pPr>
            <a:r>
              <a:rPr lang="zh-CN" altLang="en-US" sz="4000" dirty="0">
                <a:solidFill>
                  <a:srgbClr val="990000"/>
                </a:solidFill>
                <a:latin typeface="Times New Roman" panose="02020603050405020304" pitchFamily="18" charset="0"/>
                <a:ea typeface="楷体_GB2312" panose="02010609030101010101" pitchFamily="49" charset="-122"/>
              </a:rPr>
              <a:t>            </a:t>
            </a:r>
            <a:r>
              <a:rPr lang="en-US" altLang="zh-CN" sz="4000">
                <a:solidFill>
                  <a:srgbClr val="990000"/>
                </a:solidFill>
                <a:latin typeface="Times New Roman" panose="02020603050405020304" pitchFamily="18" charset="0"/>
                <a:ea typeface="楷体_GB2312" panose="02010609030101010101" pitchFamily="49" charset="-122"/>
              </a:rPr>
              <a:t>F </a:t>
            </a:r>
            <a:r>
              <a:rPr lang="zh-CN" altLang="en-US" sz="3600" dirty="0">
                <a:solidFill>
                  <a:srgbClr val="990000"/>
                </a:solidFill>
                <a:latin typeface="Times New Roman" panose="02020603050405020304" pitchFamily="18" charset="0"/>
                <a:ea typeface="楷体_GB2312" panose="02010609030101010101" pitchFamily="49" charset="-122"/>
              </a:rPr>
              <a:t>被称为子树森林</a:t>
            </a:r>
            <a:endParaRPr lang="zh-CN" altLang="en-US" sz="3600">
              <a:solidFill>
                <a:srgbClr val="990000"/>
              </a:solidFill>
              <a:latin typeface="Times New Roman" panose="02020603050405020304" pitchFamily="18" charset="0"/>
            </a:endParaRPr>
          </a:p>
        </p:txBody>
      </p:sp>
      <p:sp>
        <p:nvSpPr>
          <p:cNvPr id="13314" name="文本框 82946"/>
          <p:cNvSpPr txBox="1"/>
          <p:nvPr/>
        </p:nvSpPr>
        <p:spPr>
          <a:xfrm>
            <a:off x="152400" y="76200"/>
            <a:ext cx="1874838" cy="895350"/>
          </a:xfrm>
          <a:prstGeom prst="rect">
            <a:avLst/>
          </a:prstGeom>
          <a:noFill/>
          <a:ln w="12700">
            <a:noFill/>
          </a:ln>
        </p:spPr>
        <p:txBody>
          <a:bodyPr wrap="none">
            <a:spAutoFit/>
          </a:bodyPr>
          <a:p>
            <a:pPr>
              <a:lnSpc>
                <a:spcPct val="120000"/>
              </a:lnSpc>
            </a:pPr>
            <a:r>
              <a:rPr lang="zh-CN" altLang="en-US" sz="4400" b="1" dirty="0">
                <a:solidFill>
                  <a:srgbClr val="FF0000"/>
                </a:solidFill>
                <a:latin typeface="Times New Roman" panose="02020603050405020304" pitchFamily="18" charset="0"/>
                <a:ea typeface="楷体_GB2312" panose="02010609030101010101" pitchFamily="49" charset="-122"/>
              </a:rPr>
              <a:t>森林：</a:t>
            </a:r>
            <a:endParaRPr lang="zh-CN" altLang="en-US" sz="4000" dirty="0">
              <a:latin typeface="Times New Roman" panose="02020603050405020304" pitchFamily="18" charset="0"/>
              <a:ea typeface="楷体_GB2312" panose="02010609030101010101" pitchFamily="49" charset="-122"/>
            </a:endParaRPr>
          </a:p>
        </p:txBody>
      </p:sp>
      <p:sp>
        <p:nvSpPr>
          <p:cNvPr id="82948" name="文本框 82947"/>
          <p:cNvSpPr txBox="1"/>
          <p:nvPr/>
        </p:nvSpPr>
        <p:spPr>
          <a:xfrm>
            <a:off x="152400" y="1066800"/>
            <a:ext cx="4343400" cy="1409700"/>
          </a:xfrm>
          <a:prstGeom prst="rect">
            <a:avLst/>
          </a:prstGeom>
          <a:noFill/>
          <a:ln w="12700">
            <a:noFill/>
          </a:ln>
        </p:spPr>
        <p:txBody>
          <a:bodyPr>
            <a:spAutoFit/>
          </a:bodyPr>
          <a:p>
            <a:pPr>
              <a:lnSpc>
                <a:spcPct val="120000"/>
              </a:lnSpc>
            </a:pPr>
            <a:r>
              <a:rPr lang="zh-CN" altLang="en-US" sz="3600" dirty="0">
                <a:solidFill>
                  <a:srgbClr val="990000"/>
                </a:solidFill>
                <a:latin typeface="Times New Roman" panose="02020603050405020304" pitchFamily="18" charset="0"/>
                <a:ea typeface="楷体_GB2312" panose="02010609030101010101" pitchFamily="49" charset="-122"/>
              </a:rPr>
              <a:t>是 </a:t>
            </a:r>
            <a:r>
              <a:rPr lang="en-US" altLang="zh-CN" sz="3600">
                <a:solidFill>
                  <a:srgbClr val="990000"/>
                </a:solidFill>
                <a:latin typeface="Times New Roman" panose="02020603050405020304" pitchFamily="18" charset="0"/>
                <a:ea typeface="楷体_GB2312" panose="02010609030101010101" pitchFamily="49" charset="-122"/>
              </a:rPr>
              <a:t>m</a:t>
            </a:r>
            <a:r>
              <a:rPr lang="zh-CN" altLang="en-US" sz="3600">
                <a:solidFill>
                  <a:srgbClr val="990000"/>
                </a:solidFill>
                <a:latin typeface="Times New Roman" panose="02020603050405020304" pitchFamily="18" charset="0"/>
                <a:ea typeface="楷体_GB2312" panose="02010609030101010101" pitchFamily="49" charset="-122"/>
              </a:rPr>
              <a:t>（</a:t>
            </a:r>
            <a:r>
              <a:rPr lang="en-US" altLang="zh-CN" sz="3600">
                <a:solidFill>
                  <a:srgbClr val="990000"/>
                </a:solidFill>
                <a:latin typeface="Times New Roman" panose="02020603050405020304" pitchFamily="18" charset="0"/>
                <a:ea typeface="楷体_GB2312" panose="02010609030101010101" pitchFamily="49" charset="-122"/>
              </a:rPr>
              <a:t>m</a:t>
            </a:r>
            <a:r>
              <a:rPr lang="en-US" altLang="zh-CN" sz="3600">
                <a:solidFill>
                  <a:srgbClr val="990000"/>
                </a:solidFill>
                <a:latin typeface="楷体_GB2312" panose="02010609030101010101" pitchFamily="49" charset="-122"/>
                <a:ea typeface="楷体_GB2312" panose="02010609030101010101" pitchFamily="49" charset="-122"/>
              </a:rPr>
              <a:t>≥</a:t>
            </a:r>
            <a:r>
              <a:rPr lang="en-US" altLang="zh-CN" sz="3600">
                <a:solidFill>
                  <a:srgbClr val="990000"/>
                </a:solidFill>
                <a:latin typeface="Times New Roman" panose="02020603050405020304" pitchFamily="18" charset="0"/>
                <a:ea typeface="楷体_GB2312" panose="02010609030101010101" pitchFamily="49" charset="-122"/>
              </a:rPr>
              <a:t>0</a:t>
            </a:r>
            <a:r>
              <a:rPr lang="zh-CN" altLang="en-US" sz="3600" dirty="0">
                <a:solidFill>
                  <a:srgbClr val="990000"/>
                </a:solidFill>
                <a:latin typeface="Times New Roman" panose="02020603050405020304" pitchFamily="18" charset="0"/>
                <a:ea typeface="楷体_GB2312" panose="02010609030101010101" pitchFamily="49" charset="-122"/>
              </a:rPr>
              <a:t>）棵</a:t>
            </a:r>
            <a:r>
              <a:rPr lang="zh-CN" altLang="en-US" sz="3600" b="1" dirty="0">
                <a:solidFill>
                  <a:srgbClr val="FF0000"/>
                </a:solidFill>
                <a:latin typeface="Times New Roman" panose="02020603050405020304" pitchFamily="18" charset="0"/>
                <a:ea typeface="楷体_GB2312" panose="02010609030101010101" pitchFamily="49" charset="-122"/>
              </a:rPr>
              <a:t>互</a:t>
            </a:r>
            <a:endParaRPr lang="zh-CN" altLang="en-US" sz="3600" b="1" dirty="0">
              <a:solidFill>
                <a:srgbClr val="FF0000"/>
              </a:solidFill>
              <a:latin typeface="Times New Roman" panose="02020603050405020304" pitchFamily="18" charset="0"/>
              <a:ea typeface="楷体_GB2312" panose="02010609030101010101" pitchFamily="49" charset="-122"/>
            </a:endParaRPr>
          </a:p>
          <a:p>
            <a:pPr>
              <a:lnSpc>
                <a:spcPct val="120000"/>
              </a:lnSpc>
            </a:pPr>
            <a:r>
              <a:rPr lang="zh-CN" altLang="en-US" sz="3600" b="1" dirty="0">
                <a:solidFill>
                  <a:srgbClr val="FF0000"/>
                </a:solidFill>
                <a:latin typeface="Times New Roman" panose="02020603050405020304" pitchFamily="18" charset="0"/>
                <a:ea typeface="楷体_GB2312" panose="02010609030101010101" pitchFamily="49" charset="-122"/>
              </a:rPr>
              <a:t>不相交的</a:t>
            </a:r>
            <a:r>
              <a:rPr lang="zh-CN" altLang="en-US" sz="3600" dirty="0">
                <a:solidFill>
                  <a:srgbClr val="990000"/>
                </a:solidFill>
                <a:latin typeface="Times New Roman" panose="02020603050405020304" pitchFamily="18" charset="0"/>
                <a:ea typeface="楷体_GB2312" panose="02010609030101010101" pitchFamily="49" charset="-122"/>
              </a:rPr>
              <a:t>树的集合</a:t>
            </a:r>
            <a:endParaRPr lang="zh-CN" altLang="en-US" sz="3600">
              <a:solidFill>
                <a:srgbClr val="990000"/>
              </a:solidFill>
              <a:latin typeface="Times New Roman" panose="02020603050405020304" pitchFamily="18" charset="0"/>
              <a:ea typeface="楷体_GB2312" panose="02010609030101010101" pitchFamily="49" charset="-122"/>
            </a:endParaRPr>
          </a:p>
        </p:txBody>
      </p:sp>
      <p:sp>
        <p:nvSpPr>
          <p:cNvPr id="82949" name="椭圆 82948"/>
          <p:cNvSpPr/>
          <p:nvPr/>
        </p:nvSpPr>
        <p:spPr>
          <a:xfrm>
            <a:off x="6400800" y="381000"/>
            <a:ext cx="533400" cy="381000"/>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rgbClr val="FF0000"/>
                </a:solidFill>
                <a:latin typeface="Times New Roman" panose="02020603050405020304" pitchFamily="18" charset="0"/>
              </a:rPr>
              <a:t>A</a:t>
            </a:r>
            <a:endParaRPr lang="en-US" altLang="zh-CN" sz="2400">
              <a:latin typeface="Times New Roman" panose="02020603050405020304" pitchFamily="18" charset="0"/>
            </a:endParaRPr>
          </a:p>
        </p:txBody>
      </p:sp>
      <p:sp>
        <p:nvSpPr>
          <p:cNvPr id="82950" name="圆角矩形标注 82949"/>
          <p:cNvSpPr/>
          <p:nvPr/>
        </p:nvSpPr>
        <p:spPr>
          <a:xfrm>
            <a:off x="7543800" y="0"/>
            <a:ext cx="609600" cy="381000"/>
          </a:xfrm>
          <a:prstGeom prst="wedgeRoundRectCallout">
            <a:avLst>
              <a:gd name="adj1" fmla="val -137759"/>
              <a:gd name="adj2" fmla="val 92500"/>
              <a:gd name="adj3" fmla="val 16667"/>
            </a:avLst>
          </a:prstGeom>
          <a:solidFill>
            <a:srgbClr val="FBE2DF"/>
          </a:solidFill>
          <a:ln w="12700" cap="sq" cmpd="sng">
            <a:solidFill>
              <a:schemeClr val="tx1"/>
            </a:solidFill>
            <a:prstDash val="solid"/>
            <a:miter/>
            <a:headEnd type="none" w="sm" len="sm"/>
            <a:tailEnd type="none" w="sm" len="sm"/>
          </a:ln>
        </p:spPr>
        <p:txBody>
          <a:bodyPr wrap="none" anchor="ctr" anchorCtr="0"/>
          <a:p>
            <a:pPr algn="ctr"/>
            <a:r>
              <a:rPr lang="en-US" altLang="zh-CN" sz="2400" b="1">
                <a:solidFill>
                  <a:srgbClr val="FF3300"/>
                </a:solidFill>
                <a:latin typeface="Times New Roman" panose="02020603050405020304" pitchFamily="18" charset="0"/>
              </a:rPr>
              <a:t>root</a:t>
            </a:r>
            <a:endParaRPr lang="en-US" altLang="zh-CN" sz="2400">
              <a:latin typeface="Times New Roman" panose="02020603050405020304" pitchFamily="18" charset="0"/>
            </a:endParaRPr>
          </a:p>
        </p:txBody>
      </p:sp>
      <p:sp>
        <p:nvSpPr>
          <p:cNvPr id="82951" name="矩形 82950"/>
          <p:cNvSpPr/>
          <p:nvPr/>
        </p:nvSpPr>
        <p:spPr>
          <a:xfrm>
            <a:off x="4343400" y="1295400"/>
            <a:ext cx="4800600" cy="1905000"/>
          </a:xfrm>
          <a:prstGeom prst="rect">
            <a:avLst/>
          </a:prstGeom>
          <a:solidFill>
            <a:srgbClr val="CAF2CE"/>
          </a:solidFill>
          <a:ln w="12700" cap="sq" cmpd="sng">
            <a:solidFill>
              <a:schemeClr val="tx1"/>
            </a:solidFill>
            <a:prstDash val="solid"/>
            <a:miter/>
            <a:headEnd type="none" w="sm" len="sm"/>
            <a:tailEnd type="none" w="sm" len="sm"/>
          </a:ln>
        </p:spPr>
        <p:txBody>
          <a:bodyPr/>
          <a:p>
            <a:endParaRPr lang="zh-CN" altLang="en-US" dirty="0">
              <a:latin typeface="Arial" panose="020B0604020202020204" pitchFamily="34" charset="0"/>
            </a:endParaRPr>
          </a:p>
        </p:txBody>
      </p:sp>
      <p:grpSp>
        <p:nvGrpSpPr>
          <p:cNvPr id="82952" name="组合 82951"/>
          <p:cNvGrpSpPr/>
          <p:nvPr/>
        </p:nvGrpSpPr>
        <p:grpSpPr>
          <a:xfrm>
            <a:off x="4572000" y="1295400"/>
            <a:ext cx="2057400" cy="1676400"/>
            <a:chOff x="2880" y="816"/>
            <a:chExt cx="1296" cy="1056"/>
          </a:xfrm>
        </p:grpSpPr>
        <p:sp>
          <p:nvSpPr>
            <p:cNvPr id="13320" name="椭圆 82952"/>
            <p:cNvSpPr/>
            <p:nvPr/>
          </p:nvSpPr>
          <p:spPr>
            <a:xfrm>
              <a:off x="3264" y="816"/>
              <a:ext cx="288"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rgbClr val="9C4E00"/>
                  </a:solidFill>
                  <a:latin typeface="Times New Roman" panose="02020603050405020304" pitchFamily="18" charset="0"/>
                </a:rPr>
                <a:t>B</a:t>
              </a:r>
              <a:endParaRPr lang="en-US" altLang="zh-CN" sz="2400">
                <a:latin typeface="Times New Roman" panose="02020603050405020304" pitchFamily="18" charset="0"/>
              </a:endParaRPr>
            </a:p>
          </p:txBody>
        </p:sp>
        <p:sp>
          <p:nvSpPr>
            <p:cNvPr id="13321" name="椭圆 82953"/>
            <p:cNvSpPr/>
            <p:nvPr/>
          </p:nvSpPr>
          <p:spPr>
            <a:xfrm>
              <a:off x="2880" y="1248"/>
              <a:ext cx="288"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rgbClr val="9C4E00"/>
                  </a:solidFill>
                  <a:latin typeface="Times New Roman" panose="02020603050405020304" pitchFamily="18" charset="0"/>
                </a:rPr>
                <a:t>E</a:t>
              </a:r>
              <a:endParaRPr lang="en-US" altLang="zh-CN" sz="2400">
                <a:latin typeface="Times New Roman" panose="02020603050405020304" pitchFamily="18" charset="0"/>
              </a:endParaRPr>
            </a:p>
          </p:txBody>
        </p:sp>
        <p:sp>
          <p:nvSpPr>
            <p:cNvPr id="13322" name="椭圆 82954"/>
            <p:cNvSpPr/>
            <p:nvPr/>
          </p:nvSpPr>
          <p:spPr>
            <a:xfrm>
              <a:off x="3552" y="1248"/>
              <a:ext cx="336"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rgbClr val="9C4E00"/>
                  </a:solidFill>
                  <a:latin typeface="Times New Roman" panose="02020603050405020304" pitchFamily="18" charset="0"/>
                </a:rPr>
                <a:t>F</a:t>
              </a:r>
              <a:endParaRPr lang="en-US" altLang="zh-CN" sz="2400">
                <a:latin typeface="Times New Roman" panose="02020603050405020304" pitchFamily="18" charset="0"/>
              </a:endParaRPr>
            </a:p>
          </p:txBody>
        </p:sp>
        <p:sp>
          <p:nvSpPr>
            <p:cNvPr id="13323" name="椭圆 82955"/>
            <p:cNvSpPr/>
            <p:nvPr/>
          </p:nvSpPr>
          <p:spPr>
            <a:xfrm>
              <a:off x="3216" y="1680"/>
              <a:ext cx="336"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rgbClr val="9C4E00"/>
                  </a:solidFill>
                  <a:latin typeface="Times New Roman" panose="02020603050405020304" pitchFamily="18" charset="0"/>
                </a:rPr>
                <a:t>K</a:t>
              </a:r>
              <a:endParaRPr lang="en-US" altLang="zh-CN" sz="2400">
                <a:latin typeface="Times New Roman" panose="02020603050405020304" pitchFamily="18" charset="0"/>
              </a:endParaRPr>
            </a:p>
          </p:txBody>
        </p:sp>
        <p:sp>
          <p:nvSpPr>
            <p:cNvPr id="13324" name="椭圆 82956"/>
            <p:cNvSpPr/>
            <p:nvPr/>
          </p:nvSpPr>
          <p:spPr>
            <a:xfrm>
              <a:off x="3840" y="1680"/>
              <a:ext cx="336"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rgbClr val="9C4E00"/>
                  </a:solidFill>
                  <a:latin typeface="Times New Roman" panose="02020603050405020304" pitchFamily="18" charset="0"/>
                </a:rPr>
                <a:t>L</a:t>
              </a:r>
              <a:endParaRPr lang="en-US" altLang="zh-CN" sz="2400">
                <a:latin typeface="Times New Roman" panose="02020603050405020304" pitchFamily="18" charset="0"/>
              </a:endParaRPr>
            </a:p>
          </p:txBody>
        </p:sp>
        <p:sp>
          <p:nvSpPr>
            <p:cNvPr id="13325" name="直接连接符 82957"/>
            <p:cNvSpPr/>
            <p:nvPr/>
          </p:nvSpPr>
          <p:spPr>
            <a:xfrm flipH="1">
              <a:off x="3024" y="912"/>
              <a:ext cx="240" cy="336"/>
            </a:xfrm>
            <a:prstGeom prst="line">
              <a:avLst/>
            </a:prstGeom>
            <a:ln w="28575" cap="sq" cmpd="sng">
              <a:solidFill>
                <a:srgbClr val="005400"/>
              </a:solidFill>
              <a:prstDash val="solid"/>
              <a:headEnd type="none" w="sm" len="sm"/>
              <a:tailEnd type="none" w="sm" len="sm"/>
            </a:ln>
          </p:spPr>
        </p:sp>
        <p:sp>
          <p:nvSpPr>
            <p:cNvPr id="13326" name="直接连接符 82958"/>
            <p:cNvSpPr/>
            <p:nvPr/>
          </p:nvSpPr>
          <p:spPr>
            <a:xfrm>
              <a:off x="3552" y="912"/>
              <a:ext cx="144" cy="336"/>
            </a:xfrm>
            <a:prstGeom prst="line">
              <a:avLst/>
            </a:prstGeom>
            <a:ln w="28575" cap="sq" cmpd="sng">
              <a:solidFill>
                <a:srgbClr val="005400"/>
              </a:solidFill>
              <a:prstDash val="solid"/>
              <a:headEnd type="none" w="sm" len="sm"/>
              <a:tailEnd type="none" w="sm" len="sm"/>
            </a:ln>
          </p:spPr>
        </p:sp>
        <p:sp>
          <p:nvSpPr>
            <p:cNvPr id="13327" name="直接连接符 82959"/>
            <p:cNvSpPr/>
            <p:nvPr/>
          </p:nvSpPr>
          <p:spPr>
            <a:xfrm flipH="1">
              <a:off x="3360" y="1344"/>
              <a:ext cx="192" cy="336"/>
            </a:xfrm>
            <a:prstGeom prst="line">
              <a:avLst/>
            </a:prstGeom>
            <a:ln w="28575" cap="sq" cmpd="sng">
              <a:solidFill>
                <a:srgbClr val="005400"/>
              </a:solidFill>
              <a:prstDash val="solid"/>
              <a:headEnd type="none" w="sm" len="sm"/>
              <a:tailEnd type="none" w="sm" len="sm"/>
            </a:ln>
          </p:spPr>
        </p:sp>
        <p:sp>
          <p:nvSpPr>
            <p:cNvPr id="13328" name="直接连接符 82960"/>
            <p:cNvSpPr/>
            <p:nvPr/>
          </p:nvSpPr>
          <p:spPr>
            <a:xfrm>
              <a:off x="3888" y="1344"/>
              <a:ext cx="96" cy="336"/>
            </a:xfrm>
            <a:prstGeom prst="line">
              <a:avLst/>
            </a:prstGeom>
            <a:ln w="28575" cap="sq" cmpd="sng">
              <a:solidFill>
                <a:srgbClr val="005400"/>
              </a:solidFill>
              <a:prstDash val="solid"/>
              <a:headEnd type="none" w="sm" len="sm"/>
              <a:tailEnd type="none" w="sm" len="sm"/>
            </a:ln>
          </p:spPr>
        </p:sp>
      </p:grpSp>
      <p:grpSp>
        <p:nvGrpSpPr>
          <p:cNvPr id="82962" name="组合 82961"/>
          <p:cNvGrpSpPr/>
          <p:nvPr/>
        </p:nvGrpSpPr>
        <p:grpSpPr>
          <a:xfrm>
            <a:off x="6400800" y="1295400"/>
            <a:ext cx="533400" cy="990600"/>
            <a:chOff x="4032" y="816"/>
            <a:chExt cx="336" cy="624"/>
          </a:xfrm>
        </p:grpSpPr>
        <p:sp>
          <p:nvSpPr>
            <p:cNvPr id="13330" name="椭圆 82962"/>
            <p:cNvSpPr/>
            <p:nvPr/>
          </p:nvSpPr>
          <p:spPr>
            <a:xfrm>
              <a:off x="4032" y="816"/>
              <a:ext cx="336"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rgbClr val="6600CC"/>
                  </a:solidFill>
                  <a:latin typeface="Times New Roman" panose="02020603050405020304" pitchFamily="18" charset="0"/>
                </a:rPr>
                <a:t>C</a:t>
              </a:r>
              <a:endParaRPr lang="en-US" altLang="zh-CN" sz="2400">
                <a:latin typeface="Times New Roman" panose="02020603050405020304" pitchFamily="18" charset="0"/>
              </a:endParaRPr>
            </a:p>
          </p:txBody>
        </p:sp>
        <p:sp>
          <p:nvSpPr>
            <p:cNvPr id="13331" name="椭圆 82963"/>
            <p:cNvSpPr/>
            <p:nvPr/>
          </p:nvSpPr>
          <p:spPr>
            <a:xfrm>
              <a:off x="4032" y="1248"/>
              <a:ext cx="336"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rgbClr val="6600CC"/>
                  </a:solidFill>
                  <a:latin typeface="Times New Roman" panose="02020603050405020304" pitchFamily="18" charset="0"/>
                </a:rPr>
                <a:t>G</a:t>
              </a:r>
              <a:endParaRPr lang="en-US" altLang="zh-CN" sz="2400">
                <a:latin typeface="Times New Roman" panose="02020603050405020304" pitchFamily="18" charset="0"/>
              </a:endParaRPr>
            </a:p>
          </p:txBody>
        </p:sp>
        <p:sp>
          <p:nvSpPr>
            <p:cNvPr id="13332" name="直接连接符 82964"/>
            <p:cNvSpPr/>
            <p:nvPr/>
          </p:nvSpPr>
          <p:spPr>
            <a:xfrm>
              <a:off x="4176" y="1008"/>
              <a:ext cx="0" cy="240"/>
            </a:xfrm>
            <a:prstGeom prst="line">
              <a:avLst/>
            </a:prstGeom>
            <a:ln w="28575" cap="sq" cmpd="sng">
              <a:solidFill>
                <a:srgbClr val="005400"/>
              </a:solidFill>
              <a:prstDash val="solid"/>
              <a:headEnd type="none" w="sm" len="sm"/>
              <a:tailEnd type="none" w="sm" len="sm"/>
            </a:ln>
          </p:spPr>
        </p:sp>
      </p:grpSp>
      <p:grpSp>
        <p:nvGrpSpPr>
          <p:cNvPr id="82966" name="组合 82965"/>
          <p:cNvGrpSpPr/>
          <p:nvPr/>
        </p:nvGrpSpPr>
        <p:grpSpPr>
          <a:xfrm>
            <a:off x="7086600" y="1295400"/>
            <a:ext cx="1905000" cy="1676400"/>
            <a:chOff x="4464" y="816"/>
            <a:chExt cx="1200" cy="1056"/>
          </a:xfrm>
        </p:grpSpPr>
        <p:sp>
          <p:nvSpPr>
            <p:cNvPr id="13334" name="椭圆 82966"/>
            <p:cNvSpPr/>
            <p:nvPr/>
          </p:nvSpPr>
          <p:spPr>
            <a:xfrm>
              <a:off x="4896" y="816"/>
              <a:ext cx="336"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chemeClr val="bg2"/>
                  </a:solidFill>
                  <a:latin typeface="Times New Roman" panose="02020603050405020304" pitchFamily="18" charset="0"/>
                </a:rPr>
                <a:t>D</a:t>
              </a:r>
              <a:endParaRPr lang="en-US" altLang="zh-CN" sz="2400">
                <a:latin typeface="Times New Roman" panose="02020603050405020304" pitchFamily="18" charset="0"/>
              </a:endParaRPr>
            </a:p>
          </p:txBody>
        </p:sp>
        <p:sp>
          <p:nvSpPr>
            <p:cNvPr id="13335" name="椭圆 82967"/>
            <p:cNvSpPr/>
            <p:nvPr/>
          </p:nvSpPr>
          <p:spPr>
            <a:xfrm>
              <a:off x="4464" y="1248"/>
              <a:ext cx="336"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chemeClr val="bg2"/>
                  </a:solidFill>
                  <a:latin typeface="Times New Roman" panose="02020603050405020304" pitchFamily="18" charset="0"/>
                </a:rPr>
                <a:t>H</a:t>
              </a:r>
              <a:endParaRPr lang="en-US" altLang="zh-CN" sz="2400">
                <a:latin typeface="Times New Roman" panose="02020603050405020304" pitchFamily="18" charset="0"/>
              </a:endParaRPr>
            </a:p>
          </p:txBody>
        </p:sp>
        <p:sp>
          <p:nvSpPr>
            <p:cNvPr id="13336" name="椭圆 82968"/>
            <p:cNvSpPr/>
            <p:nvPr/>
          </p:nvSpPr>
          <p:spPr>
            <a:xfrm>
              <a:off x="4896" y="1248"/>
              <a:ext cx="336"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chemeClr val="bg2"/>
                  </a:solidFill>
                  <a:latin typeface="Times New Roman" panose="02020603050405020304" pitchFamily="18" charset="0"/>
                </a:rPr>
                <a:t>I</a:t>
              </a:r>
              <a:endParaRPr lang="en-US" altLang="zh-CN" sz="2400">
                <a:latin typeface="Times New Roman" panose="02020603050405020304" pitchFamily="18" charset="0"/>
              </a:endParaRPr>
            </a:p>
          </p:txBody>
        </p:sp>
        <p:sp>
          <p:nvSpPr>
            <p:cNvPr id="13337" name="椭圆 82969"/>
            <p:cNvSpPr/>
            <p:nvPr/>
          </p:nvSpPr>
          <p:spPr>
            <a:xfrm>
              <a:off x="5328" y="1248"/>
              <a:ext cx="288"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chemeClr val="bg2"/>
                  </a:solidFill>
                  <a:latin typeface="Times New Roman" panose="02020603050405020304" pitchFamily="18" charset="0"/>
                </a:rPr>
                <a:t>J</a:t>
              </a:r>
              <a:endParaRPr lang="en-US" altLang="zh-CN" sz="2400">
                <a:latin typeface="Times New Roman" panose="02020603050405020304" pitchFamily="18" charset="0"/>
              </a:endParaRPr>
            </a:p>
          </p:txBody>
        </p:sp>
        <p:sp>
          <p:nvSpPr>
            <p:cNvPr id="13338" name="椭圆 82970"/>
            <p:cNvSpPr/>
            <p:nvPr/>
          </p:nvSpPr>
          <p:spPr>
            <a:xfrm>
              <a:off x="5328" y="1680"/>
              <a:ext cx="336" cy="192"/>
            </a:xfrm>
            <a:prstGeom prst="ellipse">
              <a:avLst/>
            </a:prstGeom>
            <a:solidFill>
              <a:srgbClr val="FFFFD9"/>
            </a:solidFill>
            <a:ln w="12700" cap="sq" cmpd="sng">
              <a:solidFill>
                <a:schemeClr val="tx1"/>
              </a:solidFill>
              <a:prstDash val="solid"/>
              <a:headEnd type="none" w="sm" len="sm"/>
              <a:tailEnd type="none" w="sm" len="sm"/>
            </a:ln>
          </p:spPr>
          <p:txBody>
            <a:bodyPr wrap="none" anchor="ctr" anchorCtr="0"/>
            <a:p>
              <a:pPr algn="ctr"/>
              <a:r>
                <a:rPr lang="en-US" altLang="zh-CN" sz="2800" b="1">
                  <a:solidFill>
                    <a:schemeClr val="bg2"/>
                  </a:solidFill>
                  <a:latin typeface="Times New Roman" panose="02020603050405020304" pitchFamily="18" charset="0"/>
                </a:rPr>
                <a:t>M</a:t>
              </a:r>
              <a:endParaRPr lang="en-US" altLang="zh-CN" sz="2400">
                <a:latin typeface="Times New Roman" panose="02020603050405020304" pitchFamily="18" charset="0"/>
              </a:endParaRPr>
            </a:p>
          </p:txBody>
        </p:sp>
        <p:sp>
          <p:nvSpPr>
            <p:cNvPr id="13339" name="直接连接符 82971"/>
            <p:cNvSpPr/>
            <p:nvPr/>
          </p:nvSpPr>
          <p:spPr>
            <a:xfrm flipH="1">
              <a:off x="4608" y="864"/>
              <a:ext cx="288" cy="384"/>
            </a:xfrm>
            <a:prstGeom prst="line">
              <a:avLst/>
            </a:prstGeom>
            <a:ln w="28575" cap="sq" cmpd="sng">
              <a:solidFill>
                <a:srgbClr val="005400"/>
              </a:solidFill>
              <a:prstDash val="solid"/>
              <a:headEnd type="none" w="sm" len="sm"/>
              <a:tailEnd type="none" w="sm" len="sm"/>
            </a:ln>
          </p:spPr>
        </p:sp>
        <p:sp>
          <p:nvSpPr>
            <p:cNvPr id="13340" name="直接连接符 82972"/>
            <p:cNvSpPr/>
            <p:nvPr/>
          </p:nvSpPr>
          <p:spPr>
            <a:xfrm flipH="1">
              <a:off x="5088" y="1008"/>
              <a:ext cx="0" cy="240"/>
            </a:xfrm>
            <a:prstGeom prst="line">
              <a:avLst/>
            </a:prstGeom>
            <a:ln w="28575" cap="sq" cmpd="sng">
              <a:solidFill>
                <a:srgbClr val="005400"/>
              </a:solidFill>
              <a:prstDash val="solid"/>
              <a:headEnd type="none" w="sm" len="sm"/>
              <a:tailEnd type="none" w="sm" len="sm"/>
            </a:ln>
          </p:spPr>
        </p:sp>
        <p:sp>
          <p:nvSpPr>
            <p:cNvPr id="13341" name="直接连接符 82973"/>
            <p:cNvSpPr/>
            <p:nvPr/>
          </p:nvSpPr>
          <p:spPr>
            <a:xfrm>
              <a:off x="5232" y="912"/>
              <a:ext cx="240" cy="336"/>
            </a:xfrm>
            <a:prstGeom prst="line">
              <a:avLst/>
            </a:prstGeom>
            <a:ln w="28575" cap="sq" cmpd="sng">
              <a:solidFill>
                <a:srgbClr val="005400"/>
              </a:solidFill>
              <a:prstDash val="solid"/>
              <a:headEnd type="none" w="sm" len="sm"/>
              <a:tailEnd type="none" w="sm" len="sm"/>
            </a:ln>
          </p:spPr>
        </p:sp>
        <p:sp>
          <p:nvSpPr>
            <p:cNvPr id="13342" name="直接连接符 82974"/>
            <p:cNvSpPr/>
            <p:nvPr/>
          </p:nvSpPr>
          <p:spPr>
            <a:xfrm>
              <a:off x="5472" y="1440"/>
              <a:ext cx="0" cy="240"/>
            </a:xfrm>
            <a:prstGeom prst="line">
              <a:avLst/>
            </a:prstGeom>
            <a:ln w="28575" cap="sq" cmpd="sng">
              <a:solidFill>
                <a:srgbClr val="005400"/>
              </a:solidFill>
              <a:prstDash val="solid"/>
              <a:headEnd type="none" w="sm" len="sm"/>
              <a:tailEnd type="none" w="sm" len="sm"/>
            </a:ln>
          </p:spPr>
        </p:sp>
      </p:grpSp>
      <p:sp>
        <p:nvSpPr>
          <p:cNvPr id="82976" name="圆角矩形标注 82975"/>
          <p:cNvSpPr/>
          <p:nvPr/>
        </p:nvSpPr>
        <p:spPr>
          <a:xfrm>
            <a:off x="4114800" y="381000"/>
            <a:ext cx="533400" cy="381000"/>
          </a:xfrm>
          <a:prstGeom prst="wedgeRoundRectCallout">
            <a:avLst>
              <a:gd name="adj1" fmla="val 110713"/>
              <a:gd name="adj2" fmla="val 182500"/>
              <a:gd name="adj3" fmla="val 16667"/>
            </a:avLst>
          </a:prstGeom>
          <a:solidFill>
            <a:srgbClr val="CAF2CE"/>
          </a:solidFill>
          <a:ln w="12700" cap="sq" cmpd="sng">
            <a:solidFill>
              <a:schemeClr val="tx1"/>
            </a:solidFill>
            <a:prstDash val="solid"/>
            <a:miter/>
            <a:headEnd type="none" w="sm" len="sm"/>
            <a:tailEnd type="none" w="sm" len="sm"/>
          </a:ln>
        </p:spPr>
        <p:txBody>
          <a:bodyPr wrap="none" anchor="ctr" anchorCtr="0"/>
          <a:p>
            <a:pPr algn="ctr"/>
            <a:r>
              <a:rPr lang="en-US" altLang="zh-CN" sz="2800" b="1">
                <a:solidFill>
                  <a:srgbClr val="005400"/>
                </a:solidFill>
                <a:latin typeface="Times New Roman" panose="02020603050405020304" pitchFamily="18" charset="0"/>
              </a:rPr>
              <a:t>F</a:t>
            </a:r>
            <a:endParaRPr lang="en-US" altLang="zh-CN" sz="2400">
              <a:latin typeface="Times New Roman" panose="02020603050405020304" pitchFamily="18" charset="0"/>
            </a:endParaRPr>
          </a:p>
        </p:txBody>
      </p:sp>
      <p:sp>
        <p:nvSpPr>
          <p:cNvPr id="82977" name="直接连接符 82976"/>
          <p:cNvSpPr/>
          <p:nvPr/>
        </p:nvSpPr>
        <p:spPr>
          <a:xfrm flipH="1">
            <a:off x="5410200" y="609600"/>
            <a:ext cx="990600" cy="685800"/>
          </a:xfrm>
          <a:prstGeom prst="line">
            <a:avLst/>
          </a:prstGeom>
          <a:ln w="38100" cap="sq" cmpd="sng">
            <a:solidFill>
              <a:schemeClr val="tx2"/>
            </a:solidFill>
            <a:prstDash val="solid"/>
            <a:headEnd type="none" w="sm" len="sm"/>
            <a:tailEnd type="none" w="sm" len="sm"/>
          </a:ln>
        </p:spPr>
      </p:sp>
      <p:sp>
        <p:nvSpPr>
          <p:cNvPr id="82978" name="直接连接符 82977"/>
          <p:cNvSpPr/>
          <p:nvPr/>
        </p:nvSpPr>
        <p:spPr>
          <a:xfrm>
            <a:off x="6629400" y="762000"/>
            <a:ext cx="0" cy="533400"/>
          </a:xfrm>
          <a:prstGeom prst="line">
            <a:avLst/>
          </a:prstGeom>
          <a:ln w="38100" cap="sq" cmpd="sng">
            <a:solidFill>
              <a:schemeClr val="tx2"/>
            </a:solidFill>
            <a:prstDash val="solid"/>
            <a:headEnd type="none" w="sm" len="sm"/>
            <a:tailEnd type="none" w="sm" len="sm"/>
          </a:ln>
        </p:spPr>
      </p:sp>
      <p:sp>
        <p:nvSpPr>
          <p:cNvPr id="82979" name="直接连接符 82978"/>
          <p:cNvSpPr/>
          <p:nvPr/>
        </p:nvSpPr>
        <p:spPr>
          <a:xfrm>
            <a:off x="6934200" y="685800"/>
            <a:ext cx="1143000" cy="609600"/>
          </a:xfrm>
          <a:prstGeom prst="line">
            <a:avLst/>
          </a:prstGeom>
          <a:ln w="38100" cap="sq" cmpd="sng">
            <a:solidFill>
              <a:schemeClr val="tx2"/>
            </a:solidFill>
            <a:prstDash val="solid"/>
            <a:headEnd type="none" w="sm" len="sm"/>
            <a:tailEnd type="none" w="sm" len="sm"/>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0-#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2952"/>
                                        </p:tgtEl>
                                        <p:attrNameLst>
                                          <p:attrName>style.visibility</p:attrName>
                                        </p:attrNameLst>
                                      </p:cBhvr>
                                      <p:to>
                                        <p:strVal val="visible"/>
                                      </p:to>
                                    </p:set>
                                    <p:animEffect transition="in" filter="wipe(up)">
                                      <p:cBhvr>
                                        <p:cTn id="13" dur="500"/>
                                        <p:tgtEl>
                                          <p:spTgt spid="8295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2962"/>
                                        </p:tgtEl>
                                        <p:attrNameLst>
                                          <p:attrName>style.visibility</p:attrName>
                                        </p:attrNameLst>
                                      </p:cBhvr>
                                      <p:to>
                                        <p:strVal val="visible"/>
                                      </p:to>
                                    </p:set>
                                    <p:animEffect transition="in" filter="wipe(up)">
                                      <p:cBhvr>
                                        <p:cTn id="18" dur="500"/>
                                        <p:tgtEl>
                                          <p:spTgt spid="8296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82966"/>
                                        </p:tgtEl>
                                        <p:attrNameLst>
                                          <p:attrName>style.visibility</p:attrName>
                                        </p:attrNameLst>
                                      </p:cBhvr>
                                      <p:to>
                                        <p:strVal val="visible"/>
                                      </p:to>
                                    </p:set>
                                    <p:animEffect transition="in" filter="wipe(up)">
                                      <p:cBhvr>
                                        <p:cTn id="23" dur="500"/>
                                        <p:tgtEl>
                                          <p:spTgt spid="82966"/>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p:cTn id="27" dur="1" fill="hold">
                                          <p:stCondLst>
                                            <p:cond delay="0"/>
                                          </p:stCondLst>
                                        </p:cTn>
                                        <p:tgtEl>
                                          <p:spTgt spid="82951"/>
                                        </p:tgtEl>
                                        <p:attrNameLst>
                                          <p:attrName>style.visibility</p:attrName>
                                        </p:attrNameLst>
                                      </p:cBhvr>
                                      <p:to>
                                        <p:strVal val="visible"/>
                                      </p:to>
                                    </p:set>
                                    <p:anim calcmode="lin" valueType="num">
                                      <p:cBhvr>
                                        <p:cTn id="28" dur="500" fill="hold"/>
                                        <p:tgtEl>
                                          <p:spTgt spid="82951"/>
                                        </p:tgtEl>
                                        <p:attrNameLst>
                                          <p:attrName>ppt_x</p:attrName>
                                        </p:attrNameLst>
                                      </p:cBhvr>
                                      <p:tavLst>
                                        <p:tav tm="0">
                                          <p:val>
                                            <p:strVal val="#ppt_x-#ppt_w/2"/>
                                          </p:val>
                                        </p:tav>
                                        <p:tav tm="100000">
                                          <p:val>
                                            <p:strVal val="#ppt_x"/>
                                          </p:val>
                                        </p:tav>
                                      </p:tavLst>
                                    </p:anim>
                                    <p:anim calcmode="lin" valueType="num">
                                      <p:cBhvr>
                                        <p:cTn id="29" dur="500" fill="hold"/>
                                        <p:tgtEl>
                                          <p:spTgt spid="82951"/>
                                        </p:tgtEl>
                                        <p:attrNameLst>
                                          <p:attrName>ppt_y</p:attrName>
                                        </p:attrNameLst>
                                      </p:cBhvr>
                                      <p:tavLst>
                                        <p:tav tm="0">
                                          <p:val>
                                            <p:strVal val="#ppt_y"/>
                                          </p:val>
                                        </p:tav>
                                        <p:tav tm="100000">
                                          <p:val>
                                            <p:strVal val="#ppt_y"/>
                                          </p:val>
                                        </p:tav>
                                      </p:tavLst>
                                    </p:anim>
                                    <p:anim calcmode="lin" valueType="num">
                                      <p:cBhvr>
                                        <p:cTn id="30" dur="500" fill="hold"/>
                                        <p:tgtEl>
                                          <p:spTgt spid="82951"/>
                                        </p:tgtEl>
                                        <p:attrNameLst>
                                          <p:attrName>ppt_w</p:attrName>
                                        </p:attrNameLst>
                                      </p:cBhvr>
                                      <p:tavLst>
                                        <p:tav tm="0">
                                          <p:val>
                                            <p:fltVal val="0.000000"/>
                                          </p:val>
                                        </p:tav>
                                        <p:tav tm="100000">
                                          <p:val>
                                            <p:strVal val="#ppt_w"/>
                                          </p:val>
                                        </p:tav>
                                      </p:tavLst>
                                    </p:anim>
                                    <p:anim calcmode="lin" valueType="num">
                                      <p:cBhvr>
                                        <p:cTn id="31" dur="500" fill="hold"/>
                                        <p:tgtEl>
                                          <p:spTgt spid="8295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2" presetClass="entr" presetSubtype="1" fill="hold" grpId="0" nodeType="afterEffect">
                                  <p:stCondLst>
                                    <p:cond delay="0"/>
                                  </p:stCondLst>
                                  <p:childTnLst>
                                    <p:set>
                                      <p:cBhvr>
                                        <p:cTn id="34" dur="1" fill="hold">
                                          <p:stCondLst>
                                            <p:cond delay="0"/>
                                          </p:stCondLst>
                                        </p:cTn>
                                        <p:tgtEl>
                                          <p:spTgt spid="82976"/>
                                        </p:tgtEl>
                                        <p:attrNameLst>
                                          <p:attrName>style.visibility</p:attrName>
                                        </p:attrNameLst>
                                      </p:cBhvr>
                                      <p:to>
                                        <p:strVal val="visible"/>
                                      </p:to>
                                    </p:set>
                                    <p:anim calcmode="lin" valueType="num">
                                      <p:cBhvr additive="base">
                                        <p:cTn id="35" dur="500" fill="hold"/>
                                        <p:tgtEl>
                                          <p:spTgt spid="82976"/>
                                        </p:tgtEl>
                                        <p:attrNameLst>
                                          <p:attrName>ppt_x</p:attrName>
                                        </p:attrNameLst>
                                      </p:cBhvr>
                                      <p:tavLst>
                                        <p:tav tm="0">
                                          <p:val>
                                            <p:strVal val="#ppt_x"/>
                                          </p:val>
                                        </p:tav>
                                        <p:tav tm="100000">
                                          <p:val>
                                            <p:strVal val="#ppt_x"/>
                                          </p:val>
                                        </p:tav>
                                      </p:tavLst>
                                    </p:anim>
                                    <p:anim calcmode="lin" valueType="num">
                                      <p:cBhvr additive="base">
                                        <p:cTn id="36" dur="500" fill="hold"/>
                                        <p:tgtEl>
                                          <p:spTgt spid="82976"/>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2946"/>
                                        </p:tgtEl>
                                        <p:attrNameLst>
                                          <p:attrName>style.visibility</p:attrName>
                                        </p:attrNameLst>
                                      </p:cBhvr>
                                      <p:to>
                                        <p:strVal val="visible"/>
                                      </p:to>
                                    </p:set>
                                    <p:animEffect transition="in" filter="wipe(left)">
                                      <p:cBhvr>
                                        <p:cTn id="41" dur="500"/>
                                        <p:tgtEl>
                                          <p:spTgt spid="8294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82949"/>
                                        </p:tgtEl>
                                        <p:attrNameLst>
                                          <p:attrName>style.visibility</p:attrName>
                                        </p:attrNameLst>
                                      </p:cBhvr>
                                      <p:to>
                                        <p:strVal val="visible"/>
                                      </p:to>
                                    </p:set>
                                    <p:anim calcmode="lin" valueType="num">
                                      <p:cBhvr additive="base">
                                        <p:cTn id="46" dur="500" fill="hold"/>
                                        <p:tgtEl>
                                          <p:spTgt spid="82949"/>
                                        </p:tgtEl>
                                        <p:attrNameLst>
                                          <p:attrName>ppt_x</p:attrName>
                                        </p:attrNameLst>
                                      </p:cBhvr>
                                      <p:tavLst>
                                        <p:tav tm="0">
                                          <p:val>
                                            <p:strVal val="#ppt_x"/>
                                          </p:val>
                                        </p:tav>
                                        <p:tav tm="100000">
                                          <p:val>
                                            <p:strVal val="#ppt_x"/>
                                          </p:val>
                                        </p:tav>
                                      </p:tavLst>
                                    </p:anim>
                                    <p:anim calcmode="lin" valueType="num">
                                      <p:cBhvr additive="base">
                                        <p:cTn id="47" dur="500" fill="hold"/>
                                        <p:tgtEl>
                                          <p:spTgt spid="82949"/>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17" presetClass="entr" presetSubtype="1" fill="hold" nodeType="afterEffect">
                                  <p:stCondLst>
                                    <p:cond delay="0"/>
                                  </p:stCondLst>
                                  <p:childTnLst>
                                    <p:set>
                                      <p:cBhvr>
                                        <p:cTn id="50" dur="1" fill="hold">
                                          <p:stCondLst>
                                            <p:cond delay="0"/>
                                          </p:stCondLst>
                                        </p:cTn>
                                        <p:tgtEl>
                                          <p:spTgt spid="82977"/>
                                        </p:tgtEl>
                                        <p:attrNameLst>
                                          <p:attrName>style.visibility</p:attrName>
                                        </p:attrNameLst>
                                      </p:cBhvr>
                                      <p:to>
                                        <p:strVal val="visible"/>
                                      </p:to>
                                    </p:set>
                                    <p:anim calcmode="lin" valueType="num">
                                      <p:cBhvr>
                                        <p:cTn id="51" dur="500" fill="hold"/>
                                        <p:tgtEl>
                                          <p:spTgt spid="82977"/>
                                        </p:tgtEl>
                                        <p:attrNameLst>
                                          <p:attrName>ppt_x</p:attrName>
                                        </p:attrNameLst>
                                      </p:cBhvr>
                                      <p:tavLst>
                                        <p:tav tm="0">
                                          <p:val>
                                            <p:strVal val="#ppt_x"/>
                                          </p:val>
                                        </p:tav>
                                        <p:tav tm="100000">
                                          <p:val>
                                            <p:strVal val="#ppt_x"/>
                                          </p:val>
                                        </p:tav>
                                      </p:tavLst>
                                    </p:anim>
                                    <p:anim calcmode="lin" valueType="num">
                                      <p:cBhvr>
                                        <p:cTn id="52" dur="500" fill="hold"/>
                                        <p:tgtEl>
                                          <p:spTgt spid="82977"/>
                                        </p:tgtEl>
                                        <p:attrNameLst>
                                          <p:attrName>ppt_y</p:attrName>
                                        </p:attrNameLst>
                                      </p:cBhvr>
                                      <p:tavLst>
                                        <p:tav tm="0">
                                          <p:val>
                                            <p:strVal val="#ppt_y-#ppt_h/2"/>
                                          </p:val>
                                        </p:tav>
                                        <p:tav tm="100000">
                                          <p:val>
                                            <p:strVal val="#ppt_y"/>
                                          </p:val>
                                        </p:tav>
                                      </p:tavLst>
                                    </p:anim>
                                    <p:anim calcmode="lin" valueType="num">
                                      <p:cBhvr>
                                        <p:cTn id="53" dur="500" fill="hold"/>
                                        <p:tgtEl>
                                          <p:spTgt spid="82977"/>
                                        </p:tgtEl>
                                        <p:attrNameLst>
                                          <p:attrName>ppt_w</p:attrName>
                                        </p:attrNameLst>
                                      </p:cBhvr>
                                      <p:tavLst>
                                        <p:tav tm="0">
                                          <p:val>
                                            <p:strVal val="#ppt_w"/>
                                          </p:val>
                                        </p:tav>
                                        <p:tav tm="100000">
                                          <p:val>
                                            <p:strVal val="#ppt_w"/>
                                          </p:val>
                                        </p:tav>
                                      </p:tavLst>
                                    </p:anim>
                                    <p:anim calcmode="lin" valueType="num">
                                      <p:cBhvr>
                                        <p:cTn id="54" dur="500" fill="hold"/>
                                        <p:tgtEl>
                                          <p:spTgt spid="82977"/>
                                        </p:tgtEl>
                                        <p:attrNameLst>
                                          <p:attrName>ppt_h</p:attrName>
                                        </p:attrNameLst>
                                      </p:cBhvr>
                                      <p:tavLst>
                                        <p:tav tm="0">
                                          <p:val>
                                            <p:fltVal val="0.000000"/>
                                          </p:val>
                                        </p:tav>
                                        <p:tav tm="100000">
                                          <p:val>
                                            <p:strVal val="#ppt_h"/>
                                          </p:val>
                                        </p:tav>
                                      </p:tavLst>
                                    </p:anim>
                                  </p:childTnLst>
                                </p:cTn>
                              </p:par>
                            </p:childTnLst>
                          </p:cTn>
                        </p:par>
                        <p:par>
                          <p:cTn id="55" fill="hold">
                            <p:stCondLst>
                              <p:cond delay="1000"/>
                            </p:stCondLst>
                            <p:childTnLst>
                              <p:par>
                                <p:cTn id="56" presetID="17" presetClass="entr" presetSubtype="1" fill="hold" nodeType="afterEffect">
                                  <p:stCondLst>
                                    <p:cond delay="0"/>
                                  </p:stCondLst>
                                  <p:childTnLst>
                                    <p:set>
                                      <p:cBhvr>
                                        <p:cTn id="57" dur="1" fill="hold">
                                          <p:stCondLst>
                                            <p:cond delay="0"/>
                                          </p:stCondLst>
                                        </p:cTn>
                                        <p:tgtEl>
                                          <p:spTgt spid="82978"/>
                                        </p:tgtEl>
                                        <p:attrNameLst>
                                          <p:attrName>style.visibility</p:attrName>
                                        </p:attrNameLst>
                                      </p:cBhvr>
                                      <p:to>
                                        <p:strVal val="visible"/>
                                      </p:to>
                                    </p:set>
                                    <p:anim calcmode="lin" valueType="num">
                                      <p:cBhvr>
                                        <p:cTn id="58" dur="500" fill="hold"/>
                                        <p:tgtEl>
                                          <p:spTgt spid="82978"/>
                                        </p:tgtEl>
                                        <p:attrNameLst>
                                          <p:attrName>ppt_x</p:attrName>
                                        </p:attrNameLst>
                                      </p:cBhvr>
                                      <p:tavLst>
                                        <p:tav tm="0">
                                          <p:val>
                                            <p:strVal val="#ppt_x"/>
                                          </p:val>
                                        </p:tav>
                                        <p:tav tm="100000">
                                          <p:val>
                                            <p:strVal val="#ppt_x"/>
                                          </p:val>
                                        </p:tav>
                                      </p:tavLst>
                                    </p:anim>
                                    <p:anim calcmode="lin" valueType="num">
                                      <p:cBhvr>
                                        <p:cTn id="59" dur="500" fill="hold"/>
                                        <p:tgtEl>
                                          <p:spTgt spid="82978"/>
                                        </p:tgtEl>
                                        <p:attrNameLst>
                                          <p:attrName>ppt_y</p:attrName>
                                        </p:attrNameLst>
                                      </p:cBhvr>
                                      <p:tavLst>
                                        <p:tav tm="0">
                                          <p:val>
                                            <p:strVal val="#ppt_y-#ppt_h/2"/>
                                          </p:val>
                                        </p:tav>
                                        <p:tav tm="100000">
                                          <p:val>
                                            <p:strVal val="#ppt_y"/>
                                          </p:val>
                                        </p:tav>
                                      </p:tavLst>
                                    </p:anim>
                                    <p:anim calcmode="lin" valueType="num">
                                      <p:cBhvr>
                                        <p:cTn id="60" dur="500" fill="hold"/>
                                        <p:tgtEl>
                                          <p:spTgt spid="82978"/>
                                        </p:tgtEl>
                                        <p:attrNameLst>
                                          <p:attrName>ppt_w</p:attrName>
                                        </p:attrNameLst>
                                      </p:cBhvr>
                                      <p:tavLst>
                                        <p:tav tm="0">
                                          <p:val>
                                            <p:strVal val="#ppt_w"/>
                                          </p:val>
                                        </p:tav>
                                        <p:tav tm="100000">
                                          <p:val>
                                            <p:strVal val="#ppt_w"/>
                                          </p:val>
                                        </p:tav>
                                      </p:tavLst>
                                    </p:anim>
                                    <p:anim calcmode="lin" valueType="num">
                                      <p:cBhvr>
                                        <p:cTn id="61" dur="500" fill="hold"/>
                                        <p:tgtEl>
                                          <p:spTgt spid="82978"/>
                                        </p:tgtEl>
                                        <p:attrNameLst>
                                          <p:attrName>ppt_h</p:attrName>
                                        </p:attrNameLst>
                                      </p:cBhvr>
                                      <p:tavLst>
                                        <p:tav tm="0">
                                          <p:val>
                                            <p:fltVal val="0.000000"/>
                                          </p:val>
                                        </p:tav>
                                        <p:tav tm="100000">
                                          <p:val>
                                            <p:strVal val="#ppt_h"/>
                                          </p:val>
                                        </p:tav>
                                      </p:tavLst>
                                    </p:anim>
                                  </p:childTnLst>
                                </p:cTn>
                              </p:par>
                            </p:childTnLst>
                          </p:cTn>
                        </p:par>
                        <p:par>
                          <p:cTn id="62" fill="hold">
                            <p:stCondLst>
                              <p:cond delay="1500"/>
                            </p:stCondLst>
                            <p:childTnLst>
                              <p:par>
                                <p:cTn id="63" presetID="17" presetClass="entr" presetSubtype="1" fill="hold" nodeType="afterEffect">
                                  <p:stCondLst>
                                    <p:cond delay="0"/>
                                  </p:stCondLst>
                                  <p:childTnLst>
                                    <p:set>
                                      <p:cBhvr>
                                        <p:cTn id="64" dur="1" fill="hold">
                                          <p:stCondLst>
                                            <p:cond delay="0"/>
                                          </p:stCondLst>
                                        </p:cTn>
                                        <p:tgtEl>
                                          <p:spTgt spid="82979"/>
                                        </p:tgtEl>
                                        <p:attrNameLst>
                                          <p:attrName>style.visibility</p:attrName>
                                        </p:attrNameLst>
                                      </p:cBhvr>
                                      <p:to>
                                        <p:strVal val="visible"/>
                                      </p:to>
                                    </p:set>
                                    <p:anim calcmode="lin" valueType="num">
                                      <p:cBhvr>
                                        <p:cTn id="65" dur="500" fill="hold"/>
                                        <p:tgtEl>
                                          <p:spTgt spid="82979"/>
                                        </p:tgtEl>
                                        <p:attrNameLst>
                                          <p:attrName>ppt_x</p:attrName>
                                        </p:attrNameLst>
                                      </p:cBhvr>
                                      <p:tavLst>
                                        <p:tav tm="0">
                                          <p:val>
                                            <p:strVal val="#ppt_x"/>
                                          </p:val>
                                        </p:tav>
                                        <p:tav tm="100000">
                                          <p:val>
                                            <p:strVal val="#ppt_x"/>
                                          </p:val>
                                        </p:tav>
                                      </p:tavLst>
                                    </p:anim>
                                    <p:anim calcmode="lin" valueType="num">
                                      <p:cBhvr>
                                        <p:cTn id="66" dur="500" fill="hold"/>
                                        <p:tgtEl>
                                          <p:spTgt spid="82979"/>
                                        </p:tgtEl>
                                        <p:attrNameLst>
                                          <p:attrName>ppt_y</p:attrName>
                                        </p:attrNameLst>
                                      </p:cBhvr>
                                      <p:tavLst>
                                        <p:tav tm="0">
                                          <p:val>
                                            <p:strVal val="#ppt_y-#ppt_h/2"/>
                                          </p:val>
                                        </p:tav>
                                        <p:tav tm="100000">
                                          <p:val>
                                            <p:strVal val="#ppt_y"/>
                                          </p:val>
                                        </p:tav>
                                      </p:tavLst>
                                    </p:anim>
                                    <p:anim calcmode="lin" valueType="num">
                                      <p:cBhvr>
                                        <p:cTn id="67" dur="500" fill="hold"/>
                                        <p:tgtEl>
                                          <p:spTgt spid="82979"/>
                                        </p:tgtEl>
                                        <p:attrNameLst>
                                          <p:attrName>ppt_w</p:attrName>
                                        </p:attrNameLst>
                                      </p:cBhvr>
                                      <p:tavLst>
                                        <p:tav tm="0">
                                          <p:val>
                                            <p:strVal val="#ppt_w"/>
                                          </p:val>
                                        </p:tav>
                                        <p:tav tm="100000">
                                          <p:val>
                                            <p:strVal val="#ppt_w"/>
                                          </p:val>
                                        </p:tav>
                                      </p:tavLst>
                                    </p:anim>
                                    <p:anim calcmode="lin" valueType="num">
                                      <p:cBhvr>
                                        <p:cTn id="68" dur="500" fill="hold"/>
                                        <p:tgtEl>
                                          <p:spTgt spid="82979"/>
                                        </p:tgtEl>
                                        <p:attrNameLst>
                                          <p:attrName>ppt_h</p:attrName>
                                        </p:attrNameLst>
                                      </p:cBhvr>
                                      <p:tavLst>
                                        <p:tav tm="0">
                                          <p:val>
                                            <p:fltVal val="0.000000"/>
                                          </p:val>
                                        </p:tav>
                                        <p:tav tm="100000">
                                          <p:val>
                                            <p:strVal val="#ppt_h"/>
                                          </p:val>
                                        </p:tav>
                                      </p:tavLst>
                                    </p:anim>
                                  </p:childTnLst>
                                </p:cTn>
                              </p:par>
                            </p:childTnLst>
                          </p:cTn>
                        </p:par>
                        <p:par>
                          <p:cTn id="69" fill="hold">
                            <p:stCondLst>
                              <p:cond delay="2000"/>
                            </p:stCondLst>
                            <p:childTnLst>
                              <p:par>
                                <p:cTn id="70" presetID="2" presetClass="entr" presetSubtype="3" fill="hold" grpId="0" nodeType="afterEffect">
                                  <p:stCondLst>
                                    <p:cond delay="0"/>
                                  </p:stCondLst>
                                  <p:childTnLst>
                                    <p:set>
                                      <p:cBhvr>
                                        <p:cTn id="71" dur="1" fill="hold">
                                          <p:stCondLst>
                                            <p:cond delay="0"/>
                                          </p:stCondLst>
                                        </p:cTn>
                                        <p:tgtEl>
                                          <p:spTgt spid="82950"/>
                                        </p:tgtEl>
                                        <p:attrNameLst>
                                          <p:attrName>style.visibility</p:attrName>
                                        </p:attrNameLst>
                                      </p:cBhvr>
                                      <p:to>
                                        <p:strVal val="visible"/>
                                      </p:to>
                                    </p:set>
                                    <p:anim calcmode="lin" valueType="num">
                                      <p:cBhvr additive="base">
                                        <p:cTn id="72" dur="500" fill="hold"/>
                                        <p:tgtEl>
                                          <p:spTgt spid="82950"/>
                                        </p:tgtEl>
                                        <p:attrNameLst>
                                          <p:attrName>ppt_x</p:attrName>
                                        </p:attrNameLst>
                                      </p:cBhvr>
                                      <p:tavLst>
                                        <p:tav tm="0">
                                          <p:val>
                                            <p:strVal val="1+#ppt_w/2"/>
                                          </p:val>
                                        </p:tav>
                                        <p:tav tm="100000">
                                          <p:val>
                                            <p:strVal val="#ppt_x"/>
                                          </p:val>
                                        </p:tav>
                                      </p:tavLst>
                                    </p:anim>
                                    <p:anim calcmode="lin" valueType="num">
                                      <p:cBhvr additive="base">
                                        <p:cTn id="73" dur="500" fill="hold"/>
                                        <p:tgtEl>
                                          <p:spTgt spid="829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P spid="82948" grpId="0"/>
      <p:bldP spid="82949" grpId="0" animBg="1"/>
      <p:bldP spid="82950" grpId="0" animBg="1"/>
      <p:bldP spid="8297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1857" name="Object 2"/>
          <p:cNvGraphicFramePr/>
          <p:nvPr/>
        </p:nvGraphicFramePr>
        <p:xfrm>
          <a:off x="123825" y="990600"/>
          <a:ext cx="8675688" cy="3913188"/>
        </p:xfrm>
        <a:graphic>
          <a:graphicData uri="http://schemas.openxmlformats.org/presentationml/2006/ole">
            <mc:AlternateContent xmlns:mc="http://schemas.openxmlformats.org/markup-compatibility/2006">
              <mc:Choice xmlns:v="urn:schemas-microsoft-com:vml" Requires="v">
                <p:oleObj spid="_x0000_s3095" name="" r:id="rId1" imgW="6524625" imgH="2943225" progId="Paint.Picture">
                  <p:embed/>
                </p:oleObj>
              </mc:Choice>
              <mc:Fallback>
                <p:oleObj name="" r:id="rId1" imgW="6524625" imgH="2943225" progId="Paint.Picture">
                  <p:embed/>
                  <p:pic>
                    <p:nvPicPr>
                      <p:cNvPr id="0" name="图片 3094"/>
                      <p:cNvPicPr/>
                      <p:nvPr/>
                    </p:nvPicPr>
                    <p:blipFill>
                      <a:blip r:embed="rId2"/>
                      <a:stretch>
                        <a:fillRect/>
                      </a:stretch>
                    </p:blipFill>
                    <p:spPr>
                      <a:xfrm>
                        <a:off x="123825" y="990600"/>
                        <a:ext cx="8675688" cy="3913188"/>
                      </a:xfrm>
                      <a:prstGeom prst="rect">
                        <a:avLst/>
                      </a:prstGeom>
                      <a:noFill/>
                      <a:ln w="38100">
                        <a:noFill/>
                        <a:miter/>
                      </a:ln>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81" name="Object 2"/>
          <p:cNvGraphicFramePr/>
          <p:nvPr/>
        </p:nvGraphicFramePr>
        <p:xfrm>
          <a:off x="160338" y="1006475"/>
          <a:ext cx="8786812" cy="4210050"/>
        </p:xfrm>
        <a:graphic>
          <a:graphicData uri="http://schemas.openxmlformats.org/presentationml/2006/ole">
            <mc:AlternateContent xmlns:mc="http://schemas.openxmlformats.org/markup-compatibility/2006">
              <mc:Choice xmlns:v="urn:schemas-microsoft-com:vml" Requires="v">
                <p:oleObj spid="_x0000_s3096" name="" r:id="rId1" imgW="6858000" imgH="3286125" progId="Paint.Picture">
                  <p:embed/>
                </p:oleObj>
              </mc:Choice>
              <mc:Fallback>
                <p:oleObj name="" r:id="rId1" imgW="6858000" imgH="3286125" progId="Paint.Picture">
                  <p:embed/>
                  <p:pic>
                    <p:nvPicPr>
                      <p:cNvPr id="0" name="图片 3095"/>
                      <p:cNvPicPr/>
                      <p:nvPr/>
                    </p:nvPicPr>
                    <p:blipFill>
                      <a:blip r:embed="rId2"/>
                      <a:stretch>
                        <a:fillRect/>
                      </a:stretch>
                    </p:blipFill>
                    <p:spPr>
                      <a:xfrm>
                        <a:off x="160338" y="1006475"/>
                        <a:ext cx="8786812" cy="4210050"/>
                      </a:xfrm>
                      <a:prstGeom prst="rect">
                        <a:avLst/>
                      </a:prstGeom>
                      <a:noFill/>
                      <a:ln w="38100">
                        <a:noFill/>
                        <a:miter/>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3905" name="Object 2"/>
          <p:cNvGraphicFramePr/>
          <p:nvPr/>
        </p:nvGraphicFramePr>
        <p:xfrm>
          <a:off x="106363" y="912813"/>
          <a:ext cx="8913812" cy="4443412"/>
        </p:xfrm>
        <a:graphic>
          <a:graphicData uri="http://schemas.openxmlformats.org/presentationml/2006/ole">
            <mc:AlternateContent xmlns:mc="http://schemas.openxmlformats.org/markup-compatibility/2006">
              <mc:Choice xmlns:v="urn:schemas-microsoft-com:vml" Requires="v">
                <p:oleObj spid="_x0000_s3097" name="" r:id="rId1" imgW="6838950" imgH="3409950" progId="Paint.Picture">
                  <p:embed/>
                </p:oleObj>
              </mc:Choice>
              <mc:Fallback>
                <p:oleObj name="" r:id="rId1" imgW="6838950" imgH="3409950" progId="Paint.Picture">
                  <p:embed/>
                  <p:pic>
                    <p:nvPicPr>
                      <p:cNvPr id="0" name="图片 3096"/>
                      <p:cNvPicPr/>
                      <p:nvPr/>
                    </p:nvPicPr>
                    <p:blipFill>
                      <a:blip r:embed="rId2"/>
                      <a:stretch>
                        <a:fillRect/>
                      </a:stretch>
                    </p:blipFill>
                    <p:spPr>
                      <a:xfrm>
                        <a:off x="106363" y="912813"/>
                        <a:ext cx="8913812" cy="4443412"/>
                      </a:xfrm>
                      <a:prstGeom prst="rect">
                        <a:avLst/>
                      </a:prstGeom>
                      <a:noFill/>
                      <a:ln w="38100">
                        <a:noFill/>
                        <a:miter/>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4929" name="Object 2"/>
          <p:cNvGraphicFramePr/>
          <p:nvPr/>
        </p:nvGraphicFramePr>
        <p:xfrm>
          <a:off x="88900" y="952500"/>
          <a:ext cx="8937625" cy="4778375"/>
        </p:xfrm>
        <a:graphic>
          <a:graphicData uri="http://schemas.openxmlformats.org/presentationml/2006/ole">
            <mc:AlternateContent xmlns:mc="http://schemas.openxmlformats.org/markup-compatibility/2006">
              <mc:Choice xmlns:v="urn:schemas-microsoft-com:vml" Requires="v">
                <p:oleObj spid="_x0000_s3098" name="" r:id="rId1" imgW="6753225" imgH="3609975" progId="Paint.Picture">
                  <p:embed/>
                </p:oleObj>
              </mc:Choice>
              <mc:Fallback>
                <p:oleObj name="" r:id="rId1" imgW="6753225" imgH="3609975" progId="Paint.Picture">
                  <p:embed/>
                  <p:pic>
                    <p:nvPicPr>
                      <p:cNvPr id="0" name="图片 3097"/>
                      <p:cNvPicPr/>
                      <p:nvPr/>
                    </p:nvPicPr>
                    <p:blipFill>
                      <a:blip r:embed="rId2"/>
                      <a:stretch>
                        <a:fillRect/>
                      </a:stretch>
                    </p:blipFill>
                    <p:spPr>
                      <a:xfrm>
                        <a:off x="88900" y="952500"/>
                        <a:ext cx="8937625" cy="4778375"/>
                      </a:xfrm>
                      <a:prstGeom prst="rect">
                        <a:avLst/>
                      </a:prstGeom>
                      <a:noFill/>
                      <a:ln w="38100">
                        <a:noFill/>
                        <a:miter/>
                      </a:ln>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p:cNvSpPr>
          <p:nvPr>
            <p:ph type="body"/>
          </p:nvPr>
        </p:nvSpPr>
        <p:spPr>
          <a:xfrm>
            <a:off x="457200" y="201613"/>
            <a:ext cx="8229600" cy="6151562"/>
          </a:xfrm>
        </p:spPr>
        <p:txBody>
          <a:bodyPr wrap="square" lIns="91440" tIns="45720" rIns="91440" bIns="45720" anchor="t" anchorCtr="0"/>
          <a:p>
            <a:pPr marL="180975" indent="-180975">
              <a:buNone/>
            </a:pPr>
            <a:r>
              <a:rPr lang="en-US" altLang="zh-CN" sz="2400" b="1" dirty="0" err="1">
                <a:solidFill>
                  <a:srgbClr val="FF0000"/>
                </a:solidFill>
              </a:rPr>
              <a:t>int</a:t>
            </a:r>
            <a:r>
              <a:rPr lang="en-US" altLang="zh-CN" sz="2400" b="1">
                <a:solidFill>
                  <a:srgbClr val="FF0000"/>
                </a:solidFill>
              </a:rPr>
              <a:t> Pop()                //heap[1]</a:t>
            </a:r>
            <a:r>
              <a:rPr lang="zh-CN" altLang="en-US" sz="2400" b="1" dirty="0">
                <a:solidFill>
                  <a:srgbClr val="FF0000"/>
                </a:solidFill>
              </a:rPr>
              <a:t>为堆顶</a:t>
            </a:r>
            <a:endParaRPr lang="zh-CN" altLang="en-US" sz="2400" b="1" dirty="0">
              <a:solidFill>
                <a:srgbClr val="FF0000"/>
              </a:solidFill>
            </a:endParaRPr>
          </a:p>
          <a:p>
            <a:pPr marL="180975" indent="-180975">
              <a:buNone/>
            </a:pPr>
            <a:r>
              <a:rPr lang="en-US" altLang="zh-CN" sz="2400"/>
              <a:t>{</a:t>
            </a:r>
            <a:endParaRPr lang="en-US" altLang="zh-CN" sz="2400"/>
          </a:p>
          <a:p>
            <a:pPr marL="180975" indent="-180975">
              <a:buNone/>
            </a:pPr>
            <a:r>
              <a:rPr lang="en-US" altLang="zh-CN" sz="2400"/>
              <a:t>	  </a:t>
            </a:r>
            <a:r>
              <a:rPr lang="en-US" altLang="zh-CN" sz="2400" dirty="0" err="1"/>
              <a:t>int</a:t>
            </a:r>
            <a:r>
              <a:rPr lang="en-US" altLang="zh-CN" sz="2400"/>
              <a:t> now</a:t>
            </a:r>
            <a:r>
              <a:rPr lang="zh-CN" altLang="en-US" sz="2400" dirty="0"/>
              <a:t>=1</a:t>
            </a:r>
            <a:r>
              <a:rPr lang="en-US" altLang="zh-CN" sz="2400"/>
              <a:t>, next, res= heap[1];</a:t>
            </a:r>
            <a:endParaRPr lang="en-US" altLang="zh-CN" sz="2400"/>
          </a:p>
          <a:p>
            <a:pPr marL="180975" indent="-180975">
              <a:buNone/>
            </a:pPr>
            <a:r>
              <a:rPr lang="en-US" altLang="zh-CN" sz="2400"/>
              <a:t>	  heap[1] = </a:t>
            </a:r>
            <a:r>
              <a:rPr lang="en-US" altLang="zh-CN" sz="2400" dirty="0" err="1"/>
              <a:t>heap[heap_size</a:t>
            </a:r>
            <a:r>
              <a:rPr lang="en-US" altLang="zh-CN" sz="2400"/>
              <a:t>--];</a:t>
            </a:r>
            <a:endParaRPr lang="en-US" altLang="zh-CN" sz="2400"/>
          </a:p>
          <a:p>
            <a:pPr marL="180975" indent="-180975">
              <a:buNone/>
            </a:pPr>
            <a:r>
              <a:rPr lang="en-US" altLang="zh-CN" sz="2400"/>
              <a:t>	   </a:t>
            </a:r>
            <a:r>
              <a:rPr lang="en-US" altLang="zh-CN" sz="2400" dirty="0" err="1"/>
              <a:t>while(now</a:t>
            </a:r>
            <a:r>
              <a:rPr lang="en-US" altLang="zh-CN" sz="2400"/>
              <a:t> * 2 &lt;= </a:t>
            </a:r>
            <a:r>
              <a:rPr lang="en-US" altLang="zh-CN" sz="2400" dirty="0" err="1"/>
              <a:t>heap_size</a:t>
            </a:r>
            <a:r>
              <a:rPr lang="en-US" altLang="zh-CN" sz="2400"/>
              <a:t>)</a:t>
            </a:r>
            <a:endParaRPr lang="en-US" altLang="zh-CN" sz="2400"/>
          </a:p>
          <a:p>
            <a:pPr marL="180975" indent="-180975">
              <a:buNone/>
            </a:pPr>
            <a:r>
              <a:rPr lang="en-US" altLang="zh-CN" sz="2400"/>
              <a:t>	      {</a:t>
            </a:r>
            <a:endParaRPr lang="en-US" altLang="zh-CN" sz="2400"/>
          </a:p>
          <a:p>
            <a:pPr marL="180975" indent="-180975">
              <a:buNone/>
            </a:pPr>
            <a:r>
              <a:rPr lang="en-US" altLang="zh-CN" sz="2400"/>
              <a:t>		</a:t>
            </a:r>
            <a:r>
              <a:rPr lang="en-US" altLang="zh-CN" sz="2000"/>
              <a:t>next = now * 2;</a:t>
            </a:r>
            <a:endParaRPr lang="en-US" altLang="zh-CN" sz="2000"/>
          </a:p>
          <a:p>
            <a:pPr marL="180975" indent="-180975">
              <a:buNone/>
            </a:pPr>
            <a:r>
              <a:rPr lang="en-US" altLang="zh-CN" sz="2000"/>
              <a:t>		if (</a:t>
            </a:r>
            <a:r>
              <a:rPr lang="en-US" altLang="zh-CN" sz="2000">
                <a:solidFill>
                  <a:srgbClr val="FF0000"/>
                </a:solidFill>
              </a:rPr>
              <a:t>next &lt; </a:t>
            </a:r>
            <a:r>
              <a:rPr lang="en-US" altLang="zh-CN" sz="2000" dirty="0" err="1">
                <a:solidFill>
                  <a:srgbClr val="FF0000"/>
                </a:solidFill>
              </a:rPr>
              <a:t>heap_size</a:t>
            </a:r>
            <a:r>
              <a:rPr lang="en-US" altLang="zh-CN" sz="2000">
                <a:solidFill>
                  <a:srgbClr val="FF0000"/>
                </a:solidFill>
              </a:rPr>
              <a:t> &amp;&amp; </a:t>
            </a:r>
            <a:r>
              <a:rPr lang="en-US" altLang="zh-CN" sz="2000" dirty="0" err="1">
                <a:solidFill>
                  <a:srgbClr val="FF0000"/>
                </a:solidFill>
              </a:rPr>
              <a:t>heap[next</a:t>
            </a:r>
            <a:r>
              <a:rPr lang="en-US" altLang="zh-CN" sz="2000">
                <a:solidFill>
                  <a:srgbClr val="FF0000"/>
                </a:solidFill>
              </a:rPr>
              <a:t> + 1] &lt; </a:t>
            </a:r>
            <a:r>
              <a:rPr lang="en-US" altLang="zh-CN" sz="2000" dirty="0" err="1">
                <a:solidFill>
                  <a:srgbClr val="FF0000"/>
                </a:solidFill>
              </a:rPr>
              <a:t>heap[next</a:t>
            </a:r>
            <a:r>
              <a:rPr lang="en-US" altLang="zh-CN" sz="2000">
                <a:solidFill>
                  <a:srgbClr val="FF0000"/>
                </a:solidFill>
              </a:rPr>
              <a:t>])</a:t>
            </a:r>
            <a:r>
              <a:rPr lang="en-US" altLang="zh-CN" sz="2000"/>
              <a:t> next++;</a:t>
            </a:r>
            <a:endParaRPr lang="en-US" altLang="zh-CN" sz="2000"/>
          </a:p>
          <a:p>
            <a:pPr marL="180975" indent="-180975">
              <a:buNone/>
            </a:pPr>
            <a:r>
              <a:rPr lang="en-US" altLang="zh-CN" sz="2000"/>
              <a:t>		if (</a:t>
            </a:r>
            <a:r>
              <a:rPr lang="en-US" altLang="zh-CN" sz="2000" dirty="0" err="1"/>
              <a:t>heap[now</a:t>
            </a:r>
            <a:r>
              <a:rPr lang="en-US" altLang="zh-CN" sz="2000"/>
              <a:t>] &lt;= </a:t>
            </a:r>
            <a:r>
              <a:rPr lang="en-US" altLang="zh-CN" sz="2000" dirty="0" err="1"/>
              <a:t>heap[next</a:t>
            </a:r>
            <a:r>
              <a:rPr lang="en-US" altLang="zh-CN" sz="2000"/>
              <a:t>]) break;</a:t>
            </a:r>
            <a:endParaRPr lang="en-US" altLang="zh-CN" sz="2000"/>
          </a:p>
          <a:p>
            <a:pPr marL="180975" indent="-180975">
              <a:buNone/>
            </a:pPr>
            <a:r>
              <a:rPr lang="en-US" altLang="zh-CN" sz="2000"/>
              <a:t>		</a:t>
            </a:r>
            <a:r>
              <a:rPr lang="en-US" altLang="zh-CN" sz="2000" dirty="0" err="1"/>
              <a:t>swap(heap[now</a:t>
            </a:r>
            <a:r>
              <a:rPr lang="en-US" altLang="zh-CN" sz="2000"/>
              <a:t>], </a:t>
            </a:r>
            <a:r>
              <a:rPr lang="en-US" altLang="zh-CN" sz="2000" dirty="0" err="1"/>
              <a:t>heap[next</a:t>
            </a:r>
            <a:r>
              <a:rPr lang="en-US" altLang="zh-CN" sz="2000"/>
              <a:t>]);</a:t>
            </a:r>
            <a:endParaRPr lang="en-US" altLang="zh-CN" sz="2000"/>
          </a:p>
          <a:p>
            <a:pPr marL="180975" indent="-180975">
              <a:buNone/>
            </a:pPr>
            <a:r>
              <a:rPr lang="en-US" altLang="zh-CN" sz="2000"/>
              <a:t>		now = next;</a:t>
            </a:r>
            <a:endParaRPr lang="en-US" altLang="zh-CN" sz="2000"/>
          </a:p>
          <a:p>
            <a:pPr marL="180975" indent="-180975">
              <a:buNone/>
            </a:pPr>
            <a:r>
              <a:rPr lang="en-US" altLang="zh-CN" sz="2400"/>
              <a:t>	      }</a:t>
            </a:r>
            <a:endParaRPr lang="en-US" altLang="zh-CN" sz="2400"/>
          </a:p>
          <a:p>
            <a:pPr marL="180975" indent="-180975">
              <a:buNone/>
            </a:pPr>
            <a:r>
              <a:rPr lang="en-US" altLang="zh-CN" sz="2400"/>
              <a:t>	return res;</a:t>
            </a:r>
            <a:endParaRPr lang="en-US" altLang="zh-CN" sz="2400"/>
          </a:p>
          <a:p>
            <a:pPr marL="180975" indent="-180975">
              <a:buNone/>
            </a:pPr>
            <a:r>
              <a:rPr lang="en-US" altLang="zh-CN" sz="2400"/>
              <a:t>}</a:t>
            </a:r>
            <a:endParaRPr lang="en-US" altLang="zh-CN"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p:cNvSpPr>
          <p:nvPr>
            <p:ph type="title"/>
          </p:nvPr>
        </p:nvSpPr>
        <p:spPr/>
        <p:txBody>
          <a:bodyPr wrap="square" lIns="91440" tIns="45720" rIns="91440" bIns="45720" anchor="ctr" anchorCtr="0"/>
          <a:p>
            <a:r>
              <a:rPr lang="zh-CN" altLang="en-US" dirty="0">
                <a:solidFill>
                  <a:schemeClr val="tx1"/>
                </a:solidFill>
              </a:rPr>
              <a:t>四、堆的应用</a:t>
            </a:r>
            <a:endParaRPr lang="zh-CN" altLang="en-US" dirty="0">
              <a:solidFill>
                <a:schemeClr val="tx1"/>
              </a:solidFill>
            </a:endParaRPr>
          </a:p>
        </p:txBody>
      </p:sp>
      <p:sp>
        <p:nvSpPr>
          <p:cNvPr id="128002" name="Rectangle 3"/>
          <p:cNvSpPr>
            <a:spLocks noGrp="1"/>
          </p:cNvSpPr>
          <p:nvPr>
            <p:ph type="body"/>
          </p:nvPr>
        </p:nvSpPr>
        <p:spPr>
          <a:xfrm>
            <a:off x="468313" y="1125538"/>
            <a:ext cx="8229600" cy="4411662"/>
          </a:xfrm>
        </p:spPr>
        <p:txBody>
          <a:bodyPr wrap="square" lIns="91440" tIns="45720" rIns="91440" bIns="45720" anchor="t" anchorCtr="0"/>
          <a:p>
            <a:pPr marL="180975" indent="-180975">
              <a:lnSpc>
                <a:spcPct val="80000"/>
              </a:lnSpc>
            </a:pPr>
            <a:r>
              <a:rPr lang="zh-CN" altLang="en-US" sz="2400" b="1" dirty="0">
                <a:solidFill>
                  <a:srgbClr val="0000FF"/>
                </a:solidFill>
                <a:latin typeface="宋体" panose="02010600030101010101" pitchFamily="2" charset="-122"/>
              </a:rPr>
              <a:t>例</a:t>
            </a:r>
            <a:r>
              <a:rPr lang="en-US" altLang="zh-CN" sz="2400" b="1">
                <a:solidFill>
                  <a:srgbClr val="0000FF"/>
                </a:solidFill>
                <a:latin typeface="宋体" panose="02010600030101010101" pitchFamily="2" charset="-122"/>
              </a:rPr>
              <a:t>1</a:t>
            </a:r>
            <a:r>
              <a:rPr lang="zh-CN" altLang="en-US" sz="2400" b="1" dirty="0">
                <a:solidFill>
                  <a:srgbClr val="0000FF"/>
                </a:solidFill>
                <a:latin typeface="宋体" panose="02010600030101010101" pitchFamily="2" charset="-122"/>
              </a:rPr>
              <a:t>、合并果子</a:t>
            </a:r>
            <a:r>
              <a:rPr lang="en-US" altLang="zh-CN" sz="2400" b="1">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rPr>
              <a:t>fruit)(NOIP2004)</a:t>
            </a:r>
            <a:endParaRPr lang="en-US" altLang="zh-CN" sz="2400" b="1">
              <a:solidFill>
                <a:srgbClr val="0000FF"/>
              </a:solidFill>
              <a:latin typeface="宋体" panose="02010600030101010101" pitchFamily="2" charset="-122"/>
            </a:endParaRPr>
          </a:p>
          <a:p>
            <a:pPr marL="180975" indent="-180975">
              <a:lnSpc>
                <a:spcPct val="80000"/>
              </a:lnSpc>
              <a:buNone/>
            </a:pPr>
            <a:r>
              <a:rPr lang="zh-CN" altLang="en-US" sz="2000" dirty="0">
                <a:latin typeface="宋体" panose="02010600030101010101" pitchFamily="2" charset="-122"/>
              </a:rPr>
              <a:t>	</a:t>
            </a:r>
            <a:r>
              <a:rPr lang="en-US" altLang="zh-CN" sz="2000">
                <a:latin typeface="宋体" panose="02010600030101010101" pitchFamily="2" charset="-122"/>
              </a:rPr>
              <a:t>【</a:t>
            </a:r>
            <a:r>
              <a:rPr lang="zh-CN" altLang="en-US" sz="2000" dirty="0">
                <a:latin typeface="宋体" panose="02010600030101010101" pitchFamily="2" charset="-122"/>
              </a:rPr>
              <a:t>问题描述</a:t>
            </a:r>
            <a:r>
              <a:rPr lang="en-US" altLang="zh-CN" sz="2000">
                <a:latin typeface="宋体" panose="02010600030101010101" pitchFamily="2" charset="-122"/>
              </a:rPr>
              <a:t>】</a:t>
            </a:r>
            <a:endParaRPr lang="en-US" altLang="zh-CN" sz="2000">
              <a:latin typeface="宋体" panose="02010600030101010101" pitchFamily="2" charset="-122"/>
            </a:endParaRPr>
          </a:p>
          <a:p>
            <a:pPr marL="180975" indent="-180975">
              <a:lnSpc>
                <a:spcPct val="80000"/>
              </a:lnSpc>
              <a:buNone/>
            </a:pPr>
            <a:r>
              <a:rPr lang="zh-CN" altLang="en-US" sz="2000" dirty="0">
                <a:latin typeface="宋体" panose="02010600030101010101" pitchFamily="2" charset="-122"/>
              </a:rPr>
              <a:t>	    在一个果园里，多多已经将所有的果子打了下来，而且按果子的不同种类分成了不同的堆。多多决定把所有的果子合成一堆。</a:t>
            </a:r>
            <a:endParaRPr lang="zh-CN" altLang="en-US" sz="2000" dirty="0">
              <a:latin typeface="宋体" panose="02010600030101010101" pitchFamily="2" charset="-122"/>
            </a:endParaRPr>
          </a:p>
          <a:p>
            <a:pPr marL="180975" indent="-180975">
              <a:lnSpc>
                <a:spcPct val="80000"/>
              </a:lnSpc>
              <a:buNone/>
            </a:pPr>
            <a:r>
              <a:rPr lang="zh-CN" altLang="en-US" sz="2000" dirty="0">
                <a:latin typeface="宋体" panose="02010600030101010101" pitchFamily="2" charset="-122"/>
              </a:rPr>
              <a:t>	    每一次合并，多多可以把两堆果子合并到一起，消耗的体力等于两堆果子的重量之和。可以看出，所有的果子经过</a:t>
            </a:r>
            <a:r>
              <a:rPr lang="en-US" altLang="zh-CN" sz="2000">
                <a:latin typeface="宋体" panose="02010600030101010101" pitchFamily="2" charset="-122"/>
              </a:rPr>
              <a:t>n-1</a:t>
            </a:r>
            <a:r>
              <a:rPr lang="zh-CN" altLang="en-US" sz="2000" dirty="0">
                <a:latin typeface="宋体" panose="02010600030101010101" pitchFamily="2" charset="-122"/>
              </a:rPr>
              <a:t>次合并之后，就只剩下一堆了。多多在合并果子时总共消耗的体力等于每次合并所耗体力之和。</a:t>
            </a:r>
            <a:endParaRPr lang="zh-CN" altLang="en-US" sz="2000" dirty="0">
              <a:latin typeface="宋体" panose="02010600030101010101" pitchFamily="2" charset="-122"/>
            </a:endParaRPr>
          </a:p>
          <a:p>
            <a:pPr marL="180975" indent="-180975">
              <a:lnSpc>
                <a:spcPct val="80000"/>
              </a:lnSpc>
              <a:buNone/>
            </a:pPr>
            <a:r>
              <a:rPr lang="zh-CN" altLang="en-US" sz="2000" dirty="0">
                <a:latin typeface="宋体" panose="02010600030101010101" pitchFamily="2" charset="-122"/>
              </a:rPr>
              <a:t>	    因为还要花大力气把这些果子搬回家，所以多多在合并果子时要尽可能地节省体力。假定每个果子重量都为</a:t>
            </a:r>
            <a:r>
              <a:rPr lang="en-US" altLang="zh-CN" sz="2000">
                <a:latin typeface="宋体" panose="02010600030101010101" pitchFamily="2" charset="-122"/>
              </a:rPr>
              <a:t>1</a:t>
            </a:r>
            <a:r>
              <a:rPr lang="zh-CN" altLang="en-US" sz="2000" dirty="0">
                <a:latin typeface="宋体" panose="02010600030101010101" pitchFamily="2" charset="-122"/>
              </a:rPr>
              <a:t>，并且已知果子的种类数和每种果子的数目，你的任务是设计出合并的次序方案，使多多耗费的体力最少，并输出这个最小的体力耗费值。</a:t>
            </a:r>
            <a:endParaRPr lang="zh-CN" altLang="en-US" sz="2000" dirty="0">
              <a:latin typeface="宋体" panose="02010600030101010101" pitchFamily="2" charset="-122"/>
            </a:endParaRPr>
          </a:p>
          <a:p>
            <a:pPr marL="180975" indent="-180975">
              <a:lnSpc>
                <a:spcPct val="80000"/>
              </a:lnSpc>
              <a:buNone/>
            </a:pPr>
            <a:r>
              <a:rPr lang="zh-CN" altLang="en-US" sz="2000" dirty="0">
                <a:latin typeface="宋体" panose="02010600030101010101" pitchFamily="2" charset="-122"/>
              </a:rPr>
              <a:t>	    例如有</a:t>
            </a:r>
            <a:r>
              <a:rPr lang="en-US" altLang="zh-CN" sz="2000">
                <a:latin typeface="宋体" panose="02010600030101010101" pitchFamily="2" charset="-122"/>
              </a:rPr>
              <a:t>3</a:t>
            </a:r>
            <a:r>
              <a:rPr lang="zh-CN" altLang="en-US" sz="2000" dirty="0">
                <a:latin typeface="宋体" panose="02010600030101010101" pitchFamily="2" charset="-122"/>
              </a:rPr>
              <a:t>种果子，数目依次为</a:t>
            </a:r>
            <a:r>
              <a:rPr lang="en-US" altLang="zh-CN" sz="2000">
                <a:latin typeface="宋体" panose="02010600030101010101" pitchFamily="2" charset="-122"/>
              </a:rPr>
              <a:t>1</a:t>
            </a:r>
            <a:r>
              <a:rPr lang="zh-CN" altLang="en-US" sz="2000" dirty="0">
                <a:latin typeface="宋体" panose="02010600030101010101" pitchFamily="2" charset="-122"/>
              </a:rPr>
              <a:t>，</a:t>
            </a:r>
            <a:r>
              <a:rPr lang="en-US" altLang="zh-CN" sz="2000">
                <a:latin typeface="宋体" panose="02010600030101010101" pitchFamily="2" charset="-122"/>
              </a:rPr>
              <a:t>2</a:t>
            </a:r>
            <a:r>
              <a:rPr lang="zh-CN" altLang="en-US" sz="2000" dirty="0">
                <a:latin typeface="宋体" panose="02010600030101010101" pitchFamily="2" charset="-122"/>
              </a:rPr>
              <a:t>，</a:t>
            </a:r>
            <a:r>
              <a:rPr lang="en-US" altLang="zh-CN" sz="2000">
                <a:latin typeface="宋体" panose="02010600030101010101" pitchFamily="2" charset="-122"/>
              </a:rPr>
              <a:t>9</a:t>
            </a:r>
            <a:r>
              <a:rPr lang="zh-CN" altLang="en-US" sz="2000" dirty="0">
                <a:latin typeface="宋体" panose="02010600030101010101" pitchFamily="2" charset="-122"/>
              </a:rPr>
              <a:t>。可以先将 </a:t>
            </a:r>
            <a:r>
              <a:rPr lang="en-US" altLang="zh-CN" sz="2000">
                <a:latin typeface="宋体" panose="02010600030101010101" pitchFamily="2" charset="-122"/>
              </a:rPr>
              <a:t>1</a:t>
            </a:r>
            <a:r>
              <a:rPr lang="zh-CN" altLang="en-US" sz="2000" dirty="0">
                <a:latin typeface="宋体" panose="02010600030101010101" pitchFamily="2" charset="-122"/>
              </a:rPr>
              <a:t>、</a:t>
            </a:r>
            <a:r>
              <a:rPr lang="en-US" altLang="zh-CN" sz="2000">
                <a:latin typeface="宋体" panose="02010600030101010101" pitchFamily="2" charset="-122"/>
              </a:rPr>
              <a:t>2</a:t>
            </a:r>
            <a:r>
              <a:rPr lang="zh-CN" altLang="en-US" sz="2000" dirty="0">
                <a:latin typeface="宋体" panose="02010600030101010101" pitchFamily="2" charset="-122"/>
              </a:rPr>
              <a:t>堆合并，新堆数目为</a:t>
            </a:r>
            <a:r>
              <a:rPr lang="en-US" altLang="zh-CN" sz="2000">
                <a:latin typeface="宋体" panose="02010600030101010101" pitchFamily="2" charset="-122"/>
              </a:rPr>
              <a:t>3</a:t>
            </a:r>
            <a:r>
              <a:rPr lang="zh-CN" altLang="en-US" sz="2000" dirty="0">
                <a:latin typeface="宋体" panose="02010600030101010101" pitchFamily="2" charset="-122"/>
              </a:rPr>
              <a:t>，耗费体力为</a:t>
            </a:r>
            <a:r>
              <a:rPr lang="en-US" altLang="zh-CN" sz="2000">
                <a:latin typeface="宋体" panose="02010600030101010101" pitchFamily="2" charset="-122"/>
              </a:rPr>
              <a:t>3</a:t>
            </a:r>
            <a:r>
              <a:rPr lang="zh-CN" altLang="en-US" sz="2000" dirty="0">
                <a:latin typeface="宋体" panose="02010600030101010101" pitchFamily="2" charset="-122"/>
              </a:rPr>
              <a:t>。接着，将新堆与原先的第三堆合并，又得到新的堆，数目为</a:t>
            </a:r>
            <a:r>
              <a:rPr lang="en-US" altLang="zh-CN" sz="2000">
                <a:latin typeface="宋体" panose="02010600030101010101" pitchFamily="2" charset="-122"/>
              </a:rPr>
              <a:t>12</a:t>
            </a:r>
            <a:r>
              <a:rPr lang="zh-CN" altLang="en-US" sz="2000" dirty="0">
                <a:latin typeface="宋体" panose="02010600030101010101" pitchFamily="2" charset="-122"/>
              </a:rPr>
              <a:t>，耗费体力为 </a:t>
            </a:r>
            <a:r>
              <a:rPr lang="en-US" altLang="zh-CN" sz="2000">
                <a:latin typeface="宋体" panose="02010600030101010101" pitchFamily="2" charset="-122"/>
              </a:rPr>
              <a:t>12</a:t>
            </a:r>
            <a:r>
              <a:rPr lang="zh-CN" altLang="en-US" sz="2000" dirty="0">
                <a:latin typeface="宋体" panose="02010600030101010101" pitchFamily="2" charset="-122"/>
              </a:rPr>
              <a:t>。所以多多总共耗费体力</a:t>
            </a:r>
            <a:r>
              <a:rPr lang="en-US" altLang="zh-CN" sz="2000">
                <a:latin typeface="宋体" panose="02010600030101010101" pitchFamily="2" charset="-122"/>
              </a:rPr>
              <a:t>=3+12=15</a:t>
            </a:r>
            <a:r>
              <a:rPr lang="zh-CN" altLang="en-US" sz="2000" dirty="0">
                <a:latin typeface="宋体" panose="02010600030101010101" pitchFamily="2" charset="-122"/>
              </a:rPr>
              <a:t>。可以证明</a:t>
            </a:r>
            <a:r>
              <a:rPr lang="en-US" altLang="zh-CN" sz="2000">
                <a:latin typeface="宋体" panose="02010600030101010101" pitchFamily="2" charset="-122"/>
              </a:rPr>
              <a:t>15</a:t>
            </a:r>
            <a:r>
              <a:rPr lang="zh-CN" altLang="en-US" sz="2000" dirty="0">
                <a:latin typeface="宋体" panose="02010600030101010101" pitchFamily="2" charset="-122"/>
              </a:rPr>
              <a:t>为最小的体力耗费值。</a:t>
            </a:r>
            <a:endParaRPr lang="zh-CN" altLang="en-US" sz="2000" dirty="0">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body"/>
          </p:nvPr>
        </p:nvSpPr>
        <p:spPr>
          <a:xfrm>
            <a:off x="457200" y="468313"/>
            <a:ext cx="8229600" cy="5659437"/>
          </a:xfrm>
        </p:spPr>
        <p:txBody>
          <a:bodyPr wrap="square" lIns="91440" tIns="45720" rIns="91440" bIns="45720" anchor="t" anchorCtr="0"/>
          <a:p>
            <a:pPr marL="180975" indent="-180975">
              <a:buNone/>
            </a:pPr>
            <a:r>
              <a:rPr lang="en-US" altLang="zh-CN" sz="2400"/>
              <a:t>【</a:t>
            </a:r>
            <a:r>
              <a:rPr lang="zh-CN" altLang="en-US" sz="2400" dirty="0"/>
              <a:t>输入文件</a:t>
            </a:r>
            <a:r>
              <a:rPr lang="en-US" altLang="zh-CN" sz="2400"/>
              <a:t>】</a:t>
            </a:r>
            <a:endParaRPr lang="en-US" altLang="zh-CN" sz="2400"/>
          </a:p>
          <a:p>
            <a:pPr marL="180975" indent="-180975">
              <a:buNone/>
            </a:pPr>
            <a:r>
              <a:rPr lang="zh-CN" altLang="en-US" sz="2400" dirty="0"/>
              <a:t>　　输入文件</a:t>
            </a:r>
            <a:r>
              <a:rPr lang="en-US" altLang="zh-CN" sz="2400" dirty="0" err="1"/>
              <a:t>fruit.in</a:t>
            </a:r>
            <a:r>
              <a:rPr lang="zh-CN" altLang="en-US" sz="2400" dirty="0"/>
              <a:t>包括两行，第一行是一个整数</a:t>
            </a:r>
            <a:r>
              <a:rPr lang="en-US" altLang="zh-CN" sz="2400"/>
              <a:t>n</a:t>
            </a:r>
            <a:r>
              <a:rPr lang="zh-CN" altLang="en-US" sz="2400" dirty="0"/>
              <a:t>（</a:t>
            </a:r>
            <a:r>
              <a:rPr lang="en-US" altLang="zh-CN" sz="2400"/>
              <a:t>1 &lt;= n &lt;= 30000</a:t>
            </a:r>
            <a:r>
              <a:rPr lang="zh-CN" altLang="en-US" sz="2400" dirty="0"/>
              <a:t>），表示果子的种类数。第二行包含</a:t>
            </a:r>
            <a:r>
              <a:rPr lang="en-US" altLang="zh-CN" sz="2400"/>
              <a:t>n</a:t>
            </a:r>
            <a:r>
              <a:rPr lang="zh-CN" altLang="en-US" sz="2400" dirty="0"/>
              <a:t>个整数，用空格分隔，第</a:t>
            </a:r>
            <a:r>
              <a:rPr lang="en-US" altLang="zh-CN" sz="2400"/>
              <a:t>i</a:t>
            </a:r>
            <a:r>
              <a:rPr lang="zh-CN" altLang="en-US" sz="2400" dirty="0"/>
              <a:t>个整数</a:t>
            </a:r>
            <a:r>
              <a:rPr lang="en-US" altLang="zh-CN" sz="2400" dirty="0" err="1"/>
              <a:t>a</a:t>
            </a:r>
            <a:r>
              <a:rPr lang="en-US" altLang="zh-CN" sz="2400" baseline="-25000" dirty="0" err="1"/>
              <a:t>i</a:t>
            </a:r>
            <a:r>
              <a:rPr lang="zh-CN" altLang="en-US" sz="2400" dirty="0"/>
              <a:t>（</a:t>
            </a:r>
            <a:r>
              <a:rPr lang="en-US" altLang="zh-CN" sz="2400"/>
              <a:t>1 &lt;= </a:t>
            </a:r>
            <a:r>
              <a:rPr lang="en-US" altLang="zh-CN" sz="2400" dirty="0" err="1"/>
              <a:t>a</a:t>
            </a:r>
            <a:r>
              <a:rPr lang="en-US" altLang="zh-CN" sz="2400" baseline="-25000" dirty="0" err="1"/>
              <a:t>i</a:t>
            </a:r>
            <a:r>
              <a:rPr lang="en-US" altLang="zh-CN" sz="2400" baseline="-25000"/>
              <a:t> </a:t>
            </a:r>
            <a:r>
              <a:rPr lang="en-US" altLang="zh-CN" sz="2400"/>
              <a:t>&lt;= 20000</a:t>
            </a:r>
            <a:r>
              <a:rPr lang="zh-CN" altLang="en-US" sz="2400" dirty="0"/>
              <a:t>）是第</a:t>
            </a:r>
            <a:r>
              <a:rPr lang="en-US" altLang="zh-CN" sz="2400"/>
              <a:t>i</a:t>
            </a:r>
            <a:r>
              <a:rPr lang="zh-CN" altLang="en-US" sz="2400" dirty="0"/>
              <a:t>种果子的数目。</a:t>
            </a:r>
            <a:endParaRPr lang="zh-CN" altLang="en-US" sz="2400" dirty="0"/>
          </a:p>
          <a:p>
            <a:pPr marL="180975" indent="-180975">
              <a:buNone/>
            </a:pPr>
            <a:r>
              <a:rPr lang="en-US" altLang="zh-CN" sz="2400"/>
              <a:t>【</a:t>
            </a:r>
            <a:r>
              <a:rPr lang="zh-CN" altLang="en-US" sz="2400" dirty="0"/>
              <a:t>输出文件</a:t>
            </a:r>
            <a:r>
              <a:rPr lang="en-US" altLang="zh-CN" sz="2400"/>
              <a:t>】</a:t>
            </a:r>
            <a:endParaRPr lang="en-US" altLang="zh-CN" sz="2400"/>
          </a:p>
          <a:p>
            <a:pPr marL="180975" indent="-180975">
              <a:buNone/>
            </a:pPr>
            <a:r>
              <a:rPr lang="zh-CN" altLang="en-US" sz="2400" dirty="0"/>
              <a:t>　　输出文件</a:t>
            </a:r>
            <a:r>
              <a:rPr lang="en-US" altLang="zh-CN" sz="2400" dirty="0" err="1"/>
              <a:t>fruit.out</a:t>
            </a:r>
            <a:r>
              <a:rPr lang="zh-CN" altLang="en-US" sz="2400" dirty="0"/>
              <a:t>包括一行，这一行只包含一个整数，也就是最小的体力耗费值。输入数据保证这个值小于</a:t>
            </a:r>
            <a:r>
              <a:rPr lang="en-US" altLang="zh-CN" sz="2400"/>
              <a:t>2</a:t>
            </a:r>
            <a:r>
              <a:rPr lang="en-US" altLang="zh-CN" sz="2400" baseline="30000"/>
              <a:t>31</a:t>
            </a:r>
            <a:r>
              <a:rPr lang="zh-CN" altLang="en-US" sz="2400" dirty="0"/>
              <a:t>。</a:t>
            </a:r>
            <a:endParaRPr lang="zh-CN" altLang="en-US" sz="2400" dirty="0"/>
          </a:p>
        </p:txBody>
      </p:sp>
      <p:sp>
        <p:nvSpPr>
          <p:cNvPr id="129026" name="Text Box 3"/>
          <p:cNvSpPr txBox="1"/>
          <p:nvPr/>
        </p:nvSpPr>
        <p:spPr>
          <a:xfrm>
            <a:off x="0" y="4283393"/>
            <a:ext cx="2477135" cy="1939290"/>
          </a:xfrm>
          <a:prstGeom prst="rect">
            <a:avLst/>
          </a:prstGeom>
          <a:noFill/>
          <a:ln w="9525">
            <a:noFill/>
          </a:ln>
        </p:spPr>
        <p:txBody>
          <a:bodyPr wrap="none" lIns="90000" tIns="46800" rIns="90000" bIns="46800" anchor="ctr" anchorCtr="0">
            <a:spAutoFit/>
          </a:bodyPr>
          <a:p>
            <a:r>
              <a:rPr lang="en-US" altLang="zh-CN" sz="2000">
                <a:latin typeface="Arial" panose="020B0604020202020204" pitchFamily="34" charset="0"/>
              </a:rPr>
              <a:t>【</a:t>
            </a:r>
            <a:r>
              <a:rPr lang="zh-CN" altLang="en-US" sz="2000" dirty="0">
                <a:latin typeface="Arial" panose="020B0604020202020204" pitchFamily="34" charset="0"/>
              </a:rPr>
              <a:t>样例一输入</a:t>
            </a:r>
            <a:r>
              <a:rPr lang="en-US" altLang="zh-CN" sz="2000">
                <a:latin typeface="Arial" panose="020B0604020202020204" pitchFamily="34" charset="0"/>
              </a:rPr>
              <a:t>】</a:t>
            </a:r>
            <a:endParaRPr lang="en-US" altLang="zh-CN" sz="2000">
              <a:latin typeface="Arial" panose="020B0604020202020204" pitchFamily="34" charset="0"/>
            </a:endParaRPr>
          </a:p>
          <a:p>
            <a:r>
              <a:rPr lang="zh-CN" altLang="en-US" sz="2000" dirty="0">
                <a:latin typeface="Arial" panose="020B0604020202020204" pitchFamily="34" charset="0"/>
              </a:rPr>
              <a:t>　</a:t>
            </a:r>
            <a:r>
              <a:rPr lang="en-US" altLang="zh-CN" sz="2000">
                <a:latin typeface="Arial" panose="020B0604020202020204" pitchFamily="34" charset="0"/>
              </a:rPr>
              <a:t>3</a:t>
            </a:r>
            <a:endParaRPr lang="en-US" altLang="zh-CN" sz="2000">
              <a:latin typeface="Arial" panose="020B0604020202020204" pitchFamily="34" charset="0"/>
            </a:endParaRPr>
          </a:p>
          <a:p>
            <a:r>
              <a:rPr lang="zh-CN" altLang="en-US" sz="2000" dirty="0">
                <a:latin typeface="Arial" panose="020B0604020202020204" pitchFamily="34" charset="0"/>
              </a:rPr>
              <a:t>　</a:t>
            </a:r>
            <a:r>
              <a:rPr lang="en-US" altLang="zh-CN" sz="2000">
                <a:latin typeface="Arial" panose="020B0604020202020204" pitchFamily="34" charset="0"/>
              </a:rPr>
              <a:t>1 2 9</a:t>
            </a:r>
            <a:endParaRPr lang="en-US" altLang="zh-CN" sz="2000">
              <a:latin typeface="Arial" panose="020B0604020202020204" pitchFamily="34" charset="0"/>
            </a:endParaRPr>
          </a:p>
          <a:p>
            <a:r>
              <a:rPr lang="en-US" altLang="zh-CN" sz="2000">
                <a:latin typeface="Arial" panose="020B0604020202020204" pitchFamily="34" charset="0"/>
              </a:rPr>
              <a:t>【</a:t>
            </a:r>
            <a:r>
              <a:rPr lang="zh-CN" altLang="en-US" sz="2000" dirty="0">
                <a:latin typeface="Arial" panose="020B0604020202020204" pitchFamily="34" charset="0"/>
              </a:rPr>
              <a:t>样例二输入</a:t>
            </a:r>
            <a:r>
              <a:rPr lang="en-US" altLang="zh-CN" sz="2000">
                <a:latin typeface="Arial" panose="020B0604020202020204" pitchFamily="34" charset="0"/>
              </a:rPr>
              <a:t>】</a:t>
            </a:r>
            <a:endParaRPr lang="en-US" altLang="zh-CN" sz="2000">
              <a:latin typeface="Arial" panose="020B0604020202020204" pitchFamily="34" charset="0"/>
            </a:endParaRPr>
          </a:p>
          <a:p>
            <a:r>
              <a:rPr lang="zh-CN" altLang="en-US" sz="2000" dirty="0">
                <a:latin typeface="Arial" panose="020B0604020202020204" pitchFamily="34" charset="0"/>
              </a:rPr>
              <a:t>　</a:t>
            </a:r>
            <a:r>
              <a:rPr lang="en-US" altLang="zh-CN" sz="2000">
                <a:latin typeface="Arial" panose="020B0604020202020204" pitchFamily="34" charset="0"/>
              </a:rPr>
              <a:t>10</a:t>
            </a:r>
            <a:endParaRPr lang="en-US" altLang="zh-CN" sz="2000">
              <a:latin typeface="Arial" panose="020B0604020202020204" pitchFamily="34" charset="0"/>
            </a:endParaRPr>
          </a:p>
          <a:p>
            <a:r>
              <a:rPr lang="zh-CN" altLang="en-US" sz="2000" dirty="0">
                <a:latin typeface="Arial" panose="020B0604020202020204" pitchFamily="34" charset="0"/>
              </a:rPr>
              <a:t>　</a:t>
            </a:r>
            <a:r>
              <a:rPr lang="en-US" altLang="zh-CN" sz="2000">
                <a:latin typeface="Arial" panose="020B0604020202020204" pitchFamily="34" charset="0"/>
              </a:rPr>
              <a:t>3 5 1 7 6 4 2 5 4 1</a:t>
            </a:r>
            <a:endParaRPr lang="en-US" altLang="zh-CN" sz="2000">
              <a:latin typeface="Arial" panose="020B0604020202020204" pitchFamily="34" charset="0"/>
            </a:endParaRPr>
          </a:p>
        </p:txBody>
      </p:sp>
      <p:sp>
        <p:nvSpPr>
          <p:cNvPr id="129027" name="Text Box 4"/>
          <p:cNvSpPr txBox="1"/>
          <p:nvPr/>
        </p:nvSpPr>
        <p:spPr>
          <a:xfrm>
            <a:off x="2688908" y="4276090"/>
            <a:ext cx="1957070" cy="1631315"/>
          </a:xfrm>
          <a:prstGeom prst="rect">
            <a:avLst/>
          </a:prstGeom>
          <a:noFill/>
          <a:ln w="9525">
            <a:noFill/>
          </a:ln>
        </p:spPr>
        <p:txBody>
          <a:bodyPr wrap="none" lIns="90000" tIns="46800" rIns="90000" bIns="46800" anchor="ctr" anchorCtr="0">
            <a:spAutoFit/>
          </a:bodyPr>
          <a:p>
            <a:r>
              <a:rPr lang="en-US" altLang="zh-CN" sz="2000">
                <a:latin typeface="Arial" panose="020B0604020202020204" pitchFamily="34" charset="0"/>
              </a:rPr>
              <a:t>【</a:t>
            </a:r>
            <a:r>
              <a:rPr lang="zh-CN" altLang="en-US" sz="2000" dirty="0">
                <a:latin typeface="Arial" panose="020B0604020202020204" pitchFamily="34" charset="0"/>
              </a:rPr>
              <a:t>样例一输出</a:t>
            </a:r>
            <a:r>
              <a:rPr lang="en-US" altLang="zh-CN" sz="2000">
                <a:latin typeface="Arial" panose="020B0604020202020204" pitchFamily="34" charset="0"/>
              </a:rPr>
              <a:t>】</a:t>
            </a:r>
            <a:endParaRPr lang="en-US" altLang="zh-CN" sz="2000">
              <a:latin typeface="Arial" panose="020B0604020202020204" pitchFamily="34" charset="0"/>
            </a:endParaRPr>
          </a:p>
          <a:p>
            <a:r>
              <a:rPr lang="zh-CN" altLang="en-US" sz="2000" dirty="0">
                <a:latin typeface="Arial" panose="020B0604020202020204" pitchFamily="34" charset="0"/>
              </a:rPr>
              <a:t>　　</a:t>
            </a:r>
            <a:r>
              <a:rPr lang="en-US" altLang="zh-CN" sz="2000">
                <a:latin typeface="Arial" panose="020B0604020202020204" pitchFamily="34" charset="0"/>
              </a:rPr>
              <a:t>15</a:t>
            </a:r>
            <a:endParaRPr lang="en-US" altLang="zh-CN" sz="2000">
              <a:latin typeface="Arial" panose="020B0604020202020204" pitchFamily="34" charset="0"/>
            </a:endParaRPr>
          </a:p>
          <a:p>
            <a:endParaRPr lang="en-US" altLang="zh-CN" sz="2000">
              <a:latin typeface="Arial" panose="020B0604020202020204" pitchFamily="34" charset="0"/>
            </a:endParaRPr>
          </a:p>
          <a:p>
            <a:r>
              <a:rPr lang="en-US" altLang="zh-CN" sz="2000">
                <a:latin typeface="Arial" panose="020B0604020202020204" pitchFamily="34" charset="0"/>
              </a:rPr>
              <a:t>【</a:t>
            </a:r>
            <a:r>
              <a:rPr lang="zh-CN" altLang="en-US" sz="2000" dirty="0">
                <a:latin typeface="Arial" panose="020B0604020202020204" pitchFamily="34" charset="0"/>
              </a:rPr>
              <a:t>样例二输出</a:t>
            </a:r>
            <a:r>
              <a:rPr lang="en-US" altLang="zh-CN" sz="2000">
                <a:latin typeface="Arial" panose="020B0604020202020204" pitchFamily="34" charset="0"/>
              </a:rPr>
              <a:t>】</a:t>
            </a:r>
            <a:endParaRPr lang="en-US" altLang="zh-CN" sz="2000">
              <a:latin typeface="Arial" panose="020B0604020202020204" pitchFamily="34" charset="0"/>
            </a:endParaRPr>
          </a:p>
          <a:p>
            <a:r>
              <a:rPr lang="zh-CN" altLang="en-US" sz="2000" dirty="0">
                <a:latin typeface="Arial" panose="020B0604020202020204" pitchFamily="34" charset="0"/>
              </a:rPr>
              <a:t>　　</a:t>
            </a:r>
            <a:r>
              <a:rPr lang="en-US" altLang="zh-CN" sz="2000">
                <a:latin typeface="Arial" panose="020B0604020202020204" pitchFamily="34" charset="0"/>
              </a:rPr>
              <a:t>120</a:t>
            </a:r>
            <a:endParaRPr lang="en-US" altLang="zh-CN" sz="2000">
              <a:latin typeface="Arial" panose="020B0604020202020204" pitchFamily="34" charset="0"/>
            </a:endParaRPr>
          </a:p>
        </p:txBody>
      </p:sp>
      <p:sp>
        <p:nvSpPr>
          <p:cNvPr id="129028" name="Text Box 5"/>
          <p:cNvSpPr txBox="1"/>
          <p:nvPr/>
        </p:nvSpPr>
        <p:spPr>
          <a:xfrm>
            <a:off x="4859973" y="4364990"/>
            <a:ext cx="4510087" cy="1312863"/>
          </a:xfrm>
          <a:prstGeom prst="rect">
            <a:avLst/>
          </a:prstGeom>
          <a:noFill/>
          <a:ln w="9525">
            <a:noFill/>
          </a:ln>
        </p:spPr>
        <p:txBody>
          <a:bodyPr wrap="none" lIns="90000" tIns="46800" rIns="90000" bIns="46800" anchor="ctr" anchorCtr="0">
            <a:spAutoFit/>
          </a:bodyPr>
          <a:p>
            <a:r>
              <a:rPr lang="en-US" altLang="zh-CN" sz="2000">
                <a:latin typeface="Arial" panose="020B0604020202020204" pitchFamily="34" charset="0"/>
              </a:rPr>
              <a:t>【</a:t>
            </a:r>
            <a:r>
              <a:rPr lang="zh-CN" altLang="en-US" sz="2000" dirty="0">
                <a:latin typeface="Arial" panose="020B0604020202020204" pitchFamily="34" charset="0"/>
              </a:rPr>
              <a:t>数据规模</a:t>
            </a:r>
            <a:r>
              <a:rPr lang="en-US" altLang="zh-CN" sz="2000">
                <a:latin typeface="Arial" panose="020B0604020202020204" pitchFamily="34" charset="0"/>
              </a:rPr>
              <a:t>】</a:t>
            </a:r>
            <a:endParaRPr lang="en-US" altLang="zh-CN" sz="2000">
              <a:latin typeface="Arial" panose="020B0604020202020204" pitchFamily="34" charset="0"/>
            </a:endParaRPr>
          </a:p>
          <a:p>
            <a:r>
              <a:rPr lang="zh-CN" altLang="en-US" sz="2000" dirty="0">
                <a:latin typeface="Arial" panose="020B0604020202020204" pitchFamily="34" charset="0"/>
              </a:rPr>
              <a:t>对于</a:t>
            </a:r>
            <a:r>
              <a:rPr lang="en-US" altLang="zh-CN" sz="2000">
                <a:latin typeface="Arial" panose="020B0604020202020204" pitchFamily="34" charset="0"/>
              </a:rPr>
              <a:t>30%</a:t>
            </a:r>
            <a:r>
              <a:rPr lang="zh-CN" altLang="en-US" sz="2000" dirty="0">
                <a:latin typeface="Arial" panose="020B0604020202020204" pitchFamily="34" charset="0"/>
              </a:rPr>
              <a:t>的数据，保证有</a:t>
            </a:r>
            <a:r>
              <a:rPr lang="en-US" altLang="zh-CN" sz="2000">
                <a:latin typeface="Arial" panose="020B0604020202020204" pitchFamily="34" charset="0"/>
              </a:rPr>
              <a:t>n &lt;= 1000</a:t>
            </a:r>
            <a:r>
              <a:rPr lang="zh-CN" altLang="en-US" sz="2000" dirty="0">
                <a:latin typeface="Arial" panose="020B0604020202020204" pitchFamily="34" charset="0"/>
              </a:rPr>
              <a:t>；</a:t>
            </a:r>
            <a:endParaRPr lang="zh-CN" altLang="en-US" sz="2000" dirty="0">
              <a:latin typeface="Arial" panose="020B0604020202020204" pitchFamily="34" charset="0"/>
            </a:endParaRPr>
          </a:p>
          <a:p>
            <a:r>
              <a:rPr lang="zh-CN" altLang="en-US" sz="2000" dirty="0">
                <a:latin typeface="Arial" panose="020B0604020202020204" pitchFamily="34" charset="0"/>
              </a:rPr>
              <a:t>对于</a:t>
            </a:r>
            <a:r>
              <a:rPr lang="en-US" altLang="zh-CN" sz="2000">
                <a:latin typeface="Arial" panose="020B0604020202020204" pitchFamily="34" charset="0"/>
              </a:rPr>
              <a:t>50%</a:t>
            </a:r>
            <a:r>
              <a:rPr lang="zh-CN" altLang="en-US" sz="2000" dirty="0">
                <a:latin typeface="Arial" panose="020B0604020202020204" pitchFamily="34" charset="0"/>
              </a:rPr>
              <a:t>的数据，保证有</a:t>
            </a:r>
            <a:r>
              <a:rPr lang="en-US" altLang="zh-CN" sz="2000">
                <a:latin typeface="Arial" panose="020B0604020202020204" pitchFamily="34" charset="0"/>
              </a:rPr>
              <a:t>n &lt;= 5000</a:t>
            </a:r>
            <a:r>
              <a:rPr lang="zh-CN" altLang="en-US" sz="2000" dirty="0">
                <a:latin typeface="Arial" panose="020B0604020202020204" pitchFamily="34" charset="0"/>
              </a:rPr>
              <a:t>；</a:t>
            </a:r>
            <a:endParaRPr lang="zh-CN" altLang="en-US" sz="2000" dirty="0">
              <a:latin typeface="Arial" panose="020B0604020202020204" pitchFamily="34" charset="0"/>
            </a:endParaRPr>
          </a:p>
          <a:p>
            <a:r>
              <a:rPr lang="zh-CN" altLang="en-US" sz="2000" dirty="0">
                <a:latin typeface="Arial" panose="020B0604020202020204" pitchFamily="34" charset="0"/>
              </a:rPr>
              <a:t>对于全部的数据，保证有</a:t>
            </a:r>
            <a:r>
              <a:rPr lang="en-US" altLang="zh-CN" sz="2000">
                <a:latin typeface="Arial" panose="020B0604020202020204" pitchFamily="34" charset="0"/>
              </a:rPr>
              <a:t>n &lt;= 30000</a:t>
            </a:r>
            <a:r>
              <a:rPr lang="zh-CN" altLang="en-US" sz="2000" dirty="0">
                <a:latin typeface="Arial" panose="020B0604020202020204" pitchFamily="34" charset="0"/>
              </a:rPr>
              <a:t>。</a:t>
            </a:r>
            <a:endParaRPr lang="zh-CN" altLang="en-US" sz="2000" dirty="0">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p:cNvSpPr>
          <p:nvPr>
            <p:ph type="body"/>
          </p:nvPr>
        </p:nvSpPr>
        <p:spPr>
          <a:xfrm>
            <a:off x="250825" y="115888"/>
            <a:ext cx="8229600" cy="4411662"/>
          </a:xfrm>
        </p:spPr>
        <p:txBody>
          <a:bodyPr wrap="square" lIns="91440" tIns="45720" rIns="91440" bIns="45720" anchor="t" anchorCtr="0"/>
          <a:p>
            <a:pPr marL="180975" indent="-180975">
              <a:buNone/>
            </a:pPr>
            <a:r>
              <a:rPr lang="en-US" altLang="zh-CN" sz="2400" b="1">
                <a:solidFill>
                  <a:srgbClr val="0000FF"/>
                </a:solidFill>
              </a:rPr>
              <a:t>【</a:t>
            </a:r>
            <a:r>
              <a:rPr lang="zh-CN" altLang="en-US" sz="2400" b="1" dirty="0">
                <a:solidFill>
                  <a:srgbClr val="0000FF"/>
                </a:solidFill>
              </a:rPr>
              <a:t>问题分析</a:t>
            </a:r>
            <a:r>
              <a:rPr lang="en-US" altLang="zh-CN" sz="2400" b="1">
                <a:solidFill>
                  <a:srgbClr val="0000FF"/>
                </a:solidFill>
              </a:rPr>
              <a:t>】</a:t>
            </a:r>
            <a:endParaRPr lang="en-US" altLang="zh-CN" sz="2400" b="1">
              <a:solidFill>
                <a:srgbClr val="0000FF"/>
              </a:solidFill>
            </a:endParaRPr>
          </a:p>
          <a:p>
            <a:pPr marL="180975" indent="-180975"/>
            <a:r>
              <a:rPr lang="en-US" altLang="zh-CN" sz="2400">
                <a:solidFill>
                  <a:srgbClr val="FF0000"/>
                </a:solidFill>
              </a:rPr>
              <a:t>1</a:t>
            </a:r>
            <a:r>
              <a:rPr lang="zh-CN" altLang="en-US" sz="2400" dirty="0">
                <a:solidFill>
                  <a:srgbClr val="FF0000"/>
                </a:solidFill>
              </a:rPr>
              <a:t>、算法分析</a:t>
            </a:r>
            <a:endParaRPr lang="zh-CN" altLang="en-US" sz="2400" dirty="0">
              <a:solidFill>
                <a:srgbClr val="FF0000"/>
              </a:solidFill>
            </a:endParaRPr>
          </a:p>
          <a:p>
            <a:pPr marL="180975" indent="-180975">
              <a:buNone/>
            </a:pPr>
            <a:r>
              <a:rPr lang="zh-CN" altLang="en-US" sz="2400" dirty="0"/>
              <a:t>	    将这个问题换一个角度描述：给定</a:t>
            </a:r>
            <a:r>
              <a:rPr lang="en-US" altLang="zh-CN" sz="2400"/>
              <a:t>n</a:t>
            </a:r>
            <a:r>
              <a:rPr lang="zh-CN" altLang="en-US" sz="2400" dirty="0"/>
              <a:t>个叶结点，每个结点有一个权值</a:t>
            </a:r>
            <a:r>
              <a:rPr lang="en-US" altLang="zh-CN" sz="2400" dirty="0" err="1"/>
              <a:t>W[i</a:t>
            </a:r>
            <a:r>
              <a:rPr lang="en-US" altLang="zh-CN" sz="2400"/>
              <a:t>]</a:t>
            </a:r>
            <a:r>
              <a:rPr lang="zh-CN" altLang="en-US" sz="2400" dirty="0"/>
              <a:t>，将它们中两个、两个合并为树，假设每个结点从根到它的距离是</a:t>
            </a:r>
            <a:r>
              <a:rPr lang="en-US" altLang="zh-CN" sz="2400" dirty="0" err="1"/>
              <a:t>D[i</a:t>
            </a:r>
            <a:r>
              <a:rPr lang="en-US" altLang="zh-CN" sz="2400"/>
              <a:t>]</a:t>
            </a:r>
            <a:r>
              <a:rPr lang="zh-CN" altLang="en-US" sz="2400" dirty="0"/>
              <a:t>，使得最终∑</a:t>
            </a:r>
            <a:r>
              <a:rPr lang="en-US" altLang="zh-CN" sz="2400"/>
              <a:t>(</a:t>
            </a:r>
            <a:r>
              <a:rPr lang="en-US" altLang="zh-CN" sz="2400" dirty="0" err="1"/>
              <a:t>w</a:t>
            </a:r>
            <a:r>
              <a:rPr lang="en-US" altLang="zh-CN" sz="2400" baseline="-25000" dirty="0" err="1"/>
              <a:t>i</a:t>
            </a:r>
            <a:r>
              <a:rPr lang="en-US" altLang="zh-CN" sz="2400" baseline="-25000"/>
              <a:t> </a:t>
            </a:r>
            <a:r>
              <a:rPr lang="en-US" altLang="zh-CN" sz="2400"/>
              <a:t>* </a:t>
            </a:r>
            <a:r>
              <a:rPr lang="en-US" altLang="zh-CN" sz="2400" dirty="0" err="1"/>
              <a:t>di</a:t>
            </a:r>
            <a:r>
              <a:rPr lang="en-US" altLang="zh-CN" sz="2400"/>
              <a:t>)</a:t>
            </a:r>
            <a:r>
              <a:rPr lang="zh-CN" altLang="en-US" sz="2400" dirty="0"/>
              <a:t>最小。</a:t>
            </a:r>
            <a:endParaRPr lang="zh-CN" altLang="en-US" sz="2400" dirty="0"/>
          </a:p>
          <a:p>
            <a:pPr marL="180975" indent="-180975">
              <a:buNone/>
            </a:pPr>
            <a:r>
              <a:rPr lang="zh-CN" altLang="en-US" sz="2400" dirty="0"/>
              <a:t>	    于是，这个问题就变为了经典的</a:t>
            </a:r>
            <a:r>
              <a:rPr lang="en-US" altLang="zh-CN" sz="2400"/>
              <a:t>Huffman</a:t>
            </a:r>
            <a:r>
              <a:rPr lang="zh-CN" altLang="en-US" sz="2400" dirty="0"/>
              <a:t>树问题。</a:t>
            </a:r>
            <a:r>
              <a:rPr lang="en-US" altLang="zh-CN" sz="2400"/>
              <a:t>Huffman</a:t>
            </a:r>
            <a:r>
              <a:rPr lang="zh-CN" altLang="en-US" sz="2400" dirty="0"/>
              <a:t>树的构造方法如下：</a:t>
            </a:r>
            <a:endParaRPr lang="zh-CN" altLang="en-US" sz="2400" dirty="0"/>
          </a:p>
          <a:p>
            <a:pPr marL="180975" indent="-180975">
              <a:buNone/>
            </a:pPr>
            <a:r>
              <a:rPr lang="zh-CN" altLang="en-US" sz="2400" dirty="0"/>
              <a:t>（</a:t>
            </a:r>
            <a:r>
              <a:rPr lang="en-US" altLang="zh-CN" sz="2400"/>
              <a:t>1</a:t>
            </a:r>
            <a:r>
              <a:rPr lang="zh-CN" altLang="en-US" sz="2400" dirty="0"/>
              <a:t>）从森林里取两个权和最小的结点；</a:t>
            </a:r>
            <a:endParaRPr lang="zh-CN" altLang="en-US" sz="2400" dirty="0"/>
          </a:p>
          <a:p>
            <a:pPr marL="180975" indent="-180975">
              <a:buNone/>
            </a:pPr>
            <a:r>
              <a:rPr lang="zh-CN" altLang="en-US" sz="2400" dirty="0"/>
              <a:t>（</a:t>
            </a:r>
            <a:r>
              <a:rPr lang="en-US" altLang="zh-CN" sz="2400"/>
              <a:t>2</a:t>
            </a:r>
            <a:r>
              <a:rPr lang="zh-CN" altLang="en-US" sz="2400" dirty="0"/>
              <a:t>）将它们的权和相加，得到新的结点，并且把原结点删除，将新结点插入到森林中；</a:t>
            </a:r>
            <a:endParaRPr lang="zh-CN" altLang="en-US" sz="2400" dirty="0"/>
          </a:p>
          <a:p>
            <a:pPr marL="180975" indent="-180975">
              <a:buNone/>
            </a:pPr>
            <a:r>
              <a:rPr lang="zh-CN" altLang="en-US" sz="2400" dirty="0"/>
              <a:t>（</a:t>
            </a:r>
            <a:r>
              <a:rPr lang="en-US" altLang="zh-CN" sz="2400"/>
              <a:t>3</a:t>
            </a:r>
            <a:r>
              <a:rPr lang="zh-CN" altLang="en-US" sz="2400" dirty="0"/>
              <a:t>）重复</a:t>
            </a:r>
            <a:r>
              <a:rPr lang="en-US" altLang="zh-CN" sz="2400"/>
              <a:t>(1)~(2)</a:t>
            </a:r>
            <a:r>
              <a:rPr lang="zh-CN" altLang="en-US" sz="2400" dirty="0"/>
              <a:t>，直到整个森林里只有一棵树。</a:t>
            </a:r>
            <a:endParaRPr lang="zh-CN" alt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2"/>
          <p:cNvSpPr>
            <a:spLocks noGrp="1"/>
          </p:cNvSpPr>
          <p:nvPr>
            <p:ph type="body"/>
          </p:nvPr>
        </p:nvSpPr>
        <p:spPr>
          <a:xfrm>
            <a:off x="250825" y="260350"/>
            <a:ext cx="8229600" cy="4411663"/>
          </a:xfrm>
        </p:spPr>
        <p:txBody>
          <a:bodyPr wrap="square" lIns="91440" tIns="45720" rIns="91440" bIns="45720" anchor="t" anchorCtr="0"/>
          <a:p>
            <a:pPr marL="180975" indent="-180975"/>
            <a:r>
              <a:rPr lang="en-US" altLang="zh-CN" sz="2400">
                <a:solidFill>
                  <a:srgbClr val="0000FF"/>
                </a:solidFill>
                <a:latin typeface="宋体" panose="02010600030101010101" pitchFamily="2" charset="-122"/>
              </a:rPr>
              <a:t>2</a:t>
            </a:r>
            <a:r>
              <a:rPr lang="zh-CN" altLang="en-US" sz="2400" dirty="0">
                <a:solidFill>
                  <a:srgbClr val="0000FF"/>
                </a:solidFill>
                <a:latin typeface="宋体" panose="02010600030101010101" pitchFamily="2" charset="-122"/>
              </a:rPr>
              <a:t>、数据结构</a:t>
            </a:r>
            <a:endParaRPr lang="zh-CN" altLang="en-US" sz="2400" dirty="0">
              <a:solidFill>
                <a:srgbClr val="0000FF"/>
              </a:solidFill>
              <a:latin typeface="宋体" panose="02010600030101010101" pitchFamily="2" charset="-122"/>
            </a:endParaRPr>
          </a:p>
          <a:p>
            <a:pPr marL="180975" indent="-180975">
              <a:buNone/>
            </a:pPr>
            <a:r>
              <a:rPr lang="zh-CN" altLang="en-US" sz="2400" dirty="0">
                <a:latin typeface="宋体" panose="02010600030101010101" pitchFamily="2" charset="-122"/>
              </a:rPr>
              <a:t>	    很显然，问题当中需要执行的操作是：</a:t>
            </a:r>
            <a:r>
              <a:rPr lang="en-US" altLang="zh-CN" sz="2400">
                <a:latin typeface="宋体" panose="02010600030101010101" pitchFamily="2" charset="-122"/>
              </a:rPr>
              <a:t>(1) </a:t>
            </a:r>
            <a:r>
              <a:rPr lang="zh-CN" altLang="en-US" sz="2400" dirty="0">
                <a:latin typeface="宋体" panose="02010600030101010101" pitchFamily="2" charset="-122"/>
              </a:rPr>
              <a:t>从一个表中取出最小的数 </a:t>
            </a:r>
            <a:r>
              <a:rPr lang="en-US" altLang="zh-CN" sz="2400">
                <a:latin typeface="宋体" panose="02010600030101010101" pitchFamily="2" charset="-122"/>
              </a:rPr>
              <a:t>(2) </a:t>
            </a:r>
            <a:r>
              <a:rPr lang="zh-CN" altLang="en-US" sz="2400" dirty="0">
                <a:latin typeface="宋体" panose="02010600030101010101" pitchFamily="2" charset="-122"/>
              </a:rPr>
              <a:t>插入一个数字到这个表中。支持动态查找最小数和动态插入操作的数据结构，我们可以选择用堆来实现。因为取的是最小元素，所以我们要用小根堆实现。</a:t>
            </a:r>
            <a:endParaRPr lang="zh-CN" altLang="en-US" sz="2400" dirty="0">
              <a:latin typeface="宋体" panose="02010600030101010101" pitchFamily="2" charset="-122"/>
            </a:endParaRPr>
          </a:p>
          <a:p>
            <a:pPr marL="180975" indent="-180975">
              <a:buNone/>
            </a:pPr>
            <a:r>
              <a:rPr lang="zh-CN" altLang="en-US" sz="2400" dirty="0">
                <a:latin typeface="宋体" panose="02010600030101010101" pitchFamily="2" charset="-122"/>
              </a:rPr>
              <a:t>	    用堆的关键部分是两个操作：</a:t>
            </a:r>
            <a:r>
              <a:rPr lang="en-US" altLang="zh-CN" sz="2400">
                <a:latin typeface="宋体" panose="02010600030101010101" pitchFamily="2" charset="-122"/>
              </a:rPr>
              <a:t>put</a:t>
            </a:r>
            <a:r>
              <a:rPr lang="zh-CN" altLang="en-US" sz="2400" dirty="0">
                <a:latin typeface="宋体" panose="02010600030101010101" pitchFamily="2" charset="-122"/>
              </a:rPr>
              <a:t>操作，即往堆中加入一个元素；</a:t>
            </a:r>
            <a:r>
              <a:rPr lang="en-US" altLang="zh-CN" sz="2400">
                <a:latin typeface="宋体" panose="02010600030101010101" pitchFamily="2" charset="-122"/>
              </a:rPr>
              <a:t>get</a:t>
            </a:r>
            <a:r>
              <a:rPr lang="zh-CN" altLang="en-US" sz="2400" dirty="0">
                <a:latin typeface="宋体" panose="02010600030101010101" pitchFamily="2" charset="-122"/>
              </a:rPr>
              <a:t>操作，即从堆中取出并删除一个元素。</a:t>
            </a:r>
            <a:endParaRPr lang="zh-CN" altLang="en-US" sz="2400" dirty="0">
              <a:latin typeface="宋体" panose="02010600030101010101" pitchFamily="2" charset="-122"/>
            </a:endParaRPr>
          </a:p>
          <a:p>
            <a:pPr marL="180975" indent="-180975"/>
            <a:r>
              <a:rPr lang="en-US" altLang="zh-CN" sz="2400">
                <a:solidFill>
                  <a:srgbClr val="0000FF"/>
                </a:solidFill>
                <a:latin typeface="宋体" panose="02010600030101010101" pitchFamily="2" charset="-122"/>
              </a:rPr>
              <a:t>3</a:t>
            </a:r>
            <a:r>
              <a:rPr lang="zh-CN" altLang="en-US" sz="2400" dirty="0">
                <a:solidFill>
                  <a:srgbClr val="0000FF"/>
                </a:solidFill>
                <a:latin typeface="宋体" panose="02010600030101010101" pitchFamily="2" charset="-122"/>
              </a:rPr>
              <a:t>、操作实现</a:t>
            </a:r>
            <a:endParaRPr lang="zh-CN" altLang="en-US" sz="2400" dirty="0">
              <a:solidFill>
                <a:srgbClr val="0000FF"/>
              </a:solidFill>
              <a:latin typeface="宋体" panose="02010600030101010101" pitchFamily="2" charset="-122"/>
            </a:endParaRPr>
          </a:p>
          <a:p>
            <a:pPr marL="180975" indent="-180975">
              <a:buNone/>
            </a:pPr>
            <a:r>
              <a:rPr lang="zh-CN" altLang="en-US" sz="2400" dirty="0">
                <a:latin typeface="宋体" panose="02010600030101010101" pitchFamily="2" charset="-122"/>
              </a:rPr>
              <a:t>	    整个程序开始时通过</a:t>
            </a:r>
            <a:r>
              <a:rPr lang="en-US" altLang="zh-CN" sz="2400">
                <a:latin typeface="宋体" panose="02010600030101010101" pitchFamily="2" charset="-122"/>
              </a:rPr>
              <a:t>n</a:t>
            </a:r>
            <a:r>
              <a:rPr lang="zh-CN" altLang="en-US" sz="2400" dirty="0">
                <a:latin typeface="宋体" panose="02010600030101010101" pitchFamily="2" charset="-122"/>
              </a:rPr>
              <a:t>次</a:t>
            </a:r>
            <a:r>
              <a:rPr lang="en-US" altLang="zh-CN" sz="2400">
                <a:latin typeface="宋体" panose="02010600030101010101" pitchFamily="2" charset="-122"/>
              </a:rPr>
              <a:t>put</a:t>
            </a:r>
            <a:r>
              <a:rPr lang="zh-CN" altLang="en-US" sz="2400" dirty="0">
                <a:latin typeface="宋体" panose="02010600030101010101" pitchFamily="2" charset="-122"/>
              </a:rPr>
              <a:t>操作建立一个小根堆，然后不断重复如下操作：两次</a:t>
            </a:r>
            <a:r>
              <a:rPr lang="en-US" altLang="zh-CN" sz="2400">
                <a:latin typeface="宋体" panose="02010600030101010101" pitchFamily="2" charset="-122"/>
              </a:rPr>
              <a:t>get</a:t>
            </a:r>
            <a:r>
              <a:rPr lang="zh-CN" altLang="en-US" sz="2400" dirty="0">
                <a:latin typeface="宋体" panose="02010600030101010101" pitchFamily="2" charset="-122"/>
              </a:rPr>
              <a:t>操作取出两个最小数累加起来，并且形成一个新的结点，再插入到堆中。如</a:t>
            </a:r>
            <a:r>
              <a:rPr lang="en-US" altLang="zh-CN" sz="2400">
                <a:latin typeface="宋体" panose="02010600030101010101" pitchFamily="2" charset="-122"/>
              </a:rPr>
              <a:t>1+1=2</a:t>
            </a:r>
            <a:r>
              <a:rPr lang="zh-CN" altLang="en-US" sz="2400" dirty="0">
                <a:latin typeface="宋体" panose="02010600030101010101" pitchFamily="2" charset="-122"/>
              </a:rPr>
              <a:t>，再把</a:t>
            </a:r>
            <a:r>
              <a:rPr lang="en-US" altLang="zh-CN" sz="2400">
                <a:latin typeface="宋体" panose="02010600030101010101" pitchFamily="2" charset="-122"/>
              </a:rPr>
              <a:t>2</a:t>
            </a:r>
            <a:r>
              <a:rPr lang="zh-CN" altLang="en-US" sz="2400" dirty="0">
                <a:latin typeface="宋体" panose="02010600030101010101" pitchFamily="2" charset="-122"/>
              </a:rPr>
              <a:t>插入到堆的后面一个位置，然后从下往上调整，使得包括</a:t>
            </a:r>
            <a:r>
              <a:rPr lang="en-US" altLang="zh-CN" sz="2400">
                <a:latin typeface="宋体" panose="02010600030101010101" pitchFamily="2" charset="-122"/>
              </a:rPr>
              <a:t>2</a:t>
            </a:r>
            <a:r>
              <a:rPr lang="zh-CN" altLang="en-US" sz="2400" dirty="0">
                <a:latin typeface="宋体" panose="02010600030101010101" pitchFamily="2" charset="-122"/>
              </a:rPr>
              <a:t>在内的数组满足堆的性质</a:t>
            </a:r>
            <a:endParaRPr lang="zh-CN" altLang="en-US" sz="2400" dirty="0">
              <a:latin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2"/>
          <p:cNvSpPr>
            <a:spLocks noGrp="1"/>
          </p:cNvSpPr>
          <p:nvPr>
            <p:ph type="body"/>
          </p:nvPr>
        </p:nvSpPr>
        <p:spPr>
          <a:xfrm>
            <a:off x="457200" y="349250"/>
            <a:ext cx="8229600" cy="5776913"/>
          </a:xfrm>
        </p:spPr>
        <p:txBody>
          <a:bodyPr wrap="square" lIns="91440" tIns="45720" rIns="91440" bIns="45720" anchor="t" anchorCtr="0"/>
          <a:p>
            <a:pPr marL="180975" indent="-180975">
              <a:buNone/>
            </a:pPr>
            <a:r>
              <a:rPr lang="zh-CN" altLang="en-US" dirty="0">
                <a:solidFill>
                  <a:schemeClr val="bg1"/>
                </a:solidFill>
              </a:rPr>
              <a:t>即：</a:t>
            </a:r>
            <a:endParaRPr lang="zh-CN" altLang="en-US" dirty="0">
              <a:solidFill>
                <a:schemeClr val="bg1"/>
              </a:solidFill>
            </a:endParaRPr>
          </a:p>
        </p:txBody>
      </p:sp>
      <p:graphicFrame>
        <p:nvGraphicFramePr>
          <p:cNvPr id="132098" name="Object 3"/>
          <p:cNvGraphicFramePr>
            <a:graphicFrameLocks noChangeAspect="1"/>
          </p:cNvGraphicFramePr>
          <p:nvPr/>
        </p:nvGraphicFramePr>
        <p:xfrm>
          <a:off x="1185863" y="717550"/>
          <a:ext cx="5741987" cy="6061075"/>
        </p:xfrm>
        <a:graphic>
          <a:graphicData uri="http://schemas.openxmlformats.org/presentationml/2006/ole">
            <mc:AlternateContent xmlns:mc="http://schemas.openxmlformats.org/markup-compatibility/2006">
              <mc:Choice xmlns:v="urn:schemas-microsoft-com:vml" Requires="v">
                <p:oleObj spid="_x0000_s3099" name="" r:id="rId1" imgW="5362575" imgH="5810250" progId="PBrush">
                  <p:embed/>
                </p:oleObj>
              </mc:Choice>
              <mc:Fallback>
                <p:oleObj name="" r:id="rId1" imgW="5362575" imgH="5810250" progId="PBrush">
                  <p:embed/>
                  <p:pic>
                    <p:nvPicPr>
                      <p:cNvPr id="0" name="图片 3098"/>
                      <p:cNvPicPr/>
                      <p:nvPr/>
                    </p:nvPicPr>
                    <p:blipFill>
                      <a:blip r:embed="rId2"/>
                      <a:stretch>
                        <a:fillRect/>
                      </a:stretch>
                    </p:blipFill>
                    <p:spPr>
                      <a:xfrm>
                        <a:off x="1185863" y="717550"/>
                        <a:ext cx="5741987" cy="6061075"/>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树的性质</a:t>
            </a:r>
            <a:endParaRPr lang="zh-CN" altLang="en-US"/>
          </a:p>
        </p:txBody>
      </p:sp>
      <p:sp>
        <p:nvSpPr>
          <p:cNvPr id="3" name="内容占位符 2"/>
          <p:cNvSpPr>
            <a:spLocks noGrp="1"/>
          </p:cNvSpPr>
          <p:nvPr>
            <p:ph idx="1"/>
          </p:nvPr>
        </p:nvSpPr>
        <p:spPr/>
        <p:txBody>
          <a:bodyPr/>
          <a:p>
            <a:r>
              <a:rPr lang="en-US" altLang="zh-CN" sz="2400" b="1"/>
              <a:t>1</a:t>
            </a:r>
            <a:r>
              <a:rPr lang="zh-CN" altLang="en-US" sz="2400" b="1"/>
              <a:t>、对于有根树，除根结点外，其余结点有且仅有一个父   结点。</a:t>
            </a:r>
            <a:endParaRPr lang="zh-CN" altLang="en-US" sz="2400" b="1"/>
          </a:p>
          <a:p>
            <a:r>
              <a:rPr lang="en-US" altLang="zh-CN" sz="2400" b="1"/>
              <a:t>2</a:t>
            </a:r>
            <a:r>
              <a:rPr lang="zh-CN" altLang="en-US" sz="2400" b="1"/>
              <a:t>、</a:t>
            </a:r>
            <a:r>
              <a:rPr lang="en-US" altLang="zh-CN" sz="2400" b="1">
                <a:solidFill>
                  <a:srgbClr val="FF0000"/>
                </a:solidFill>
              </a:rPr>
              <a:t>n</a:t>
            </a:r>
            <a:r>
              <a:rPr lang="zh-CN" altLang="zh-CN" sz="2400" b="1"/>
              <a:t>个结点的树有且仅有</a:t>
            </a:r>
            <a:r>
              <a:rPr lang="en-US" altLang="zh-CN" sz="2400" b="1">
                <a:solidFill>
                  <a:srgbClr val="FF0000"/>
                </a:solidFill>
              </a:rPr>
              <a:t>n-1</a:t>
            </a:r>
            <a:r>
              <a:rPr lang="zh-CN" altLang="zh-CN" sz="2400" b="1"/>
              <a:t>条边</a:t>
            </a:r>
            <a:endParaRPr lang="zh-CN" altLang="zh-CN" sz="2400" b="1"/>
          </a:p>
          <a:p>
            <a:r>
              <a:rPr lang="en-US" altLang="zh-CN" sz="2400" b="1"/>
              <a:t>3</a:t>
            </a:r>
            <a:r>
              <a:rPr lang="zh-CN" altLang="en-US" sz="2400" b="1"/>
              <a:t>、树是不存在</a:t>
            </a:r>
            <a:r>
              <a:rPr lang="zh-CN" altLang="en-US" sz="2400" b="1">
                <a:solidFill>
                  <a:srgbClr val="FF0000"/>
                </a:solidFill>
              </a:rPr>
              <a:t>环</a:t>
            </a:r>
            <a:r>
              <a:rPr lang="zh-CN" altLang="en-US" sz="2400" b="1"/>
              <a:t>的</a:t>
            </a:r>
            <a:r>
              <a:rPr lang="zh-CN" altLang="en-US" sz="2400" b="1">
                <a:solidFill>
                  <a:srgbClr val="FF0000"/>
                </a:solidFill>
              </a:rPr>
              <a:t>连通图</a:t>
            </a:r>
            <a:endParaRPr lang="zh-CN" altLang="en-US" sz="2400" b="1"/>
          </a:p>
          <a:p>
            <a:r>
              <a:rPr lang="en-US" altLang="zh-CN" sz="2400" b="1"/>
              <a:t>4</a:t>
            </a:r>
            <a:r>
              <a:rPr lang="zh-CN" altLang="en-US" sz="2400" b="1"/>
              <a:t>、树中任意两个结点之间有且仅有一条</a:t>
            </a:r>
            <a:r>
              <a:rPr lang="zh-CN" altLang="en-US" sz="2400" b="1">
                <a:solidFill>
                  <a:srgbClr val="FF0000"/>
                </a:solidFill>
              </a:rPr>
              <a:t>简单路径</a:t>
            </a:r>
            <a:r>
              <a:rPr lang="zh-CN" altLang="en-US" sz="2400" b="1"/>
              <a:t>。</a:t>
            </a:r>
            <a:endParaRPr lang="zh-CN" altLang="en-US" sz="2400" b="1"/>
          </a:p>
        </p:txBody>
      </p:sp>
      <p:graphicFrame>
        <p:nvGraphicFramePr>
          <p:cNvPr id="8195" name="对象 74755"/>
          <p:cNvGraphicFramePr/>
          <p:nvPr/>
        </p:nvGraphicFramePr>
        <p:xfrm>
          <a:off x="4321810" y="4181475"/>
          <a:ext cx="3679190" cy="2245995"/>
        </p:xfrm>
        <a:graphic>
          <a:graphicData uri="http://schemas.openxmlformats.org/presentationml/2006/ole">
            <mc:AlternateContent xmlns:mc="http://schemas.openxmlformats.org/markup-compatibility/2006">
              <mc:Choice xmlns:v="urn:schemas-microsoft-com:vml" Requires="v">
                <p:oleObj spid="_x0000_s3076" name="" r:id="rId1" imgW="4743450" imgH="3105150" progId="Paint.Picture">
                  <p:embed/>
                </p:oleObj>
              </mc:Choice>
              <mc:Fallback>
                <p:oleObj name="" r:id="rId1" imgW="4743450" imgH="3105150" progId="Paint.Picture">
                  <p:embed/>
                  <p:pic>
                    <p:nvPicPr>
                      <p:cNvPr id="0" name="图片 3075"/>
                      <p:cNvPicPr/>
                      <p:nvPr/>
                    </p:nvPicPr>
                    <p:blipFill>
                      <a:blip r:embed="rId2"/>
                      <a:stretch>
                        <a:fillRect/>
                      </a:stretch>
                    </p:blipFill>
                    <p:spPr>
                      <a:xfrm>
                        <a:off x="4321810" y="4181475"/>
                        <a:ext cx="3679190" cy="2245995"/>
                      </a:xfrm>
                      <a:prstGeom prst="rect">
                        <a:avLst/>
                      </a:prstGeom>
                      <a:noFill/>
                      <a:ln w="38100">
                        <a:noFill/>
                        <a:miter/>
                      </a:ln>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body"/>
          </p:nvPr>
        </p:nvSpPr>
        <p:spPr>
          <a:xfrm>
            <a:off x="468313" y="3860800"/>
            <a:ext cx="8229600" cy="925513"/>
          </a:xfrm>
        </p:spPr>
        <p:txBody>
          <a:bodyPr wrap="square" lIns="91440" tIns="45720" rIns="91440" bIns="45720" anchor="t" anchorCtr="0"/>
          <a:p>
            <a:pPr marL="180975" indent="-180975">
              <a:lnSpc>
                <a:spcPct val="90000"/>
              </a:lnSpc>
              <a:buNone/>
            </a:pPr>
            <a:r>
              <a:rPr lang="zh-CN" altLang="en-US" dirty="0">
                <a:latin typeface="宋体" panose="02010600030101010101" pitchFamily="2" charset="-122"/>
              </a:rPr>
              <a:t>	   </a:t>
            </a:r>
            <a:r>
              <a:rPr lang="zh-CN" altLang="en-US" dirty="0">
                <a:solidFill>
                  <a:schemeClr val="bg1"/>
                </a:solidFill>
                <a:latin typeface="宋体" panose="02010600030101010101" pitchFamily="2" charset="-122"/>
              </a:rPr>
              <a:t> </a:t>
            </a:r>
            <a:r>
              <a:rPr lang="en-US" altLang="zh-CN" sz="2400">
                <a:latin typeface="宋体" panose="02010600030101010101" pitchFamily="2" charset="-122"/>
              </a:rPr>
              <a:t>get</a:t>
            </a:r>
            <a:r>
              <a:rPr lang="zh-CN" altLang="en-US" sz="2400" dirty="0">
                <a:latin typeface="宋体" panose="02010600030101010101" pitchFamily="2" charset="-122"/>
              </a:rPr>
              <a:t>和</a:t>
            </a:r>
            <a:r>
              <a:rPr lang="en-US" altLang="zh-CN" sz="2400">
                <a:latin typeface="宋体" panose="02010600030101010101" pitchFamily="2" charset="-122"/>
              </a:rPr>
              <a:t>put</a:t>
            </a:r>
            <a:r>
              <a:rPr lang="zh-CN" altLang="en-US" sz="2400" dirty="0">
                <a:latin typeface="宋体" panose="02010600030101010101" pitchFamily="2" charset="-122"/>
              </a:rPr>
              <a:t>操作的复杂度均为</a:t>
            </a:r>
            <a:r>
              <a:rPr lang="en-US" altLang="zh-CN" sz="2400">
                <a:latin typeface="宋体" panose="02010600030101010101" pitchFamily="2" charset="-122"/>
              </a:rPr>
              <a:t>log</a:t>
            </a:r>
            <a:r>
              <a:rPr lang="en-US" altLang="zh-CN" sz="2400" baseline="-25000">
                <a:latin typeface="宋体" panose="02010600030101010101" pitchFamily="2" charset="-122"/>
              </a:rPr>
              <a:t>2</a:t>
            </a:r>
            <a:r>
              <a:rPr lang="en-US" altLang="zh-CN" sz="2400">
                <a:latin typeface="宋体" panose="02010600030101010101" pitchFamily="2" charset="-122"/>
              </a:rPr>
              <a:t>n</a:t>
            </a:r>
            <a:r>
              <a:rPr lang="zh-CN" altLang="en-US" sz="2400" dirty="0">
                <a:latin typeface="宋体" panose="02010600030101010101" pitchFamily="2" charset="-122"/>
              </a:rPr>
              <a:t>。所以建堆复杂度为</a:t>
            </a:r>
            <a:r>
              <a:rPr lang="en-US" altLang="zh-CN" sz="2400">
                <a:latin typeface="宋体" panose="02010600030101010101" pitchFamily="2" charset="-122"/>
              </a:rPr>
              <a:t>nlog2n</a:t>
            </a:r>
            <a:r>
              <a:rPr lang="zh-CN" altLang="en-US" sz="2400" dirty="0">
                <a:latin typeface="宋体" panose="02010600030101010101" pitchFamily="2" charset="-122"/>
              </a:rPr>
              <a:t>。合并果子时，每次需要从堆中取出两个数，然后再加入一个数，因此一次合并的复杂度为</a:t>
            </a:r>
            <a:r>
              <a:rPr lang="en-US" altLang="zh-CN" sz="2400">
                <a:latin typeface="宋体" panose="02010600030101010101" pitchFamily="2" charset="-122"/>
              </a:rPr>
              <a:t>3log2n</a:t>
            </a:r>
            <a:r>
              <a:rPr lang="zh-CN" altLang="en-US" sz="2400" dirty="0">
                <a:latin typeface="宋体" panose="02010600030101010101" pitchFamily="2" charset="-122"/>
              </a:rPr>
              <a:t>，共</a:t>
            </a:r>
            <a:r>
              <a:rPr lang="en-US" altLang="zh-CN" sz="2400">
                <a:latin typeface="宋体" panose="02010600030101010101" pitchFamily="2" charset="-122"/>
              </a:rPr>
              <a:t>n-1</a:t>
            </a:r>
            <a:r>
              <a:rPr lang="zh-CN" altLang="en-US" sz="2400" dirty="0">
                <a:latin typeface="宋体" panose="02010600030101010101" pitchFamily="2" charset="-122"/>
              </a:rPr>
              <a:t>次。所以整道题目的复杂度是</a:t>
            </a:r>
            <a:r>
              <a:rPr lang="en-US" altLang="zh-CN" sz="2400">
                <a:latin typeface="宋体" panose="02010600030101010101" pitchFamily="2" charset="-122"/>
              </a:rPr>
              <a:t>nlog2n</a:t>
            </a:r>
            <a:r>
              <a:rPr lang="zh-CN" altLang="en-US" sz="2400" dirty="0">
                <a:latin typeface="宋体" panose="02010600030101010101" pitchFamily="2" charset="-122"/>
              </a:rPr>
              <a:t>。</a:t>
            </a:r>
            <a:endParaRPr lang="zh-CN" altLang="en-US" sz="2400" dirty="0">
              <a:latin typeface="宋体" panose="02010600030101010101" pitchFamily="2" charset="-122"/>
            </a:endParaRPr>
          </a:p>
        </p:txBody>
      </p:sp>
      <p:graphicFrame>
        <p:nvGraphicFramePr>
          <p:cNvPr id="133122" name="Object 3"/>
          <p:cNvGraphicFramePr>
            <a:graphicFrameLocks noChangeAspect="1"/>
          </p:cNvGraphicFramePr>
          <p:nvPr/>
        </p:nvGraphicFramePr>
        <p:xfrm>
          <a:off x="323850" y="0"/>
          <a:ext cx="4186238" cy="3327400"/>
        </p:xfrm>
        <a:graphic>
          <a:graphicData uri="http://schemas.openxmlformats.org/presentationml/2006/ole">
            <mc:AlternateContent xmlns:mc="http://schemas.openxmlformats.org/markup-compatibility/2006">
              <mc:Choice xmlns:v="urn:schemas-microsoft-com:vml" Requires="v">
                <p:oleObj spid="_x0000_s3100" name="" r:id="rId1" imgW="2133600" imgH="1695450" progId="PBrush">
                  <p:embed/>
                </p:oleObj>
              </mc:Choice>
              <mc:Fallback>
                <p:oleObj name="" r:id="rId1" imgW="2133600" imgH="1695450" progId="PBrush">
                  <p:embed/>
                  <p:pic>
                    <p:nvPicPr>
                      <p:cNvPr id="0" name="图片 3099"/>
                      <p:cNvPicPr/>
                      <p:nvPr/>
                    </p:nvPicPr>
                    <p:blipFill>
                      <a:blip r:embed="rId2"/>
                      <a:stretch>
                        <a:fillRect/>
                      </a:stretch>
                    </p:blipFill>
                    <p:spPr>
                      <a:xfrm>
                        <a:off x="323850" y="0"/>
                        <a:ext cx="4186238" cy="3327400"/>
                      </a:xfrm>
                      <a:prstGeom prst="rect">
                        <a:avLst/>
                      </a:prstGeom>
                      <a:noFill/>
                      <a:ln w="38100">
                        <a:noFill/>
                        <a:miter/>
                      </a:ln>
                    </p:spPr>
                  </p:pic>
                </p:oleObj>
              </mc:Fallback>
            </mc:AlternateContent>
          </a:graphicData>
        </a:graphic>
      </p:graphicFrame>
      <p:graphicFrame>
        <p:nvGraphicFramePr>
          <p:cNvPr id="133123" name="Object 4"/>
          <p:cNvGraphicFramePr>
            <a:graphicFrameLocks noChangeAspect="1"/>
          </p:cNvGraphicFramePr>
          <p:nvPr/>
        </p:nvGraphicFramePr>
        <p:xfrm>
          <a:off x="4643438" y="0"/>
          <a:ext cx="4324350" cy="3389313"/>
        </p:xfrm>
        <a:graphic>
          <a:graphicData uri="http://schemas.openxmlformats.org/presentationml/2006/ole">
            <mc:AlternateContent xmlns:mc="http://schemas.openxmlformats.org/markup-compatibility/2006">
              <mc:Choice xmlns:v="urn:schemas-microsoft-com:vml" Requires="v">
                <p:oleObj spid="_x0000_s3101" name="" r:id="rId3" imgW="4019550" imgH="3162300" progId="PBrush">
                  <p:embed/>
                </p:oleObj>
              </mc:Choice>
              <mc:Fallback>
                <p:oleObj name="" r:id="rId3" imgW="4019550" imgH="3162300" progId="PBrush">
                  <p:embed/>
                  <p:pic>
                    <p:nvPicPr>
                      <p:cNvPr id="0" name="图片 3100"/>
                      <p:cNvPicPr/>
                      <p:nvPr/>
                    </p:nvPicPr>
                    <p:blipFill>
                      <a:blip r:embed="rId4"/>
                      <a:stretch>
                        <a:fillRect/>
                      </a:stretch>
                    </p:blipFill>
                    <p:spPr>
                      <a:xfrm>
                        <a:off x="4643438" y="0"/>
                        <a:ext cx="4324350" cy="3389313"/>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a:spLocks noGrp="1"/>
          </p:cNvSpPr>
          <p:nvPr>
            <p:ph type="body"/>
          </p:nvPr>
        </p:nvSpPr>
        <p:spPr>
          <a:xfrm>
            <a:off x="539750" y="116205"/>
            <a:ext cx="8229600" cy="368935"/>
          </a:xfrm>
        </p:spPr>
        <p:txBody>
          <a:bodyPr wrap="square" lIns="91440" tIns="45720" rIns="91440" bIns="45720" anchor="t" anchorCtr="0"/>
          <a:p>
            <a:pPr marL="180975" indent="-180975">
              <a:buNone/>
            </a:pPr>
            <a:r>
              <a:rPr lang="en-US" altLang="zh-CN" sz="1800">
                <a:solidFill>
                  <a:srgbClr val="FF0000"/>
                </a:solidFill>
              </a:rPr>
              <a:t>【</a:t>
            </a:r>
            <a:r>
              <a:rPr lang="zh-CN" altLang="en-US" sz="1800" dirty="0">
                <a:solidFill>
                  <a:srgbClr val="FF0000"/>
                </a:solidFill>
              </a:rPr>
              <a:t>参考程序</a:t>
            </a:r>
            <a:r>
              <a:rPr lang="en-US" altLang="zh-CN" sz="1800">
                <a:solidFill>
                  <a:srgbClr val="FF0000"/>
                </a:solidFill>
              </a:rPr>
              <a:t>】</a:t>
            </a:r>
            <a:endParaRPr lang="en-US" altLang="zh-CN" sz="1800">
              <a:solidFill>
                <a:srgbClr val="FF0000"/>
              </a:solidFill>
            </a:endParaRPr>
          </a:p>
          <a:p>
            <a:pPr marL="180975" indent="-180975">
              <a:buNone/>
            </a:pPr>
            <a:endParaRPr lang="en-US" altLang="zh-CN" sz="1800" dirty="0">
              <a:solidFill>
                <a:srgbClr val="FF0000"/>
              </a:solidFill>
            </a:endParaRPr>
          </a:p>
        </p:txBody>
      </p:sp>
      <p:pic>
        <p:nvPicPr>
          <p:cNvPr id="2" name="图片 1" descr="{HKLV@57734Z6X8OZB3J9Z5"/>
          <p:cNvPicPr>
            <a:picLocks noChangeAspect="1"/>
          </p:cNvPicPr>
          <p:nvPr/>
        </p:nvPicPr>
        <p:blipFill>
          <a:blip r:embed="rId1"/>
          <a:stretch>
            <a:fillRect/>
          </a:stretch>
        </p:blipFill>
        <p:spPr>
          <a:xfrm>
            <a:off x="395605" y="1484630"/>
            <a:ext cx="8329295" cy="4075430"/>
          </a:xfrm>
          <a:prstGeom prst="rect">
            <a:avLst/>
          </a:prstGeom>
        </p:spPr>
      </p:pic>
      <p:sp>
        <p:nvSpPr>
          <p:cNvPr id="3" name="Rectangle 2"/>
          <p:cNvSpPr>
            <a:spLocks noGrp="1"/>
          </p:cNvSpPr>
          <p:nvPr/>
        </p:nvSpPr>
        <p:spPr>
          <a:xfrm>
            <a:off x="395605" y="5876925"/>
            <a:ext cx="8229600" cy="368935"/>
          </a:xfrm>
          <a:prstGeom prst="rect">
            <a:avLst/>
          </a:prstGeom>
          <a:noFill/>
          <a:ln w="9525">
            <a:noFill/>
          </a:ln>
        </p:spPr>
        <p:txBody>
          <a:bodyPr wrap="square" lIns="91440" tIns="45720" rIns="91440" bIns="45720" anchor="t" anchorCtr="0"/>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a:lstStyle>
          <a:p>
            <a:pPr marL="180975" indent="-180975">
              <a:buNone/>
            </a:pPr>
            <a:r>
              <a:rPr lang="zh-CN" altLang="en-US" sz="1800" b="1" dirty="0">
                <a:solidFill>
                  <a:schemeClr val="tx1"/>
                </a:solidFill>
              </a:rPr>
              <a:t>完整程序参考</a:t>
            </a:r>
            <a:r>
              <a:rPr lang="en-US" altLang="zh-CN" sz="1800" b="1" dirty="0">
                <a:solidFill>
                  <a:schemeClr val="tx1"/>
                </a:solidFill>
              </a:rPr>
              <a:t>(fruit2.cpp)</a:t>
            </a:r>
            <a:endParaRPr lang="en-US" altLang="zh-CN" sz="1800" b="1" dirty="0">
              <a:solidFill>
                <a:schemeClr val="tx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p:txBody>
          <a:bodyPr anchor="b" anchorCtr="0"/>
          <a:p>
            <a:r>
              <a:rPr lang="zh-CN" altLang="en-US" dirty="0"/>
              <a:t>优先队列</a:t>
            </a:r>
            <a:endParaRPr lang="zh-CN" altLang="en-US" dirty="0"/>
          </a:p>
        </p:txBody>
      </p:sp>
      <p:sp>
        <p:nvSpPr>
          <p:cNvPr id="145411" name="文本占位符 145410"/>
          <p:cNvSpPr>
            <a:spLocks noGrp="1"/>
          </p:cNvSpPr>
          <p:nvPr>
            <p:ph type="body" idx="1"/>
          </p:nvPr>
        </p:nvSpPr>
        <p:spPr/>
        <p:txBody>
          <a:bodyPr/>
          <a:p>
            <a:r>
              <a:rPr lang="zh-CN" altLang="en-US" b="1" dirty="0"/>
              <a:t>在优先队列中，元素被赋予优先级，当访问元素时，具有最高级优先级的元素先被访问。即优先队列具有最高级先出的行为特征。 </a:t>
            </a:r>
            <a:endParaRPr lang="zh-CN" altLang="en-US" b="1" dirty="0"/>
          </a:p>
          <a:p>
            <a:r>
              <a:rPr lang="zh-CN" altLang="en-US" b="1" dirty="0"/>
              <a:t>优先队列的时间复杂度为</a:t>
            </a:r>
            <a:r>
              <a:rPr lang="en-US" altLang="zh-CN" b="1" dirty="0"/>
              <a:t>O</a:t>
            </a:r>
            <a:r>
              <a:rPr lang="zh-CN" altLang="en-US" b="1" dirty="0"/>
              <a:t>（</a:t>
            </a:r>
            <a:r>
              <a:rPr lang="en-US" altLang="zh-CN" b="1" dirty="0"/>
              <a:t>logn</a:t>
            </a:r>
            <a:r>
              <a:rPr lang="zh-CN" altLang="en-US" b="1" dirty="0"/>
              <a:t>），</a:t>
            </a:r>
            <a:r>
              <a:rPr lang="en-US" altLang="zh-CN" b="1" dirty="0"/>
              <a:t>n</a:t>
            </a:r>
            <a:r>
              <a:rPr lang="zh-CN" altLang="en-US" b="1" dirty="0"/>
              <a:t>为队列中元素的个数，其存取都需要时间。</a:t>
            </a:r>
            <a:endParaRPr lang="zh-CN" altLang="en-US" b="1" dirty="0"/>
          </a:p>
          <a:p>
            <a:r>
              <a:rPr lang="zh-CN" altLang="en-US" b="1" dirty="0"/>
              <a:t>在默认的优先队列中，优先级最高的先出队。默认的</a:t>
            </a:r>
            <a:r>
              <a:rPr lang="en-US" altLang="zh-CN" b="1" dirty="0"/>
              <a:t>int</a:t>
            </a:r>
            <a:r>
              <a:rPr lang="zh-CN" altLang="en-US" b="1" dirty="0"/>
              <a:t>类型的优先队列中先出队的为队列中较大的数。</a:t>
            </a:r>
            <a:endParaRPr lang="zh-CN" altLang="en-US"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6438" name="图片 146437" descr="O$X3GIWO$RCOQ][$Q]DR}43"/>
          <p:cNvPicPr>
            <a:picLocks noChangeAspect="1"/>
          </p:cNvPicPr>
          <p:nvPr/>
        </p:nvPicPr>
        <p:blipFill>
          <a:blip r:embed="rId1"/>
          <a:stretch>
            <a:fillRect/>
          </a:stretch>
        </p:blipFill>
        <p:spPr>
          <a:xfrm>
            <a:off x="395288" y="1700213"/>
            <a:ext cx="8101012" cy="4075112"/>
          </a:xfrm>
          <a:prstGeom prst="rect">
            <a:avLst/>
          </a:prstGeom>
          <a:noFill/>
          <a:ln w="9525">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FPF0)FNJ3T8H~QO~WIY8)RT"/>
          <p:cNvPicPr>
            <a:picLocks noChangeAspect="1"/>
          </p:cNvPicPr>
          <p:nvPr>
            <p:custDataLst>
              <p:tags r:id="rId1"/>
            </p:custDataLst>
          </p:nvPr>
        </p:nvPicPr>
        <p:blipFill>
          <a:blip r:embed="rId2"/>
          <a:stretch>
            <a:fillRect/>
          </a:stretch>
        </p:blipFill>
        <p:spPr>
          <a:xfrm>
            <a:off x="611505" y="260350"/>
            <a:ext cx="4638675" cy="5438775"/>
          </a:xfrm>
          <a:prstGeom prst="rect">
            <a:avLst/>
          </a:prstGeom>
        </p:spPr>
      </p:pic>
      <p:sp>
        <p:nvSpPr>
          <p:cNvPr id="3" name="文本框 2"/>
          <p:cNvSpPr txBox="1"/>
          <p:nvPr/>
        </p:nvSpPr>
        <p:spPr>
          <a:xfrm>
            <a:off x="4783455" y="3245485"/>
            <a:ext cx="3316605" cy="645160"/>
          </a:xfrm>
          <a:prstGeom prst="rect">
            <a:avLst/>
          </a:prstGeom>
          <a:noFill/>
        </p:spPr>
        <p:txBody>
          <a:bodyPr wrap="square" rtlCol="0">
            <a:spAutoFit/>
          </a:bodyPr>
          <a:p>
            <a:r>
              <a:rPr lang="zh-CN" altLang="en-US"/>
              <a:t>输入：8 9 1 0 9 1 0 7 5 6</a:t>
            </a:r>
            <a:endParaRPr lang="zh-CN" altLang="en-US"/>
          </a:p>
          <a:p>
            <a:r>
              <a:rPr lang="zh-CN" altLang="en-US"/>
              <a:t>输出：9 9 8 7 6 5 1 1 0 0</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body"/>
          </p:nvPr>
        </p:nvSpPr>
        <p:spPr>
          <a:xfrm>
            <a:off x="457200" y="188595"/>
            <a:ext cx="8229600" cy="5670550"/>
          </a:xfrm>
        </p:spPr>
        <p:txBody>
          <a:bodyPr wrap="square" lIns="91440" tIns="45720" rIns="91440" bIns="45720" anchor="t" anchorCtr="0"/>
          <a:p>
            <a:pPr marL="180975" indent="-180975"/>
            <a:r>
              <a:rPr lang="zh-CN" altLang="en-US" sz="2000" b="1" dirty="0">
                <a:solidFill>
                  <a:srgbClr val="0000FF"/>
                </a:solidFill>
                <a:latin typeface="宋体" panose="02010600030101010101" pitchFamily="2" charset="-122"/>
                <a:sym typeface="+mn-ea"/>
              </a:rPr>
              <a:t>例</a:t>
            </a:r>
            <a:r>
              <a:rPr lang="en-US" altLang="zh-CN" sz="2000" b="1">
                <a:solidFill>
                  <a:srgbClr val="0000FF"/>
                </a:solidFill>
                <a:latin typeface="宋体" panose="02010600030101010101" pitchFamily="2" charset="-122"/>
                <a:sym typeface="+mn-ea"/>
              </a:rPr>
              <a:t>1</a:t>
            </a:r>
            <a:r>
              <a:rPr lang="zh-CN" altLang="en-US" sz="2000" b="1" dirty="0">
                <a:solidFill>
                  <a:srgbClr val="0000FF"/>
                </a:solidFill>
                <a:latin typeface="宋体" panose="02010600030101010101" pitchFamily="2" charset="-122"/>
                <a:sym typeface="+mn-ea"/>
              </a:rPr>
              <a:t>、合并果子</a:t>
            </a:r>
            <a:r>
              <a:rPr lang="en-US" altLang="zh-CN" sz="2000" b="1">
                <a:solidFill>
                  <a:srgbClr val="0000FF"/>
                </a:solidFill>
                <a:latin typeface="宋体" panose="02010600030101010101" pitchFamily="2" charset="-122"/>
                <a:sym typeface="+mn-ea"/>
              </a:rPr>
              <a:t>(</a:t>
            </a:r>
            <a:r>
              <a:rPr lang="en-US" altLang="zh-CN" sz="2000" b="1" dirty="0">
                <a:solidFill>
                  <a:srgbClr val="0000FF"/>
                </a:solidFill>
                <a:latin typeface="宋体" panose="02010600030101010101" pitchFamily="2" charset="-122"/>
                <a:sym typeface="+mn-ea"/>
              </a:rPr>
              <a:t>fruit)(NOIP2004)</a:t>
            </a:r>
            <a:endParaRPr lang="en-US" altLang="zh-CN" sz="2000" b="1" dirty="0">
              <a:solidFill>
                <a:srgbClr val="0000FF"/>
              </a:solidFill>
              <a:latin typeface="宋体" panose="02010600030101010101" pitchFamily="2" charset="-122"/>
              <a:sym typeface="+mn-ea"/>
            </a:endParaRPr>
          </a:p>
          <a:p>
            <a:pPr marL="180975" indent="-180975"/>
            <a:r>
              <a:rPr lang="zh-CN" altLang="en-US" sz="2000" dirty="0">
                <a:latin typeface="宋体" panose="02010600030101010101" pitchFamily="2" charset="-122"/>
              </a:rPr>
              <a:t>使用</a:t>
            </a:r>
            <a:r>
              <a:rPr lang="en-US" altLang="zh-CN" sz="2000">
                <a:latin typeface="宋体" panose="02010600030101010101" pitchFamily="2" charset="-122"/>
              </a:rPr>
              <a:t>C++</a:t>
            </a:r>
            <a:r>
              <a:rPr lang="zh-CN" altLang="en-US" sz="2000" dirty="0">
                <a:latin typeface="宋体" panose="02010600030101010101" pitchFamily="2" charset="-122"/>
              </a:rPr>
              <a:t>标准模板库</a:t>
            </a:r>
            <a:r>
              <a:rPr lang="en-US" altLang="zh-CN" sz="2000">
                <a:latin typeface="宋体" panose="02010600030101010101" pitchFamily="2" charset="-122"/>
              </a:rPr>
              <a:t>STL</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180975" indent="-180975">
              <a:buNone/>
            </a:pPr>
            <a:endParaRPr lang="en-US" altLang="zh-CN" sz="2000"/>
          </a:p>
        </p:txBody>
      </p:sp>
      <p:pic>
        <p:nvPicPr>
          <p:cNvPr id="2" name="图片 1" descr="Y7SSC845Q2%]PDKG5Y0MA7N"/>
          <p:cNvPicPr>
            <a:picLocks noChangeAspect="1"/>
          </p:cNvPicPr>
          <p:nvPr/>
        </p:nvPicPr>
        <p:blipFill>
          <a:blip r:embed="rId1"/>
          <a:stretch>
            <a:fillRect/>
          </a:stretch>
        </p:blipFill>
        <p:spPr>
          <a:xfrm>
            <a:off x="509270" y="935990"/>
            <a:ext cx="7647305" cy="585406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15" y="260350"/>
            <a:ext cx="7954010" cy="6092825"/>
          </a:xfrm>
          <a:prstGeom prst="rect">
            <a:avLst/>
          </a:prstGeom>
          <a:noFill/>
        </p:spPr>
        <p:txBody>
          <a:bodyPr wrap="square" rtlCol="0">
            <a:spAutoFit/>
          </a:bodyPr>
          <a:p>
            <a:r>
              <a:rPr lang="en-US" altLang="zh-CN" sz="2400" b="1">
                <a:solidFill>
                  <a:srgbClr val="0000FF"/>
                </a:solidFill>
              </a:rPr>
              <a:t>*</a:t>
            </a:r>
            <a:r>
              <a:rPr lang="zh-CN" altLang="en-US" sz="2400" b="1">
                <a:solidFill>
                  <a:srgbClr val="0000FF"/>
                </a:solidFill>
              </a:rPr>
              <a:t>优先队列的优先级重载</a:t>
            </a:r>
            <a:endParaRPr lang="zh-CN" altLang="en-US" sz="2400" b="1">
              <a:solidFill>
                <a:srgbClr val="0000FF"/>
              </a:solidFill>
            </a:endParaRPr>
          </a:p>
          <a:p>
            <a:endParaRPr lang="zh-CN" altLang="en-US" sz="2400" b="1">
              <a:solidFill>
                <a:srgbClr val="0000FF"/>
              </a:solidFill>
            </a:endParaRPr>
          </a:p>
          <a:p>
            <a:r>
              <a:rPr lang="zh-CN" altLang="en-US" b="1"/>
              <a:t>优先队列，可以存放数值，也可以存放其它数据类型（包括自定义数据类型）。该容器支持查询优先级最高的元素这一操作，而优先级的高低是可以自行定义的。</a:t>
            </a:r>
            <a:endParaRPr lang="zh-CN" altLang="en-US" b="1"/>
          </a:p>
          <a:p>
            <a:endParaRPr lang="zh-CN" altLang="en-US" b="1"/>
          </a:p>
          <a:p>
            <a:r>
              <a:rPr lang="zh-CN" altLang="en-US" b="1"/>
              <a:t>在 C++ 中我们可以通过重载小于运算符</a:t>
            </a:r>
            <a:r>
              <a:rPr lang="zh-CN" altLang="en-US" b="1">
                <a:solidFill>
                  <a:srgbClr val="FF0000"/>
                </a:solidFill>
              </a:rPr>
              <a:t>operator &lt;</a:t>
            </a:r>
            <a:r>
              <a:rPr lang="zh-CN" altLang="en-US" b="1"/>
              <a:t>来实现。</a:t>
            </a:r>
            <a:endParaRPr lang="zh-CN" altLang="en-US" b="1"/>
          </a:p>
          <a:p>
            <a:endParaRPr lang="zh-CN" altLang="en-US" b="1"/>
          </a:p>
          <a:p>
            <a:r>
              <a:rPr lang="zh-CN" altLang="en-US" b="1"/>
              <a:t>比如整数，priority_queue默认是数值较大的元素优先级较高，我们也可以定义数值较小的元素优先级较高。又比如下面的例子，在算法竞赛中经常出现，这里定义距离值</a:t>
            </a:r>
            <a:r>
              <a:rPr lang="en-US" altLang="zh-CN" b="1"/>
              <a:t>dist</a:t>
            </a:r>
            <a:r>
              <a:rPr lang="zh-CN" altLang="en-US" b="1"/>
              <a:t>较小的node优先级较高。</a:t>
            </a:r>
            <a:endParaRPr lang="zh-CN" altLang="en-US" b="1"/>
          </a:p>
          <a:p>
            <a:endParaRPr lang="zh-CN" altLang="en-US" b="1"/>
          </a:p>
          <a:p>
            <a:r>
              <a:rPr lang="zh-CN" altLang="en-US" b="1">
                <a:solidFill>
                  <a:srgbClr val="0000FF"/>
                </a:solidFill>
              </a:rPr>
              <a:t>struct node {</a:t>
            </a:r>
            <a:endParaRPr lang="zh-CN" altLang="en-US" b="1">
              <a:solidFill>
                <a:srgbClr val="0000FF"/>
              </a:solidFill>
            </a:endParaRPr>
          </a:p>
          <a:p>
            <a:r>
              <a:rPr lang="zh-CN" altLang="en-US" b="1">
                <a:solidFill>
                  <a:srgbClr val="0000FF"/>
                </a:solidFill>
              </a:rPr>
              <a:t>    int dist, loc;</a:t>
            </a:r>
            <a:endParaRPr lang="zh-CN" altLang="en-US" b="1">
              <a:solidFill>
                <a:srgbClr val="0000FF"/>
              </a:solidFill>
            </a:endParaRPr>
          </a:p>
          <a:p>
            <a:r>
              <a:rPr lang="zh-CN" altLang="en-US" b="1">
                <a:solidFill>
                  <a:srgbClr val="0000FF"/>
                </a:solidFill>
              </a:rPr>
              <a:t>    bool operator &lt; (const node &amp; a) const {</a:t>
            </a:r>
            <a:endParaRPr lang="zh-CN" altLang="en-US" b="1">
              <a:solidFill>
                <a:srgbClr val="0000FF"/>
              </a:solidFill>
            </a:endParaRPr>
          </a:p>
          <a:p>
            <a:r>
              <a:rPr lang="zh-CN" altLang="en-US" b="1">
                <a:solidFill>
                  <a:srgbClr val="0000FF"/>
                </a:solidFill>
              </a:rPr>
              <a:t>        return dist &gt; a.dist;</a:t>
            </a:r>
            <a:endParaRPr lang="zh-CN" altLang="en-US" b="1">
              <a:solidFill>
                <a:srgbClr val="0000FF"/>
              </a:solidFill>
            </a:endParaRPr>
          </a:p>
          <a:p>
            <a:r>
              <a:rPr lang="zh-CN" altLang="en-US" b="1">
                <a:solidFill>
                  <a:srgbClr val="0000FF"/>
                </a:solidFill>
              </a:rPr>
              <a:t>    }</a:t>
            </a:r>
            <a:endParaRPr lang="zh-CN" altLang="en-US" b="1">
              <a:solidFill>
                <a:srgbClr val="0000FF"/>
              </a:solidFill>
            </a:endParaRPr>
          </a:p>
          <a:p>
            <a:r>
              <a:rPr lang="zh-CN" altLang="en-US" b="1">
                <a:solidFill>
                  <a:srgbClr val="0000FF"/>
                </a:solidFill>
              </a:rPr>
              <a:t>};</a:t>
            </a:r>
            <a:endParaRPr lang="zh-CN" altLang="en-US" b="1">
              <a:solidFill>
                <a:srgbClr val="0000FF"/>
              </a:solidFill>
            </a:endParaRPr>
          </a:p>
          <a:p>
            <a:endParaRPr lang="zh-CN" altLang="en-US" b="1"/>
          </a:p>
          <a:p>
            <a:r>
              <a:rPr lang="zh-CN" altLang="en-US" b="1"/>
              <a:t>priority_queue &lt;node&gt; Q;</a:t>
            </a:r>
            <a:endParaRPr lang="zh-CN" altLang="en-US" b="1"/>
          </a:p>
          <a:p>
            <a:r>
              <a:rPr lang="zh-CN" altLang="en-US" b="1"/>
              <a:t>上述代码起到优先级重载的作用，我们仍然可以进行top、pop等便捷的操作。</a:t>
            </a:r>
            <a:endParaRPr lang="zh-CN" altLang="en-US" b="1"/>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15" y="260350"/>
            <a:ext cx="7350125" cy="4799965"/>
          </a:xfrm>
          <a:prstGeom prst="rect">
            <a:avLst/>
          </a:prstGeom>
          <a:noFill/>
        </p:spPr>
        <p:txBody>
          <a:bodyPr wrap="square" rtlCol="0" anchor="t">
            <a:spAutoFit/>
          </a:bodyPr>
          <a:p>
            <a:pPr algn="l"/>
            <a:r>
              <a:rPr lang="en-US" altLang="zh-CN" b="1">
                <a:solidFill>
                  <a:srgbClr val="FF0000"/>
                </a:solidFill>
                <a:sym typeface="+mn-ea"/>
              </a:rPr>
              <a:t>【</a:t>
            </a:r>
            <a:r>
              <a:rPr lang="zh-CN" altLang="en-US" b="1" dirty="0">
                <a:solidFill>
                  <a:srgbClr val="FF0000"/>
                </a:solidFill>
                <a:sym typeface="+mn-ea"/>
              </a:rPr>
              <a:t>例题</a:t>
            </a:r>
            <a:r>
              <a:rPr lang="en-US" altLang="zh-CN" b="1">
                <a:solidFill>
                  <a:srgbClr val="FF0000"/>
                </a:solidFill>
                <a:sym typeface="+mn-ea"/>
              </a:rPr>
              <a:t>2】最小函数值</a:t>
            </a:r>
            <a:endParaRPr lang="en-US" altLang="zh-CN" b="1">
              <a:solidFill>
                <a:srgbClr val="FF0000"/>
              </a:solidFill>
              <a:sym typeface="+mn-ea"/>
            </a:endParaRPr>
          </a:p>
          <a:p>
            <a:pPr algn="l"/>
            <a:r>
              <a:rPr lang="en-US" altLang="zh-CN" b="1">
                <a:solidFill>
                  <a:schemeClr val="tx1"/>
                </a:solidFill>
                <a:sym typeface="+mn-ea"/>
              </a:rPr>
              <a:t>有n个函数，分别为F1,F2,...,Fn。定义Fi(x)=Aix^2+Bix+Ci(x∈N*)。给定这些Ai、Bi和Ci，请求出所有函数的所有函数值中最小的m个（如有重复的要输出多个）。</a:t>
            </a:r>
            <a:endParaRPr lang="en-US" altLang="zh-CN" b="1">
              <a:solidFill>
                <a:schemeClr val="tx1"/>
              </a:solidFill>
              <a:sym typeface="+mn-ea"/>
            </a:endParaRPr>
          </a:p>
          <a:p>
            <a:pPr algn="l"/>
            <a:r>
              <a:rPr lang="en-US" altLang="zh-CN">
                <a:sym typeface="+mn-ea"/>
              </a:rPr>
              <a:t>【</a:t>
            </a:r>
            <a:r>
              <a:rPr lang="zh-CN" altLang="en-US" dirty="0">
                <a:sym typeface="+mn-ea"/>
              </a:rPr>
              <a:t>输入格式</a:t>
            </a:r>
            <a:r>
              <a:rPr lang="en-US" altLang="zh-CN">
                <a:sym typeface="+mn-ea"/>
              </a:rPr>
              <a:t>】</a:t>
            </a:r>
            <a:endParaRPr lang="en-US" altLang="zh-CN">
              <a:sym typeface="+mn-ea"/>
            </a:endParaRPr>
          </a:p>
          <a:p>
            <a:pPr algn="l"/>
            <a:r>
              <a:rPr b="1">
                <a:sym typeface="+mn-ea"/>
              </a:rPr>
              <a:t>第一行输入两个正整数n和m。 以下n行每行三个正整数，其中第i行的三个数分别为Ai、Bi和Ci。输入数据保证Ai≤10，Bi≤100，Ci≤10 000。</a:t>
            </a:r>
            <a:r>
              <a:rPr lang="en-US" altLang="zh-CN">
                <a:sym typeface="+mn-ea"/>
              </a:rPr>
              <a:t>【</a:t>
            </a:r>
            <a:r>
              <a:rPr lang="zh-CN" altLang="en-US" dirty="0">
                <a:sym typeface="+mn-ea"/>
              </a:rPr>
              <a:t>输出格式</a:t>
            </a:r>
            <a:r>
              <a:rPr lang="en-US" altLang="zh-CN">
                <a:sym typeface="+mn-ea"/>
              </a:rPr>
              <a:t>】</a:t>
            </a:r>
            <a:endParaRPr lang="en-US" altLang="zh-CN">
              <a:sym typeface="+mn-ea"/>
            </a:endParaRPr>
          </a:p>
          <a:p>
            <a:pPr algn="l"/>
            <a:r>
              <a:rPr lang="zh-CN" altLang="en-US" b="1">
                <a:sym typeface="+mn-ea"/>
              </a:rPr>
              <a:t>输出将这n个函数所有可以生成的函数值排序后的前m个元素。 这m个数应该输出到一行，用空格隔开，并且最后一个数右侧也有一个空格。</a:t>
            </a:r>
            <a:r>
              <a:rPr lang="en-US" altLang="zh-CN">
                <a:sym typeface="+mn-ea"/>
              </a:rPr>
              <a:t>【</a:t>
            </a:r>
            <a:r>
              <a:rPr lang="zh-CN" altLang="en-US" dirty="0">
                <a:sym typeface="+mn-ea"/>
              </a:rPr>
              <a:t>输入样例</a:t>
            </a:r>
            <a:r>
              <a:rPr lang="en-US" altLang="zh-CN">
                <a:sym typeface="+mn-ea"/>
              </a:rPr>
              <a:t>】</a:t>
            </a:r>
            <a:endParaRPr lang="en-US" altLang="zh-CN">
              <a:sym typeface="+mn-ea"/>
            </a:endParaRPr>
          </a:p>
          <a:p>
            <a:pPr algn="l"/>
            <a:r>
              <a:rPr lang="en-US" altLang="zh-CN" b="1">
                <a:sym typeface="+mn-ea"/>
              </a:rPr>
              <a:t>3 10</a:t>
            </a:r>
            <a:endParaRPr lang="en-US" altLang="zh-CN" b="1">
              <a:sym typeface="+mn-ea"/>
            </a:endParaRPr>
          </a:p>
          <a:p>
            <a:pPr algn="l"/>
            <a:r>
              <a:rPr lang="en-US" altLang="zh-CN" b="1">
                <a:sym typeface="+mn-ea"/>
              </a:rPr>
              <a:t>4 5 3</a:t>
            </a:r>
            <a:endParaRPr lang="en-US" altLang="zh-CN" b="1">
              <a:sym typeface="+mn-ea"/>
            </a:endParaRPr>
          </a:p>
          <a:p>
            <a:pPr algn="l"/>
            <a:r>
              <a:rPr lang="en-US" altLang="zh-CN" b="1">
                <a:sym typeface="+mn-ea"/>
              </a:rPr>
              <a:t>3 4 5</a:t>
            </a:r>
            <a:endParaRPr lang="en-US" altLang="zh-CN" b="1">
              <a:sym typeface="+mn-ea"/>
            </a:endParaRPr>
          </a:p>
          <a:p>
            <a:pPr algn="l"/>
            <a:r>
              <a:rPr lang="en-US" altLang="zh-CN" b="1">
                <a:sym typeface="+mn-ea"/>
              </a:rPr>
              <a:t>1 7 1</a:t>
            </a:r>
            <a:endParaRPr lang="en-US" altLang="zh-CN" b="1">
              <a:sym typeface="+mn-ea"/>
            </a:endParaRPr>
          </a:p>
          <a:p>
            <a:pPr algn="l"/>
            <a:r>
              <a:rPr lang="en-US" altLang="zh-CN">
                <a:sym typeface="+mn-ea"/>
              </a:rPr>
              <a:t>【</a:t>
            </a:r>
            <a:r>
              <a:rPr lang="zh-CN" altLang="en-US" dirty="0">
                <a:sym typeface="+mn-ea"/>
              </a:rPr>
              <a:t>输出样例</a:t>
            </a:r>
            <a:r>
              <a:rPr lang="en-US" altLang="zh-CN">
                <a:sym typeface="+mn-ea"/>
              </a:rPr>
              <a:t>】</a:t>
            </a:r>
            <a:endParaRPr lang="en-US" altLang="zh-CN">
              <a:sym typeface="+mn-ea"/>
            </a:endParaRPr>
          </a:p>
          <a:p>
            <a:pPr algn="l"/>
            <a:r>
              <a:rPr lang="en-US" altLang="zh-CN" b="1">
                <a:sym typeface="+mn-ea"/>
              </a:rPr>
              <a:t>9 12 12 19 25 29 31 44 45 54</a:t>
            </a:r>
            <a:endParaRPr lang="en-US" altLang="zh-CN" b="1">
              <a:sym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0395" y="408940"/>
            <a:ext cx="7075170" cy="922020"/>
          </a:xfrm>
          <a:prstGeom prst="rect">
            <a:avLst/>
          </a:prstGeom>
          <a:noFill/>
        </p:spPr>
        <p:txBody>
          <a:bodyPr wrap="square" rtlCol="0">
            <a:spAutoFit/>
          </a:bodyPr>
          <a:p>
            <a:r>
              <a:rPr lang="zh-CN" altLang="zh-CN" b="1"/>
              <a:t>对于第</a:t>
            </a:r>
            <a:r>
              <a:rPr lang="en-US" altLang="zh-CN" b="1"/>
              <a:t> i</a:t>
            </a:r>
            <a:r>
              <a:rPr lang="zh-CN" altLang="zh-CN" b="1"/>
              <a:t> 个函数而言，我们要关注三个信息：函数的编号</a:t>
            </a:r>
            <a:r>
              <a:rPr lang="en-US" altLang="zh-CN" b="1"/>
              <a:t>i</a:t>
            </a:r>
            <a:r>
              <a:rPr lang="zh-CN" altLang="zh-CN" b="1"/>
              <a:t>，当前的</a:t>
            </a:r>
            <a:r>
              <a:rPr lang="en-US" altLang="zh-CN" b="1"/>
              <a:t>x</a:t>
            </a:r>
            <a:r>
              <a:rPr lang="zh-CN" altLang="en-US" b="1"/>
              <a:t>值以及所对应的</a:t>
            </a:r>
            <a:r>
              <a:rPr lang="en-US" altLang="zh-CN" b="1"/>
              <a:t>Fi(x)</a:t>
            </a:r>
            <a:r>
              <a:rPr lang="zh-CN" altLang="zh-CN" b="1"/>
              <a:t>，所以我们定义一个结构体</a:t>
            </a:r>
            <a:r>
              <a:rPr lang="en-US" altLang="zh-CN" b="1"/>
              <a:t>node</a:t>
            </a:r>
            <a:r>
              <a:rPr lang="zh-CN" altLang="zh-CN" b="1"/>
              <a:t>，并重载其优先级，以便用小根堆维护所有函数的值，求取当前最小值</a:t>
            </a:r>
            <a:endParaRPr lang="en-US" altLang="zh-CN" b="1"/>
          </a:p>
        </p:txBody>
      </p:sp>
      <p:pic>
        <p:nvPicPr>
          <p:cNvPr id="3" name="图片 2" descr="JAYN~Z9C9ZE}[PQDTTCWKE7"/>
          <p:cNvPicPr>
            <a:picLocks noChangeAspect="1"/>
          </p:cNvPicPr>
          <p:nvPr/>
        </p:nvPicPr>
        <p:blipFill>
          <a:blip r:embed="rId1"/>
          <a:stretch>
            <a:fillRect/>
          </a:stretch>
        </p:blipFill>
        <p:spPr>
          <a:xfrm>
            <a:off x="1835785" y="1700530"/>
            <a:ext cx="5107940" cy="225806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O7()OZZ)6F{ZRH5E7[BUWW"/>
          <p:cNvPicPr>
            <a:picLocks noChangeAspect="1"/>
          </p:cNvPicPr>
          <p:nvPr/>
        </p:nvPicPr>
        <p:blipFill>
          <a:blip r:embed="rId1"/>
          <a:stretch>
            <a:fillRect/>
          </a:stretch>
        </p:blipFill>
        <p:spPr>
          <a:xfrm>
            <a:off x="179070" y="332740"/>
            <a:ext cx="6972300" cy="4686300"/>
          </a:xfrm>
          <a:prstGeom prst="rect">
            <a:avLst/>
          </a:prstGeom>
        </p:spPr>
      </p:pic>
      <p:pic>
        <p:nvPicPr>
          <p:cNvPr id="3" name="图片 2" descr="D1(_CGN]R]X06[G]TB%4G]P"/>
          <p:cNvPicPr>
            <a:picLocks noChangeAspect="1"/>
          </p:cNvPicPr>
          <p:nvPr/>
        </p:nvPicPr>
        <p:blipFill>
          <a:blip r:embed="rId2"/>
          <a:stretch>
            <a:fillRect/>
          </a:stretch>
        </p:blipFill>
        <p:spPr>
          <a:xfrm>
            <a:off x="4715510" y="4940935"/>
            <a:ext cx="4195445" cy="14554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25601"/>
          <p:cNvSpPr/>
          <p:nvPr/>
        </p:nvSpPr>
        <p:spPr>
          <a:xfrm>
            <a:off x="395288" y="0"/>
            <a:ext cx="7543800" cy="1295400"/>
          </a:xfrm>
          <a:prstGeom prst="rect">
            <a:avLst/>
          </a:prstGeom>
          <a:noFill/>
          <a:ln w="9525">
            <a:noFill/>
          </a:ln>
        </p:spPr>
        <p:txBody>
          <a:bodyPr anchor="b" anchorCtr="0"/>
          <a:p>
            <a:r>
              <a:rPr lang="zh-CN" altLang="en-US" sz="3900" b="1" dirty="0">
                <a:solidFill>
                  <a:schemeClr val="tx2"/>
                </a:solidFill>
                <a:latin typeface="Arial" panose="020B0604020202020204" pitchFamily="34" charset="0"/>
              </a:rPr>
              <a:t>树的存储及遍历</a:t>
            </a:r>
            <a:endParaRPr lang="en-US" altLang="zh-CN" sz="3900" b="1">
              <a:solidFill>
                <a:schemeClr val="tx2"/>
              </a:solidFill>
              <a:latin typeface="Arial" panose="020B0604020202020204" pitchFamily="34" charset="0"/>
            </a:endParaRPr>
          </a:p>
        </p:txBody>
      </p:sp>
      <p:pic>
        <p:nvPicPr>
          <p:cNvPr id="10243" name="图片 9220"/>
          <p:cNvPicPr>
            <a:picLocks noChangeAspect="1"/>
          </p:cNvPicPr>
          <p:nvPr/>
        </p:nvPicPr>
        <p:blipFill>
          <a:blip r:embed="rId1"/>
          <a:stretch>
            <a:fillRect/>
          </a:stretch>
        </p:blipFill>
        <p:spPr>
          <a:xfrm>
            <a:off x="5292090" y="44450"/>
            <a:ext cx="2495550" cy="1543050"/>
          </a:xfrm>
          <a:prstGeom prst="rect">
            <a:avLst/>
          </a:prstGeom>
          <a:noFill/>
          <a:ln w="9525">
            <a:noFill/>
          </a:ln>
        </p:spPr>
      </p:pic>
      <p:sp>
        <p:nvSpPr>
          <p:cNvPr id="2" name="内容占位符 1"/>
          <p:cNvSpPr/>
          <p:nvPr>
            <p:ph idx="1"/>
          </p:nvPr>
        </p:nvSpPr>
        <p:spPr>
          <a:xfrm>
            <a:off x="385445" y="1719580"/>
            <a:ext cx="8229600" cy="1266190"/>
          </a:xfrm>
        </p:spPr>
        <p:txBody>
          <a:bodyPr/>
          <a:p>
            <a:r>
              <a:rPr lang="zh-CN" altLang="en-US" sz="2400" b="1"/>
              <a:t>树其实是一种特殊的图，可以把一条树边看作一条父亲指向儿子（或儿子指向父亲）的边，可以采用</a:t>
            </a:r>
            <a:r>
              <a:rPr lang="zh-CN" altLang="en-US" sz="2400" b="1">
                <a:solidFill>
                  <a:srgbClr val="FF0000"/>
                </a:solidFill>
              </a:rPr>
              <a:t>邻接矩阵</a:t>
            </a:r>
            <a:r>
              <a:rPr lang="zh-CN" altLang="en-US" sz="2400" b="1"/>
              <a:t>或</a:t>
            </a:r>
            <a:r>
              <a:rPr lang="zh-CN" altLang="en-US" sz="2400" b="1">
                <a:solidFill>
                  <a:srgbClr val="FF0000"/>
                </a:solidFill>
              </a:rPr>
              <a:t>邻接表</a:t>
            </a:r>
            <a:r>
              <a:rPr lang="zh-CN" altLang="en-US" sz="2400" b="1"/>
              <a:t>来存储</a:t>
            </a:r>
            <a:endParaRPr lang="zh-CN" altLang="en-US" sz="2400" b="1"/>
          </a:p>
        </p:txBody>
      </p:sp>
      <p:sp>
        <p:nvSpPr>
          <p:cNvPr id="3" name="文本框 2"/>
          <p:cNvSpPr txBox="1"/>
          <p:nvPr/>
        </p:nvSpPr>
        <p:spPr>
          <a:xfrm>
            <a:off x="799465" y="3648075"/>
            <a:ext cx="7139940" cy="706755"/>
          </a:xfrm>
          <a:prstGeom prst="rect">
            <a:avLst/>
          </a:prstGeom>
          <a:noFill/>
        </p:spPr>
        <p:txBody>
          <a:bodyPr wrap="square" rtlCol="0">
            <a:spAutoFit/>
          </a:bodyPr>
          <a:p>
            <a:r>
              <a:rPr lang="zh-CN" altLang="en-US" sz="2000" b="1">
                <a:solidFill>
                  <a:srgbClr val="FF0000"/>
                </a:solidFill>
              </a:rPr>
              <a:t>邻接矩阵</a:t>
            </a:r>
            <a:r>
              <a:rPr lang="zh-CN" altLang="en-US" sz="2000"/>
              <a:t>：我们可以使用一个</a:t>
            </a:r>
            <a:r>
              <a:rPr lang="en-US" altLang="zh-CN" sz="2000"/>
              <a:t>n*n</a:t>
            </a:r>
            <a:r>
              <a:rPr lang="zh-CN" altLang="zh-CN" sz="2000"/>
              <a:t>的</a:t>
            </a:r>
            <a:r>
              <a:rPr lang="en-US" altLang="zh-CN" sz="2000"/>
              <a:t>bool</a:t>
            </a:r>
            <a:r>
              <a:rPr lang="zh-CN" altLang="zh-CN" sz="2000"/>
              <a:t>数组</a:t>
            </a:r>
            <a:r>
              <a:rPr lang="en-US" altLang="zh-CN" sz="2000"/>
              <a:t>mp</a:t>
            </a:r>
            <a:r>
              <a:rPr lang="zh-CN" altLang="zh-CN" sz="2000"/>
              <a:t>，</a:t>
            </a:r>
            <a:r>
              <a:rPr lang="en-US" altLang="zh-CN" sz="2000"/>
              <a:t>mp[x][y]</a:t>
            </a:r>
            <a:r>
              <a:rPr lang="zh-CN" altLang="zh-CN" sz="2000"/>
              <a:t>为</a:t>
            </a:r>
            <a:r>
              <a:rPr lang="en-US" altLang="zh-CN" sz="2000"/>
              <a:t>true</a:t>
            </a:r>
            <a:r>
              <a:rPr lang="zh-CN" altLang="zh-CN" sz="2000"/>
              <a:t>表示</a:t>
            </a:r>
            <a:r>
              <a:rPr lang="en-US" altLang="zh-CN" sz="2000"/>
              <a:t>x</a:t>
            </a:r>
            <a:r>
              <a:rPr lang="zh-CN" altLang="zh-CN" sz="2000"/>
              <a:t>到</a:t>
            </a:r>
            <a:r>
              <a:rPr lang="en-US" altLang="zh-CN" sz="2000"/>
              <a:t>y</a:t>
            </a:r>
            <a:r>
              <a:rPr lang="zh-CN" altLang="zh-CN" sz="2000"/>
              <a:t>存在边，为</a:t>
            </a:r>
            <a:r>
              <a:rPr lang="en-US" altLang="zh-CN" sz="2000"/>
              <a:t>false</a:t>
            </a:r>
            <a:r>
              <a:rPr lang="zh-CN" altLang="zh-CN" sz="2000"/>
              <a:t>就不存在。</a:t>
            </a:r>
            <a:endParaRPr lang="zh-CN" altLang="zh-CN" sz="2000"/>
          </a:p>
        </p:txBody>
      </p:sp>
      <p:pic>
        <p:nvPicPr>
          <p:cNvPr id="4" name="图片 3"/>
          <p:cNvPicPr>
            <a:picLocks noChangeAspect="1"/>
          </p:cNvPicPr>
          <p:nvPr/>
        </p:nvPicPr>
        <p:blipFill>
          <a:blip r:embed="rId2"/>
          <a:srcRect l="15937" t="24143" r="47782" b="53815"/>
          <a:stretch>
            <a:fillRect/>
          </a:stretch>
        </p:blipFill>
        <p:spPr>
          <a:xfrm>
            <a:off x="2212340" y="4499610"/>
            <a:ext cx="5976620" cy="2041525"/>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ctrTitle"/>
          </p:nvPr>
        </p:nvSpPr>
        <p:spPr>
          <a:xfrm>
            <a:off x="677863" y="2117725"/>
            <a:ext cx="7772400" cy="977900"/>
          </a:xfrm>
        </p:spPr>
        <p:txBody>
          <a:bodyPr wrap="square" lIns="91440" tIns="45720" rIns="91440" bIns="45720" anchor="ctr" anchorCtr="0"/>
          <a:lstStyle>
            <a:lvl1pPr lvl="0">
              <a:buClrTx/>
              <a:buSzTx/>
              <a:buFontTx/>
              <a:defRPr/>
            </a:lvl1pPr>
          </a:lstStyle>
          <a:p>
            <a:pPr lvl="0" algn="ctr">
              <a:lnSpc>
                <a:spcPct val="110000"/>
              </a:lnSpc>
            </a:pPr>
            <a:r>
              <a:rPr lang="zh-CN" altLang="en-US" sz="8000" dirty="0">
                <a:solidFill>
                  <a:schemeClr val="tx1"/>
                </a:solidFill>
                <a:latin typeface="宋体" panose="02010600030101010101" pitchFamily="2" charset="-122"/>
              </a:rPr>
              <a:t>并查集及其应用</a:t>
            </a:r>
            <a:endParaRPr lang="zh-CN" altLang="en-US" sz="8000" dirty="0">
              <a:solidFill>
                <a:schemeClr val="tx1"/>
              </a:solidFill>
              <a:latin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79705" y="1124585"/>
            <a:ext cx="8229600" cy="2030730"/>
          </a:xfrm>
        </p:spPr>
        <p:txBody>
          <a:bodyPr/>
          <a:p>
            <a:r>
              <a:rPr lang="en-US" altLang="zh-CN" sz="2400" b="1">
                <a:solidFill>
                  <a:srgbClr val="FF0000"/>
                </a:solidFill>
              </a:rPr>
              <a:t>[</a:t>
            </a:r>
            <a:r>
              <a:rPr lang="zh-CN" altLang="en-US" sz="2400" b="1">
                <a:solidFill>
                  <a:srgbClr val="FF0000"/>
                </a:solidFill>
              </a:rPr>
              <a:t>引例</a:t>
            </a:r>
            <a:r>
              <a:rPr lang="en-US" altLang="zh-CN" sz="2400" b="1">
                <a:solidFill>
                  <a:srgbClr val="FF0000"/>
                </a:solidFill>
              </a:rPr>
              <a:t>]</a:t>
            </a:r>
            <a:r>
              <a:rPr lang="zh-CN" altLang="en-US" sz="2400" b="1"/>
              <a:t>若某个部落过于庞大，则部落成员见面也有可能不认识。已知某个部落成员关系图，任意给出其中两个人，判断是否有亲戚关系。规定：</a:t>
            </a:r>
            <a:r>
              <a:rPr lang="zh-CN" altLang="en-US" sz="2400" b="1">
                <a:solidFill>
                  <a:srgbClr val="FF0000"/>
                </a:solidFill>
                <a:latin typeface="Calibri" panose="020F0502020204030204" charset="0"/>
              </a:rPr>
              <a:t>①</a:t>
            </a:r>
            <a:r>
              <a:rPr lang="zh-CN" altLang="en-US" sz="2400" b="1">
                <a:latin typeface="Calibri" panose="020F0502020204030204" charset="0"/>
              </a:rPr>
              <a:t>若</a:t>
            </a:r>
            <a:r>
              <a:rPr lang="en-US" altLang="zh-CN" sz="2400" b="1">
                <a:latin typeface="Calibri" panose="020F0502020204030204" charset="0"/>
              </a:rPr>
              <a:t>x</a:t>
            </a:r>
            <a:r>
              <a:rPr lang="zh-CN" altLang="zh-CN" sz="2400" b="1">
                <a:latin typeface="Calibri" panose="020F0502020204030204" charset="0"/>
              </a:rPr>
              <a:t>、</a:t>
            </a:r>
            <a:r>
              <a:rPr lang="en-US" altLang="zh-CN" sz="2400" b="1">
                <a:latin typeface="Calibri" panose="020F0502020204030204" charset="0"/>
              </a:rPr>
              <a:t>y</a:t>
            </a:r>
            <a:r>
              <a:rPr lang="zh-CN" altLang="zh-CN" sz="2400" b="1">
                <a:latin typeface="Calibri" panose="020F0502020204030204" charset="0"/>
              </a:rPr>
              <a:t>是亲戚，</a:t>
            </a:r>
            <a:r>
              <a:rPr lang="en-US" altLang="zh-CN" sz="2400" b="1">
                <a:latin typeface="Calibri" panose="020F0502020204030204" charset="0"/>
              </a:rPr>
              <a:t>y</a:t>
            </a:r>
            <a:r>
              <a:rPr lang="zh-CN" altLang="zh-CN" sz="2400" b="1">
                <a:latin typeface="Calibri" panose="020F0502020204030204" charset="0"/>
              </a:rPr>
              <a:t>和</a:t>
            </a:r>
            <a:r>
              <a:rPr lang="en-US" altLang="zh-CN" sz="2400" b="1">
                <a:latin typeface="Calibri" panose="020F0502020204030204" charset="0"/>
              </a:rPr>
              <a:t>z</a:t>
            </a:r>
            <a:r>
              <a:rPr lang="zh-CN" altLang="zh-CN" sz="2400" b="1">
                <a:latin typeface="Calibri" panose="020F0502020204030204" charset="0"/>
              </a:rPr>
              <a:t>是亲戚，则</a:t>
            </a:r>
            <a:r>
              <a:rPr lang="en-US" altLang="zh-CN" sz="2400" b="1">
                <a:latin typeface="Calibri" panose="020F0502020204030204" charset="0"/>
              </a:rPr>
              <a:t>x</a:t>
            </a:r>
            <a:r>
              <a:rPr lang="zh-CN" altLang="zh-CN" sz="2400" b="1">
                <a:latin typeface="Calibri" panose="020F0502020204030204" charset="0"/>
              </a:rPr>
              <a:t>和</a:t>
            </a:r>
            <a:r>
              <a:rPr lang="en-US" altLang="zh-CN" sz="2400" b="1">
                <a:latin typeface="Calibri" panose="020F0502020204030204" charset="0"/>
              </a:rPr>
              <a:t>z</a:t>
            </a:r>
            <a:r>
              <a:rPr lang="zh-CN" altLang="zh-CN" sz="2400" b="1">
                <a:latin typeface="Calibri" panose="020F0502020204030204" charset="0"/>
              </a:rPr>
              <a:t> 也是亲戚；</a:t>
            </a:r>
            <a:r>
              <a:rPr lang="zh-CN" altLang="zh-CN" sz="2400" b="1">
                <a:solidFill>
                  <a:srgbClr val="FF0000"/>
                </a:solidFill>
                <a:latin typeface="Calibri" panose="020F0502020204030204" charset="0"/>
              </a:rPr>
              <a:t>②</a:t>
            </a:r>
            <a:r>
              <a:rPr lang="zh-CN" altLang="zh-CN" sz="2400" b="1">
                <a:latin typeface="Calibri" panose="020F0502020204030204" charset="0"/>
              </a:rPr>
              <a:t>若</a:t>
            </a:r>
            <a:r>
              <a:rPr lang="en-US" altLang="zh-CN" sz="2400" b="1">
                <a:latin typeface="Calibri" panose="020F0502020204030204" charset="0"/>
              </a:rPr>
              <a:t>x</a:t>
            </a:r>
            <a:r>
              <a:rPr lang="zh-CN" altLang="zh-CN" sz="2400" b="1">
                <a:latin typeface="Calibri" panose="020F0502020204030204" charset="0"/>
              </a:rPr>
              <a:t>和</a:t>
            </a:r>
            <a:r>
              <a:rPr lang="en-US" altLang="zh-CN" sz="2400" b="1">
                <a:latin typeface="Calibri" panose="020F0502020204030204" charset="0"/>
              </a:rPr>
              <a:t>y</a:t>
            </a:r>
            <a:r>
              <a:rPr lang="zh-CN" altLang="zh-CN" sz="2400" b="1">
                <a:latin typeface="Calibri" panose="020F0502020204030204" charset="0"/>
              </a:rPr>
              <a:t>是亲戚，则</a:t>
            </a:r>
            <a:r>
              <a:rPr lang="en-US" altLang="zh-CN" sz="2400" b="1">
                <a:latin typeface="Calibri" panose="020F0502020204030204" charset="0"/>
              </a:rPr>
              <a:t>x</a:t>
            </a:r>
            <a:r>
              <a:rPr lang="zh-CN" altLang="zh-CN" sz="2400" b="1">
                <a:latin typeface="Calibri" panose="020F0502020204030204" charset="0"/>
              </a:rPr>
              <a:t>的亲戚也是</a:t>
            </a:r>
            <a:r>
              <a:rPr lang="en-US" altLang="zh-CN" sz="2400" b="1">
                <a:latin typeface="Calibri" panose="020F0502020204030204" charset="0"/>
              </a:rPr>
              <a:t>y</a:t>
            </a:r>
            <a:r>
              <a:rPr lang="zh-CN" altLang="zh-CN" sz="2400" b="1">
                <a:latin typeface="Calibri" panose="020F0502020204030204" charset="0"/>
              </a:rPr>
              <a:t>的亲戚，</a:t>
            </a:r>
            <a:r>
              <a:rPr lang="en-US" altLang="zh-CN" sz="2400" b="1">
                <a:latin typeface="Calibri" panose="020F0502020204030204" charset="0"/>
              </a:rPr>
              <a:t>y</a:t>
            </a:r>
            <a:r>
              <a:rPr lang="zh-CN" altLang="zh-CN" sz="2400" b="1">
                <a:latin typeface="Calibri" panose="020F0502020204030204" charset="0"/>
              </a:rPr>
              <a:t>的亲戚也是</a:t>
            </a:r>
            <a:r>
              <a:rPr lang="en-US" altLang="zh-CN" sz="2400" b="1">
                <a:latin typeface="Calibri" panose="020F0502020204030204" charset="0"/>
              </a:rPr>
              <a:t>x</a:t>
            </a:r>
            <a:r>
              <a:rPr lang="zh-CN" altLang="zh-CN" sz="2400" b="1">
                <a:latin typeface="Calibri" panose="020F0502020204030204" charset="0"/>
              </a:rPr>
              <a:t>的亲戚。</a:t>
            </a:r>
            <a:endParaRPr lang="zh-CN" altLang="zh-CN" sz="2400" b="1">
              <a:latin typeface="Calibri" panose="020F0502020204030204" charset="0"/>
            </a:endParaRPr>
          </a:p>
        </p:txBody>
      </p:sp>
      <p:sp>
        <p:nvSpPr>
          <p:cNvPr id="4" name="内容占位符 2"/>
          <p:cNvSpPr>
            <a:spLocks noGrp="1"/>
          </p:cNvSpPr>
          <p:nvPr/>
        </p:nvSpPr>
        <p:spPr>
          <a:xfrm>
            <a:off x="179705" y="3500755"/>
            <a:ext cx="8229600" cy="20307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a:lstStyle>
          <a:p>
            <a:r>
              <a:rPr lang="zh-CN" altLang="zh-CN" sz="2400" b="1">
                <a:latin typeface="Calibri" panose="020F0502020204030204" charset="0"/>
              </a:rPr>
              <a:t>如何才能快速判断两个人是否有亲戚关系呢？以上规定中的</a:t>
            </a:r>
            <a:r>
              <a:rPr lang="zh-CN" altLang="en-US" sz="2400" b="1">
                <a:solidFill>
                  <a:srgbClr val="FF0000"/>
                </a:solidFill>
                <a:latin typeface="Calibri" panose="020F0502020204030204" charset="0"/>
                <a:sym typeface="+mn-ea"/>
              </a:rPr>
              <a:t>①</a:t>
            </a:r>
            <a:r>
              <a:rPr lang="en-US" altLang="zh-CN" sz="2400" b="1">
                <a:solidFill>
                  <a:srgbClr val="FF0000"/>
                </a:solidFill>
                <a:latin typeface="Calibri" panose="020F0502020204030204" charset="0"/>
                <a:sym typeface="+mn-ea"/>
              </a:rPr>
              <a:t> </a:t>
            </a:r>
            <a:r>
              <a:rPr lang="zh-CN" altLang="en-US" sz="2400" b="1">
                <a:solidFill>
                  <a:schemeClr val="tx1"/>
                </a:solidFill>
                <a:latin typeface="Calibri" panose="020F0502020204030204" charset="0"/>
                <a:sym typeface="+mn-ea"/>
              </a:rPr>
              <a:t>是传递关系，第</a:t>
            </a:r>
            <a:r>
              <a:rPr lang="zh-CN" altLang="zh-CN" sz="2400" b="1">
                <a:solidFill>
                  <a:srgbClr val="FF0000"/>
                </a:solidFill>
                <a:latin typeface="Calibri" panose="020F0502020204030204" charset="0"/>
                <a:sym typeface="+mn-ea"/>
              </a:rPr>
              <a:t>②</a:t>
            </a:r>
            <a:r>
              <a:rPr lang="zh-CN" altLang="en-US" sz="2400" b="1">
                <a:solidFill>
                  <a:schemeClr val="tx1"/>
                </a:solidFill>
                <a:latin typeface="Calibri" panose="020F0502020204030204" charset="0"/>
                <a:sym typeface="+mn-ea"/>
              </a:rPr>
              <a:t>条相当于两个集合的合并，因此对该问题可以用</a:t>
            </a:r>
            <a:r>
              <a:rPr lang="zh-CN" altLang="en-US" sz="2400" b="1">
                <a:solidFill>
                  <a:srgbClr val="FF0000"/>
                </a:solidFill>
                <a:latin typeface="Calibri" panose="020F0502020204030204" charset="0"/>
                <a:sym typeface="+mn-ea"/>
              </a:rPr>
              <a:t>并查集</a:t>
            </a:r>
            <a:r>
              <a:rPr lang="zh-CN" altLang="en-US" sz="2400" b="1">
                <a:solidFill>
                  <a:schemeClr val="tx1"/>
                </a:solidFill>
                <a:latin typeface="Calibri" panose="020F0502020204030204" charset="0"/>
                <a:sym typeface="+mn-ea"/>
              </a:rPr>
              <a:t>轻松解决</a:t>
            </a:r>
            <a:endParaRPr lang="zh-CN" altLang="en-US" sz="2400" b="1">
              <a:solidFill>
                <a:schemeClr val="tx1"/>
              </a:solidFill>
              <a:latin typeface="Calibri" panose="020F0502020204030204" charset="0"/>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并查集</a:t>
            </a:r>
            <a:endParaRPr lang="zh-CN" altLang="en-US"/>
          </a:p>
        </p:txBody>
      </p:sp>
      <p:sp>
        <p:nvSpPr>
          <p:cNvPr id="3" name="内容占位符 2"/>
          <p:cNvSpPr>
            <a:spLocks noGrp="1"/>
          </p:cNvSpPr>
          <p:nvPr>
            <p:ph idx="1"/>
          </p:nvPr>
        </p:nvSpPr>
        <p:spPr/>
        <p:txBody>
          <a:bodyPr/>
          <a:p>
            <a:r>
              <a:rPr lang="zh-CN" altLang="en-US" sz="2400" b="1"/>
              <a:t>并查集是一种</a:t>
            </a:r>
            <a:r>
              <a:rPr lang="zh-CN" altLang="en-US" sz="2400" b="1">
                <a:solidFill>
                  <a:srgbClr val="FF0000"/>
                </a:solidFill>
              </a:rPr>
              <a:t>树形</a:t>
            </a:r>
            <a:r>
              <a:rPr lang="zh-CN" altLang="en-US" sz="2400" b="1"/>
              <a:t>数据结构，用于处理集合的</a:t>
            </a:r>
            <a:r>
              <a:rPr lang="zh-CN" altLang="en-US" sz="2400" b="1">
                <a:solidFill>
                  <a:srgbClr val="FF0000"/>
                </a:solidFill>
              </a:rPr>
              <a:t>合并</a:t>
            </a:r>
            <a:r>
              <a:rPr lang="zh-CN" altLang="en-US" sz="2400" b="1"/>
              <a:t>及</a:t>
            </a:r>
            <a:r>
              <a:rPr lang="zh-CN" altLang="en-US" sz="2400" b="1">
                <a:solidFill>
                  <a:srgbClr val="FF0000"/>
                </a:solidFill>
              </a:rPr>
              <a:t>查询</a:t>
            </a:r>
            <a:r>
              <a:rPr lang="zh-CN" altLang="en-US" sz="2400" b="1"/>
              <a:t>问题</a:t>
            </a:r>
            <a:endParaRPr lang="zh-CN" altLang="en-US" sz="2400" b="1"/>
          </a:p>
          <a:p>
            <a:r>
              <a:rPr lang="zh-CN" altLang="en-US" sz="2400" b="1"/>
              <a:t>算法步骤</a:t>
            </a:r>
            <a:endParaRPr lang="zh-CN" altLang="en-US" b="1"/>
          </a:p>
          <a:p>
            <a:pPr lvl="1"/>
            <a:r>
              <a:rPr lang="en-US" altLang="zh-CN" b="1"/>
              <a:t>1</a:t>
            </a:r>
            <a:r>
              <a:rPr lang="zh-CN" altLang="en-US" b="1"/>
              <a:t>、</a:t>
            </a:r>
            <a:r>
              <a:rPr lang="zh-CN" altLang="en-US" b="1">
                <a:solidFill>
                  <a:srgbClr val="FF0000"/>
                </a:solidFill>
              </a:rPr>
              <a:t>初始化：</a:t>
            </a:r>
            <a:r>
              <a:rPr lang="zh-CN" altLang="en-US" b="1"/>
              <a:t>将每个节点所在的集合号都初始化为其自身的编号</a:t>
            </a:r>
            <a:endParaRPr lang="zh-CN" altLang="en-US" b="1"/>
          </a:p>
          <a:p>
            <a:pPr lvl="1"/>
            <a:r>
              <a:rPr lang="en-US" altLang="zh-CN" b="1"/>
              <a:t>2</a:t>
            </a:r>
            <a:r>
              <a:rPr lang="zh-CN" altLang="en-US" b="1"/>
              <a:t>、</a:t>
            </a:r>
            <a:r>
              <a:rPr lang="zh-CN" altLang="en-US" b="1">
                <a:solidFill>
                  <a:srgbClr val="FF0000"/>
                </a:solidFill>
              </a:rPr>
              <a:t>查找：</a:t>
            </a:r>
            <a:r>
              <a:rPr lang="zh-CN" altLang="en-US" b="1"/>
              <a:t>查找两个元素所在的集合，即找</a:t>
            </a:r>
            <a:r>
              <a:rPr lang="en-US" altLang="zh-CN" b="1"/>
              <a:t>“</a:t>
            </a:r>
            <a:r>
              <a:rPr lang="zh-CN" altLang="en-US" b="1"/>
              <a:t>祖宗</a:t>
            </a:r>
            <a:r>
              <a:rPr lang="en-US" altLang="zh-CN" b="1"/>
              <a:t>”</a:t>
            </a:r>
            <a:r>
              <a:rPr lang="zh-CN" altLang="en-US" b="1"/>
              <a:t>。</a:t>
            </a:r>
            <a:endParaRPr lang="zh-CN" altLang="en-US" b="1"/>
          </a:p>
          <a:p>
            <a:pPr lvl="1"/>
            <a:r>
              <a:rPr lang="en-US" altLang="zh-CN" b="1"/>
              <a:t>3</a:t>
            </a:r>
            <a:r>
              <a:rPr lang="zh-CN" altLang="en-US" b="1"/>
              <a:t>、</a:t>
            </a:r>
            <a:r>
              <a:rPr lang="zh-CN" altLang="en-US" b="1">
                <a:solidFill>
                  <a:srgbClr val="FF0000"/>
                </a:solidFill>
              </a:rPr>
              <a:t>合并：</a:t>
            </a:r>
            <a:r>
              <a:rPr lang="zh-CN" altLang="en-US" b="1"/>
              <a:t>若两个节点的集合号不同，则将两个节点合并为一个集合，合并时只需将一个节点的祖宗集合号修改为另一个节点的祖宗集合号。</a:t>
            </a:r>
            <a:endParaRPr lang="en-US" altLang="zh-CN" b="1"/>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0535" y="620395"/>
            <a:ext cx="7369175" cy="1252220"/>
          </a:xfrm>
        </p:spPr>
        <p:txBody>
          <a:bodyPr/>
          <a:p>
            <a:r>
              <a:rPr lang="zh-CN" altLang="en-US" sz="2400" b="1"/>
              <a:t>假设现在有</a:t>
            </a:r>
            <a:r>
              <a:rPr lang="en-US" altLang="zh-CN" sz="2400" b="1"/>
              <a:t>7</a:t>
            </a:r>
            <a:r>
              <a:rPr lang="zh-CN" altLang="en-US" sz="2400" b="1"/>
              <a:t>个人，首先输入亲戚关系图，然后判断两个人是否有亲戚关系：</a:t>
            </a:r>
            <a:endParaRPr lang="zh-CN" altLang="en-US" sz="2400" b="1"/>
          </a:p>
          <a:p>
            <a:r>
              <a:rPr lang="en-US" altLang="zh-CN" sz="2400" b="1"/>
              <a:t>1</a:t>
            </a:r>
            <a:r>
              <a:rPr lang="zh-CN" altLang="en-US" sz="2400" b="1"/>
              <a:t>、初始化：将每个人的集合号</a:t>
            </a:r>
            <a:r>
              <a:rPr lang="en-US" altLang="zh-CN" sz="2400" b="1">
                <a:solidFill>
                  <a:srgbClr val="FF0000"/>
                </a:solidFill>
              </a:rPr>
              <a:t>fa[i]</a:t>
            </a:r>
            <a:r>
              <a:rPr lang="zh-CN" altLang="zh-CN" sz="2400" b="1"/>
              <a:t>都初始化为其自身</a:t>
            </a:r>
            <a:endParaRPr lang="zh-CN" altLang="en-US" sz="2400" b="1"/>
          </a:p>
          <a:p>
            <a:endParaRPr lang="zh-CN" altLang="en-US" sz="2400" b="1"/>
          </a:p>
        </p:txBody>
      </p:sp>
      <p:graphicFrame>
        <p:nvGraphicFramePr>
          <p:cNvPr id="4" name="表格 3"/>
          <p:cNvGraphicFramePr/>
          <p:nvPr>
            <p:custDataLst>
              <p:tags r:id="rId1"/>
            </p:custDataLst>
          </p:nvPr>
        </p:nvGraphicFramePr>
        <p:xfrm>
          <a:off x="1318260" y="2378710"/>
          <a:ext cx="6507480" cy="977900"/>
        </p:xfrm>
        <a:graphic>
          <a:graphicData uri="http://schemas.openxmlformats.org/drawingml/2006/table">
            <a:tbl>
              <a:tblPr firstRow="1" bandRow="1">
                <a:tableStyleId>{5C22544A-7EE6-4342-B048-85BDC9FD1C3A}</a:tableStyleId>
              </a:tblPr>
              <a:tblGrid>
                <a:gridCol w="929640"/>
                <a:gridCol w="929640"/>
                <a:gridCol w="944245"/>
                <a:gridCol w="915035"/>
                <a:gridCol w="929640"/>
                <a:gridCol w="929640"/>
                <a:gridCol w="929640"/>
              </a:tblGrid>
              <a:tr h="48895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48895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t>2</a:t>
                      </a:r>
                      <a:endParaRPr lang="en-US" altLang="zh-CN" sz="2000"/>
                    </a:p>
                  </a:txBody>
                  <a:tcPr anchor="ctr" anchorCtr="0">
                    <a:solidFill>
                      <a:schemeClr val="accent1">
                        <a:lumMod val="75000"/>
                      </a:schemeClr>
                    </a:solidFill>
                  </a:tcPr>
                </a:tc>
                <a:tc>
                  <a:txBody>
                    <a:bodyPr/>
                    <a:p>
                      <a:pPr algn="ctr">
                        <a:buNone/>
                      </a:pPr>
                      <a:r>
                        <a:rPr lang="en-US" altLang="zh-CN" sz="2000"/>
                        <a:t>3</a:t>
                      </a:r>
                      <a:endParaRPr lang="en-US" altLang="zh-CN" sz="2000"/>
                    </a:p>
                  </a:txBody>
                  <a:tcPr anchor="ctr" anchorCtr="0">
                    <a:solidFill>
                      <a:schemeClr val="accent1">
                        <a:lumMod val="75000"/>
                      </a:schemeClr>
                    </a:solidFill>
                  </a:tcPr>
                </a:tc>
                <a:tc>
                  <a:txBody>
                    <a:bodyPr/>
                    <a:p>
                      <a:pPr algn="ctr">
                        <a:buNone/>
                      </a:pPr>
                      <a:r>
                        <a:rPr lang="en-US" altLang="zh-CN" sz="2000"/>
                        <a:t>4</a:t>
                      </a:r>
                      <a:endParaRPr lang="en-US" altLang="zh-CN" sz="2000"/>
                    </a:p>
                  </a:txBody>
                  <a:tcPr anchor="ctr" anchorCtr="0">
                    <a:solidFill>
                      <a:schemeClr val="accent1">
                        <a:lumMod val="75000"/>
                      </a:schemeClr>
                    </a:solidFill>
                  </a:tcPr>
                </a:tc>
                <a:tc>
                  <a:txBody>
                    <a:bodyPr/>
                    <a:p>
                      <a:pPr algn="ctr">
                        <a:buNone/>
                      </a:pPr>
                      <a:r>
                        <a:rPr lang="en-US" altLang="zh-CN" sz="2000"/>
                        <a:t>5</a:t>
                      </a:r>
                      <a:endParaRPr lang="en-US" altLang="zh-CN" sz="2000"/>
                    </a:p>
                  </a:txBody>
                  <a:tcPr anchor="ctr" anchorCtr="0">
                    <a:solidFill>
                      <a:schemeClr val="accent1">
                        <a:lumMod val="75000"/>
                      </a:schemeClr>
                    </a:solidFill>
                  </a:tcPr>
                </a:tc>
                <a:tc>
                  <a:txBody>
                    <a:bodyPr/>
                    <a:p>
                      <a:pPr algn="ctr">
                        <a:buNone/>
                      </a:pPr>
                      <a:r>
                        <a:rPr lang="en-US" altLang="zh-CN" sz="2000"/>
                        <a:t>6</a:t>
                      </a:r>
                      <a:endParaRPr lang="en-US" altLang="zh-CN" sz="2000"/>
                    </a:p>
                  </a:txBody>
                  <a:tcPr anchor="ctr" anchorCtr="0">
                    <a:solidFill>
                      <a:schemeClr val="accent1">
                        <a:lumMod val="75000"/>
                      </a:schemeClr>
                    </a:solidFill>
                  </a:tcPr>
                </a:tc>
                <a:tc>
                  <a:txBody>
                    <a:bodyPr/>
                    <a:p>
                      <a:pPr algn="ctr">
                        <a:buNone/>
                      </a:pPr>
                      <a:r>
                        <a:rPr lang="en-US" altLang="zh-CN" sz="2000"/>
                        <a:t>7</a:t>
                      </a:r>
                      <a:endParaRPr lang="en-US" altLang="zh-CN" sz="2000"/>
                    </a:p>
                  </a:txBody>
                  <a:tcPr anchor="ctr" anchorCtr="0">
                    <a:solidFill>
                      <a:schemeClr val="accent1">
                        <a:lumMod val="75000"/>
                      </a:schemeClr>
                    </a:solidFill>
                  </a:tcPr>
                </a:tc>
              </a:tr>
            </a:tbl>
          </a:graphicData>
        </a:graphic>
      </p:graphicFrame>
      <p:sp>
        <p:nvSpPr>
          <p:cNvPr id="5" name="文本框 4"/>
          <p:cNvSpPr txBox="1"/>
          <p:nvPr/>
        </p:nvSpPr>
        <p:spPr>
          <a:xfrm>
            <a:off x="683260" y="2420620"/>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683260" y="2988310"/>
            <a:ext cx="568325" cy="368300"/>
          </a:xfrm>
          <a:prstGeom prst="rect">
            <a:avLst/>
          </a:prstGeom>
          <a:noFill/>
        </p:spPr>
        <p:txBody>
          <a:bodyPr wrap="square" rtlCol="0">
            <a:spAutoFit/>
          </a:bodyPr>
          <a:p>
            <a:r>
              <a:rPr lang="en-US" altLang="zh-CN" b="1"/>
              <a:t>fa[i]</a:t>
            </a:r>
            <a:endParaRPr lang="en-US" altLang="zh-CN" b="1"/>
          </a:p>
        </p:txBody>
      </p:sp>
      <p:grpSp>
        <p:nvGrpSpPr>
          <p:cNvPr id="9" name="组合 8"/>
          <p:cNvGrpSpPr/>
          <p:nvPr/>
        </p:nvGrpSpPr>
        <p:grpSpPr>
          <a:xfrm>
            <a:off x="3347720" y="5876925"/>
            <a:ext cx="720090" cy="549910"/>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grpSp>
      <p:grpSp>
        <p:nvGrpSpPr>
          <p:cNvPr id="10" name="组合 9"/>
          <p:cNvGrpSpPr/>
          <p:nvPr/>
        </p:nvGrpSpPr>
        <p:grpSpPr>
          <a:xfrm>
            <a:off x="1835785" y="5012690"/>
            <a:ext cx="720090" cy="549910"/>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3258820" y="3987800"/>
            <a:ext cx="720090" cy="549910"/>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4" name="组合 23"/>
          <p:cNvGrpSpPr/>
          <p:nvPr/>
        </p:nvGrpSpPr>
        <p:grpSpPr>
          <a:xfrm>
            <a:off x="4427855" y="5012690"/>
            <a:ext cx="720090" cy="549910"/>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grpSp>
      <p:grpSp>
        <p:nvGrpSpPr>
          <p:cNvPr id="27" name="组合 26"/>
          <p:cNvGrpSpPr/>
          <p:nvPr/>
        </p:nvGrpSpPr>
        <p:grpSpPr>
          <a:xfrm>
            <a:off x="5868035" y="3933190"/>
            <a:ext cx="720090" cy="549910"/>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grpSp>
      <p:grpSp>
        <p:nvGrpSpPr>
          <p:cNvPr id="30" name="组合 29"/>
          <p:cNvGrpSpPr/>
          <p:nvPr/>
        </p:nvGrpSpPr>
        <p:grpSpPr>
          <a:xfrm>
            <a:off x="6804025" y="4940935"/>
            <a:ext cx="720090" cy="549910"/>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grpSp>
      <p:grpSp>
        <p:nvGrpSpPr>
          <p:cNvPr id="33" name="组合 32"/>
          <p:cNvGrpSpPr/>
          <p:nvPr/>
        </p:nvGrpSpPr>
        <p:grpSpPr>
          <a:xfrm>
            <a:off x="5939790" y="5913120"/>
            <a:ext cx="720090" cy="549910"/>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0535" y="620395"/>
            <a:ext cx="7369175" cy="1252220"/>
          </a:xfrm>
        </p:spPr>
        <p:txBody>
          <a:bodyPr/>
          <a:p>
            <a:r>
              <a:rPr lang="zh-CN" altLang="en-US" sz="2400" b="1"/>
              <a:t>查找：输入亲戚关系</a:t>
            </a:r>
            <a:r>
              <a:rPr lang="en-US" altLang="zh-CN" sz="2400" b="1"/>
              <a:t>2</a:t>
            </a:r>
            <a:r>
              <a:rPr lang="zh-CN" altLang="en-US" sz="2400" b="1"/>
              <a:t>和</a:t>
            </a:r>
            <a:r>
              <a:rPr lang="en-US" altLang="zh-CN" sz="2400" b="1"/>
              <a:t>7,fa[2]=2,fa[7]=7</a:t>
            </a:r>
            <a:endParaRPr lang="zh-CN" altLang="en-US" sz="2400" b="1"/>
          </a:p>
          <a:p>
            <a:r>
              <a:rPr lang="zh-CN" sz="2400" b="1"/>
              <a:t>合并：</a:t>
            </a:r>
            <a:r>
              <a:rPr lang="en-US" altLang="zh-CN" sz="2400" b="1"/>
              <a:t>fa[2]!=fa[7]</a:t>
            </a:r>
            <a:r>
              <a:rPr lang="zh-CN" altLang="zh-CN" sz="2400" b="1"/>
              <a:t>，将两个元素合并为一个集合，在此约定将小的集合号赋值给大的集合号，因此修改</a:t>
            </a:r>
            <a:r>
              <a:rPr lang="en-US" altLang="zh-CN" sz="2400" b="1">
                <a:solidFill>
                  <a:srgbClr val="FF0000"/>
                </a:solidFill>
              </a:rPr>
              <a:t>fa[7]=2</a:t>
            </a:r>
            <a:endParaRPr lang="en-US" altLang="zh-CN" sz="2400" b="1">
              <a:solidFill>
                <a:srgbClr val="FF0000"/>
              </a:solidFill>
            </a:endParaRPr>
          </a:p>
        </p:txBody>
      </p:sp>
      <p:graphicFrame>
        <p:nvGraphicFramePr>
          <p:cNvPr id="4" name="表格 3"/>
          <p:cNvGraphicFramePr/>
          <p:nvPr>
            <p:custDataLst>
              <p:tags r:id="rId1"/>
            </p:custDataLst>
          </p:nvPr>
        </p:nvGraphicFramePr>
        <p:xfrm>
          <a:off x="1318260" y="2378710"/>
          <a:ext cx="6507480" cy="977900"/>
        </p:xfrm>
        <a:graphic>
          <a:graphicData uri="http://schemas.openxmlformats.org/drawingml/2006/table">
            <a:tbl>
              <a:tblPr firstRow="1" bandRow="1">
                <a:tableStyleId>{5C22544A-7EE6-4342-B048-85BDC9FD1C3A}</a:tableStyleId>
              </a:tblPr>
              <a:tblGrid>
                <a:gridCol w="929640"/>
                <a:gridCol w="929640"/>
                <a:gridCol w="944245"/>
                <a:gridCol w="915035"/>
                <a:gridCol w="929640"/>
                <a:gridCol w="929640"/>
                <a:gridCol w="929640"/>
              </a:tblGrid>
              <a:tr h="48895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48895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t>2</a:t>
                      </a:r>
                      <a:endParaRPr lang="en-US" altLang="zh-CN" sz="2000"/>
                    </a:p>
                  </a:txBody>
                  <a:tcPr anchor="ctr" anchorCtr="0">
                    <a:solidFill>
                      <a:schemeClr val="accent1">
                        <a:lumMod val="75000"/>
                      </a:schemeClr>
                    </a:solidFill>
                  </a:tcPr>
                </a:tc>
                <a:tc>
                  <a:txBody>
                    <a:bodyPr/>
                    <a:p>
                      <a:pPr algn="ctr">
                        <a:buNone/>
                      </a:pPr>
                      <a:r>
                        <a:rPr lang="en-US" altLang="zh-CN" sz="2000"/>
                        <a:t>3</a:t>
                      </a:r>
                      <a:endParaRPr lang="en-US" altLang="zh-CN" sz="2000"/>
                    </a:p>
                  </a:txBody>
                  <a:tcPr anchor="ctr" anchorCtr="0">
                    <a:solidFill>
                      <a:schemeClr val="accent1">
                        <a:lumMod val="75000"/>
                      </a:schemeClr>
                    </a:solidFill>
                  </a:tcPr>
                </a:tc>
                <a:tc>
                  <a:txBody>
                    <a:bodyPr/>
                    <a:p>
                      <a:pPr algn="ctr">
                        <a:buNone/>
                      </a:pPr>
                      <a:r>
                        <a:rPr lang="en-US" altLang="zh-CN" sz="2000"/>
                        <a:t>4</a:t>
                      </a:r>
                      <a:endParaRPr lang="en-US" altLang="zh-CN" sz="2000"/>
                    </a:p>
                  </a:txBody>
                  <a:tcPr anchor="ctr" anchorCtr="0">
                    <a:solidFill>
                      <a:schemeClr val="accent1">
                        <a:lumMod val="75000"/>
                      </a:schemeClr>
                    </a:solidFill>
                  </a:tcPr>
                </a:tc>
                <a:tc>
                  <a:txBody>
                    <a:bodyPr/>
                    <a:p>
                      <a:pPr algn="ctr">
                        <a:buNone/>
                      </a:pPr>
                      <a:r>
                        <a:rPr lang="en-US" altLang="zh-CN" sz="2000"/>
                        <a:t>5</a:t>
                      </a:r>
                      <a:endParaRPr lang="en-US" altLang="zh-CN" sz="2000"/>
                    </a:p>
                  </a:txBody>
                  <a:tcPr anchor="ctr" anchorCtr="0">
                    <a:solidFill>
                      <a:schemeClr val="accent1">
                        <a:lumMod val="75000"/>
                      </a:schemeClr>
                    </a:solidFill>
                  </a:tcPr>
                </a:tc>
                <a:tc>
                  <a:txBody>
                    <a:bodyPr/>
                    <a:p>
                      <a:pPr algn="ctr">
                        <a:buNone/>
                      </a:pPr>
                      <a:r>
                        <a:rPr lang="en-US" altLang="zh-CN" sz="2000"/>
                        <a:t>6</a:t>
                      </a:r>
                      <a:endParaRPr lang="en-US" altLang="zh-CN" sz="2000"/>
                    </a:p>
                  </a:txBody>
                  <a:tcPr anchor="ctr" anchorCtr="0">
                    <a:solidFill>
                      <a:schemeClr val="accent1">
                        <a:lumMod val="75000"/>
                      </a:schemeClr>
                    </a:solid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solidFill>
                      <a:schemeClr val="accent1">
                        <a:lumMod val="75000"/>
                      </a:schemeClr>
                    </a:solidFill>
                  </a:tcPr>
                </a:tc>
              </a:tr>
            </a:tbl>
          </a:graphicData>
        </a:graphic>
      </p:graphicFrame>
      <p:sp>
        <p:nvSpPr>
          <p:cNvPr id="5" name="文本框 4"/>
          <p:cNvSpPr txBox="1"/>
          <p:nvPr/>
        </p:nvSpPr>
        <p:spPr>
          <a:xfrm>
            <a:off x="683260" y="2420620"/>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683260" y="2988310"/>
            <a:ext cx="568325" cy="368300"/>
          </a:xfrm>
          <a:prstGeom prst="rect">
            <a:avLst/>
          </a:prstGeom>
          <a:noFill/>
        </p:spPr>
        <p:txBody>
          <a:bodyPr wrap="square" rtlCol="0">
            <a:spAutoFit/>
          </a:bodyPr>
          <a:p>
            <a:r>
              <a:rPr lang="en-US" altLang="zh-CN" b="1"/>
              <a:t>fa[i]</a:t>
            </a:r>
            <a:endParaRPr lang="en-US" altLang="zh-CN" b="1"/>
          </a:p>
        </p:txBody>
      </p:sp>
      <p:grpSp>
        <p:nvGrpSpPr>
          <p:cNvPr id="9" name="组合 8"/>
          <p:cNvGrpSpPr/>
          <p:nvPr/>
        </p:nvGrpSpPr>
        <p:grpSpPr>
          <a:xfrm>
            <a:off x="3347720" y="5876925"/>
            <a:ext cx="720090" cy="549910"/>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grpSp>
      <p:grpSp>
        <p:nvGrpSpPr>
          <p:cNvPr id="10" name="组合 9"/>
          <p:cNvGrpSpPr/>
          <p:nvPr/>
        </p:nvGrpSpPr>
        <p:grpSpPr>
          <a:xfrm>
            <a:off x="1835785" y="5012690"/>
            <a:ext cx="720090" cy="549910"/>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3258820" y="3987800"/>
            <a:ext cx="720090" cy="549910"/>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4" name="组合 23"/>
          <p:cNvGrpSpPr/>
          <p:nvPr/>
        </p:nvGrpSpPr>
        <p:grpSpPr>
          <a:xfrm>
            <a:off x="4427855" y="5012690"/>
            <a:ext cx="720090" cy="549910"/>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7" name="组合 26"/>
          <p:cNvGrpSpPr/>
          <p:nvPr/>
        </p:nvGrpSpPr>
        <p:grpSpPr>
          <a:xfrm>
            <a:off x="5868035" y="3933190"/>
            <a:ext cx="720090" cy="549910"/>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grpSp>
      <p:grpSp>
        <p:nvGrpSpPr>
          <p:cNvPr id="30" name="组合 29"/>
          <p:cNvGrpSpPr/>
          <p:nvPr/>
        </p:nvGrpSpPr>
        <p:grpSpPr>
          <a:xfrm>
            <a:off x="6804025" y="4940935"/>
            <a:ext cx="720090" cy="549910"/>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grpSp>
      <p:grpSp>
        <p:nvGrpSpPr>
          <p:cNvPr id="33" name="组合 32"/>
          <p:cNvGrpSpPr/>
          <p:nvPr/>
        </p:nvGrpSpPr>
        <p:grpSpPr>
          <a:xfrm>
            <a:off x="5939790" y="5913120"/>
            <a:ext cx="720090" cy="549910"/>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grpSp>
      <p:cxnSp>
        <p:nvCxnSpPr>
          <p:cNvPr id="2" name="曲线连接符 1"/>
          <p:cNvCxnSpPr>
            <a:stCxn id="22" idx="6"/>
            <a:endCxn id="25" idx="1"/>
          </p:cNvCxnSpPr>
          <p:nvPr/>
        </p:nvCxnSpPr>
        <p:spPr>
          <a:xfrm>
            <a:off x="3736340" y="4298950"/>
            <a:ext cx="761365" cy="8559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164070" y="2924810"/>
            <a:ext cx="432435" cy="360045"/>
          </a:xfrm>
          <a:prstGeom prst="rect">
            <a:avLst/>
          </a:prstGeom>
          <a:solidFill>
            <a:srgbClr val="999900"/>
          </a:solidFill>
          <a:ln>
            <a:solidFill>
              <a:srgbClr val="99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uFillTx/>
              </a:rPr>
              <a:t>2</a:t>
            </a:r>
            <a:endParaRPr lang="en-US" altLang="zh-CN" sz="2000" b="1">
              <a:solidFill>
                <a:srgbClr val="FF0000"/>
              </a:solidFill>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0535" y="620395"/>
            <a:ext cx="7369175" cy="1252220"/>
          </a:xfrm>
        </p:spPr>
        <p:txBody>
          <a:bodyPr/>
          <a:p>
            <a:r>
              <a:rPr lang="zh-CN" altLang="en-US" sz="2400" b="1"/>
              <a:t>查找：输入亲戚关系</a:t>
            </a:r>
            <a:r>
              <a:rPr lang="en-US" altLang="zh-CN" sz="2400" b="1"/>
              <a:t>4</a:t>
            </a:r>
            <a:r>
              <a:rPr lang="zh-CN" altLang="en-US" sz="2400" b="1"/>
              <a:t>和</a:t>
            </a:r>
            <a:r>
              <a:rPr lang="en-US" altLang="zh-CN" sz="2400" b="1"/>
              <a:t>5,fa[4]=4,fa[5]=5</a:t>
            </a:r>
            <a:endParaRPr lang="zh-CN" altLang="en-US" sz="2400" b="1"/>
          </a:p>
          <a:p>
            <a:r>
              <a:rPr lang="zh-CN" sz="2400" b="1"/>
              <a:t>合并：</a:t>
            </a:r>
            <a:r>
              <a:rPr lang="en-US" altLang="zh-CN" sz="2400" b="1"/>
              <a:t>fa[4]!=fa[5]</a:t>
            </a:r>
            <a:r>
              <a:rPr lang="zh-CN" altLang="zh-CN" sz="2400" b="1"/>
              <a:t>，将两个元素合并为一个集合，修改</a:t>
            </a:r>
            <a:r>
              <a:rPr lang="en-US" altLang="zh-CN" sz="2400" b="1">
                <a:solidFill>
                  <a:srgbClr val="FF0000"/>
                </a:solidFill>
              </a:rPr>
              <a:t>fa[5]=4</a:t>
            </a:r>
            <a:endParaRPr lang="en-US" altLang="zh-CN" sz="2400" b="1">
              <a:solidFill>
                <a:srgbClr val="FF0000"/>
              </a:solidFill>
            </a:endParaRPr>
          </a:p>
        </p:txBody>
      </p:sp>
      <p:graphicFrame>
        <p:nvGraphicFramePr>
          <p:cNvPr id="4" name="表格 3"/>
          <p:cNvGraphicFramePr/>
          <p:nvPr>
            <p:custDataLst>
              <p:tags r:id="rId1"/>
            </p:custDataLst>
          </p:nvPr>
        </p:nvGraphicFramePr>
        <p:xfrm>
          <a:off x="1318260" y="2378710"/>
          <a:ext cx="6507480" cy="977900"/>
        </p:xfrm>
        <a:graphic>
          <a:graphicData uri="http://schemas.openxmlformats.org/drawingml/2006/table">
            <a:tbl>
              <a:tblPr firstRow="1" bandRow="1">
                <a:tableStyleId>{5C22544A-7EE6-4342-B048-85BDC9FD1C3A}</a:tableStyleId>
              </a:tblPr>
              <a:tblGrid>
                <a:gridCol w="929640"/>
                <a:gridCol w="929640"/>
                <a:gridCol w="944245"/>
                <a:gridCol w="915035"/>
                <a:gridCol w="929640"/>
                <a:gridCol w="929640"/>
                <a:gridCol w="929640"/>
              </a:tblGrid>
              <a:tr h="48895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48895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t>2</a:t>
                      </a:r>
                      <a:endParaRPr lang="en-US" altLang="zh-CN" sz="2000"/>
                    </a:p>
                  </a:txBody>
                  <a:tcPr anchor="ctr" anchorCtr="0">
                    <a:solidFill>
                      <a:schemeClr val="accent1">
                        <a:lumMod val="75000"/>
                      </a:schemeClr>
                    </a:solidFill>
                  </a:tcPr>
                </a:tc>
                <a:tc>
                  <a:txBody>
                    <a:bodyPr/>
                    <a:p>
                      <a:pPr algn="ctr">
                        <a:buNone/>
                      </a:pPr>
                      <a:r>
                        <a:rPr lang="en-US" altLang="zh-CN" sz="2000"/>
                        <a:t>3</a:t>
                      </a:r>
                      <a:endParaRPr lang="en-US" altLang="zh-CN" sz="2000"/>
                    </a:p>
                  </a:txBody>
                  <a:tcPr anchor="ctr" anchorCtr="0">
                    <a:solidFill>
                      <a:schemeClr val="accent1">
                        <a:lumMod val="75000"/>
                      </a:schemeClr>
                    </a:solidFill>
                  </a:tcPr>
                </a:tc>
                <a:tc>
                  <a:txBody>
                    <a:bodyPr/>
                    <a:p>
                      <a:pPr algn="ctr">
                        <a:buNone/>
                      </a:pPr>
                      <a:r>
                        <a:rPr lang="en-US" altLang="zh-CN" sz="2000"/>
                        <a:t>4</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4</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t>6</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r>
            </a:tbl>
          </a:graphicData>
        </a:graphic>
      </p:graphicFrame>
      <p:sp>
        <p:nvSpPr>
          <p:cNvPr id="5" name="文本框 4"/>
          <p:cNvSpPr txBox="1"/>
          <p:nvPr/>
        </p:nvSpPr>
        <p:spPr>
          <a:xfrm>
            <a:off x="683260" y="2420620"/>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683260" y="2988310"/>
            <a:ext cx="568325" cy="368300"/>
          </a:xfrm>
          <a:prstGeom prst="rect">
            <a:avLst/>
          </a:prstGeom>
          <a:noFill/>
        </p:spPr>
        <p:txBody>
          <a:bodyPr wrap="square" rtlCol="0">
            <a:spAutoFit/>
          </a:bodyPr>
          <a:p>
            <a:r>
              <a:rPr lang="en-US" altLang="zh-CN" b="1"/>
              <a:t>fa[i]</a:t>
            </a:r>
            <a:endParaRPr lang="en-US" altLang="zh-CN" b="1"/>
          </a:p>
        </p:txBody>
      </p:sp>
      <p:grpSp>
        <p:nvGrpSpPr>
          <p:cNvPr id="9" name="组合 8"/>
          <p:cNvGrpSpPr/>
          <p:nvPr/>
        </p:nvGrpSpPr>
        <p:grpSpPr>
          <a:xfrm>
            <a:off x="3347720" y="5876925"/>
            <a:ext cx="720090" cy="549910"/>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grpSp>
      <p:grpSp>
        <p:nvGrpSpPr>
          <p:cNvPr id="10" name="组合 9"/>
          <p:cNvGrpSpPr/>
          <p:nvPr/>
        </p:nvGrpSpPr>
        <p:grpSpPr>
          <a:xfrm>
            <a:off x="1835785" y="5012690"/>
            <a:ext cx="720090" cy="549910"/>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3258820" y="3987800"/>
            <a:ext cx="720090" cy="549910"/>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4" name="组合 23"/>
          <p:cNvGrpSpPr/>
          <p:nvPr/>
        </p:nvGrpSpPr>
        <p:grpSpPr>
          <a:xfrm>
            <a:off x="4427855" y="5012690"/>
            <a:ext cx="720090" cy="549910"/>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7" name="组合 26"/>
          <p:cNvGrpSpPr/>
          <p:nvPr/>
        </p:nvGrpSpPr>
        <p:grpSpPr>
          <a:xfrm>
            <a:off x="5868035" y="3933190"/>
            <a:ext cx="720090" cy="549910"/>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grpSp>
      <p:grpSp>
        <p:nvGrpSpPr>
          <p:cNvPr id="30" name="组合 29"/>
          <p:cNvGrpSpPr/>
          <p:nvPr/>
        </p:nvGrpSpPr>
        <p:grpSpPr>
          <a:xfrm>
            <a:off x="6804025" y="4940935"/>
            <a:ext cx="720090" cy="549910"/>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grpSp>
      <p:grpSp>
        <p:nvGrpSpPr>
          <p:cNvPr id="33" name="组合 32"/>
          <p:cNvGrpSpPr/>
          <p:nvPr/>
        </p:nvGrpSpPr>
        <p:grpSpPr>
          <a:xfrm>
            <a:off x="5939790" y="5913120"/>
            <a:ext cx="720090" cy="549910"/>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grpSp>
      <p:cxnSp>
        <p:nvCxnSpPr>
          <p:cNvPr id="2" name="曲线连接符 1"/>
          <p:cNvCxnSpPr>
            <a:stCxn id="22" idx="6"/>
            <a:endCxn id="25" idx="1"/>
          </p:cNvCxnSpPr>
          <p:nvPr/>
        </p:nvCxnSpPr>
        <p:spPr>
          <a:xfrm>
            <a:off x="3736340" y="4298950"/>
            <a:ext cx="761365" cy="8559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31" idx="2"/>
            <a:endCxn id="34" idx="0"/>
          </p:cNvCxnSpPr>
          <p:nvPr/>
        </p:nvCxnSpPr>
        <p:spPr>
          <a:xfrm rot="10800000" flipV="1">
            <a:off x="6177915" y="5251450"/>
            <a:ext cx="625475" cy="733425"/>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0535" y="620395"/>
            <a:ext cx="7369175" cy="1252220"/>
          </a:xfrm>
        </p:spPr>
        <p:txBody>
          <a:bodyPr/>
          <a:p>
            <a:r>
              <a:rPr lang="zh-CN" altLang="en-US" sz="2400" b="1"/>
              <a:t>查找：输入亲戚关系</a:t>
            </a:r>
            <a:r>
              <a:rPr lang="en-US" altLang="zh-CN" sz="2400" b="1"/>
              <a:t>3</a:t>
            </a:r>
            <a:r>
              <a:rPr lang="zh-CN" altLang="en-US" sz="2400" b="1"/>
              <a:t>和</a:t>
            </a:r>
            <a:r>
              <a:rPr lang="en-US" altLang="zh-CN" sz="2400" b="1"/>
              <a:t>7,fa[3]=3,fa[7]=2</a:t>
            </a:r>
            <a:endParaRPr lang="zh-CN" altLang="en-US" sz="2400" b="1"/>
          </a:p>
          <a:p>
            <a:r>
              <a:rPr lang="zh-CN" sz="2400" b="1"/>
              <a:t>合并：</a:t>
            </a:r>
            <a:r>
              <a:rPr lang="en-US" altLang="zh-CN" sz="2400" b="1"/>
              <a:t>fa[3]!=fa[7]</a:t>
            </a:r>
            <a:r>
              <a:rPr lang="zh-CN" altLang="zh-CN" sz="2400" b="1"/>
              <a:t>，将两个元素合并为一个集合，修改</a:t>
            </a:r>
            <a:r>
              <a:rPr lang="en-US" altLang="zh-CN" sz="2400" b="1">
                <a:solidFill>
                  <a:srgbClr val="FF0000"/>
                </a:solidFill>
              </a:rPr>
              <a:t>fa[3]=2</a:t>
            </a:r>
            <a:endParaRPr lang="en-US" altLang="zh-CN" sz="2400" b="1">
              <a:solidFill>
                <a:srgbClr val="FF0000"/>
              </a:solidFill>
            </a:endParaRPr>
          </a:p>
        </p:txBody>
      </p:sp>
      <p:graphicFrame>
        <p:nvGraphicFramePr>
          <p:cNvPr id="4" name="表格 3"/>
          <p:cNvGraphicFramePr/>
          <p:nvPr>
            <p:custDataLst>
              <p:tags r:id="rId1"/>
            </p:custDataLst>
          </p:nvPr>
        </p:nvGraphicFramePr>
        <p:xfrm>
          <a:off x="1318260" y="2378710"/>
          <a:ext cx="6507480" cy="977900"/>
        </p:xfrm>
        <a:graphic>
          <a:graphicData uri="http://schemas.openxmlformats.org/drawingml/2006/table">
            <a:tbl>
              <a:tblPr firstRow="1" bandRow="1">
                <a:tableStyleId>{5C22544A-7EE6-4342-B048-85BDC9FD1C3A}</a:tableStyleId>
              </a:tblPr>
              <a:tblGrid>
                <a:gridCol w="929640"/>
                <a:gridCol w="929640"/>
                <a:gridCol w="944245"/>
                <a:gridCol w="915035"/>
                <a:gridCol w="929640"/>
                <a:gridCol w="929640"/>
                <a:gridCol w="929640"/>
              </a:tblGrid>
              <a:tr h="48895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48895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t>2</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t>4</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4</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t>6</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r>
            </a:tbl>
          </a:graphicData>
        </a:graphic>
      </p:graphicFrame>
      <p:sp>
        <p:nvSpPr>
          <p:cNvPr id="5" name="文本框 4"/>
          <p:cNvSpPr txBox="1"/>
          <p:nvPr/>
        </p:nvSpPr>
        <p:spPr>
          <a:xfrm>
            <a:off x="683260" y="2420620"/>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683260" y="2988310"/>
            <a:ext cx="568325" cy="368300"/>
          </a:xfrm>
          <a:prstGeom prst="rect">
            <a:avLst/>
          </a:prstGeom>
          <a:noFill/>
        </p:spPr>
        <p:txBody>
          <a:bodyPr wrap="square" rtlCol="0">
            <a:spAutoFit/>
          </a:bodyPr>
          <a:p>
            <a:r>
              <a:rPr lang="en-US" altLang="zh-CN" b="1"/>
              <a:t>fa[i]</a:t>
            </a:r>
            <a:endParaRPr lang="en-US" altLang="zh-CN" b="1"/>
          </a:p>
        </p:txBody>
      </p:sp>
      <p:grpSp>
        <p:nvGrpSpPr>
          <p:cNvPr id="9" name="组合 8"/>
          <p:cNvGrpSpPr/>
          <p:nvPr/>
        </p:nvGrpSpPr>
        <p:grpSpPr>
          <a:xfrm>
            <a:off x="3347720" y="5876925"/>
            <a:ext cx="720090" cy="549910"/>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grpSp>
      <p:grpSp>
        <p:nvGrpSpPr>
          <p:cNvPr id="10" name="组合 9"/>
          <p:cNvGrpSpPr/>
          <p:nvPr/>
        </p:nvGrpSpPr>
        <p:grpSpPr>
          <a:xfrm>
            <a:off x="1835785" y="5012690"/>
            <a:ext cx="720090" cy="549910"/>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3258820" y="3987800"/>
            <a:ext cx="720090" cy="549910"/>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4" name="组合 23"/>
          <p:cNvGrpSpPr/>
          <p:nvPr/>
        </p:nvGrpSpPr>
        <p:grpSpPr>
          <a:xfrm>
            <a:off x="4427855" y="5012690"/>
            <a:ext cx="720090" cy="549910"/>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7" name="组合 26"/>
          <p:cNvGrpSpPr/>
          <p:nvPr/>
        </p:nvGrpSpPr>
        <p:grpSpPr>
          <a:xfrm>
            <a:off x="5868035" y="3933190"/>
            <a:ext cx="720090" cy="549910"/>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0" name="组合 29"/>
          <p:cNvGrpSpPr/>
          <p:nvPr/>
        </p:nvGrpSpPr>
        <p:grpSpPr>
          <a:xfrm>
            <a:off x="6804025" y="4940935"/>
            <a:ext cx="720090" cy="549910"/>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grpSp>
      <p:grpSp>
        <p:nvGrpSpPr>
          <p:cNvPr id="33" name="组合 32"/>
          <p:cNvGrpSpPr/>
          <p:nvPr/>
        </p:nvGrpSpPr>
        <p:grpSpPr>
          <a:xfrm>
            <a:off x="5939790" y="5913120"/>
            <a:ext cx="720090" cy="549910"/>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grpSp>
      <p:cxnSp>
        <p:nvCxnSpPr>
          <p:cNvPr id="2" name="曲线连接符 1"/>
          <p:cNvCxnSpPr>
            <a:stCxn id="22" idx="6"/>
            <a:endCxn id="25" idx="1"/>
          </p:cNvCxnSpPr>
          <p:nvPr/>
        </p:nvCxnSpPr>
        <p:spPr>
          <a:xfrm>
            <a:off x="3736340" y="4298950"/>
            <a:ext cx="761365" cy="8559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31" idx="2"/>
            <a:endCxn id="34" idx="0"/>
          </p:cNvCxnSpPr>
          <p:nvPr/>
        </p:nvCxnSpPr>
        <p:spPr>
          <a:xfrm rot="10800000" flipV="1">
            <a:off x="6177915" y="5251450"/>
            <a:ext cx="625475" cy="733425"/>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28" idx="2"/>
          </p:cNvCxnSpPr>
          <p:nvPr/>
        </p:nvCxnSpPr>
        <p:spPr>
          <a:xfrm>
            <a:off x="3777615" y="4236720"/>
            <a:ext cx="2090420" cy="7620"/>
          </a:xfrm>
          <a:prstGeom prst="curvedConnector3">
            <a:avLst>
              <a:gd name="adj1" fmla="val 5003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0535" y="620395"/>
            <a:ext cx="7369175" cy="1252220"/>
          </a:xfrm>
        </p:spPr>
        <p:txBody>
          <a:bodyPr/>
          <a:p>
            <a:r>
              <a:rPr lang="zh-CN" altLang="en-US" sz="2400" b="1"/>
              <a:t>查找：输入亲戚关系</a:t>
            </a:r>
            <a:r>
              <a:rPr lang="en-US" altLang="zh-CN" sz="2400" b="1"/>
              <a:t>4</a:t>
            </a:r>
            <a:r>
              <a:rPr lang="zh-CN" altLang="en-US" sz="2400" b="1"/>
              <a:t>和</a:t>
            </a:r>
            <a:r>
              <a:rPr lang="en-US" altLang="zh-CN" sz="2400" b="1"/>
              <a:t>7,fa[4]=4,fa[7]=2</a:t>
            </a:r>
            <a:endParaRPr lang="zh-CN" altLang="en-US" sz="2400" b="1"/>
          </a:p>
          <a:p>
            <a:r>
              <a:rPr lang="zh-CN" sz="2400" b="1"/>
              <a:t>合并：</a:t>
            </a:r>
            <a:r>
              <a:rPr lang="en-US" altLang="zh-CN" sz="2400" b="1"/>
              <a:t>fa[4]!=fa[7]</a:t>
            </a:r>
            <a:r>
              <a:rPr lang="zh-CN" altLang="zh-CN" sz="2400" b="1"/>
              <a:t>，将两个元素合并为一个集合，修改</a:t>
            </a:r>
            <a:r>
              <a:rPr lang="en-US" altLang="zh-CN" sz="2400" b="1">
                <a:solidFill>
                  <a:srgbClr val="FF0000"/>
                </a:solidFill>
              </a:rPr>
              <a:t>fa[4]=2</a:t>
            </a:r>
            <a:r>
              <a:rPr lang="zh-CN" altLang="zh-CN" sz="2400" b="1">
                <a:solidFill>
                  <a:srgbClr val="FF0000"/>
                </a:solidFill>
              </a:rPr>
              <a:t>，</a:t>
            </a:r>
            <a:r>
              <a:rPr lang="zh-CN" altLang="zh-CN" sz="2400" b="1">
                <a:solidFill>
                  <a:schemeClr val="tx1"/>
                </a:solidFill>
              </a:rPr>
              <a:t>在这里有两个节点的集合号为</a:t>
            </a:r>
            <a:r>
              <a:rPr lang="en-US" altLang="zh-CN" sz="2400" b="1">
                <a:solidFill>
                  <a:schemeClr val="tx1"/>
                </a:solidFill>
              </a:rPr>
              <a:t>4</a:t>
            </a:r>
            <a:r>
              <a:rPr lang="zh-CN" altLang="en-US" sz="2400" b="1">
                <a:solidFill>
                  <a:schemeClr val="tx1"/>
                </a:solidFill>
              </a:rPr>
              <a:t>，只需修改其根结点即可</a:t>
            </a:r>
            <a:endParaRPr lang="zh-CN" altLang="en-US" sz="2400" b="1">
              <a:solidFill>
                <a:schemeClr val="tx1"/>
              </a:solidFill>
            </a:endParaRPr>
          </a:p>
        </p:txBody>
      </p:sp>
      <p:graphicFrame>
        <p:nvGraphicFramePr>
          <p:cNvPr id="4" name="表格 3"/>
          <p:cNvGraphicFramePr/>
          <p:nvPr>
            <p:custDataLst>
              <p:tags r:id="rId1"/>
            </p:custDataLst>
          </p:nvPr>
        </p:nvGraphicFramePr>
        <p:xfrm>
          <a:off x="1318260" y="2378710"/>
          <a:ext cx="6507480" cy="977900"/>
        </p:xfrm>
        <a:graphic>
          <a:graphicData uri="http://schemas.openxmlformats.org/drawingml/2006/table">
            <a:tbl>
              <a:tblPr firstRow="1" bandRow="1">
                <a:tableStyleId>{5C22544A-7EE6-4342-B048-85BDC9FD1C3A}</a:tableStyleId>
              </a:tblPr>
              <a:tblGrid>
                <a:gridCol w="929640"/>
                <a:gridCol w="929640"/>
                <a:gridCol w="944245"/>
                <a:gridCol w="915035"/>
                <a:gridCol w="929640"/>
                <a:gridCol w="929640"/>
                <a:gridCol w="929640"/>
              </a:tblGrid>
              <a:tr h="48895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48895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t>2</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4</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t>6</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r>
            </a:tbl>
          </a:graphicData>
        </a:graphic>
      </p:graphicFrame>
      <p:sp>
        <p:nvSpPr>
          <p:cNvPr id="5" name="文本框 4"/>
          <p:cNvSpPr txBox="1"/>
          <p:nvPr/>
        </p:nvSpPr>
        <p:spPr>
          <a:xfrm>
            <a:off x="683260" y="2420620"/>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683260" y="2988310"/>
            <a:ext cx="568325" cy="368300"/>
          </a:xfrm>
          <a:prstGeom prst="rect">
            <a:avLst/>
          </a:prstGeom>
          <a:noFill/>
        </p:spPr>
        <p:txBody>
          <a:bodyPr wrap="square" rtlCol="0">
            <a:spAutoFit/>
          </a:bodyPr>
          <a:p>
            <a:r>
              <a:rPr lang="en-US" altLang="zh-CN" b="1"/>
              <a:t>fa[i]</a:t>
            </a:r>
            <a:endParaRPr lang="en-US" altLang="zh-CN" b="1"/>
          </a:p>
        </p:txBody>
      </p:sp>
      <p:grpSp>
        <p:nvGrpSpPr>
          <p:cNvPr id="9" name="组合 8"/>
          <p:cNvGrpSpPr/>
          <p:nvPr/>
        </p:nvGrpSpPr>
        <p:grpSpPr>
          <a:xfrm>
            <a:off x="3347720" y="5876925"/>
            <a:ext cx="720090" cy="549910"/>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grpSp>
      <p:grpSp>
        <p:nvGrpSpPr>
          <p:cNvPr id="10" name="组合 9"/>
          <p:cNvGrpSpPr/>
          <p:nvPr/>
        </p:nvGrpSpPr>
        <p:grpSpPr>
          <a:xfrm>
            <a:off x="1835785" y="5012690"/>
            <a:ext cx="720090" cy="549910"/>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3258820" y="3987800"/>
            <a:ext cx="720090" cy="549910"/>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4" name="组合 23"/>
          <p:cNvGrpSpPr/>
          <p:nvPr/>
        </p:nvGrpSpPr>
        <p:grpSpPr>
          <a:xfrm>
            <a:off x="4427855" y="5012690"/>
            <a:ext cx="720090" cy="549910"/>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7" name="组合 26"/>
          <p:cNvGrpSpPr/>
          <p:nvPr/>
        </p:nvGrpSpPr>
        <p:grpSpPr>
          <a:xfrm>
            <a:off x="5868035" y="3933190"/>
            <a:ext cx="720090" cy="549910"/>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0" name="组合 29"/>
          <p:cNvGrpSpPr/>
          <p:nvPr/>
        </p:nvGrpSpPr>
        <p:grpSpPr>
          <a:xfrm>
            <a:off x="6804025" y="4940935"/>
            <a:ext cx="720090" cy="549910"/>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3" name="组合 32"/>
          <p:cNvGrpSpPr/>
          <p:nvPr/>
        </p:nvGrpSpPr>
        <p:grpSpPr>
          <a:xfrm>
            <a:off x="5939790" y="5913120"/>
            <a:ext cx="720090" cy="549910"/>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grpSp>
      <p:cxnSp>
        <p:nvCxnSpPr>
          <p:cNvPr id="2" name="曲线连接符 1"/>
          <p:cNvCxnSpPr>
            <a:stCxn id="22" idx="6"/>
            <a:endCxn id="25" idx="1"/>
          </p:cNvCxnSpPr>
          <p:nvPr/>
        </p:nvCxnSpPr>
        <p:spPr>
          <a:xfrm>
            <a:off x="3736340" y="4298950"/>
            <a:ext cx="761365" cy="8559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31" idx="2"/>
            <a:endCxn id="34" idx="0"/>
          </p:cNvCxnSpPr>
          <p:nvPr/>
        </p:nvCxnSpPr>
        <p:spPr>
          <a:xfrm rot="10800000" flipV="1">
            <a:off x="6177915" y="5251450"/>
            <a:ext cx="625475" cy="733425"/>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28" idx="2"/>
          </p:cNvCxnSpPr>
          <p:nvPr/>
        </p:nvCxnSpPr>
        <p:spPr>
          <a:xfrm>
            <a:off x="3777615" y="4236720"/>
            <a:ext cx="2090420" cy="7620"/>
          </a:xfrm>
          <a:prstGeom prst="curvedConnector3">
            <a:avLst>
              <a:gd name="adj1" fmla="val 5003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a:off x="3779520" y="4293235"/>
            <a:ext cx="3153410" cy="823595"/>
          </a:xfrm>
          <a:prstGeom prst="curvedConnector3">
            <a:avLst>
              <a:gd name="adj1" fmla="val 5002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0535" y="620395"/>
            <a:ext cx="7369175" cy="1252220"/>
          </a:xfrm>
        </p:spPr>
        <p:txBody>
          <a:bodyPr/>
          <a:p>
            <a:r>
              <a:rPr lang="zh-CN" altLang="en-US" sz="2400" b="1"/>
              <a:t>查找：输入亲戚关系</a:t>
            </a:r>
            <a:r>
              <a:rPr lang="en-US" altLang="zh-CN" sz="2400" b="1"/>
              <a:t>3</a:t>
            </a:r>
            <a:r>
              <a:rPr lang="zh-CN" altLang="en-US" sz="2400" b="1"/>
              <a:t>和</a:t>
            </a:r>
            <a:r>
              <a:rPr lang="en-US" altLang="zh-CN" sz="2400" b="1"/>
              <a:t>4,fa[3]=2,fa[4]=2</a:t>
            </a:r>
            <a:endParaRPr lang="zh-CN" altLang="en-US" sz="2400" b="1"/>
          </a:p>
          <a:p>
            <a:r>
              <a:rPr lang="zh-CN" sz="2400" b="1"/>
              <a:t>合并：</a:t>
            </a:r>
            <a:r>
              <a:rPr lang="en-US" altLang="zh-CN" sz="2400" b="1"/>
              <a:t>fa[3]==fa[4]</a:t>
            </a:r>
            <a:r>
              <a:rPr lang="zh-CN" altLang="zh-CN" sz="2400" b="1"/>
              <a:t>，无需合并</a:t>
            </a:r>
            <a:endParaRPr lang="zh-CN" altLang="en-US" sz="2400" b="1">
              <a:solidFill>
                <a:schemeClr val="tx1"/>
              </a:solidFill>
            </a:endParaRPr>
          </a:p>
        </p:txBody>
      </p:sp>
      <p:graphicFrame>
        <p:nvGraphicFramePr>
          <p:cNvPr id="4" name="表格 3"/>
          <p:cNvGraphicFramePr/>
          <p:nvPr>
            <p:custDataLst>
              <p:tags r:id="rId1"/>
            </p:custDataLst>
          </p:nvPr>
        </p:nvGraphicFramePr>
        <p:xfrm>
          <a:off x="1318260" y="2378710"/>
          <a:ext cx="6507480" cy="977900"/>
        </p:xfrm>
        <a:graphic>
          <a:graphicData uri="http://schemas.openxmlformats.org/drawingml/2006/table">
            <a:tbl>
              <a:tblPr firstRow="1" bandRow="1">
                <a:tableStyleId>{5C22544A-7EE6-4342-B048-85BDC9FD1C3A}</a:tableStyleId>
              </a:tblPr>
              <a:tblGrid>
                <a:gridCol w="929640"/>
                <a:gridCol w="929640"/>
                <a:gridCol w="944245"/>
                <a:gridCol w="915035"/>
                <a:gridCol w="929640"/>
                <a:gridCol w="929640"/>
                <a:gridCol w="929640"/>
              </a:tblGrid>
              <a:tr h="48895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48895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t>2</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4</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t>6</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r>
            </a:tbl>
          </a:graphicData>
        </a:graphic>
      </p:graphicFrame>
      <p:sp>
        <p:nvSpPr>
          <p:cNvPr id="5" name="文本框 4"/>
          <p:cNvSpPr txBox="1"/>
          <p:nvPr/>
        </p:nvSpPr>
        <p:spPr>
          <a:xfrm>
            <a:off x="683260" y="2420620"/>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683260" y="2988310"/>
            <a:ext cx="568325" cy="368300"/>
          </a:xfrm>
          <a:prstGeom prst="rect">
            <a:avLst/>
          </a:prstGeom>
          <a:noFill/>
        </p:spPr>
        <p:txBody>
          <a:bodyPr wrap="square" rtlCol="0">
            <a:spAutoFit/>
          </a:bodyPr>
          <a:p>
            <a:r>
              <a:rPr lang="en-US" altLang="zh-CN" b="1"/>
              <a:t>fa[i]</a:t>
            </a:r>
            <a:endParaRPr lang="en-US" altLang="zh-CN" b="1"/>
          </a:p>
        </p:txBody>
      </p:sp>
      <p:grpSp>
        <p:nvGrpSpPr>
          <p:cNvPr id="9" name="组合 8"/>
          <p:cNvGrpSpPr/>
          <p:nvPr/>
        </p:nvGrpSpPr>
        <p:grpSpPr>
          <a:xfrm>
            <a:off x="3347720" y="5876925"/>
            <a:ext cx="720090" cy="549910"/>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grpSp>
      <p:grpSp>
        <p:nvGrpSpPr>
          <p:cNvPr id="10" name="组合 9"/>
          <p:cNvGrpSpPr/>
          <p:nvPr/>
        </p:nvGrpSpPr>
        <p:grpSpPr>
          <a:xfrm>
            <a:off x="1835785" y="5012690"/>
            <a:ext cx="720090" cy="549910"/>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3258820" y="3987800"/>
            <a:ext cx="720090" cy="549910"/>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4" name="组合 23"/>
          <p:cNvGrpSpPr/>
          <p:nvPr/>
        </p:nvGrpSpPr>
        <p:grpSpPr>
          <a:xfrm>
            <a:off x="4427855" y="5012690"/>
            <a:ext cx="720090" cy="549910"/>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7" name="组合 26"/>
          <p:cNvGrpSpPr/>
          <p:nvPr/>
        </p:nvGrpSpPr>
        <p:grpSpPr>
          <a:xfrm>
            <a:off x="5868035" y="3933190"/>
            <a:ext cx="720090" cy="549910"/>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0" name="组合 29"/>
          <p:cNvGrpSpPr/>
          <p:nvPr/>
        </p:nvGrpSpPr>
        <p:grpSpPr>
          <a:xfrm>
            <a:off x="6804025" y="4940935"/>
            <a:ext cx="720090" cy="549910"/>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3" name="组合 32"/>
          <p:cNvGrpSpPr/>
          <p:nvPr/>
        </p:nvGrpSpPr>
        <p:grpSpPr>
          <a:xfrm>
            <a:off x="5939790" y="5913120"/>
            <a:ext cx="720090" cy="549910"/>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grpSp>
      <p:cxnSp>
        <p:nvCxnSpPr>
          <p:cNvPr id="2" name="曲线连接符 1"/>
          <p:cNvCxnSpPr>
            <a:stCxn id="22" idx="6"/>
            <a:endCxn id="25" idx="1"/>
          </p:cNvCxnSpPr>
          <p:nvPr/>
        </p:nvCxnSpPr>
        <p:spPr>
          <a:xfrm>
            <a:off x="3736340" y="4298950"/>
            <a:ext cx="761365" cy="8559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31" idx="2"/>
            <a:endCxn id="34" idx="0"/>
          </p:cNvCxnSpPr>
          <p:nvPr/>
        </p:nvCxnSpPr>
        <p:spPr>
          <a:xfrm rot="10800000" flipV="1">
            <a:off x="6177915" y="5251450"/>
            <a:ext cx="625475" cy="733425"/>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28" idx="2"/>
          </p:cNvCxnSpPr>
          <p:nvPr/>
        </p:nvCxnSpPr>
        <p:spPr>
          <a:xfrm>
            <a:off x="3777615" y="4236720"/>
            <a:ext cx="2090420" cy="7620"/>
          </a:xfrm>
          <a:prstGeom prst="curvedConnector3">
            <a:avLst>
              <a:gd name="adj1" fmla="val 5003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a:off x="3779520" y="4293235"/>
            <a:ext cx="3153410" cy="823595"/>
          </a:xfrm>
          <a:prstGeom prst="curvedConnector3">
            <a:avLst>
              <a:gd name="adj1" fmla="val 5002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0535" y="620395"/>
            <a:ext cx="7369175" cy="1252220"/>
          </a:xfrm>
        </p:spPr>
        <p:txBody>
          <a:bodyPr/>
          <a:p>
            <a:r>
              <a:rPr lang="zh-CN" altLang="en-US" sz="2400" b="1"/>
              <a:t>查找：输入亲戚关系</a:t>
            </a:r>
            <a:r>
              <a:rPr lang="en-US" altLang="zh-CN" sz="2400" b="1"/>
              <a:t>5</a:t>
            </a:r>
            <a:r>
              <a:rPr lang="zh-CN" altLang="en-US" sz="2400" b="1"/>
              <a:t>和</a:t>
            </a:r>
            <a:r>
              <a:rPr lang="en-US" altLang="zh-CN" sz="2400" b="1"/>
              <a:t>7,fa[7]=2</a:t>
            </a:r>
            <a:endParaRPr lang="en-US" altLang="zh-CN" sz="2400" b="1"/>
          </a:p>
          <a:p>
            <a:r>
              <a:rPr lang="en-US" altLang="zh-CN" sz="2400" b="1"/>
              <a:t>fa[5]=4,fa[4]=2,</a:t>
            </a:r>
            <a:r>
              <a:rPr lang="zh-CN" altLang="en-US" sz="2400" b="1"/>
              <a:t>所以</a:t>
            </a:r>
            <a:r>
              <a:rPr lang="en-US" altLang="zh-CN" sz="2400" b="1">
                <a:solidFill>
                  <a:srgbClr val="FF0000"/>
                </a:solidFill>
              </a:rPr>
              <a:t>fa[5]=2</a:t>
            </a:r>
            <a:endParaRPr lang="zh-CN" altLang="en-US" sz="2400" b="1"/>
          </a:p>
          <a:p>
            <a:r>
              <a:rPr lang="zh-CN" sz="2400" b="1"/>
              <a:t>合并：</a:t>
            </a:r>
            <a:r>
              <a:rPr lang="en-US" altLang="zh-CN" sz="2400" b="1"/>
              <a:t>fa[5]==fa[7]</a:t>
            </a:r>
            <a:r>
              <a:rPr lang="zh-CN" altLang="en-US" sz="2400" b="1"/>
              <a:t>，无需合并</a:t>
            </a:r>
            <a:endParaRPr lang="zh-CN" altLang="en-US" sz="2400" b="1">
              <a:solidFill>
                <a:schemeClr val="tx1"/>
              </a:solidFill>
            </a:endParaRPr>
          </a:p>
        </p:txBody>
      </p:sp>
      <p:graphicFrame>
        <p:nvGraphicFramePr>
          <p:cNvPr id="4" name="表格 3"/>
          <p:cNvGraphicFramePr/>
          <p:nvPr>
            <p:custDataLst>
              <p:tags r:id="rId1"/>
            </p:custDataLst>
          </p:nvPr>
        </p:nvGraphicFramePr>
        <p:xfrm>
          <a:off x="1318260" y="2378710"/>
          <a:ext cx="6507480" cy="977900"/>
        </p:xfrm>
        <a:graphic>
          <a:graphicData uri="http://schemas.openxmlformats.org/drawingml/2006/table">
            <a:tbl>
              <a:tblPr firstRow="1" bandRow="1">
                <a:tableStyleId>{5C22544A-7EE6-4342-B048-85BDC9FD1C3A}</a:tableStyleId>
              </a:tblPr>
              <a:tblGrid>
                <a:gridCol w="929640"/>
                <a:gridCol w="929640"/>
                <a:gridCol w="944245"/>
                <a:gridCol w="915035"/>
                <a:gridCol w="929640"/>
                <a:gridCol w="929640"/>
                <a:gridCol w="929640"/>
              </a:tblGrid>
              <a:tr h="488950">
                <a:tc>
                  <a:txBody>
                    <a:bodyPr/>
                    <a:p>
                      <a:pPr algn="ctr">
                        <a:buNone/>
                      </a:pPr>
                      <a:r>
                        <a:rPr lang="en-US" altLang="zh-CN" sz="2000">
                          <a:solidFill>
                            <a:schemeClr val="tx1"/>
                          </a:solidFill>
                        </a:rPr>
                        <a:t>1</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2</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3</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4</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5</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6</a:t>
                      </a:r>
                      <a:endParaRPr lang="en-US" altLang="zh-CN" sz="2000">
                        <a:solidFill>
                          <a:schemeClr val="tx1"/>
                        </a:solidFill>
                      </a:endParaRPr>
                    </a:p>
                  </a:txBody>
                  <a:tcPr anchor="ctr" anchorCtr="0">
                    <a:noFill/>
                  </a:tcPr>
                </a:tc>
                <a:tc>
                  <a:txBody>
                    <a:bodyPr/>
                    <a:p>
                      <a:pPr algn="ctr">
                        <a:buNone/>
                      </a:pPr>
                      <a:r>
                        <a:rPr lang="en-US" altLang="zh-CN" sz="2000">
                          <a:solidFill>
                            <a:schemeClr val="tx1"/>
                          </a:solidFill>
                        </a:rPr>
                        <a:t>7</a:t>
                      </a:r>
                      <a:endParaRPr lang="en-US" altLang="zh-CN" sz="2000">
                        <a:solidFill>
                          <a:schemeClr val="tx1"/>
                        </a:solidFill>
                      </a:endParaRPr>
                    </a:p>
                  </a:txBody>
                  <a:tcPr anchor="ctr" anchorCtr="0">
                    <a:noFill/>
                  </a:tcPr>
                </a:tc>
              </a:tr>
              <a:tr h="488950">
                <a:tc>
                  <a:txBody>
                    <a:bodyPr/>
                    <a:p>
                      <a:pPr algn="ctr">
                        <a:buNone/>
                      </a:pPr>
                      <a:r>
                        <a:rPr lang="en-US" altLang="zh-CN" sz="2000"/>
                        <a:t>1</a:t>
                      </a:r>
                      <a:endParaRPr lang="en-US" altLang="zh-CN" sz="2000"/>
                    </a:p>
                  </a:txBody>
                  <a:tcPr anchor="ctr" anchorCtr="0">
                    <a:solidFill>
                      <a:schemeClr val="accent1">
                        <a:lumMod val="75000"/>
                      </a:schemeClr>
                    </a:solidFill>
                  </a:tcPr>
                </a:tc>
                <a:tc>
                  <a:txBody>
                    <a:bodyPr/>
                    <a:p>
                      <a:pPr algn="ctr">
                        <a:buNone/>
                      </a:pPr>
                      <a:r>
                        <a:rPr lang="en-US" altLang="zh-CN" sz="2000"/>
                        <a:t>2</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c>
                  <a:txBody>
                    <a:bodyPr/>
                    <a:p>
                      <a:pPr algn="ctr">
                        <a:buNone/>
                      </a:pPr>
                      <a:r>
                        <a:rPr lang="en-US" altLang="zh-CN" sz="2000"/>
                        <a:t>6</a:t>
                      </a:r>
                      <a:endParaRPr lang="en-US" altLang="zh-CN" sz="2000"/>
                    </a:p>
                  </a:txBody>
                  <a:tcPr anchor="ctr" anchorCtr="0">
                    <a:solidFill>
                      <a:schemeClr val="accent1">
                        <a:lumMod val="75000"/>
                      </a:schemeClr>
                    </a:solidFill>
                  </a:tcPr>
                </a:tc>
                <a:tc>
                  <a:txBody>
                    <a:bodyPr/>
                    <a:p>
                      <a:pPr algn="ctr">
                        <a:buNone/>
                      </a:pPr>
                      <a:r>
                        <a:rPr lang="en-US" altLang="zh-CN" sz="2000">
                          <a:solidFill>
                            <a:srgbClr val="FF0000"/>
                          </a:solidFill>
                        </a:rPr>
                        <a:t>2</a:t>
                      </a:r>
                      <a:endParaRPr lang="en-US" altLang="zh-CN" sz="2000">
                        <a:solidFill>
                          <a:srgbClr val="FF0000"/>
                        </a:solidFill>
                      </a:endParaRPr>
                    </a:p>
                  </a:txBody>
                  <a:tcPr anchor="ctr" anchorCtr="0">
                    <a:solidFill>
                      <a:schemeClr val="accent1">
                        <a:lumMod val="75000"/>
                      </a:schemeClr>
                    </a:solidFill>
                  </a:tcPr>
                </a:tc>
              </a:tr>
            </a:tbl>
          </a:graphicData>
        </a:graphic>
      </p:graphicFrame>
      <p:sp>
        <p:nvSpPr>
          <p:cNvPr id="5" name="文本框 4"/>
          <p:cNvSpPr txBox="1"/>
          <p:nvPr/>
        </p:nvSpPr>
        <p:spPr>
          <a:xfrm>
            <a:off x="683260" y="2420620"/>
            <a:ext cx="568325" cy="368300"/>
          </a:xfrm>
          <a:prstGeom prst="rect">
            <a:avLst/>
          </a:prstGeom>
          <a:noFill/>
        </p:spPr>
        <p:txBody>
          <a:bodyPr wrap="square" rtlCol="0">
            <a:spAutoFit/>
          </a:bodyPr>
          <a:p>
            <a:r>
              <a:rPr lang="en-US" altLang="zh-CN" b="1"/>
              <a:t>i</a:t>
            </a:r>
            <a:endParaRPr lang="en-US" altLang="zh-CN" b="1"/>
          </a:p>
        </p:txBody>
      </p:sp>
      <p:sp>
        <p:nvSpPr>
          <p:cNvPr id="6" name="文本框 5"/>
          <p:cNvSpPr txBox="1"/>
          <p:nvPr/>
        </p:nvSpPr>
        <p:spPr>
          <a:xfrm>
            <a:off x="683260" y="2988310"/>
            <a:ext cx="568325" cy="368300"/>
          </a:xfrm>
          <a:prstGeom prst="rect">
            <a:avLst/>
          </a:prstGeom>
          <a:noFill/>
        </p:spPr>
        <p:txBody>
          <a:bodyPr wrap="square" rtlCol="0">
            <a:spAutoFit/>
          </a:bodyPr>
          <a:p>
            <a:r>
              <a:rPr lang="en-US" altLang="zh-CN" b="1"/>
              <a:t>fa[i]</a:t>
            </a:r>
            <a:endParaRPr lang="en-US" altLang="zh-CN" b="1"/>
          </a:p>
        </p:txBody>
      </p:sp>
      <p:grpSp>
        <p:nvGrpSpPr>
          <p:cNvPr id="9" name="组合 8"/>
          <p:cNvGrpSpPr/>
          <p:nvPr/>
        </p:nvGrpSpPr>
        <p:grpSpPr>
          <a:xfrm>
            <a:off x="3347720" y="5876925"/>
            <a:ext cx="720090" cy="549910"/>
            <a:chOff x="4932" y="6080"/>
            <a:chExt cx="1134" cy="866"/>
          </a:xfrm>
        </p:grpSpPr>
        <p:sp>
          <p:nvSpPr>
            <p:cNvPr id="7" name="椭圆 6"/>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6</a:t>
              </a:r>
              <a:endParaRPr lang="en-US" altLang="zh-CN" sz="2400" b="1">
                <a:solidFill>
                  <a:schemeClr val="tx1"/>
                </a:solidFill>
              </a:endParaRPr>
            </a:p>
          </p:txBody>
        </p:sp>
        <p:sp>
          <p:nvSpPr>
            <p:cNvPr id="8" name="矩形 7"/>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grpSp>
      <p:grpSp>
        <p:nvGrpSpPr>
          <p:cNvPr id="10" name="组合 9"/>
          <p:cNvGrpSpPr/>
          <p:nvPr/>
        </p:nvGrpSpPr>
        <p:grpSpPr>
          <a:xfrm>
            <a:off x="1835785" y="5012690"/>
            <a:ext cx="720090" cy="549910"/>
            <a:chOff x="4932" y="6080"/>
            <a:chExt cx="1134" cy="866"/>
          </a:xfrm>
        </p:grpSpPr>
        <p:sp>
          <p:nvSpPr>
            <p:cNvPr id="11" name="椭圆 1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1</a:t>
              </a:r>
              <a:endParaRPr lang="en-US" altLang="zh-CN" sz="2400" b="1">
                <a:solidFill>
                  <a:schemeClr val="tx1"/>
                </a:solidFill>
              </a:endParaRPr>
            </a:p>
          </p:txBody>
        </p:sp>
        <p:sp>
          <p:nvSpPr>
            <p:cNvPr id="12" name="矩形 1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grpSp>
      <p:grpSp>
        <p:nvGrpSpPr>
          <p:cNvPr id="21" name="组合 20"/>
          <p:cNvGrpSpPr/>
          <p:nvPr/>
        </p:nvGrpSpPr>
        <p:grpSpPr>
          <a:xfrm>
            <a:off x="3258820" y="3987800"/>
            <a:ext cx="720090" cy="549910"/>
            <a:chOff x="4932" y="6080"/>
            <a:chExt cx="1134" cy="866"/>
          </a:xfrm>
        </p:grpSpPr>
        <p:sp>
          <p:nvSpPr>
            <p:cNvPr id="22" name="椭圆 21"/>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2</a:t>
              </a:r>
              <a:endParaRPr lang="en-US" altLang="zh-CN" sz="2400" b="1">
                <a:solidFill>
                  <a:schemeClr val="tx1"/>
                </a:solidFill>
              </a:endParaRPr>
            </a:p>
          </p:txBody>
        </p:sp>
        <p:sp>
          <p:nvSpPr>
            <p:cNvPr id="23" name="矩形 22"/>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4" name="组合 23"/>
          <p:cNvGrpSpPr/>
          <p:nvPr/>
        </p:nvGrpSpPr>
        <p:grpSpPr>
          <a:xfrm>
            <a:off x="4427855" y="5012690"/>
            <a:ext cx="720090" cy="549910"/>
            <a:chOff x="4932" y="6080"/>
            <a:chExt cx="1134" cy="866"/>
          </a:xfrm>
        </p:grpSpPr>
        <p:sp>
          <p:nvSpPr>
            <p:cNvPr id="25" name="椭圆 24"/>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7</a:t>
              </a:r>
              <a:endParaRPr lang="en-US" altLang="zh-CN" sz="2400" b="1">
                <a:solidFill>
                  <a:schemeClr val="tx1"/>
                </a:solidFill>
              </a:endParaRPr>
            </a:p>
          </p:txBody>
        </p:sp>
        <p:sp>
          <p:nvSpPr>
            <p:cNvPr id="26" name="矩形 25"/>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27" name="组合 26"/>
          <p:cNvGrpSpPr/>
          <p:nvPr/>
        </p:nvGrpSpPr>
        <p:grpSpPr>
          <a:xfrm>
            <a:off x="5868035" y="3933190"/>
            <a:ext cx="720090" cy="549910"/>
            <a:chOff x="4932" y="6080"/>
            <a:chExt cx="1134" cy="866"/>
          </a:xfrm>
        </p:grpSpPr>
        <p:sp>
          <p:nvSpPr>
            <p:cNvPr id="28" name="椭圆 27"/>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3</a:t>
              </a:r>
              <a:endParaRPr lang="en-US" altLang="zh-CN" sz="2400" b="1">
                <a:solidFill>
                  <a:schemeClr val="tx1"/>
                </a:solidFill>
              </a:endParaRPr>
            </a:p>
          </p:txBody>
        </p:sp>
        <p:sp>
          <p:nvSpPr>
            <p:cNvPr id="29" name="矩形 28"/>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0" name="组合 29"/>
          <p:cNvGrpSpPr/>
          <p:nvPr/>
        </p:nvGrpSpPr>
        <p:grpSpPr>
          <a:xfrm>
            <a:off x="6804025" y="4940935"/>
            <a:ext cx="720090" cy="549910"/>
            <a:chOff x="4932" y="6080"/>
            <a:chExt cx="1134" cy="866"/>
          </a:xfrm>
        </p:grpSpPr>
        <p:sp>
          <p:nvSpPr>
            <p:cNvPr id="31" name="椭圆 30"/>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4</a:t>
              </a:r>
              <a:endParaRPr lang="en-US" altLang="zh-CN" sz="2400" b="1">
                <a:solidFill>
                  <a:schemeClr val="tx1"/>
                </a:solidFill>
              </a:endParaRPr>
            </a:p>
          </p:txBody>
        </p:sp>
        <p:sp>
          <p:nvSpPr>
            <p:cNvPr id="32" name="矩形 31"/>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grpSp>
        <p:nvGrpSpPr>
          <p:cNvPr id="33" name="组合 32"/>
          <p:cNvGrpSpPr/>
          <p:nvPr/>
        </p:nvGrpSpPr>
        <p:grpSpPr>
          <a:xfrm>
            <a:off x="5939790" y="5913120"/>
            <a:ext cx="720090" cy="549910"/>
            <a:chOff x="4932" y="6080"/>
            <a:chExt cx="1134" cy="866"/>
          </a:xfrm>
        </p:grpSpPr>
        <p:sp>
          <p:nvSpPr>
            <p:cNvPr id="34" name="椭圆 33"/>
            <p:cNvSpPr/>
            <p:nvPr/>
          </p:nvSpPr>
          <p:spPr>
            <a:xfrm>
              <a:off x="4932" y="6194"/>
              <a:ext cx="752" cy="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a:solidFill>
                    <a:schemeClr val="tx1"/>
                  </a:solidFill>
                </a:rPr>
                <a:t>5</a:t>
              </a:r>
              <a:endParaRPr lang="en-US" altLang="zh-CN" sz="2400" b="1">
                <a:solidFill>
                  <a:schemeClr val="tx1"/>
                </a:solidFill>
              </a:endParaRPr>
            </a:p>
          </p:txBody>
        </p:sp>
        <p:sp>
          <p:nvSpPr>
            <p:cNvPr id="35" name="矩形 34"/>
            <p:cNvSpPr/>
            <p:nvPr/>
          </p:nvSpPr>
          <p:spPr>
            <a:xfrm>
              <a:off x="5612" y="6080"/>
              <a:ext cx="454" cy="3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grpSp>
      <p:cxnSp>
        <p:nvCxnSpPr>
          <p:cNvPr id="2" name="曲线连接符 1"/>
          <p:cNvCxnSpPr>
            <a:stCxn id="22" idx="6"/>
            <a:endCxn id="25" idx="1"/>
          </p:cNvCxnSpPr>
          <p:nvPr/>
        </p:nvCxnSpPr>
        <p:spPr>
          <a:xfrm>
            <a:off x="3736340" y="4298950"/>
            <a:ext cx="761365" cy="855980"/>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31" idx="2"/>
            <a:endCxn id="34" idx="0"/>
          </p:cNvCxnSpPr>
          <p:nvPr/>
        </p:nvCxnSpPr>
        <p:spPr>
          <a:xfrm rot="10800000" flipV="1">
            <a:off x="6177915" y="5251450"/>
            <a:ext cx="625475" cy="733425"/>
          </a:xfrm>
          <a:prstGeom prst="curved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28" idx="2"/>
          </p:cNvCxnSpPr>
          <p:nvPr/>
        </p:nvCxnSpPr>
        <p:spPr>
          <a:xfrm>
            <a:off x="3777615" y="4236720"/>
            <a:ext cx="2090420" cy="7620"/>
          </a:xfrm>
          <a:prstGeom prst="curvedConnector3">
            <a:avLst>
              <a:gd name="adj1" fmla="val 5003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a:off x="3779520" y="4293235"/>
            <a:ext cx="3153410" cy="823595"/>
          </a:xfrm>
          <a:prstGeom prst="curvedConnector3">
            <a:avLst>
              <a:gd name="adj1" fmla="val 5002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endCxn id="34" idx="1"/>
          </p:cNvCxnSpPr>
          <p:nvPr/>
        </p:nvCxnSpPr>
        <p:spPr>
          <a:xfrm>
            <a:off x="3835400" y="4323080"/>
            <a:ext cx="2174240" cy="1732280"/>
          </a:xfrm>
          <a:prstGeom prst="curved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nodeType="clickEffect">
                                  <p:stCondLst>
                                    <p:cond delay="0"/>
                                  </p:stCondLst>
                                  <p:childTnLst>
                                    <p:animEffect transition="out" filter="strips(downLeft)">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030843f4-2c50-4ae4-80aa-39b18841ff21}"/>
</p:tagLst>
</file>

<file path=ppt/tags/tag10.xml><?xml version="1.0" encoding="utf-8"?>
<p:tagLst xmlns:p="http://schemas.openxmlformats.org/presentationml/2006/main">
  <p:tag name="KSO_WM_UNIT_TABLE_BEAUTIFY" val="smartTable{8186afed-0bfe-466b-bea3-d805cae4b049}"/>
</p:tagLst>
</file>

<file path=ppt/tags/tag11.xml><?xml version="1.0" encoding="utf-8"?>
<p:tagLst xmlns:p="http://schemas.openxmlformats.org/presentationml/2006/main">
  <p:tag name="KSO_WM_UNIT_TABLE_BEAUTIFY" val="smartTable{8186afed-0bfe-466b-bea3-d805cae4b049}"/>
</p:tagLst>
</file>

<file path=ppt/tags/tag12.xml><?xml version="1.0" encoding="utf-8"?>
<p:tagLst xmlns:p="http://schemas.openxmlformats.org/presentationml/2006/main">
  <p:tag name="KSO_WM_UNIT_TABLE_BEAUTIFY" val="smartTable{8186afed-0bfe-466b-bea3-d805cae4b049}"/>
  <p:tag name="TABLE_ENDDRAG_ORIGIN_RECT" val="318*46"/>
  <p:tag name="TABLE_ENDDRAG_RECT" val="35*440*318*46"/>
</p:tagLst>
</file>

<file path=ppt/tags/tag13.xml><?xml version="1.0" encoding="utf-8"?>
<p:tagLst xmlns:p="http://schemas.openxmlformats.org/presentationml/2006/main">
  <p:tag name="KSO_WM_UNIT_PLACING_PICTURE_USER_VIEWPORT" val="{&quot;height&quot;:2040,&quot;width&quot;:4440}"/>
</p:tagLst>
</file>

<file path=ppt/tags/tag14.xml><?xml version="1.0" encoding="utf-8"?>
<p:tagLst xmlns:p="http://schemas.openxmlformats.org/presentationml/2006/main">
  <p:tag name="KSO_WM_UNIT_PLACING_PICTURE_USER_VIEWPORT" val="{&quot;height&quot;:3459,&quot;width&quot;:5594}"/>
</p:tagLst>
</file>

<file path=ppt/tags/tag15.xml><?xml version="1.0" encoding="utf-8"?>
<p:tagLst xmlns:p="http://schemas.openxmlformats.org/presentationml/2006/main">
  <p:tag name="KSO_WM_UNIT_PLACING_PICTURE_USER_VIEWPORT" val="{&quot;height&quot;:3459,&quot;width&quot;:5594}"/>
</p:tagLst>
</file>

<file path=ppt/tags/tag2.xml><?xml version="1.0" encoding="utf-8"?>
<p:tagLst xmlns:p="http://schemas.openxmlformats.org/presentationml/2006/main">
  <p:tag name="KSO_WM_UNIT_PLACING_PICTURE_USER_VIEWPORT" val="{&quot;height&quot;:6015,&quot;width&quot;:5130}"/>
</p:tagLst>
</file>

<file path=ppt/tags/tag3.xml><?xml version="1.0" encoding="utf-8"?>
<p:tagLst xmlns:p="http://schemas.openxmlformats.org/presentationml/2006/main">
  <p:tag name="KSO_WM_UNIT_TABLE_BEAUTIFY" val="smartTable{8186afed-0bfe-466b-bea3-d805cae4b049}"/>
</p:tagLst>
</file>

<file path=ppt/tags/tag4.xml><?xml version="1.0" encoding="utf-8"?>
<p:tagLst xmlns:p="http://schemas.openxmlformats.org/presentationml/2006/main">
  <p:tag name="KSO_WM_UNIT_TABLE_BEAUTIFY" val="smartTable{8186afed-0bfe-466b-bea3-d805cae4b049}"/>
</p:tagLst>
</file>

<file path=ppt/tags/tag5.xml><?xml version="1.0" encoding="utf-8"?>
<p:tagLst xmlns:p="http://schemas.openxmlformats.org/presentationml/2006/main">
  <p:tag name="KSO_WM_UNIT_TABLE_BEAUTIFY" val="smartTable{8186afed-0bfe-466b-bea3-d805cae4b049}"/>
</p:tagLst>
</file>

<file path=ppt/tags/tag6.xml><?xml version="1.0" encoding="utf-8"?>
<p:tagLst xmlns:p="http://schemas.openxmlformats.org/presentationml/2006/main">
  <p:tag name="KSO_WM_UNIT_TABLE_BEAUTIFY" val="smartTable{8186afed-0bfe-466b-bea3-d805cae4b049}"/>
</p:tagLst>
</file>

<file path=ppt/tags/tag7.xml><?xml version="1.0" encoding="utf-8"?>
<p:tagLst xmlns:p="http://schemas.openxmlformats.org/presentationml/2006/main">
  <p:tag name="KSO_WM_UNIT_TABLE_BEAUTIFY" val="smartTable{8186afed-0bfe-466b-bea3-d805cae4b049}"/>
</p:tagLst>
</file>

<file path=ppt/tags/tag8.xml><?xml version="1.0" encoding="utf-8"?>
<p:tagLst xmlns:p="http://schemas.openxmlformats.org/presentationml/2006/main">
  <p:tag name="KSO_WM_UNIT_TABLE_BEAUTIFY" val="smartTable{8186afed-0bfe-466b-bea3-d805cae4b049}"/>
</p:tagLst>
</file>

<file path=ppt/tags/tag9.xml><?xml version="1.0" encoding="utf-8"?>
<p:tagLst xmlns:p="http://schemas.openxmlformats.org/presentationml/2006/main">
  <p:tag name="KSO_WM_UNIT_TABLE_BEAUTIFY" val="smartTable{8186afed-0bfe-466b-bea3-d805cae4b049}"/>
</p:tagLst>
</file>

<file path=ppt/theme/theme1.xml><?xml version="1.0" encoding="utf-8"?>
<a:theme xmlns:a="http://schemas.openxmlformats.org/drawingml/2006/main" name="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14192</Words>
  <Application>WPS 演示</Application>
  <PresentationFormat>在屏幕上显示</PresentationFormat>
  <Paragraphs>1877</Paragraphs>
  <Slides>112</Slides>
  <Notes>29</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24</vt:i4>
      </vt:variant>
      <vt:variant>
        <vt:lpstr>幻灯片标题</vt:lpstr>
      </vt:variant>
      <vt:variant>
        <vt:i4>112</vt:i4>
      </vt:variant>
    </vt:vector>
  </HeadingPairs>
  <TitlesOfParts>
    <vt:vector size="151" baseType="lpstr">
      <vt:lpstr>Arial</vt:lpstr>
      <vt:lpstr>宋体</vt:lpstr>
      <vt:lpstr>Wingdings</vt:lpstr>
      <vt:lpstr>黑体</vt:lpstr>
      <vt:lpstr>Times New Roman</vt:lpstr>
      <vt:lpstr>楷体_GB2312</vt:lpstr>
      <vt:lpstr>新宋体</vt:lpstr>
      <vt:lpstr>微软雅黑</vt:lpstr>
      <vt:lpstr>Arial Unicode MS</vt:lpstr>
      <vt:lpstr>隶书</vt:lpstr>
      <vt:lpstr>Symbol</vt:lpstr>
      <vt:lpstr>幼圆</vt:lpstr>
      <vt:lpstr>Calibri</vt:lpstr>
      <vt:lpstr>Network</vt:lpstr>
      <vt:lpstr>1_Network</vt:lpstr>
      <vt:lpstr>Paint.Picture</vt:lpstr>
      <vt:lpstr>Paint.Picture</vt:lpstr>
      <vt:lpstr>Paint.Picture</vt:lpstr>
      <vt:lpstr>Paint.Picture</vt:lpstr>
      <vt:lpstr>Paint.Picture</vt:lpstr>
      <vt:lpstr>Paint.Picture</vt:lpstr>
      <vt:lpstr>Paint.Picture</vt:lpstr>
      <vt:lpstr>Paint.Picture</vt:lpstr>
      <vt:lpstr>PBrush</vt:lpstr>
      <vt:lpstr>Paint.Picture</vt:lpstr>
      <vt:lpstr>Paint.Picture</vt:lpstr>
      <vt:lpstr>Paint.Picture</vt:lpstr>
      <vt:lpstr>Paint.Picture</vt:lpstr>
      <vt:lpstr>Paint.Picture</vt:lpstr>
      <vt:lpstr>PBrush</vt:lpstr>
      <vt:lpstr>PBrush</vt:lpstr>
      <vt:lpstr>PBrush</vt:lpstr>
      <vt:lpstr>MS_ClipArt_Gallery.2</vt:lpstr>
      <vt:lpstr>MS_ClipArt_Gallery.2</vt:lpstr>
      <vt:lpstr>MS_ClipArt_Gallery.2</vt:lpstr>
      <vt:lpstr>MS_ClipArt_Gallery.2</vt:lpstr>
      <vt:lpstr>MS_ClipArt_Gallery.2</vt:lpstr>
      <vt:lpstr>Visio.Drawing.11</vt:lpstr>
      <vt:lpstr>Visio.Drawing.11</vt:lpstr>
      <vt:lpstr>树及其应用</vt:lpstr>
      <vt:lpstr>树</vt:lpstr>
      <vt:lpstr>八数码的“解空间树”</vt:lpstr>
      <vt:lpstr>树的定义</vt:lpstr>
      <vt:lpstr>PowerPoint 演示文稿</vt:lpstr>
      <vt:lpstr>树的一些重要概念</vt:lpstr>
      <vt:lpstr>PowerPoint 演示文稿</vt:lpstr>
      <vt:lpstr>树的性质</vt:lpstr>
      <vt:lpstr>PowerPoint 演示文稿</vt:lpstr>
      <vt:lpstr>PowerPoint 演示文稿</vt:lpstr>
      <vt:lpstr>树的深度优先遍历</vt:lpstr>
      <vt:lpstr>PowerPoint 演示文稿</vt:lpstr>
      <vt:lpstr>PowerPoint 演示文稿</vt:lpstr>
      <vt:lpstr>PowerPoint 演示文稿</vt:lpstr>
      <vt:lpstr>PowerPoint 演示文稿</vt:lpstr>
      <vt:lpstr>二叉树</vt:lpstr>
      <vt:lpstr>PowerPoint 演示文稿</vt:lpstr>
      <vt:lpstr>PowerPoint 演示文稿</vt:lpstr>
      <vt:lpstr>PowerPoint 演示文稿</vt:lpstr>
      <vt:lpstr>满二叉树——除了叶结点外每一个结点都有左右子女且叶结点都处在最底层的二叉树,。 </vt:lpstr>
      <vt:lpstr>完全二叉树——只有最下面的两层结点度小于2，并且最下面一层的结点都集中在该层最左边的若干位置的二叉树； </vt:lpstr>
      <vt:lpstr>二叉树的性质</vt:lpstr>
      <vt:lpstr>PowerPoint 演示文稿</vt:lpstr>
      <vt:lpstr>PowerPoint 演示文稿</vt:lpstr>
      <vt:lpstr>PowerPoint 演示文稿</vt:lpstr>
      <vt:lpstr>PowerPoint 演示文稿</vt:lpstr>
      <vt:lpstr>PowerPoint 演示文稿</vt:lpstr>
      <vt:lpstr>PowerPoint 演示文稿</vt:lpstr>
      <vt:lpstr> 完全二叉树的数组表示法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二叉树的遍历 二叉树的遍历 二叉树的遍历 </vt:lpstr>
      <vt:lpstr>PowerPoint 演示文稿</vt:lpstr>
      <vt:lpstr>PowerPoint 演示文稿</vt:lpstr>
      <vt:lpstr>PowerPoint 演示文稿</vt:lpstr>
      <vt:lpstr>PowerPoint 演示文稿</vt:lpstr>
      <vt:lpstr>PowerPoint 演示文稿</vt:lpstr>
      <vt:lpstr>PowerPoint 演示文稿</vt:lpstr>
      <vt:lpstr>二叉堆及其应用</vt:lpstr>
      <vt:lpstr>预备知识</vt:lpstr>
      <vt:lpstr>PowerPoint 演示文稿</vt:lpstr>
      <vt:lpstr>PowerPoint 演示文稿</vt:lpstr>
      <vt:lpstr>一、堆的定义</vt:lpstr>
      <vt:lpstr>PowerPoint 演示文稿</vt:lpstr>
      <vt:lpstr>小根堆 ：16，36，24，85，47，30，53，91</vt:lpstr>
      <vt:lpstr>二、堆的性质</vt:lpstr>
      <vt:lpstr>三、堆的操作(以小根堆为例）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四、堆的应用</vt:lpstr>
      <vt:lpstr>PowerPoint 演示文稿</vt:lpstr>
      <vt:lpstr>PowerPoint 演示文稿</vt:lpstr>
      <vt:lpstr>PowerPoint 演示文稿</vt:lpstr>
      <vt:lpstr>PowerPoint 演示文稿</vt:lpstr>
      <vt:lpstr>PowerPoint 演示文稿</vt:lpstr>
      <vt:lpstr>PowerPoint 演示文稿</vt:lpstr>
      <vt:lpstr>优先队列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并查集及其应用</vt:lpstr>
      <vt:lpstr>PowerPoint 演示文稿</vt:lpstr>
      <vt:lpstr>并查集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并查集的算法实现</vt:lpstr>
      <vt:lpstr>并查集的算法实现</vt:lpstr>
      <vt:lpstr>PowerPoint 演示文稿</vt:lpstr>
      <vt:lpstr>PowerPoint 演示文稿</vt:lpstr>
      <vt:lpstr>PowerPoint 演示文稿</vt:lpstr>
      <vt:lpstr>“扩展域”与“带边权”的并查集</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数制转化</dc:title>
  <dc:creator>genielau</dc:creator>
  <cp:lastModifiedBy>Administrator</cp:lastModifiedBy>
  <cp:revision>198</cp:revision>
  <dcterms:created xsi:type="dcterms:W3CDTF">2006-10-06T12:01:00Z</dcterms:created>
  <dcterms:modified xsi:type="dcterms:W3CDTF">2021-07-09T01:52:05Z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FFEE66857AB1465C885B48A46DC3FCD4</vt:lpwstr>
  </property>
</Properties>
</file>