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5" r:id="rId3"/>
    <p:sldId id="586" r:id="rId4"/>
    <p:sldId id="587" r:id="rId5"/>
    <p:sldId id="389" r:id="rId7"/>
    <p:sldId id="595" r:id="rId8"/>
    <p:sldId id="597" r:id="rId9"/>
    <p:sldId id="717" r:id="rId10"/>
    <p:sldId id="718" r:id="rId11"/>
    <p:sldId id="588" r:id="rId12"/>
    <p:sldId id="706" r:id="rId13"/>
    <p:sldId id="707" r:id="rId14"/>
    <p:sldId id="611" r:id="rId15"/>
    <p:sldId id="709" r:id="rId16"/>
    <p:sldId id="710" r:id="rId17"/>
    <p:sldId id="713" r:id="rId18"/>
    <p:sldId id="715" r:id="rId19"/>
    <p:sldId id="719" r:id="rId20"/>
    <p:sldId id="720" r:id="rId21"/>
    <p:sldId id="721" r:id="rId22"/>
    <p:sldId id="722" r:id="rId23"/>
    <p:sldId id="723" r:id="rId24"/>
    <p:sldId id="724" r:id="rId25"/>
    <p:sldId id="725" r:id="rId26"/>
    <p:sldId id="727" r:id="rId27"/>
    <p:sldId id="726" r:id="rId28"/>
    <p:sldId id="728" r:id="rId29"/>
    <p:sldId id="729" r:id="rId30"/>
    <p:sldId id="730" r:id="rId31"/>
    <p:sldId id="731" r:id="rId32"/>
    <p:sldId id="732" r:id="rId33"/>
    <p:sldId id="733" r:id="rId34"/>
    <p:sldId id="746" r:id="rId35"/>
    <p:sldId id="745" r:id="rId36"/>
    <p:sldId id="747" r:id="rId37"/>
    <p:sldId id="735" r:id="rId38"/>
    <p:sldId id="736" r:id="rId39"/>
    <p:sldId id="737" r:id="rId40"/>
    <p:sldId id="738" r:id="rId41"/>
    <p:sldId id="739" r:id="rId42"/>
    <p:sldId id="740" r:id="rId43"/>
    <p:sldId id="741" r:id="rId44"/>
    <p:sldId id="743" r:id="rId45"/>
    <p:sldId id="744" r:id="rId46"/>
    <p:sldId id="742" r:id="rId47"/>
    <p:sldId id="750" r:id="rId48"/>
    <p:sldId id="752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3300"/>
    <a:srgbClr val="D2DEEF"/>
    <a:srgbClr val="202020"/>
    <a:srgbClr val="323232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5067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未标题-2"/>
          <p:cNvPicPr>
            <a:picLocks noChangeAspect="1"/>
          </p:cNvPicPr>
          <p:nvPr userDrawn="1"/>
        </p:nvPicPr>
        <p:blipFill>
          <a:blip r:embed="rId12"/>
          <a:srcRect l="2456" t="985" r="50663" b="90177"/>
          <a:stretch>
            <a:fillRect/>
          </a:stretch>
        </p:blipFill>
        <p:spPr>
          <a:xfrm>
            <a:off x="7644130" y="6270625"/>
            <a:ext cx="3665855" cy="518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077595"/>
            <a:ext cx="10515600" cy="2387600"/>
          </a:xfrm>
        </p:spPr>
        <p:txBody>
          <a:bodyPr>
            <a:normAutofit/>
          </a:bodyPr>
          <a:p>
            <a:r>
              <a:rPr lang="zh-CN" altLang="en-US" sz="7200">
                <a:solidFill>
                  <a:schemeClr val="tx1"/>
                </a:solidFill>
              </a:rPr>
              <a:t>前缀和与差分</a:t>
            </a:r>
            <a:r>
              <a:rPr lang="en-US" altLang="zh-CN" sz="7200">
                <a:solidFill>
                  <a:schemeClr val="tx1"/>
                </a:solidFill>
              </a:rPr>
              <a:t>  LCA</a:t>
            </a:r>
            <a:endParaRPr lang="zh-CN" altLang="en-US" sz="720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482600"/>
          </a:xfrm>
        </p:spPr>
        <p:txBody>
          <a:bodyPr/>
          <a:p>
            <a:r>
              <a:rPr lang="en-US" altLang="zh-CN" sz="2000" b="1">
                <a:solidFill>
                  <a:srgbClr val="FF0000"/>
                </a:solidFill>
              </a:rPr>
              <a:t>                                                                                          </a:t>
            </a:r>
            <a:r>
              <a:rPr lang="zh-CN" altLang="en-US" sz="2000" b="1">
                <a:solidFill>
                  <a:srgbClr val="FF0000"/>
                </a:solidFill>
              </a:rPr>
              <a:t>福州三牧中学     孙小珍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310" y="2772410"/>
            <a:ext cx="10634980" cy="2623185"/>
          </a:xfrm>
        </p:spPr>
        <p:txBody>
          <a:bodyPr/>
          <a:p>
            <a:pPr marL="0" indent="0">
              <a:buNone/>
            </a:pPr>
            <a:r>
              <a:rPr lang="en-US" altLang="zh-CN" sz="4000"/>
              <a:t>    	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95885"/>
            <a:ext cx="10515600" cy="1325563"/>
          </a:xfrm>
        </p:spPr>
        <p:txBody>
          <a:bodyPr>
            <a:noAutofit/>
          </a:bodyPr>
          <a:p>
            <a:r>
              <a:rPr lang="en-US" altLang="zh-CN" sz="6000" b="1">
                <a:solidFill>
                  <a:schemeClr val="tx1"/>
                </a:solidFill>
              </a:rPr>
              <a:t> </a:t>
            </a:r>
            <a:r>
              <a:rPr lang="zh-CN" altLang="en-US" sz="6000" b="1">
                <a:solidFill>
                  <a:schemeClr val="tx1"/>
                </a:solidFill>
              </a:rPr>
              <a:t>如何优化</a:t>
            </a:r>
            <a:endParaRPr lang="zh-CN" altLang="en-US" sz="6000" b="1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5184140" y="1061720"/>
            <a:ext cx="6836410" cy="120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endParaRPr lang="en-US" altLang="zh-CN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2"/>
              <p:cNvSpPr>
                <a:spLocks noGrp="1"/>
              </p:cNvSpPr>
              <p:nvPr/>
            </p:nvSpPr>
            <p:spPr>
              <a:xfrm>
                <a:off x="2632075" y="1553845"/>
                <a:ext cx="9889490" cy="42906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None/>
                </a:pPr>
                <a:r>
                  <a:rPr lang="en-US" altLang="zh-CN" sz="260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600">
                    <a:solidFill>
                      <a:schemeClr val="tx1"/>
                    </a:solidFill>
                  </a:rPr>
                  <a:t>前缀和</a:t>
                </a:r>
                <a:endParaRPr lang="zh-CN" altLang="en-US" sz="260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r>
                  <a:rPr lang="en-US" altLang="zh-CN" sz="2600">
                    <a:solidFill>
                      <a:srgbClr val="FF0000"/>
                    </a:solidFill>
                  </a:rPr>
                  <a:t>s[i]=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  <m:e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]=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]+...+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altLang="zh-CN" sz="26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sz="2600">
                    <a:solidFill>
                      <a:schemeClr val="tx1"/>
                    </a:solidFill>
                  </a:rPr>
                  <a:t> ans=a[l]+a[l+1]+...+a[r</a:t>
                </a:r>
                <a:r>
                  <a:rPr lang="en-US" altLang="zh-CN" sz="2600">
                    <a:solidFill>
                      <a:schemeClr val="tx1"/>
                    </a:solidFill>
                    <a:sym typeface="+mn-ea"/>
                  </a:rPr>
                  <a:t>-1]+a[r]</a:t>
                </a:r>
                <a:endParaRPr lang="en-US" altLang="zh-CN" sz="2600">
                  <a:solidFill>
                    <a:schemeClr val="tx1"/>
                  </a:solidFill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en-US" altLang="zh-CN" sz="2600">
                    <a:solidFill>
                      <a:schemeClr val="tx1"/>
                    </a:solidFill>
                    <a:sym typeface="+mn-ea"/>
                  </a:rPr>
                  <a:t>       =</a:t>
                </a:r>
                <a:r>
                  <a:rPr lang="en-US" altLang="zh-CN" sz="2600" u="sng">
                    <a:sym typeface="+mn-ea"/>
                  </a:rPr>
                  <a:t>a[0]+a[1]+a[2]+...+a[l</a:t>
                </a:r>
                <a:r>
                  <a:rPr lang="en-US" altLang="zh-CN" sz="2600" u="sng">
                    <a:sym typeface="+mn-ea"/>
                  </a:rPr>
                  <a:t>-1]+a[l]</a:t>
                </a:r>
                <a:r>
                  <a:rPr lang="en-US" altLang="zh-CN" sz="2600" u="sng">
                    <a:sym typeface="+mn-ea"/>
                  </a:rPr>
                  <a:t>+a[l+1]+...+a[r</a:t>
                </a:r>
                <a:r>
                  <a:rPr lang="en-US" altLang="zh-CN" sz="2600" u="sng">
                    <a:sym typeface="+mn-ea"/>
                  </a:rPr>
                  <a:t>-1]+a[r]</a:t>
                </a:r>
                <a:r>
                  <a:rPr lang="en-US" altLang="zh-CN" sz="2600">
                    <a:sym typeface="+mn-ea"/>
                  </a:rPr>
                  <a:t>-</a:t>
                </a:r>
                <a:endParaRPr lang="en-US" altLang="zh-CN" sz="2600"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en-US" altLang="zh-CN" sz="2600">
                    <a:sym typeface="+mn-ea"/>
                  </a:rPr>
                  <a:t>          </a:t>
                </a:r>
                <a:r>
                  <a:rPr lang="en-US" altLang="zh-CN" sz="2600" u="sng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sym typeface="+mn-ea"/>
                  </a:rPr>
                  <a:t>a[0]+a[1]+a[2]+...+a[l-1]</a:t>
                </a:r>
                <a:endParaRPr lang="en-US" altLang="zh-CN" sz="2600" u="sng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2600" u="sng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sym typeface="+mn-ea"/>
                  </a:rPr>
                  <a:t>仔细观察可推导</a:t>
                </a:r>
                <a:endParaRPr lang="zh-CN" altLang="en-US" sz="2600" u="sng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en-US" altLang="zh-CN" sz="2600" u="sng">
                    <a:sym typeface="+mn-ea"/>
                  </a:rPr>
                  <a:t>      a[0]+a[1]+a[2]+...+a[l-1]+a[l]+a[l+1]+...+a[r-1]+a[r]</a:t>
                </a:r>
                <a:r>
                  <a:rPr lang="zh-CN" altLang="en-US" sz="2600" u="sng">
                    <a:sym typeface="+mn-ea"/>
                  </a:rPr>
                  <a:t>，即</a:t>
                </a:r>
                <a:r>
                  <a:rPr lang="en-US" altLang="zh-CN" sz="2600" u="sng">
                    <a:sym typeface="+mn-ea"/>
                  </a:rPr>
                  <a:t>sum[r]</a:t>
                </a:r>
                <a:endParaRPr lang="en-US" altLang="zh-CN" sz="2600" u="sng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en-US" altLang="zh-CN" sz="2600">
                    <a:sym typeface="+mn-ea"/>
                  </a:rPr>
                  <a:t>     </a:t>
                </a:r>
                <a:r>
                  <a:rPr lang="en-US" altLang="zh-CN" sz="2600" u="sng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sym typeface="+mn-ea"/>
                  </a:rPr>
                  <a:t>a[0]+a[1]+a[2]+...+a[l-1]</a:t>
                </a:r>
                <a:r>
                  <a:rPr lang="zh-CN" altLang="en-US" sz="2600" u="sng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sym typeface="+mn-ea"/>
                  </a:rPr>
                  <a:t>即</a:t>
                </a:r>
                <a:r>
                  <a:rPr lang="en-US" altLang="zh-CN" sz="2600" u="sng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sym typeface="+mn-ea"/>
                  </a:rPr>
                  <a:t>s[l-1]</a:t>
                </a:r>
                <a:r>
                  <a:rPr lang="en-US" altLang="zh-CN" sz="2600">
                    <a:sym typeface="+mn-ea"/>
                  </a:rPr>
                  <a:t>     </a:t>
                </a:r>
                <a:endParaRPr lang="en-US" altLang="zh-CN" sz="2600"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2600">
                    <a:sym typeface="+mn-ea"/>
                  </a:rPr>
                  <a:t>所以</a:t>
                </a:r>
                <a:endParaRPr lang="zh-CN" altLang="en-US" sz="2600"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en-US" altLang="zh-CN" sz="2600">
                    <a:sym typeface="+mn-ea"/>
                  </a:rPr>
                  <a:t>	ans=s[r] </a:t>
                </a:r>
                <a:r>
                  <a:rPr lang="en-US" altLang="zh-CN" sz="260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sym typeface="+mn-ea"/>
                  </a:rPr>
                  <a:t>-s[l-1]</a:t>
                </a:r>
                <a:r>
                  <a:rPr lang="en-US" altLang="zh-CN" sz="2600">
                    <a:sym typeface="+mn-ea"/>
                  </a:rPr>
                  <a:t> </a:t>
                </a:r>
                <a:endParaRPr lang="en-US" altLang="zh-CN" sz="2600">
                  <a:solidFill>
                    <a:schemeClr val="tx1"/>
                  </a:solidFill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260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r>
                  <a:rPr lang="en-US" altLang="zh-CN" sz="2600">
                    <a:solidFill>
                      <a:schemeClr val="tx1"/>
                    </a:solidFill>
                  </a:rPr>
                  <a:t>          </a:t>
                </a:r>
                <a:endParaRPr lang="en-US" altLang="zh-CN" sz="2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75" y="1553845"/>
                <a:ext cx="9889490" cy="4290695"/>
              </a:xfrm>
              <a:prstGeom prst="rect">
                <a:avLst/>
              </a:prstGeom>
              <a:blipFill rotWithShape="1">
                <a:blip r:embed="rId2"/>
                <a:stretch>
                  <a:fillRect t="-355" b="-34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310" y="2772410"/>
            <a:ext cx="10024745" cy="2623185"/>
          </a:xfrm>
        </p:spPr>
        <p:txBody>
          <a:bodyPr/>
          <a:p>
            <a:pPr marL="0" indent="0">
              <a:buNone/>
            </a:pPr>
            <a:r>
              <a:rPr lang="en-US" altLang="zh-CN" sz="4000"/>
              <a:t>    	+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9635" y="0"/>
            <a:ext cx="10515600" cy="1325563"/>
          </a:xfrm>
        </p:spPr>
        <p:txBody>
          <a:bodyPr>
            <a:noAutofit/>
          </a:bodyPr>
          <a:p>
            <a:r>
              <a:rPr lang="en-US" altLang="zh-CN" sz="6000" b="1">
                <a:solidFill>
                  <a:schemeClr val="tx1"/>
                </a:solidFill>
              </a:rPr>
              <a:t> </a:t>
            </a:r>
            <a:r>
              <a:rPr lang="zh-CN" altLang="en-US" sz="6000" b="1">
                <a:solidFill>
                  <a:schemeClr val="tx1"/>
                </a:solidFill>
              </a:rPr>
              <a:t>优化算法</a:t>
            </a:r>
            <a:endParaRPr lang="zh-CN" altLang="en-US" sz="6000" b="1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5184140" y="1061720"/>
            <a:ext cx="6836410" cy="120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endParaRPr lang="en-US" altLang="zh-CN" sz="360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616835" y="1553845"/>
            <a:ext cx="9229090" cy="4290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600">
                <a:solidFill>
                  <a:schemeClr val="tx1"/>
                </a:solidFill>
              </a:rPr>
              <a:t> const int maxn=1e6+5;int num[maxn]={};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altLang="zh-CN" sz="2600">
                <a:solidFill>
                  <a:srgbClr val="FF0000"/>
                </a:solidFill>
              </a:rPr>
              <a:t>int s[maxn]={};</a:t>
            </a:r>
            <a:endParaRPr lang="en-US" altLang="zh-CN" sz="260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altLang="zh-CN" sz="2600">
                <a:solidFill>
                  <a:schemeClr val="tx1"/>
                </a:solidFill>
              </a:rPr>
              <a:t> int n,m;cin&gt;&gt;n&gt;&gt;m;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altLang="zh-CN" sz="2600">
                <a:solidFill>
                  <a:schemeClr val="tx1"/>
                </a:solidFill>
              </a:rPr>
              <a:t>for(i=0;i&lt;n;++i) {cin&gt;&gt;num[i];s[i]=s[i-1]+num[i];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altLang="zh-CN" sz="2600">
                <a:solidFill>
                  <a:schemeClr val="tx1"/>
                </a:solidFill>
              </a:rPr>
              <a:t> for(i=0;i&lt;m;++i){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int l,r;cin&gt;&gt;l&gt;&gt;r;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int  </a:t>
            </a:r>
            <a:r>
              <a:rPr lang="en-US" altLang="zh-CN" sz="2600">
                <a:solidFill>
                  <a:srgbClr val="FF0000"/>
                </a:solidFill>
              </a:rPr>
              <a:t>ans=s[r]-</a:t>
            </a:r>
            <a:r>
              <a:rPr lang="en-US" altLang="zh-CN" sz="260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600">
                <a:solidFill>
                  <a:srgbClr val="FF0000"/>
                </a:solidFill>
                <a:sym typeface="+mn-ea"/>
              </a:rPr>
              <a:t>[l-1]</a:t>
            </a:r>
            <a:r>
              <a:rPr lang="en-US" altLang="zh-CN" sz="2600">
                <a:sym typeface="+mn-ea"/>
              </a:rPr>
              <a:t> ;  </a:t>
            </a:r>
            <a:endParaRPr lang="en-US" altLang="zh-CN" sz="2600">
              <a:sym typeface="+mn-ea"/>
            </a:endParaRPr>
          </a:p>
          <a:p>
            <a:pPr marL="0" indent="0" algn="l">
              <a:buNone/>
            </a:pPr>
            <a:r>
              <a:rPr lang="en-US" altLang="zh-CN" sz="2600">
                <a:sym typeface="+mn-ea"/>
              </a:rPr>
              <a:t>      cout&lt;&lt;ans&lt;&lt;endl;}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zh-CN" altLang="en-US" sz="2600">
                <a:solidFill>
                  <a:schemeClr val="tx1"/>
                </a:solidFill>
              </a:rPr>
              <a:t>时间复杂度是多少？</a:t>
            </a:r>
            <a:endParaRPr lang="zh-CN" altLang="en-US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altLang="zh-CN" sz="2600">
                <a:solidFill>
                  <a:schemeClr val="tx1"/>
                </a:solidFill>
              </a:rPr>
              <a:t>O(n+m)    </a:t>
            </a:r>
            <a:r>
              <a:rPr lang="zh-CN" altLang="en-US" sz="2600">
                <a:solidFill>
                  <a:schemeClr val="tx1"/>
                </a:solidFill>
              </a:rPr>
              <a:t>更优</a:t>
            </a:r>
            <a:endParaRPr lang="zh-CN" altLang="en-US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zh-CN" altLang="en-US" sz="2600">
                <a:solidFill>
                  <a:schemeClr val="tx1"/>
                </a:solidFill>
              </a:rPr>
              <a:t>主要用于</a:t>
            </a:r>
            <a:r>
              <a:rPr lang="en-US" altLang="zh-CN" sz="2600">
                <a:solidFill>
                  <a:schemeClr val="tx1"/>
                </a:solidFill>
              </a:rPr>
              <a:t> </a:t>
            </a:r>
            <a:r>
              <a:rPr lang="zh-CN" altLang="en-US" sz="3600">
                <a:solidFill>
                  <a:schemeClr val="tx1"/>
                </a:solidFill>
              </a:rPr>
              <a:t>预处理求和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altLang="zh-CN" sz="26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  </a:t>
            </a:r>
            <a:endParaRPr lang="en-US" altLang="zh-CN" sz="2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870" y="2179320"/>
            <a:ext cx="6130925" cy="142176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lang="zh-CN" altLang="en-US" sz="6665">
                <a:solidFill>
                  <a:schemeClr val="tx1"/>
                </a:solidFill>
                <a:latin typeface="+mj-ea"/>
                <a:cs typeface="+mj-ea"/>
              </a:rPr>
              <a:t>前缀和的扩展篇</a:t>
            </a:r>
            <a:endParaRPr lang="zh-CN" altLang="en-US" sz="6665">
              <a:solidFill>
                <a:schemeClr val="tx1"/>
              </a:solidFill>
              <a:latin typeface="+mj-ea"/>
              <a:cs typeface="+mj-ea"/>
            </a:endParaRPr>
          </a:p>
        </p:txBody>
      </p:sp>
      <p:pic>
        <p:nvPicPr>
          <p:cNvPr id="7" name="图片 6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1445895" y="1581150"/>
            <a:ext cx="979805" cy="690245"/>
          </a:xfrm>
          <a:prstGeom prst="rect">
            <a:avLst/>
          </a:prstGeom>
        </p:spPr>
      </p:pic>
      <p:pic>
        <p:nvPicPr>
          <p:cNvPr id="8" name="图片 7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8646795" y="1791970"/>
            <a:ext cx="979805" cy="69024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/>
        </p:nvSpPr>
        <p:spPr>
          <a:xfrm>
            <a:off x="3322955" y="4232910"/>
            <a:ext cx="5545455" cy="13258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6000"/>
              <a:t>二维前缀和</a:t>
            </a:r>
            <a:endParaRPr lang="zh-CN" altLang="zh-CN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310" y="2772410"/>
            <a:ext cx="10024745" cy="2623185"/>
          </a:xfrm>
        </p:spPr>
        <p:txBody>
          <a:bodyPr/>
          <a:p>
            <a:pPr marL="0" indent="0">
              <a:buNone/>
            </a:pPr>
            <a:r>
              <a:rPr lang="en-US" altLang="zh-CN" sz="4000"/>
              <a:t>    	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95885"/>
            <a:ext cx="10515600" cy="1325563"/>
          </a:xfrm>
        </p:spPr>
        <p:txBody>
          <a:bodyPr>
            <a:noAutofit/>
          </a:bodyPr>
          <a:p>
            <a:r>
              <a:rPr lang="en-US" altLang="zh-CN" sz="4800" b="1">
                <a:solidFill>
                  <a:schemeClr val="tx1"/>
                </a:solidFill>
              </a:rPr>
              <a:t> </a:t>
            </a:r>
            <a:r>
              <a:rPr lang="zh-CN" altLang="en-US" sz="4800" b="1">
                <a:solidFill>
                  <a:schemeClr val="tx1"/>
                </a:solidFill>
              </a:rPr>
              <a:t>二维前缀和定义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0">
                  <a:solidFill>
                    <a:schemeClr val="bg1"/>
                  </a:solidFill>
                </a:rPr>
                <a:t>05</a:t>
              </a:r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5200015" y="1045845"/>
            <a:ext cx="6836410" cy="120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endParaRPr lang="en-US" altLang="zh-CN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>
                <a:spLocks noGrp="1"/>
              </p:cNvSpPr>
              <p:nvPr/>
            </p:nvSpPr>
            <p:spPr>
              <a:xfrm>
                <a:off x="1015365" y="1553845"/>
                <a:ext cx="11354435" cy="9150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000">
                    <a:solidFill>
                      <a:schemeClr val="tx1"/>
                    </a:solidFill>
                  </a:rPr>
                  <a:t>     </a:t>
                </a:r>
                <a:r>
                  <a:rPr lang="zh-CN" altLang="en-US" sz="3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定义一个矩阵，则二维前缀和为：</a:t>
                </a:r>
                <a:r>
                  <a:rPr lang="en-US" altLang="zh-CN" sz="3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s</a:t>
                </a:r>
                <a:r>
                  <a:rPr lang="en-US" altLang="zh-CN" sz="3000" baseline="-25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x,y</a:t>
                </a:r>
                <a:r>
                  <a:rPr lang="en-US" altLang="zh-CN" sz="3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3000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3000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3000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3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8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65" y="1553845"/>
                <a:ext cx="11354435" cy="915035"/>
              </a:xfrm>
              <a:prstGeom prst="rect">
                <a:avLst/>
              </a:prstGeom>
              <a:blipFill rotWithShape="1">
                <a:blip r:embed="rId2"/>
                <a:stretch>
                  <a:fillRect t="-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/>
          <p:cNvSpPr>
            <a:spLocks noGrp="1"/>
          </p:cNvSpPr>
          <p:nvPr/>
        </p:nvSpPr>
        <p:spPr>
          <a:xfrm>
            <a:off x="1015365" y="2406650"/>
            <a:ext cx="11354435" cy="91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0">
                <a:solidFill>
                  <a:schemeClr val="tx1"/>
                </a:solidFill>
              </a:rPr>
              <a:t>     </a:t>
            </a:r>
            <a:r>
              <a:rPr lang="zh-CN" altLang="en-US" sz="12000">
                <a:solidFill>
                  <a:schemeClr val="tx1"/>
                </a:solidFill>
              </a:rPr>
              <a:t>例如，我们有这样一个矩阵</a:t>
            </a:r>
            <a:endParaRPr lang="zh-CN" altLang="en-US" sz="1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        1  2  3  4 </a:t>
            </a:r>
            <a:endParaRPr lang="en-US" altLang="zh-CN" sz="1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        5  6  7  8</a:t>
            </a:r>
            <a:endParaRPr lang="en-US" altLang="zh-CN" sz="1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        9 10 11 12</a:t>
            </a:r>
            <a:endParaRPr lang="en-US" altLang="zh-CN" sz="1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该矩阵的二维前缀和</a:t>
            </a:r>
            <a:endParaRPr lang="zh-CN" altLang="en-US" sz="1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en-US" altLang="zh-CN" sz="1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1  3  6  10 </a:t>
            </a:r>
            <a:endParaRPr lang="en-US" altLang="zh-CN" sz="1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        6  14 24 36</a:t>
            </a:r>
            <a:endParaRPr lang="en-US" altLang="zh-CN" sz="1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2000" dirty="0">
                <a:latin typeface="楷体" panose="02010609060101010101" charset="-122"/>
                <a:ea typeface="楷体" panose="02010609060101010101" charset="-122"/>
                <a:cs typeface="微软雅黑" panose="020B0503020204020204" charset="-122"/>
                <a:sym typeface="+mn-ea"/>
              </a:rPr>
              <a:t>            15 33 54 78</a:t>
            </a:r>
            <a:endParaRPr lang="en-US" altLang="zh-CN" sz="1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en-US" altLang="zh-CN" sz="1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310" y="2772410"/>
            <a:ext cx="10024745" cy="2623185"/>
          </a:xfrm>
        </p:spPr>
        <p:txBody>
          <a:bodyPr/>
          <a:p>
            <a:pPr marL="0" indent="0">
              <a:buNone/>
            </a:pPr>
            <a:r>
              <a:rPr lang="en-US" altLang="zh-CN" sz="4000"/>
              <a:t>    	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95885"/>
            <a:ext cx="10515600" cy="1325563"/>
          </a:xfrm>
        </p:spPr>
        <p:txBody>
          <a:bodyPr>
            <a:noAutofit/>
          </a:bodyPr>
          <a:p>
            <a:r>
              <a:rPr lang="en-US" altLang="zh-CN" sz="4800" b="1">
                <a:solidFill>
                  <a:schemeClr val="tx1"/>
                </a:solidFill>
              </a:rPr>
              <a:t> </a:t>
            </a:r>
            <a:r>
              <a:rPr lang="zh-CN" altLang="en-US" sz="4800" b="1">
                <a:solidFill>
                  <a:schemeClr val="tx1"/>
                </a:solidFill>
              </a:rPr>
              <a:t>如何计算二维前缀和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5200015" y="1045845"/>
            <a:ext cx="6836410" cy="120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endParaRPr lang="en-US" altLang="zh-CN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1553845"/>
            <a:ext cx="3249295" cy="19450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735" y="1469390"/>
            <a:ext cx="3803650" cy="20300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95" y="4020820"/>
            <a:ext cx="4067175" cy="2152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65470" y="4773295"/>
            <a:ext cx="56553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s[i][j]</a:t>
            </a:r>
            <a:endParaRPr lang="en-US" altLang="zh-CN" sz="2800"/>
          </a:p>
          <a:p>
            <a:r>
              <a:rPr lang="en-US" altLang="zh-CN" sz="2800"/>
              <a:t>=</a:t>
            </a:r>
            <a:r>
              <a:rPr lang="en-US" altLang="zh-CN" sz="2800" b="1">
                <a:solidFill>
                  <a:schemeClr val="accent2"/>
                </a:solidFill>
              </a:rPr>
              <a:t>s[i-1][j]</a:t>
            </a:r>
            <a:r>
              <a:rPr lang="en-US" altLang="zh-CN" sz="2800"/>
              <a:t>+</a:t>
            </a:r>
            <a:r>
              <a:rPr lang="en-US" altLang="zh-CN" sz="2800" b="1">
                <a:solidFill>
                  <a:srgbClr val="00B0F0"/>
                </a:solidFill>
              </a:rPr>
              <a:t>s[i][j-1]</a:t>
            </a:r>
            <a:r>
              <a:rPr lang="en-US" altLang="zh-CN" sz="2800"/>
              <a:t>-s[i-1][j-1]+a[i][j]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6517005" y="3404235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s[i][j-1]</a:t>
            </a:r>
            <a:endParaRPr lang="en-US" altLang="zh-CN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95905" y="3498850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s[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][j]</a:t>
            </a:r>
            <a:endParaRPr lang="en-US" alt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8199755" y="486410"/>
            <a:ext cx="3410585" cy="81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   </a:t>
            </a:r>
            <a:r>
              <a:rPr lang="zh-CN" altLang="en-US" sz="3600">
                <a:solidFill>
                  <a:srgbClr val="FF0000"/>
                </a:solidFill>
              </a:rPr>
              <a:t>画图模拟</a:t>
            </a:r>
            <a:endParaRPr lang="zh-CN" altLang="en-US" sz="36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4" grpId="0"/>
      <p:bldP spid="14" grpId="1"/>
      <p:bldP spid="15" grpId="0"/>
      <p:bldP spid="15" grpId="1"/>
      <p:bldP spid="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310" y="2772410"/>
            <a:ext cx="10024745" cy="2623185"/>
          </a:xfrm>
        </p:spPr>
        <p:txBody>
          <a:bodyPr/>
          <a:p>
            <a:pPr marL="0" indent="0">
              <a:buNone/>
            </a:pPr>
            <a:r>
              <a:rPr lang="en-US" altLang="zh-CN" sz="4000"/>
              <a:t>    	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95885"/>
            <a:ext cx="10515600" cy="1325563"/>
          </a:xfrm>
        </p:spPr>
        <p:txBody>
          <a:bodyPr>
            <a:noAutofit/>
          </a:bodyPr>
          <a:p>
            <a:r>
              <a:rPr lang="en-US" altLang="zh-CN" sz="4800" b="1">
                <a:solidFill>
                  <a:schemeClr val="tx1"/>
                </a:solidFill>
              </a:rPr>
              <a:t> </a:t>
            </a:r>
            <a:r>
              <a:rPr lang="zh-CN" altLang="en-US" sz="4800" b="1">
                <a:solidFill>
                  <a:schemeClr val="tx1"/>
                </a:solidFill>
              </a:rPr>
              <a:t>二维前缀和</a:t>
            </a:r>
            <a:r>
              <a:rPr lang="en-US" altLang="zh-CN" sz="4800" b="1">
                <a:solidFill>
                  <a:schemeClr val="tx1"/>
                </a:solidFill>
              </a:rPr>
              <a:t> </a:t>
            </a:r>
            <a:r>
              <a:rPr lang="zh-CN" altLang="en-US" sz="4800" b="1">
                <a:solidFill>
                  <a:schemeClr val="tx1"/>
                </a:solidFill>
              </a:rPr>
              <a:t>样例</a:t>
            </a:r>
            <a:endParaRPr lang="en-US" altLang="zh-CN" sz="4800" b="1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5200015" y="1045845"/>
            <a:ext cx="6836410" cy="120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endParaRPr lang="en-US" altLang="zh-CN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20" y="1421130"/>
            <a:ext cx="10266045" cy="5436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95885"/>
            <a:ext cx="10515600" cy="1325563"/>
          </a:xfrm>
        </p:spPr>
        <p:txBody>
          <a:bodyPr>
            <a:noAutofit/>
          </a:bodyPr>
          <a:p>
            <a:r>
              <a:rPr lang="en-US" altLang="zh-CN" sz="4800" b="1">
                <a:solidFill>
                  <a:schemeClr val="tx1"/>
                </a:solidFill>
              </a:rPr>
              <a:t> </a:t>
            </a:r>
            <a:r>
              <a:rPr lang="zh-CN" altLang="en-US" sz="4800" b="1">
                <a:solidFill>
                  <a:schemeClr val="tx1"/>
                </a:solidFill>
              </a:rPr>
              <a:t>二维前缀和</a:t>
            </a:r>
            <a:r>
              <a:rPr lang="en-US" altLang="zh-CN" sz="4800" b="1">
                <a:solidFill>
                  <a:schemeClr val="tx1"/>
                </a:solidFill>
              </a:rPr>
              <a:t> </a:t>
            </a:r>
            <a:r>
              <a:rPr lang="zh-CN" altLang="en-US" sz="4800" b="1">
                <a:solidFill>
                  <a:schemeClr val="tx1"/>
                </a:solidFill>
              </a:rPr>
              <a:t>代码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875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5200015" y="1045845"/>
            <a:ext cx="6836410" cy="120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endParaRPr lang="en-US" altLang="zh-CN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10" y="1358900"/>
            <a:ext cx="8094980" cy="549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95885"/>
            <a:ext cx="10515600" cy="1325563"/>
          </a:xfrm>
        </p:spPr>
        <p:txBody>
          <a:bodyPr>
            <a:noAutofit/>
          </a:bodyPr>
          <a:p>
            <a:r>
              <a:rPr lang="en-US" altLang="zh-CN" sz="4800" b="1">
                <a:solidFill>
                  <a:schemeClr val="tx1"/>
                </a:solidFill>
              </a:rPr>
              <a:t> </a:t>
            </a:r>
            <a:r>
              <a:rPr lang="zh-CN" altLang="en-US" sz="4800" b="1">
                <a:solidFill>
                  <a:schemeClr val="tx1"/>
                </a:solidFill>
              </a:rPr>
              <a:t>二维前缀和</a:t>
            </a:r>
            <a:r>
              <a:rPr lang="en-US" altLang="zh-CN" sz="4800" b="1">
                <a:solidFill>
                  <a:schemeClr val="tx1"/>
                </a:solidFill>
              </a:rPr>
              <a:t> </a:t>
            </a:r>
            <a:r>
              <a:rPr lang="zh-CN" altLang="en-US" sz="4800" b="1">
                <a:solidFill>
                  <a:schemeClr val="tx1"/>
                </a:solidFill>
              </a:rPr>
              <a:t>代码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5200015" y="1045845"/>
            <a:ext cx="6836410" cy="120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endParaRPr lang="en-US" altLang="zh-CN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10" y="1358900"/>
            <a:ext cx="8094980" cy="549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870" y="2179320"/>
            <a:ext cx="6130925" cy="142176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lang="en-US" altLang="zh-CN" sz="6665">
                <a:solidFill>
                  <a:schemeClr val="tx1"/>
                </a:solidFill>
                <a:latin typeface="+mj-ea"/>
                <a:cs typeface="+mj-ea"/>
              </a:rPr>
              <a:t>part 2:</a:t>
            </a:r>
            <a:r>
              <a:rPr lang="zh-CN" altLang="en-US" sz="6665">
                <a:solidFill>
                  <a:schemeClr val="tx1"/>
                </a:solidFill>
                <a:latin typeface="+mj-ea"/>
                <a:cs typeface="+mj-ea"/>
              </a:rPr>
              <a:t>差分</a:t>
            </a:r>
            <a:endParaRPr lang="zh-CN" altLang="en-US" sz="6665">
              <a:solidFill>
                <a:schemeClr val="tx1"/>
              </a:solidFill>
              <a:latin typeface="+mj-ea"/>
              <a:cs typeface="+mj-ea"/>
            </a:endParaRPr>
          </a:p>
        </p:txBody>
      </p:sp>
      <p:pic>
        <p:nvPicPr>
          <p:cNvPr id="7" name="图片 6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1445895" y="1581150"/>
            <a:ext cx="979805" cy="690245"/>
          </a:xfrm>
          <a:prstGeom prst="rect">
            <a:avLst/>
          </a:prstGeom>
        </p:spPr>
      </p:pic>
      <p:pic>
        <p:nvPicPr>
          <p:cNvPr id="8" name="图片 7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8646795" y="1791970"/>
            <a:ext cx="979805" cy="69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差分是什么？</a:t>
            </a:r>
            <a:endParaRPr lang="zh-CN" altLang="zh-CN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775" y="275590"/>
            <a:ext cx="1667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06</a:t>
            </a:r>
            <a:endParaRPr lang="en-US" altLang="zh-CN" sz="80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/>
            </p:nvSpPr>
            <p:spPr>
              <a:xfrm>
                <a:off x="2472055" y="1597660"/>
                <a:ext cx="9541510" cy="49333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en-US" altLang="zh-CN" sz="12000" dirty="0">
                    <a:solidFill>
                      <a:schemeClr val="tx1"/>
                    </a:solidFill>
                    <a:sym typeface="+mn-ea"/>
                  </a:rPr>
                  <a:t>     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对于一个给定的数列a,它的差分数列b定义为：</a:t>
                </a:r>
                <a:endParaRPr lang="zh-CN" altLang="en-US" sz="12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zh-CN" altLang="en-US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b[1]=a[1]</a:t>
                </a:r>
                <a:endParaRPr lang="zh-CN" altLang="en-US" sz="12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zh-CN" altLang="en-US" sz="12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zh-CN" altLang="en-US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b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[i]</a:t>
                </a:r>
                <a14:m>
                  <m:oMath xmlns:m="http://schemas.openxmlformats.org/officeDocument/2006/math">
                    <m:r>
                      <a:rPr lang="zh-CN" altLang="en-US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i</m:t>
                    </m:r>
                    <m:r>
                      <a:rPr lang="en-US" altLang="zh-CN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-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a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[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i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-1] 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(2≤i≤n)</a:t>
                </a:r>
                <a:r>
                  <a:rPr lang="zh-CN" altLang="en-US" sz="12000" b="1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相邻两个数的差</a:t>
                </a:r>
                <a:endParaRPr lang="zh-CN" altLang="en-US" sz="120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zh-CN" altLang="en-US" sz="1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zh-CN" altLang="en-US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num[0]=0;s[0]=0;</a:t>
                </a:r>
                <a:endParaRPr lang="en-US" altLang="zh-CN" sz="1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en-US" altLang="zh-CN" sz="1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en-US" altLang="zh-CN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</a:t>
                </a:r>
                <a:endParaRPr lang="zh-CN" altLang="en-US" sz="1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zh-CN" altLang="en-US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       </a:t>
                </a:r>
                <a:r>
                  <a:rPr lang="zh-CN" altLang="en-US" sz="1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     </a:t>
                </a:r>
                <a:endParaRPr lang="zh-CN" altLang="en-US" sz="1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zh-CN" altLang="en-US" sz="12000">
                  <a:solidFill>
                    <a:schemeClr val="tx1"/>
                  </a:solidFill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zh-CN" altLang="en-US" sz="1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55" y="1597660"/>
                <a:ext cx="9541510" cy="4933315"/>
              </a:xfrm>
              <a:prstGeom prst="rect">
                <a:avLst/>
              </a:prstGeom>
              <a:blipFill rotWithShape="1">
                <a:blip r:embed="rId2"/>
                <a:stretch>
                  <a:fillRect b="-25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870" y="2179320"/>
            <a:ext cx="6130925" cy="142176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lang="en-US" altLang="zh-CN" sz="6665">
                <a:solidFill>
                  <a:schemeClr val="tx1"/>
                </a:solidFill>
                <a:latin typeface="+mj-ea"/>
                <a:cs typeface="+mj-ea"/>
              </a:rPr>
              <a:t>part 1:</a:t>
            </a:r>
            <a:r>
              <a:rPr lang="zh-CN" altLang="en-US" sz="6665">
                <a:solidFill>
                  <a:schemeClr val="tx1"/>
                </a:solidFill>
                <a:latin typeface="+mj-ea"/>
                <a:cs typeface="+mj-ea"/>
              </a:rPr>
              <a:t>前缀和</a:t>
            </a:r>
            <a:endParaRPr lang="zh-CN" altLang="en-US" sz="6665">
              <a:solidFill>
                <a:schemeClr val="tx1"/>
              </a:solidFill>
              <a:latin typeface="+mj-ea"/>
              <a:cs typeface="+mj-ea"/>
            </a:endParaRPr>
          </a:p>
        </p:txBody>
      </p:sp>
      <p:pic>
        <p:nvPicPr>
          <p:cNvPr id="7" name="图片 6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1445895" y="1581150"/>
            <a:ext cx="979805" cy="690245"/>
          </a:xfrm>
          <a:prstGeom prst="rect">
            <a:avLst/>
          </a:prstGeom>
        </p:spPr>
      </p:pic>
      <p:pic>
        <p:nvPicPr>
          <p:cNvPr id="8" name="图片 7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8646795" y="1791970"/>
            <a:ext cx="979805" cy="69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0030" y="1113155"/>
            <a:ext cx="9741535" cy="1551305"/>
          </a:xfrm>
        </p:spPr>
        <p:txBody>
          <a:bodyPr/>
          <a:p>
            <a:pPr marL="0" indent="0">
              <a:buNone/>
            </a:pPr>
            <a:r>
              <a:rPr lang="en-US" altLang="zh-CN" sz="3600"/>
              <a:t>    	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3600"/>
              <a:t>差分数列数学表达</a:t>
            </a:r>
            <a:endParaRPr lang="zh-CN" altLang="zh-CN" sz="360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7447280" y="227965"/>
            <a:ext cx="4326255" cy="1325880"/>
          </a:xfrm>
          <a:prstGeom prst="rect">
            <a:avLst/>
          </a:prstGeom>
          <a:ln w="12700"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样例输入</a:t>
            </a:r>
            <a:r>
              <a:rPr lang="en-US" altLang="zh-CN" sz="2400">
                <a:sym typeface="+mn-ea"/>
              </a:rPr>
              <a:t>      1 1 2 3 3 3</a:t>
            </a:r>
            <a:br>
              <a:rPr lang="en-US" altLang="zh-CN" sz="2400">
                <a:sym typeface="+mn-ea"/>
              </a:rPr>
            </a:br>
            <a:br>
              <a:rPr lang="en-US" altLang="zh-CN" sz="2400">
                <a:sym typeface="+mn-ea"/>
              </a:rPr>
            </a:br>
            <a:r>
              <a:rPr lang="zh-CN" altLang="en-US" sz="2400" b="1">
                <a:sym typeface="+mn-ea"/>
              </a:rPr>
              <a:t>样例输出</a:t>
            </a:r>
            <a:r>
              <a:rPr lang="en-US" altLang="zh-CN" sz="2400" b="1">
                <a:sym typeface="+mn-ea"/>
              </a:rPr>
              <a:t>     1 1 1 0 0 0</a:t>
            </a:r>
            <a:r>
              <a:rPr lang="en-US" altLang="zh-CN" sz="2400">
                <a:sym typeface="+mn-ea"/>
              </a:rPr>
              <a:t> </a:t>
            </a:r>
            <a:endParaRPr lang="zh-CN" altLang="en-US" sz="24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239520" y="1666875"/>
          <a:ext cx="10107295" cy="35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5"/>
                <a:gridCol w="1626235"/>
                <a:gridCol w="1607820"/>
                <a:gridCol w="1581150"/>
                <a:gridCol w="1490345"/>
                <a:gridCol w="1497965"/>
                <a:gridCol w="1581785"/>
              </a:tblGrid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a[1]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a[2]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a[3]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a[4]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a[5]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a[6]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   1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40000" y="3486785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50" y="437769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b[1]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0480" y="3491865"/>
            <a:ext cx="76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6350" y="438277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b[2]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8800" y="3491865"/>
            <a:ext cx="872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62270" y="4382770"/>
            <a:ext cx="999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b[3]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44690" y="3507105"/>
            <a:ext cx="840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0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86270" y="439801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b[4]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84870" y="3512185"/>
            <a:ext cx="76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0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78190" y="440309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b[5]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06330" y="3416935"/>
            <a:ext cx="951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0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01250" y="440309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6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520" y="5332095"/>
            <a:ext cx="10534015" cy="1430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观察发现：</a:t>
            </a:r>
            <a:endParaRPr lang="zh-CN" altLang="en-US" sz="4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</a:t>
            </a:r>
            <a:r>
              <a:rPr lang="en-US" altLang="zh-CN" sz="4000"/>
              <a:t>    </a:t>
            </a:r>
            <a:r>
              <a:rPr lang="zh-CN" altLang="en-US" sz="4000"/>
              <a:t>差分序列</a:t>
            </a:r>
            <a:r>
              <a:rPr lang="en-US" altLang="zh-CN" sz="4000"/>
              <a:t>b</a:t>
            </a:r>
            <a:r>
              <a:rPr lang="zh-CN" altLang="en-US" sz="4000"/>
              <a:t>的前缀和就是原序列</a:t>
            </a:r>
            <a:r>
              <a:rPr lang="en-US" altLang="zh-CN" sz="4000"/>
              <a:t>a</a:t>
            </a:r>
            <a:endParaRPr lang="en-US" altLang="zh-CN" sz="4000"/>
          </a:p>
          <a:p>
            <a:pPr marL="0" indent="0" fontAlgn="auto">
              <a:lnSpc>
                <a:spcPts val="3480"/>
              </a:lnSpc>
              <a:buNone/>
            </a:pPr>
            <a:endParaRPr lang="en-US" altLang="zh-CN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0030" y="598805"/>
            <a:ext cx="9741535" cy="1551305"/>
          </a:xfrm>
        </p:spPr>
        <p:txBody>
          <a:bodyPr/>
          <a:p>
            <a:pPr marL="0" indent="0">
              <a:buNone/>
            </a:pPr>
            <a:r>
              <a:rPr lang="en-US" altLang="zh-CN" sz="3600"/>
              <a:t>    	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-494665"/>
            <a:ext cx="10515600" cy="1325563"/>
          </a:xfrm>
        </p:spPr>
        <p:txBody>
          <a:bodyPr>
            <a:noAutofit/>
          </a:bodyPr>
          <a:p>
            <a:r>
              <a:rPr lang="zh-CN" altLang="zh-CN" sz="3600"/>
              <a:t>差分数列数学表达</a:t>
            </a:r>
            <a:endParaRPr lang="zh-CN" altLang="zh-CN" sz="360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7447280" y="-286385"/>
            <a:ext cx="4326255" cy="1325880"/>
          </a:xfrm>
          <a:prstGeom prst="rect">
            <a:avLst/>
          </a:prstGeom>
          <a:ln w="12700"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样例输入</a:t>
            </a:r>
            <a:r>
              <a:rPr lang="en-US" altLang="zh-CN" sz="2400">
                <a:sym typeface="+mn-ea"/>
              </a:rPr>
              <a:t>      1 1 2 3 3 3</a:t>
            </a:r>
            <a:br>
              <a:rPr lang="en-US" altLang="zh-CN" sz="2400">
                <a:sym typeface="+mn-ea"/>
              </a:rPr>
            </a:br>
            <a:br>
              <a:rPr lang="en-US" altLang="zh-CN" sz="2400">
                <a:sym typeface="+mn-ea"/>
              </a:rPr>
            </a:br>
            <a:r>
              <a:rPr lang="zh-CN" altLang="en-US" sz="2400" b="1">
                <a:sym typeface="+mn-ea"/>
              </a:rPr>
              <a:t>样例输出</a:t>
            </a:r>
            <a:r>
              <a:rPr lang="en-US" altLang="zh-CN" sz="2400" b="1">
                <a:sym typeface="+mn-ea"/>
              </a:rPr>
              <a:t>     1 1 1 0 0 0</a:t>
            </a:r>
            <a:r>
              <a:rPr lang="en-US" altLang="zh-CN" sz="2400">
                <a:sym typeface="+mn-ea"/>
              </a:rPr>
              <a:t> </a:t>
            </a:r>
            <a:endParaRPr lang="zh-CN" altLang="en-US" sz="24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239520" y="1152525"/>
          <a:ext cx="10107295" cy="434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5"/>
                <a:gridCol w="1626235"/>
                <a:gridCol w="1607820"/>
                <a:gridCol w="1581150"/>
                <a:gridCol w="1490345"/>
                <a:gridCol w="1497965"/>
                <a:gridCol w="1581785"/>
              </a:tblGrid>
              <a:tr h="944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a[1]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a[2]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a[3]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a[4]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a[5]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a[6]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45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   1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18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18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18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82850" y="3829685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79650" y="472059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b[1]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83330" y="3834765"/>
            <a:ext cx="76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78250" y="472567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b[2]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00700" y="3834765"/>
            <a:ext cx="872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3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24170" y="4725670"/>
            <a:ext cx="999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b[3]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06590" y="3850005"/>
            <a:ext cx="840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3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48170" y="474091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b[4]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46770" y="3855085"/>
            <a:ext cx="76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3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40090" y="474599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b[5]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68230" y="3759835"/>
            <a:ext cx="951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3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963150" y="472694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b[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6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0920" y="5202555"/>
            <a:ext cx="10534015" cy="1876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0" indent="0" fontAlgn="auto">
              <a:lnSpc>
                <a:spcPts val="3480"/>
              </a:lnSpc>
              <a:buNone/>
            </a:pP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观察发现</a:t>
            </a:r>
            <a: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sz="3600" b="1"/>
              <a:t>前缀和序列</a:t>
            </a:r>
            <a:r>
              <a:rPr lang="en-US" altLang="zh-CN" sz="3600" b="1"/>
              <a:t>s</a:t>
            </a:r>
            <a:r>
              <a:rPr lang="zh-CN" altLang="en-US" sz="3600" b="1"/>
              <a:t>的差分序列也是原序列</a:t>
            </a:r>
            <a:r>
              <a:rPr lang="en-US" altLang="zh-CN" sz="3600" b="1"/>
              <a:t>a</a:t>
            </a:r>
            <a:endParaRPr lang="en-US" altLang="zh-CN" sz="3600" b="1"/>
          </a:p>
          <a:p>
            <a:pPr marL="0" indent="0" fontAlgn="auto">
              <a:lnSpc>
                <a:spcPts val="3480"/>
              </a:lnSpc>
              <a:buNone/>
            </a:pPr>
            <a:endParaRPr lang="en-US" altLang="zh-CN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2667000" y="2870835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</a:rPr>
              <a:t>1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65600" y="2883535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</a:rPr>
              <a:t>3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0650" y="2921635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</a:rPr>
              <a:t>1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3525" y="2239645"/>
            <a:ext cx="647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a[ ]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276225" y="2880995"/>
            <a:ext cx="647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s[ ]</a:t>
            </a:r>
            <a:endParaRPr lang="en-US" altLang="zh-CN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48260" y="3738245"/>
            <a:ext cx="119189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b[ ]</a:t>
            </a:r>
            <a:endParaRPr lang="en-US" altLang="zh-CN" sz="2400" b="1"/>
          </a:p>
          <a:p>
            <a:r>
              <a:rPr lang="en-US" altLang="zh-CN" sz="2400" b="1"/>
              <a:t>s[ ]</a:t>
            </a:r>
            <a:r>
              <a:rPr lang="zh-CN" altLang="en-US" sz="2400" b="1"/>
              <a:t>的差分序列</a:t>
            </a:r>
            <a:endParaRPr lang="zh-CN" altLang="en-US" sz="2400" b="1"/>
          </a:p>
        </p:txBody>
      </p:sp>
      <p:sp>
        <p:nvSpPr>
          <p:cNvPr id="26" name="文本框 25"/>
          <p:cNvSpPr txBox="1"/>
          <p:nvPr/>
        </p:nvSpPr>
        <p:spPr>
          <a:xfrm>
            <a:off x="5645150" y="2877185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</a:rPr>
              <a:t>6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19950" y="2901950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</a:rPr>
              <a:t>9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94750" y="2889885"/>
            <a:ext cx="716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</a:rPr>
              <a:t>12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29850" y="2870835"/>
            <a:ext cx="1021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</a:rPr>
              <a:t>15</a:t>
            </a:r>
            <a:endParaRPr lang="en-US" altLang="zh-CN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" grpId="0" bldLvl="0" animBg="1"/>
      <p:bldP spid="7" grpId="0"/>
      <p:bldP spid="9" grpId="0"/>
      <p:bldP spid="10" grpId="0"/>
      <p:bldP spid="26" grpId="0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48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48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48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14" name="内容占位符 13"/>
          <p:cNvSpPr>
            <a:spLocks noGrp="1"/>
          </p:cNvSpPr>
          <p:nvPr/>
        </p:nvSpPr>
        <p:spPr>
          <a:xfrm>
            <a:off x="2472055" y="1597660"/>
            <a:ext cx="9541510" cy="4933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3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6000" dirty="0">
                <a:solidFill>
                  <a:schemeClr val="tx1"/>
                </a:solidFill>
                <a:sym typeface="+mn-ea"/>
              </a:rPr>
              <a:t>   </a:t>
            </a:r>
            <a:endParaRPr lang="en-US" altLang="zh-CN" sz="160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430" dirty="0">
                <a:solidFill>
                  <a:schemeClr val="tx1"/>
                </a:solidFill>
                <a:sym typeface="+mn-ea"/>
              </a:rPr>
              <a:t>前缀和</a:t>
            </a:r>
            <a:endParaRPr lang="zh-CN" altLang="en-US" sz="1143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143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430" dirty="0">
                <a:solidFill>
                  <a:schemeClr val="tx1"/>
                </a:solidFill>
                <a:sym typeface="+mn-ea"/>
              </a:rPr>
              <a:t>差分</a:t>
            </a:r>
            <a:endParaRPr lang="zh-CN" altLang="en-US" sz="1143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zh-CN" altLang="en-US" sz="1028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一对</a:t>
            </a:r>
            <a:r>
              <a:rPr lang="zh-CN" altLang="en-US" sz="1028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互逆</a:t>
            </a:r>
            <a:r>
              <a:rPr lang="zh-CN" altLang="en-US" sz="1028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运算</a:t>
            </a:r>
            <a:endParaRPr lang="zh-CN" altLang="en-US" sz="1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1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1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1450" y="228600"/>
            <a:ext cx="1619250" cy="1325880"/>
          </a:xfrm>
        </p:spPr>
        <p:txBody>
          <a:bodyPr>
            <a:noAutofit/>
          </a:bodyPr>
          <a:p>
            <a:r>
              <a:rPr lang="zh-CN" altLang="en-US" sz="4800">
                <a:solidFill>
                  <a:srgbClr val="FFFF00"/>
                </a:solidFill>
              </a:rPr>
              <a:t>小结</a:t>
            </a:r>
            <a:endParaRPr lang="zh-CN" altLang="en-US" sz="4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差分的应用</a:t>
            </a:r>
            <a:endParaRPr lang="zh-CN" altLang="zh-CN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775" y="275590"/>
            <a:ext cx="1667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07</a:t>
            </a:r>
            <a:endParaRPr lang="en-US" altLang="zh-CN" sz="80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/>
            </p:nvSpPr>
            <p:spPr>
              <a:xfrm>
                <a:off x="2472055" y="1597660"/>
                <a:ext cx="9541510" cy="49333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en-US" altLang="zh-CN" sz="14400" dirty="0">
                    <a:solidFill>
                      <a:schemeClr val="tx1"/>
                    </a:solidFill>
                    <a:sym typeface="+mn-ea"/>
                  </a:rPr>
                  <a:t>    </a:t>
                </a:r>
                <a:r>
                  <a:rPr lang="zh-CN" altLang="en-US" sz="12000" dirty="0">
                    <a:solidFill>
                      <a:schemeClr val="tx1"/>
                    </a:solidFill>
                    <a:sym typeface="+mn-ea"/>
                  </a:rPr>
                  <a:t>多次对序列的一个区间加上一个数，并在最后询问某一位的数或者多次询问某一位的数。比如，使</a:t>
                </a:r>
                <a:r>
                  <a:rPr lang="en-US" altLang="zh-CN" sz="12000" dirty="0">
                    <a:solidFill>
                      <a:schemeClr val="tx1"/>
                    </a:solidFill>
                    <a:sym typeface="+mn-ea"/>
                  </a:rPr>
                  <a:t>[l,r]</a:t>
                </a:r>
                <a:r>
                  <a:rPr lang="zh-CN" altLang="en-US" sz="12000" dirty="0">
                    <a:solidFill>
                      <a:schemeClr val="tx1"/>
                    </a:solidFill>
                    <a:sym typeface="+mn-ea"/>
                  </a:rPr>
                  <a:t>每个数加上一个</a:t>
                </a:r>
                <a:r>
                  <a:rPr lang="en-US" altLang="zh-CN" sz="12000" dirty="0">
                    <a:solidFill>
                      <a:schemeClr val="tx1"/>
                    </a:solidFill>
                    <a:sym typeface="+mn-ea"/>
                  </a:rPr>
                  <a:t>k,</a:t>
                </a:r>
                <a:r>
                  <a:rPr lang="zh-CN" altLang="en-US" sz="12000" dirty="0">
                    <a:solidFill>
                      <a:schemeClr val="tx1"/>
                    </a:solidFill>
                    <a:sym typeface="+mn-ea"/>
                  </a:rPr>
                  <a:t>就是：</a:t>
                </a:r>
                <a:endParaRPr lang="zh-CN" altLang="en-US" sz="12000" dirty="0">
                  <a:solidFill>
                    <a:schemeClr val="tx1"/>
                  </a:solidFill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zh-CN" altLang="en-US" sz="12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zh-CN" altLang="en-US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b[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l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]=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b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[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l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]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+k;</a:t>
                </a:r>
                <a:endParaRPr lang="zh-CN" altLang="en-US" sz="12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zh-CN" altLang="en-US" sz="12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zh-CN" altLang="en-US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b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[</a:t>
                </a:r>
                <a:r>
                  <a:rPr lang="en-US" altLang="zh-CN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r+1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]</a:t>
                </a:r>
                <a14:m>
                  <m:oMath xmlns:m="http://schemas.openxmlformats.org/officeDocument/2006/math">
                    <m:r>
                      <a:rPr lang="zh-CN" altLang="en-US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r</m:t>
                    </m:r>
                    <m:r>
                      <a:rPr lang="en-US" altLang="zh-CN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+1</m:t>
                    </m:r>
                    <m:r>
                      <a:rPr lang="en-US" altLang="zh-CN" sz="12000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-</a:t>
                </a:r>
                <a:r>
                  <a:rPr 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k</a:t>
                </a:r>
                <a:r>
                  <a:rPr lang="zh-CN" altLang="en-US" sz="120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endParaRPr lang="zh-CN" altLang="en-US" sz="120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zh-CN" altLang="en-US" sz="1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zh-CN" altLang="en-US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</a:t>
                </a:r>
                <a:r>
                  <a:rPr lang="zh-CN" altLang="en-US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最后再对</a:t>
                </a:r>
                <a:r>
                  <a:rPr lang="en-US" altLang="zh-CN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b[l,r]</a:t>
                </a:r>
                <a:r>
                  <a:rPr lang="zh-CN" altLang="en-US" sz="1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做一次前缀和</a:t>
                </a:r>
                <a:r>
                  <a:rPr lang="zh-CN" altLang="en-US" sz="14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。</a:t>
                </a:r>
                <a:endParaRPr lang="en-US" altLang="zh-CN" sz="14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en-US" altLang="zh-CN" sz="14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</a:t>
                </a:r>
                <a:endParaRPr lang="zh-CN" altLang="en-US" sz="14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r>
                  <a:rPr lang="zh-CN" altLang="en-US" sz="14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</a:t>
                </a:r>
                <a:r>
                  <a:rPr lang="en-US" altLang="zh-CN" sz="14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       </a:t>
                </a:r>
                <a:r>
                  <a:rPr lang="zh-CN" altLang="en-US" sz="144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       </a:t>
                </a:r>
                <a:endParaRPr lang="zh-CN" altLang="en-US" sz="14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zh-CN" altLang="en-US" sz="14400">
                  <a:solidFill>
                    <a:schemeClr val="tx1"/>
                  </a:solidFill>
                </a:endParaRPr>
              </a:p>
              <a:p>
                <a:pPr marL="0" indent="0" fontAlgn="auto">
                  <a:lnSpc>
                    <a:spcPts val="3480"/>
                  </a:lnSpc>
                  <a:buNone/>
                </a:pPr>
                <a:endParaRPr lang="zh-CN" altLang="en-US" sz="14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55" y="1597660"/>
                <a:ext cx="9541510" cy="4933315"/>
              </a:xfrm>
              <a:prstGeom prst="rect">
                <a:avLst/>
              </a:prstGeom>
              <a:blipFill rotWithShape="1">
                <a:blip r:embed="rId2"/>
                <a:stretch>
                  <a:fillRect t="-759" b="-43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0030" y="1113155"/>
            <a:ext cx="9741535" cy="1551305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solidFill>
                  <a:schemeClr val="tx1"/>
                </a:solidFill>
              </a:rPr>
              <a:t>    	</a:t>
            </a:r>
            <a:endParaRPr lang="en-US" altLang="zh-CN" sz="360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06625" y="0"/>
            <a:ext cx="10515600" cy="1325563"/>
          </a:xfrm>
        </p:spPr>
        <p:txBody>
          <a:bodyPr>
            <a:noAutofit/>
          </a:bodyPr>
          <a:p>
            <a:r>
              <a:rPr lang="zh-CN" altLang="zh-CN" sz="3600">
                <a:solidFill>
                  <a:schemeClr val="tx1"/>
                </a:solidFill>
              </a:rPr>
              <a:t>差分数列应用</a:t>
            </a:r>
            <a:endParaRPr lang="zh-CN" altLang="zh-CN" sz="3600" b="1">
              <a:solidFill>
                <a:schemeClr val="tx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056880" y="200025"/>
            <a:ext cx="3716655" cy="913130"/>
          </a:xfrm>
          <a:prstGeom prst="rect">
            <a:avLst/>
          </a:prstGeom>
          <a:ln w="12700"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>
                <a:solidFill>
                  <a:schemeClr val="tx1"/>
                </a:solidFill>
              </a:rPr>
              <a:t>模拟分析</a:t>
            </a:r>
            <a:endParaRPr lang="zh-CN" altLang="en-US" sz="2700" b="1">
              <a:solidFill>
                <a:schemeClr val="tx1"/>
              </a:solidFill>
            </a:endParaRPr>
          </a:p>
          <a:p>
            <a:r>
              <a:rPr lang="zh-CN" altLang="en-US" sz="2700" b="1">
                <a:solidFill>
                  <a:schemeClr val="tx1"/>
                </a:solidFill>
              </a:rPr>
              <a:t>对区间</a:t>
            </a:r>
            <a:r>
              <a:rPr lang="en-US" altLang="zh-CN" sz="2700" b="1">
                <a:solidFill>
                  <a:srgbClr val="FF0000"/>
                </a:solidFill>
              </a:rPr>
              <a:t>[2,5]</a:t>
            </a:r>
            <a:r>
              <a:rPr lang="zh-CN" altLang="en-US" sz="2700" b="1">
                <a:solidFill>
                  <a:srgbClr val="FF0000"/>
                </a:solidFill>
              </a:rPr>
              <a:t>的数</a:t>
            </a:r>
            <a:r>
              <a:rPr lang="zh-CN" altLang="en-US" sz="2700" b="1">
                <a:solidFill>
                  <a:schemeClr val="tx1"/>
                </a:solidFill>
              </a:rPr>
              <a:t>加上</a:t>
            </a:r>
            <a:r>
              <a:rPr lang="en-US" altLang="zh-CN" sz="2700" b="1">
                <a:solidFill>
                  <a:schemeClr val="tx1"/>
                </a:solidFill>
              </a:rPr>
              <a:t>4</a:t>
            </a:r>
            <a:endParaRPr lang="en-US" altLang="zh-CN" sz="2700" b="1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239520" y="1666875"/>
          <a:ext cx="10107295" cy="35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5"/>
                <a:gridCol w="1626235"/>
                <a:gridCol w="1607820"/>
                <a:gridCol w="1581150"/>
                <a:gridCol w="1490345"/>
                <a:gridCol w="1497965"/>
                <a:gridCol w="1581785"/>
              </a:tblGrid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a[1]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a[2]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a[3]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a[4]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a[5]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a[6]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   1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40000" y="3486785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50" y="437769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b[1]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0480" y="3491865"/>
            <a:ext cx="1333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1+4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6350" y="438277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b[2]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8800" y="3491865"/>
            <a:ext cx="872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62270" y="4382770"/>
            <a:ext cx="999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b[3]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44690" y="3507105"/>
            <a:ext cx="840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86270" y="439801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b[4]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84870" y="3512185"/>
            <a:ext cx="76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78190" y="440309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b[5]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06330" y="3416935"/>
            <a:ext cx="951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0-4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01250" y="440309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</a:rPr>
              <a:t>b[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 sz="3200">
                <a:solidFill>
                  <a:schemeClr val="tx1"/>
                </a:solidFill>
              </a:rPr>
              <a:t>]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790" y="5164455"/>
            <a:ext cx="10357485" cy="276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0" indent="0" fontAlgn="auto">
              <a:lnSpc>
                <a:spcPts val="3480"/>
              </a:lnSpc>
              <a:buNone/>
            </a:pPr>
            <a:endParaRPr lang="zh-CN" altLang="en-US" sz="4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观察发现</a:t>
            </a:r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3600">
                <a:solidFill>
                  <a:schemeClr val="tx1"/>
                </a:solidFill>
              </a:rPr>
              <a:t>把序列</a:t>
            </a:r>
            <a:r>
              <a:rPr lang="en-US" altLang="zh-CN" sz="3600">
                <a:solidFill>
                  <a:schemeClr val="tx1"/>
                </a:solidFill>
              </a:rPr>
              <a:t>a</a:t>
            </a:r>
            <a:r>
              <a:rPr lang="zh-CN" altLang="en-US" sz="3600">
                <a:solidFill>
                  <a:schemeClr val="tx1"/>
                </a:solidFill>
              </a:rPr>
              <a:t>的区间</a:t>
            </a:r>
            <a:r>
              <a:rPr lang="en-US" altLang="zh-CN" sz="3600">
                <a:solidFill>
                  <a:schemeClr val="tx1"/>
                </a:solidFill>
              </a:rPr>
              <a:t>[l,r]</a:t>
            </a:r>
            <a:r>
              <a:rPr lang="zh-CN" altLang="en-US" sz="3600">
                <a:solidFill>
                  <a:schemeClr val="tx1"/>
                </a:solidFill>
              </a:rPr>
              <a:t>加</a:t>
            </a:r>
            <a:r>
              <a:rPr lang="en-US" altLang="zh-CN" sz="3600">
                <a:solidFill>
                  <a:schemeClr val="tx1"/>
                </a:solidFill>
              </a:rPr>
              <a:t>k</a:t>
            </a:r>
            <a:endParaRPr lang="en-US" altLang="zh-CN" sz="36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en-US" altLang="zh-CN" sz="36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3600">
                <a:solidFill>
                  <a:schemeClr val="tx1"/>
                </a:solidFill>
              </a:rPr>
              <a:t>(</a:t>
            </a:r>
            <a:r>
              <a:rPr lang="zh-CN" altLang="en-US" sz="3600">
                <a:solidFill>
                  <a:schemeClr val="tx1"/>
                </a:solidFill>
              </a:rPr>
              <a:t>即把</a:t>
            </a:r>
            <a:r>
              <a:rPr lang="en-US" altLang="zh-CN" sz="3600">
                <a:solidFill>
                  <a:schemeClr val="tx1"/>
                </a:solidFill>
              </a:rPr>
              <a:t>a[l],a[l+1],a[l+2],a[l+3]</a:t>
            </a:r>
            <a:r>
              <a:rPr lang="zh-CN" altLang="en-US" sz="3600">
                <a:solidFill>
                  <a:schemeClr val="tx1"/>
                </a:solidFill>
              </a:rPr>
              <a:t>都加上</a:t>
            </a:r>
            <a:r>
              <a:rPr lang="en-US" altLang="zh-CN" sz="3600">
                <a:solidFill>
                  <a:schemeClr val="tx1"/>
                </a:solidFill>
              </a:rPr>
              <a:t>k,</a:t>
            </a:r>
            <a:r>
              <a:rPr lang="zh-CN" altLang="en-US" sz="3600">
                <a:solidFill>
                  <a:schemeClr val="tx1"/>
                </a:solidFill>
              </a:rPr>
              <a:t>其差分序列变化为</a:t>
            </a:r>
            <a:r>
              <a:rPr lang="en-US" altLang="zh-CN" sz="3600">
                <a:solidFill>
                  <a:schemeClr val="tx1"/>
                </a:solidFill>
              </a:rPr>
              <a:t>b[l]+k, b[r+1]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-k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z="3600">
                <a:solidFill>
                  <a:schemeClr val="tx1"/>
                </a:solidFill>
                <a:sym typeface="+mn-ea"/>
              </a:rPr>
              <a:t>其他位置不变。</a:t>
            </a:r>
            <a:endParaRPr lang="en-US" altLang="zh-CN" sz="36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en-US" altLang="zh-CN" sz="3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差分应用</a:t>
            </a:r>
            <a:endParaRPr lang="zh-CN" altLang="zh-CN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7340" y="275590"/>
            <a:ext cx="1591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FFC000"/>
                </a:solidFill>
              </a:rPr>
              <a:t>小结</a:t>
            </a:r>
            <a:endParaRPr lang="zh-CN" altLang="en-US" sz="4800">
              <a:solidFill>
                <a:srgbClr val="FFC000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/>
        </p:nvSpPr>
        <p:spPr>
          <a:xfrm>
            <a:off x="2472055" y="1597660"/>
            <a:ext cx="9541510" cy="4933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765" dirty="0">
                <a:solidFill>
                  <a:schemeClr val="tx1"/>
                </a:solidFill>
                <a:sym typeface="+mn-ea"/>
              </a:rPr>
              <a:t>   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把原序列的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区间操作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转化为差分序列上的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单点操作</a:t>
            </a:r>
            <a:r>
              <a:rPr lang="en-US" altLang="zh-CN" sz="3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3000" dirty="0">
                <a:solidFill>
                  <a:schemeClr val="tx1"/>
                </a:solidFill>
                <a:sym typeface="+mn-ea"/>
              </a:rPr>
              <a:t>进行计算，降低了求解难度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。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3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30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3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0635" y="3160395"/>
            <a:ext cx="3383280" cy="1430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3600"/>
              <a:t>区间加常数</a:t>
            </a:r>
            <a:endParaRPr lang="zh-CN" altLang="en-US" sz="3600"/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3600"/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3600"/>
              <a:t>端点的单点修改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差分样例</a:t>
            </a:r>
            <a:r>
              <a:rPr lang="en-US" altLang="zh-CN" sz="4800"/>
              <a:t>1</a:t>
            </a:r>
            <a:endParaRPr lang="en-US" altLang="zh-CN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775" y="275590"/>
            <a:ext cx="1667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08</a:t>
            </a:r>
            <a:endParaRPr lang="en-US" altLang="zh-CN" sz="8000">
              <a:solidFill>
                <a:schemeClr val="bg1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/>
        </p:nvSpPr>
        <p:spPr>
          <a:xfrm>
            <a:off x="1012190" y="2122805"/>
            <a:ext cx="11179810" cy="4933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题目描述</a:t>
            </a: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给定一个长度为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n(n&lt;=105)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的数列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{a1,a2,a3,..,an}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，每次可以选择一个区间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[l,r]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使下标在这个区间内的数都加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或者都减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。求至少需要多少次操作才能使数列中所有的数都一样，并求出在保证最少次数的前提下，最终得到的数可能有多少种。</a:t>
            </a: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14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1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1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算法分析</a:t>
            </a:r>
            <a:endParaRPr lang="zh-CN" altLang="zh-CN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14" name="内容占位符 13"/>
          <p:cNvSpPr>
            <a:spLocks noGrp="1"/>
          </p:cNvSpPr>
          <p:nvPr/>
        </p:nvSpPr>
        <p:spPr>
          <a:xfrm>
            <a:off x="307975" y="1924685"/>
            <a:ext cx="12607925" cy="4933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求出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14400" dirty="0">
                <a:solidFill>
                  <a:srgbClr val="FF0000"/>
                </a:solidFill>
                <a:sym typeface="+mn-ea"/>
              </a:rPr>
              <a:t>差分序列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b</a:t>
            </a:r>
            <a:endParaRPr lang="en-US" altLang="zh-CN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其中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b[1]=a[1],b[i]=a[i]</a:t>
            </a:r>
            <a:r>
              <a:rPr lang="en-US" altLang="zh-CN" sz="14400">
                <a:solidFill>
                  <a:schemeClr val="tx1"/>
                </a:solidFill>
                <a:sym typeface="+mn-ea"/>
              </a:rPr>
              <a:t>-a[i-1](2≤i≤n)</a:t>
            </a:r>
            <a:r>
              <a:rPr lang="zh-CN" altLang="en-US" sz="14400">
                <a:solidFill>
                  <a:schemeClr val="tx1"/>
                </a:solidFill>
                <a:sym typeface="+mn-ea"/>
              </a:rPr>
              <a:t>。令</a:t>
            </a:r>
            <a:r>
              <a:rPr lang="en-US" altLang="zh-CN" sz="14400">
                <a:solidFill>
                  <a:schemeClr val="tx1"/>
                </a:solidFill>
                <a:sym typeface="+mn-ea"/>
              </a:rPr>
              <a:t>b[n+1]=0</a:t>
            </a:r>
            <a:endParaRPr lang="en-US" altLang="zh-CN" sz="14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en-US" altLang="zh-CN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问题转化</a:t>
            </a: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相当于每次可以选出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b[1],b[2],...,b[n+1]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中的任意两个数，一个加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，另一个减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1.</a:t>
            </a:r>
            <a:endParaRPr lang="en-US" altLang="zh-CN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目标是</a:t>
            </a:r>
            <a:r>
              <a:rPr lang="zh-CN" altLang="en-US" sz="14400" dirty="0">
                <a:solidFill>
                  <a:srgbClr val="FF0000"/>
                </a:solidFill>
                <a:sym typeface="+mn-ea"/>
              </a:rPr>
              <a:t>把</a:t>
            </a:r>
            <a:r>
              <a:rPr lang="en-US" altLang="zh-CN" sz="14400" dirty="0">
                <a:solidFill>
                  <a:srgbClr val="FF0000"/>
                </a:solidFill>
                <a:sym typeface="+mn-ea"/>
              </a:rPr>
              <a:t>b[2],b[3],b[4]</a:t>
            </a:r>
            <a:r>
              <a:rPr lang="zh-CN" altLang="en-US" sz="14400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14400" dirty="0">
                <a:solidFill>
                  <a:srgbClr val="FF0000"/>
                </a:solidFill>
                <a:sym typeface="+mn-ea"/>
              </a:rPr>
              <a:t>...b[n+1]</a:t>
            </a:r>
            <a:r>
              <a:rPr lang="zh-CN" altLang="en-US" sz="14400" dirty="0">
                <a:solidFill>
                  <a:srgbClr val="FF0000"/>
                </a:solidFill>
                <a:sym typeface="+mn-ea"/>
              </a:rPr>
              <a:t>变为零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最终得到的数列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就是由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个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b[1]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构成。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       </a:t>
            </a:r>
            <a:endParaRPr lang="en-US" altLang="zh-CN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14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1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1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算法分析</a:t>
            </a:r>
            <a:r>
              <a:rPr lang="en-US" altLang="zh-CN" sz="4800"/>
              <a:t>2</a:t>
            </a:r>
            <a:endParaRPr lang="en-US" altLang="zh-CN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14" name="内容占位符 13"/>
          <p:cNvSpPr>
            <a:spLocks noGrp="1"/>
          </p:cNvSpPr>
          <p:nvPr/>
        </p:nvSpPr>
        <p:spPr>
          <a:xfrm>
            <a:off x="550545" y="1597660"/>
            <a:ext cx="12607925" cy="4933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b[1],b[2],...,b[n+1]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中</a:t>
            </a:r>
            <a:r>
              <a:rPr lang="zh-CN" altLang="en-US" sz="12800" b="1" dirty="0">
                <a:solidFill>
                  <a:srgbClr val="FF0000"/>
                </a:solidFill>
                <a:sym typeface="+mn-ea"/>
              </a:rPr>
              <a:t>任选两个数的方法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sz="12800" b="1" dirty="0">
                <a:solidFill>
                  <a:srgbClr val="FF0000"/>
                </a:solidFill>
                <a:sym typeface="+mn-ea"/>
              </a:rPr>
              <a:t>分为四大类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128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）选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b[i] 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b[j]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其中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2≤i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j≤n,</a:t>
            </a:r>
            <a:endParaRPr lang="en-US" altLang="zh-CN" sz="128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这种操作会改变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b[2],b[3],b[4],..b[n]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中的两个数的值。</a:t>
            </a:r>
            <a:endParaRPr lang="zh-CN" altLang="en-US" sz="128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应该保证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b[i]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b[j]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一正、一负的前提下，</a:t>
            </a:r>
            <a:endParaRPr lang="zh-CN" altLang="en-US" sz="128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尽量多第采取这种操作，更快接近目标。</a:t>
            </a:r>
            <a:endParaRPr lang="zh-CN" altLang="en-US" sz="128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2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2800" dirty="0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 sz="12800" dirty="0">
                <a:sym typeface="+mn-ea"/>
              </a:rPr>
              <a:t>选</a:t>
            </a:r>
            <a:r>
              <a:rPr lang="en-US" altLang="zh-CN" sz="12800" dirty="0">
                <a:sym typeface="+mn-ea"/>
              </a:rPr>
              <a:t>b[1] </a:t>
            </a:r>
            <a:r>
              <a:rPr lang="zh-CN" altLang="en-US" sz="12800" dirty="0">
                <a:sym typeface="+mn-ea"/>
              </a:rPr>
              <a:t>和</a:t>
            </a:r>
            <a:r>
              <a:rPr lang="en-US" altLang="zh-CN" sz="12800" dirty="0">
                <a:sym typeface="+mn-ea"/>
              </a:rPr>
              <a:t>b[j]</a:t>
            </a:r>
            <a:r>
              <a:rPr lang="zh-CN" altLang="en-US" sz="12800" dirty="0">
                <a:sym typeface="+mn-ea"/>
              </a:rPr>
              <a:t>其中</a:t>
            </a:r>
            <a:r>
              <a:rPr lang="en-US" altLang="zh-CN" sz="12800" dirty="0">
                <a:sym typeface="+mn-ea"/>
              </a:rPr>
              <a:t>2≤j≤n</a:t>
            </a:r>
            <a:r>
              <a:rPr lang="zh-CN" altLang="en-US" sz="12800" dirty="0">
                <a:sym typeface="+mn-ea"/>
              </a:rPr>
              <a:t>。</a:t>
            </a:r>
            <a:endParaRPr lang="en-US" altLang="zh-CN" sz="12800" dirty="0"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800" dirty="0">
                <a:sym typeface="+mn-ea"/>
              </a:rPr>
              <a:t>（</a:t>
            </a:r>
            <a:r>
              <a:rPr lang="en-US" altLang="zh-CN" sz="12800" dirty="0">
                <a:sym typeface="+mn-ea"/>
              </a:rPr>
              <a:t>3</a:t>
            </a:r>
            <a:r>
              <a:rPr lang="zh-CN" altLang="en-US" sz="12800" dirty="0">
                <a:sym typeface="+mn-ea"/>
              </a:rPr>
              <a:t>）选</a:t>
            </a:r>
            <a:r>
              <a:rPr lang="en-US" altLang="zh-CN" sz="12800" dirty="0">
                <a:sym typeface="+mn-ea"/>
              </a:rPr>
              <a:t>b[i] </a:t>
            </a:r>
            <a:r>
              <a:rPr lang="zh-CN" altLang="en-US" sz="12800" dirty="0">
                <a:sym typeface="+mn-ea"/>
              </a:rPr>
              <a:t>和</a:t>
            </a:r>
            <a:r>
              <a:rPr lang="en-US" altLang="zh-CN" sz="12800" dirty="0">
                <a:sym typeface="+mn-ea"/>
              </a:rPr>
              <a:t>b[n+1]</a:t>
            </a:r>
            <a:r>
              <a:rPr lang="zh-CN" altLang="en-US" sz="12800" dirty="0">
                <a:sym typeface="+mn-ea"/>
              </a:rPr>
              <a:t>其中</a:t>
            </a:r>
            <a:r>
              <a:rPr lang="en-US" altLang="zh-CN" sz="12800" dirty="0">
                <a:sym typeface="+mn-ea"/>
              </a:rPr>
              <a:t>2≤i≤n</a:t>
            </a:r>
            <a:r>
              <a:rPr lang="zh-CN" altLang="en-US" sz="12800" dirty="0">
                <a:sym typeface="+mn-ea"/>
              </a:rPr>
              <a:t>。</a:t>
            </a:r>
            <a:endParaRPr lang="en-US" altLang="zh-CN" sz="12800" dirty="0"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800" dirty="0">
                <a:sym typeface="+mn-ea"/>
              </a:rPr>
              <a:t>（</a:t>
            </a:r>
            <a:r>
              <a:rPr lang="en-US" altLang="zh-CN" sz="12800" dirty="0">
                <a:sym typeface="+mn-ea"/>
              </a:rPr>
              <a:t>4</a:t>
            </a:r>
            <a:r>
              <a:rPr lang="zh-CN" altLang="en-US" sz="12800" dirty="0">
                <a:sym typeface="+mn-ea"/>
              </a:rPr>
              <a:t>）选</a:t>
            </a:r>
            <a:r>
              <a:rPr lang="en-US" altLang="zh-CN" sz="12800" dirty="0">
                <a:sym typeface="+mn-ea"/>
              </a:rPr>
              <a:t>b[1] </a:t>
            </a:r>
            <a:r>
              <a:rPr lang="zh-CN" altLang="en-US" sz="12800" dirty="0">
                <a:sym typeface="+mn-ea"/>
              </a:rPr>
              <a:t>和</a:t>
            </a:r>
            <a:r>
              <a:rPr lang="en-US" altLang="zh-CN" sz="12800" dirty="0">
                <a:sym typeface="+mn-ea"/>
              </a:rPr>
              <a:t>b[n+1]</a:t>
            </a:r>
            <a:r>
              <a:rPr lang="zh-CN" altLang="en-US" sz="12800" dirty="0">
                <a:sym typeface="+mn-ea"/>
              </a:rPr>
              <a:t>，</a:t>
            </a:r>
            <a:endParaRPr lang="zh-CN" altLang="en-US" sz="12800" dirty="0"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800" dirty="0">
                <a:sym typeface="+mn-ea"/>
              </a:rPr>
              <a:t> </a:t>
            </a:r>
            <a:r>
              <a:rPr lang="en-US" altLang="zh-CN" sz="12800" dirty="0">
                <a:sym typeface="+mn-ea"/>
              </a:rPr>
              <a:t>       </a:t>
            </a:r>
            <a:r>
              <a:rPr lang="zh-CN" altLang="en-US" sz="12800" dirty="0">
                <a:sym typeface="+mn-ea"/>
              </a:rPr>
              <a:t>这种操作没有意义。因为它不会改变</a:t>
            </a:r>
            <a:r>
              <a:rPr lang="en-US" altLang="zh-CN" sz="12800" dirty="0">
                <a:sym typeface="+mn-ea"/>
              </a:rPr>
              <a:t>b[2],b[3],..,b[n+1]</a:t>
            </a:r>
            <a:endParaRPr lang="zh-CN" altLang="en-US" sz="12800" dirty="0"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2800" dirty="0">
                <a:sym typeface="+mn-ea"/>
              </a:rPr>
              <a:t>     </a:t>
            </a:r>
            <a:endParaRPr lang="en-US" altLang="zh-CN" sz="12800" dirty="0"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1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1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1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1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1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8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算法分析</a:t>
            </a:r>
            <a:r>
              <a:rPr lang="en-US" altLang="zh-CN" sz="4800"/>
              <a:t>3</a:t>
            </a:r>
            <a:endParaRPr lang="en-US" altLang="zh-CN" sz="4800"/>
          </a:p>
        </p:txBody>
      </p:sp>
      <p:sp>
        <p:nvSpPr>
          <p:cNvPr id="14" name="内容占位符 13"/>
          <p:cNvSpPr>
            <a:spLocks noGrp="1"/>
          </p:cNvSpPr>
          <p:nvPr/>
        </p:nvSpPr>
        <p:spPr>
          <a:xfrm>
            <a:off x="540385" y="1178560"/>
            <a:ext cx="12293600" cy="4933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设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b[1],b[2],...,b[n]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中正数的总和为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p,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负数的总和为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q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12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12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dirty="0">
                <a:solidFill>
                  <a:srgbClr val="FF0000"/>
                </a:solidFill>
                <a:sym typeface="+mn-ea"/>
              </a:rPr>
              <a:t>首先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，以正负数配对的方式尽量执行第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种情况，执行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min(p,q)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12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 剩余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|p-q|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个未配对，每个可以选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b[1]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或者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b[n+1]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配对，</a:t>
            </a:r>
            <a:endParaRPr lang="zh-CN" altLang="en-US" sz="112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即执行第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种或者第</a:t>
            </a:r>
            <a:r>
              <a:rPr lang="en-US" altLang="zh-CN" sz="11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1200" dirty="0">
                <a:solidFill>
                  <a:schemeClr val="tx1"/>
                </a:solidFill>
                <a:sym typeface="+mn-ea"/>
              </a:rPr>
              <a:t>种情况，共需要</a:t>
            </a:r>
            <a:r>
              <a:rPr lang="en-US" altLang="zh-CN" sz="11200" dirty="0">
                <a:sym typeface="+mn-ea"/>
              </a:rPr>
              <a:t>|p-q|</a:t>
            </a:r>
            <a:r>
              <a:rPr lang="zh-CN" altLang="en-US" sz="11200" dirty="0">
                <a:sym typeface="+mn-ea"/>
              </a:rPr>
              <a:t>次。</a:t>
            </a:r>
            <a:endParaRPr lang="zh-CN" altLang="en-US" sz="11200" dirty="0"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12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dirty="0">
                <a:sym typeface="+mn-ea"/>
              </a:rPr>
              <a:t>总之，最少操作次数为：</a:t>
            </a:r>
            <a:r>
              <a:rPr lang="en-US" altLang="zh-CN" sz="11200" dirty="0">
                <a:sym typeface="+mn-ea"/>
              </a:rPr>
              <a:t>min(p,q)+|p-q|=max(p,q</a:t>
            </a:r>
            <a:r>
              <a:rPr lang="zh-CN" altLang="en-US" sz="11200" dirty="0">
                <a:sym typeface="+mn-ea"/>
              </a:rPr>
              <a:t>）</a:t>
            </a:r>
            <a:endParaRPr lang="zh-CN" altLang="en-US" sz="11200" dirty="0"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dirty="0">
                <a:sym typeface="+mn-ea"/>
              </a:rPr>
              <a:t>根</a:t>
            </a:r>
            <a:r>
              <a:rPr lang="en-US" altLang="zh-CN" sz="11200" dirty="0">
                <a:sym typeface="+mn-ea"/>
              </a:rPr>
              <a:t>|p-q|</a:t>
            </a:r>
            <a:r>
              <a:rPr lang="zh-CN" altLang="en-US" sz="11200" dirty="0">
                <a:sym typeface="+mn-ea"/>
              </a:rPr>
              <a:t>次第</a:t>
            </a:r>
            <a:r>
              <a:rPr lang="en-US" altLang="zh-CN" sz="11200" dirty="0">
                <a:sym typeface="+mn-ea"/>
              </a:rPr>
              <a:t>2</a:t>
            </a:r>
            <a:r>
              <a:rPr lang="zh-CN" altLang="en-US" sz="11200" dirty="0">
                <a:sym typeface="+mn-ea"/>
              </a:rPr>
              <a:t>、</a:t>
            </a:r>
            <a:r>
              <a:rPr lang="en-US" altLang="zh-CN" sz="11200" dirty="0">
                <a:sym typeface="+mn-ea"/>
              </a:rPr>
              <a:t>3</a:t>
            </a:r>
            <a:r>
              <a:rPr lang="zh-CN" altLang="en-US" sz="11200" dirty="0">
                <a:sym typeface="+mn-ea"/>
              </a:rPr>
              <a:t>种情况，能产生</a:t>
            </a:r>
            <a:r>
              <a:rPr lang="en-US" altLang="zh-CN" sz="11200" dirty="0">
                <a:sym typeface="+mn-ea"/>
              </a:rPr>
              <a:t>|p-q|+1</a:t>
            </a:r>
            <a:r>
              <a:rPr lang="zh-CN" altLang="en-US" sz="11200" dirty="0">
                <a:sym typeface="+mn-ea"/>
              </a:rPr>
              <a:t>不同的</a:t>
            </a:r>
            <a:r>
              <a:rPr lang="en-US" altLang="zh-CN" sz="11200" dirty="0">
                <a:sym typeface="+mn-ea"/>
              </a:rPr>
              <a:t>b[1]</a:t>
            </a:r>
            <a:r>
              <a:rPr lang="zh-CN" altLang="en-US" sz="11200" dirty="0">
                <a:sym typeface="+mn-ea"/>
              </a:rPr>
              <a:t>值，</a:t>
            </a:r>
            <a:endParaRPr lang="zh-CN" altLang="en-US" sz="11200" dirty="0"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dirty="0">
                <a:sym typeface="+mn-ea"/>
              </a:rPr>
              <a:t>即最终得到的序列</a:t>
            </a:r>
            <a:r>
              <a:rPr lang="en-US" altLang="zh-CN" sz="11200" dirty="0">
                <a:sym typeface="+mn-ea"/>
              </a:rPr>
              <a:t>a</a:t>
            </a:r>
            <a:r>
              <a:rPr lang="zh-CN" altLang="en-US" sz="11200" dirty="0">
                <a:sym typeface="+mn-ea"/>
              </a:rPr>
              <a:t>可能有</a:t>
            </a:r>
            <a:r>
              <a:rPr lang="en-US" altLang="zh-CN" sz="11200" dirty="0">
                <a:sym typeface="+mn-ea"/>
              </a:rPr>
              <a:t>|p-q|+1</a:t>
            </a:r>
            <a:r>
              <a:rPr lang="zh-CN" altLang="en-US" sz="11200" dirty="0">
                <a:sym typeface="+mn-ea"/>
              </a:rPr>
              <a:t>种。</a:t>
            </a:r>
            <a:endParaRPr lang="zh-CN" altLang="en-US" sz="11200" dirty="0"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1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1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1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1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12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120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906000" y="-35560"/>
            <a:ext cx="2216785" cy="2158365"/>
            <a:chOff x="-90" y="-125"/>
            <a:chExt cx="3491" cy="33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17015" y="1913890"/>
                <a:ext cx="10674985" cy="2675255"/>
              </a:xfrm>
            </p:spPr>
            <p:txBody>
              <a:bodyPr>
                <a:normAutofit fontScale="90000" lnSpcReduction="20000"/>
              </a:bodyPr>
              <a:p>
                <a:pPr marL="0" indent="0" algn="l">
                  <a:buNone/>
                </a:pPr>
                <a:r>
                  <a:rPr lang="zh-CN" altLang="en-US" sz="3600"/>
                  <a:t>对于一个给定的数列</a:t>
                </a:r>
                <a:r>
                  <a:rPr lang="en-US" altLang="zh-CN" sz="3600"/>
                  <a:t>a,</a:t>
                </a:r>
                <a:r>
                  <a:rPr lang="zh-CN" altLang="en-US" sz="3600"/>
                  <a:t>它的前缀和和数列</a:t>
                </a:r>
                <a:r>
                  <a:rPr lang="en-US" altLang="zh-CN" sz="3600"/>
                  <a:t>s</a:t>
                </a:r>
                <a:r>
                  <a:rPr lang="zh-CN" altLang="en-US" sz="3600"/>
                  <a:t>是通过递推能求出的基本信息之一：</a:t>
                </a:r>
                <a:endParaRPr lang="zh-CN" altLang="en-US" sz="3600"/>
              </a:p>
              <a:p>
                <a:pPr marL="0" indent="0" algn="l">
                  <a:buNone/>
                </a:pPr>
                <a:r>
                  <a:rPr lang="en-US" altLang="zh-CN" sz="3600">
                    <a:solidFill>
                      <a:schemeClr val="tx1"/>
                    </a:solidFill>
                  </a:rPr>
                  <a:t>s[i]</a:t>
                </a:r>
                <a14:m>
                  <m:oMath xmlns:m="http://schemas.openxmlformats.org/officeDocument/2006/math">
                    <m:r>
                      <a:rPr lang="en-US" altLang="zh-CN" sz="3600">
                        <a:solidFill>
                          <a:schemeClr val="tx1"/>
                        </a:solidFill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  <m:e>
                        <m:sSup>
                          <m:sSupPr>
                            <m:ctrlP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]=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]+...+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sz="3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endParaRPr lang="en-US" altLang="zh-CN" sz="3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sz="3600">
                    <a:sym typeface="+mn-ea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3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l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3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r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)</m:t>
                    </m:r>
                    <m:r>
                      <a:rPr lang="en-US" altLang="zh-CN" sz="36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]=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sz="36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altLang="zh-CN" sz="3600">
                    <a:solidFill>
                      <a:srgbClr val="FF0000"/>
                    </a:solidFill>
                    <a:sym typeface="+mn-ea"/>
                  </a:rPr>
                  <a:t>-</a:t>
                </a:r>
                <a:r>
                  <a:rPr lang="en-US" altLang="zh-CN" sz="3600">
                    <a:solidFill>
                      <a:srgbClr val="FF0000"/>
                    </a:solidFill>
                    <a:sym typeface="+mn-ea"/>
                  </a:rPr>
                  <a:t>s[l-1]</a:t>
                </a:r>
                <a:r>
                  <a:rPr lang="en-US" altLang="zh-CN" sz="3600">
                    <a:sym typeface="+mn-ea"/>
                  </a:rPr>
                  <a:t> </a:t>
                </a:r>
                <a:endParaRPr lang="en-US" altLang="zh-CN" sz="36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7015" y="1913890"/>
                <a:ext cx="10674985" cy="2675255"/>
              </a:xfrm>
              <a:blipFill rotWithShape="1">
                <a:blip r:embed="rId1"/>
                <a:stretch>
                  <a:fillRect t="-4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前缀和是什么？</a:t>
            </a:r>
            <a:endParaRPr lang="zh-CN" altLang="zh-CN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775" y="275590"/>
            <a:ext cx="1667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01</a:t>
            </a:r>
            <a:endParaRPr lang="en-US" altLang="zh-CN" sz="8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差分样例</a:t>
            </a:r>
            <a:r>
              <a:rPr lang="en-US" altLang="zh-CN" sz="4800"/>
              <a:t>2</a:t>
            </a:r>
            <a:endParaRPr lang="en-US" altLang="zh-CN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775" y="275590"/>
            <a:ext cx="1667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08</a:t>
            </a:r>
            <a:endParaRPr lang="en-US" altLang="zh-CN" sz="8000">
              <a:solidFill>
                <a:schemeClr val="bg1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/>
        </p:nvSpPr>
        <p:spPr>
          <a:xfrm>
            <a:off x="1012190" y="2122805"/>
            <a:ext cx="11179810" cy="4933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题目描述</a:t>
            </a: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给定一个长度为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n(n&lt;=105)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的数列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{a1,a2,a3,..,an}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，每次可以选择一个区间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[l,r]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使下标在这个区间内的数都加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或者都减</a:t>
            </a: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。求至少需要多少次操作才能使数列中所有的数都一样，并求出在保证最少次数的前提下，最终得到的数可能有多少种。</a:t>
            </a: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14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1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1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870" y="2179320"/>
            <a:ext cx="7407275" cy="142176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lang="en-US" altLang="zh-CN" sz="6665">
                <a:solidFill>
                  <a:schemeClr val="tx1"/>
                </a:solidFill>
                <a:latin typeface="+mj-ea"/>
                <a:cs typeface="+mj-ea"/>
              </a:rPr>
              <a:t>part 3:</a:t>
            </a:r>
            <a:r>
              <a:rPr lang="zh-CN" altLang="en-US" sz="6665">
                <a:solidFill>
                  <a:schemeClr val="tx1"/>
                </a:solidFill>
                <a:latin typeface="+mj-ea"/>
                <a:cs typeface="+mj-ea"/>
              </a:rPr>
              <a:t>树上差分</a:t>
            </a:r>
            <a:endParaRPr lang="en-US" altLang="zh-CN" sz="6665">
              <a:solidFill>
                <a:schemeClr val="tx1"/>
              </a:solidFill>
              <a:latin typeface="+mj-ea"/>
              <a:cs typeface="+mj-ea"/>
            </a:endParaRPr>
          </a:p>
        </p:txBody>
      </p:sp>
      <p:pic>
        <p:nvPicPr>
          <p:cNvPr id="7" name="图片 6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1445895" y="1581150"/>
            <a:ext cx="979805" cy="690245"/>
          </a:xfrm>
          <a:prstGeom prst="rect">
            <a:avLst/>
          </a:prstGeom>
        </p:spPr>
      </p:pic>
      <p:pic>
        <p:nvPicPr>
          <p:cNvPr id="8" name="图片 7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9694545" y="1791970"/>
            <a:ext cx="979805" cy="69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en-US" sz="4800"/>
              <a:t>树上差分</a:t>
            </a:r>
            <a:endParaRPr lang="zh-CN" altLang="en-US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775" y="275590"/>
            <a:ext cx="1667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08</a:t>
            </a:r>
            <a:endParaRPr lang="en-US" altLang="zh-CN" sz="8000">
              <a:solidFill>
                <a:schemeClr val="bg1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/>
        </p:nvSpPr>
        <p:spPr>
          <a:xfrm>
            <a:off x="1012190" y="2122805"/>
            <a:ext cx="11179810" cy="4933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树上差分可以理解为对树上的某一段路径进行差分操作，这里的路径可以类比一维数组的区间进行理解。例如在对树上的一些路径进行频繁操作，并且询问某条边或者某个点在经过操作后的值的时候，就可以运用树上差分思想了。</a:t>
            </a: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树上差分通常会结合 树基础 和 </a:t>
            </a:r>
            <a:r>
              <a:rPr lang="zh-CN" altLang="en-US" sz="14400" dirty="0">
                <a:solidFill>
                  <a:srgbClr val="FF0000"/>
                </a:solidFill>
                <a:sym typeface="+mn-ea"/>
              </a:rPr>
              <a:t>最近公共祖先</a:t>
            </a:r>
            <a:r>
              <a:rPr lang="zh-CN" altLang="en-US" sz="14400" dirty="0">
                <a:solidFill>
                  <a:schemeClr val="tx1"/>
                </a:solidFill>
                <a:sym typeface="+mn-ea"/>
              </a:rPr>
              <a:t> 来进行考察。树上差分又分为 点差分 与 边差分，在实现上会稍有不同。</a:t>
            </a: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sym typeface="+mn-ea"/>
              </a:rPr>
              <a:t>       </a:t>
            </a:r>
            <a:endParaRPr lang="zh-CN" altLang="en-US" sz="1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14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1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1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15845" y="0"/>
            <a:ext cx="10515600" cy="1325563"/>
          </a:xfrm>
        </p:spPr>
        <p:txBody>
          <a:bodyPr>
            <a:noAutofit/>
          </a:bodyPr>
          <a:p>
            <a:r>
              <a:rPr lang="zh-CN" altLang="en-US" sz="4800"/>
              <a:t>最近公共祖先</a:t>
            </a:r>
            <a:r>
              <a:rPr lang="en-US" altLang="zh-CN" sz="4800"/>
              <a:t>LCA</a:t>
            </a:r>
            <a:r>
              <a:rPr lang="zh-CN" altLang="en-US" sz="4800"/>
              <a:t>是什么？</a:t>
            </a:r>
            <a:endParaRPr lang="zh-CN" altLang="en-US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775" y="275590"/>
            <a:ext cx="1667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08</a:t>
            </a:r>
            <a:endParaRPr lang="en-US" altLang="zh-CN" sz="8000">
              <a:solidFill>
                <a:schemeClr val="bg1"/>
              </a:solidFill>
            </a:endParaRPr>
          </a:p>
        </p:txBody>
      </p:sp>
      <p:sp>
        <p:nvSpPr>
          <p:cNvPr id="6146" name="直接连接符 6145"/>
          <p:cNvSpPr/>
          <p:nvPr/>
        </p:nvSpPr>
        <p:spPr>
          <a:xfrm>
            <a:off x="9347200" y="2457450"/>
            <a:ext cx="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8" name="文本框 6147"/>
          <p:cNvSpPr txBox="1"/>
          <p:nvPr/>
        </p:nvSpPr>
        <p:spPr>
          <a:xfrm>
            <a:off x="982346" y="2700973"/>
            <a:ext cx="5281083" cy="3322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latin typeface="Monaco" charset="0"/>
                <a:ea typeface="宋体" panose="02010600030101010101" pitchFamily="2" charset="-122"/>
              </a:rPr>
              <a:t>在</a:t>
            </a:r>
            <a:r>
              <a:rPr lang="zh-CN" altLang="en-US" sz="3000" dirty="0">
                <a:latin typeface="Monaco" charset="0"/>
                <a:ea typeface="宋体" panose="02010600030101010101" pitchFamily="2" charset="-122"/>
              </a:rPr>
              <a:t>树</a:t>
            </a:r>
            <a:r>
              <a:rPr lang="en-US" altLang="zh-CN" sz="3000" i="1" dirty="0">
                <a:latin typeface="Monaco" charset="0"/>
              </a:rPr>
              <a:t>T</a:t>
            </a:r>
            <a:r>
              <a:rPr lang="zh-CN" altLang="en-US" sz="3000" dirty="0">
                <a:latin typeface="Monaco" charset="0"/>
                <a:ea typeface="宋体" panose="02010600030101010101" pitchFamily="2" charset="-122"/>
              </a:rPr>
              <a:t>中，结点</a:t>
            </a:r>
            <a:r>
              <a:rPr lang="en-US" altLang="zh-CN" sz="3000" i="1" dirty="0">
                <a:latin typeface="Monaco" charset="0"/>
              </a:rPr>
              <a:t>u</a:t>
            </a:r>
            <a:r>
              <a:rPr lang="en-US" altLang="zh-CN" sz="3000" dirty="0">
                <a:latin typeface="Monaco" charset="0"/>
                <a:ea typeface="宋体" panose="02010600030101010101" pitchFamily="2" charset="-122"/>
              </a:rPr>
              <a:t>和</a:t>
            </a:r>
            <a:r>
              <a:rPr lang="en-US" altLang="zh-CN" sz="3000" i="1" dirty="0">
                <a:latin typeface="Monaco" charset="0"/>
              </a:rPr>
              <a:t>v</a:t>
            </a:r>
            <a:r>
              <a:rPr lang="en-US" altLang="zh-CN" sz="3000" dirty="0">
                <a:latin typeface="Monaco" charset="0"/>
                <a:ea typeface="宋体" panose="02010600030101010101" pitchFamily="2" charset="-122"/>
              </a:rPr>
              <a:t>的</a:t>
            </a:r>
            <a:r>
              <a:rPr lang="zh-CN" altLang="en-US" sz="3000" dirty="0">
                <a:latin typeface="Monaco" charset="0"/>
                <a:ea typeface="宋体" panose="02010600030101010101" pitchFamily="2" charset="-122"/>
              </a:rPr>
              <a:t>最小公共祖先是它们共有的、离根结点最远的那个祖先结点。</a:t>
            </a:r>
            <a:endParaRPr lang="zh-CN" altLang="en-US" sz="3000" dirty="0">
              <a:latin typeface="Monaco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000" dirty="0">
              <a:latin typeface="Monaco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3000" dirty="0">
                <a:latin typeface="Monaco" charset="0"/>
              </a:rPr>
              <a:t>两个节点的公共祖先中深度最大的那个点</a:t>
            </a:r>
            <a:endParaRPr lang="zh-CN" altLang="zh-CN" sz="3000" dirty="0">
              <a:latin typeface="Monaco" charset="0"/>
            </a:endParaRPr>
          </a:p>
        </p:txBody>
      </p:sp>
      <p:sp>
        <p:nvSpPr>
          <p:cNvPr id="6149" name="文本框 6148"/>
          <p:cNvSpPr txBox="1"/>
          <p:nvPr/>
        </p:nvSpPr>
        <p:spPr>
          <a:xfrm>
            <a:off x="2662316" y="1913890"/>
            <a:ext cx="1920719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Times" charset="0"/>
              </a:rPr>
              <a:t>LCA</a:t>
            </a:r>
            <a:r>
              <a:rPr lang="en-US" altLang="zh-CN" sz="3200" i="1" baseline="-25000" dirty="0">
                <a:latin typeface="Times" charset="0"/>
              </a:rPr>
              <a:t>T</a:t>
            </a:r>
            <a:r>
              <a:rPr lang="en-US" altLang="zh-CN" sz="3200" dirty="0">
                <a:latin typeface="Times" charset="0"/>
              </a:rPr>
              <a:t>(</a:t>
            </a:r>
            <a:r>
              <a:rPr lang="en-US" altLang="zh-CN" sz="3200" i="1" dirty="0">
                <a:latin typeface="Times" charset="0"/>
              </a:rPr>
              <a:t>u,v</a:t>
            </a:r>
            <a:r>
              <a:rPr lang="en-US" altLang="zh-CN" sz="3200" dirty="0">
                <a:latin typeface="Times" charset="0"/>
              </a:rPr>
              <a:t>)</a:t>
            </a:r>
            <a:endParaRPr lang="en-US" altLang="zh-CN" dirty="0">
              <a:latin typeface="Times" charset="0"/>
            </a:endParaRPr>
          </a:p>
        </p:txBody>
      </p:sp>
      <p:sp>
        <p:nvSpPr>
          <p:cNvPr id="6150" name="直接连接符 6149"/>
          <p:cNvSpPr/>
          <p:nvPr/>
        </p:nvSpPr>
        <p:spPr>
          <a:xfrm flipH="1">
            <a:off x="7550152" y="2457450"/>
            <a:ext cx="1695449" cy="182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1" name="直接连接符 6150"/>
          <p:cNvSpPr/>
          <p:nvPr/>
        </p:nvSpPr>
        <p:spPr>
          <a:xfrm>
            <a:off x="9448800" y="2457450"/>
            <a:ext cx="508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2" name="直接连接符 6151"/>
          <p:cNvSpPr/>
          <p:nvPr/>
        </p:nvSpPr>
        <p:spPr>
          <a:xfrm>
            <a:off x="9956800" y="3067050"/>
            <a:ext cx="711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3" name="直接连接符 6152"/>
          <p:cNvSpPr/>
          <p:nvPr/>
        </p:nvSpPr>
        <p:spPr>
          <a:xfrm>
            <a:off x="10871200" y="3752850"/>
            <a:ext cx="6096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4" name="直接连接符 6153"/>
          <p:cNvSpPr/>
          <p:nvPr/>
        </p:nvSpPr>
        <p:spPr>
          <a:xfrm>
            <a:off x="9347200" y="3143250"/>
            <a:ext cx="508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直接连接符 6154"/>
          <p:cNvSpPr/>
          <p:nvPr/>
        </p:nvSpPr>
        <p:spPr>
          <a:xfrm flipH="1">
            <a:off x="8940800" y="3219450"/>
            <a:ext cx="406400" cy="533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6" name="直接连接符 6155"/>
          <p:cNvSpPr/>
          <p:nvPr/>
        </p:nvSpPr>
        <p:spPr>
          <a:xfrm flipH="1">
            <a:off x="7010400" y="4438650"/>
            <a:ext cx="4064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7" name="直接连接符 6156"/>
          <p:cNvSpPr/>
          <p:nvPr/>
        </p:nvSpPr>
        <p:spPr>
          <a:xfrm>
            <a:off x="7721600" y="4438650"/>
            <a:ext cx="4064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8" name="直接连接符 6157"/>
          <p:cNvSpPr/>
          <p:nvPr/>
        </p:nvSpPr>
        <p:spPr>
          <a:xfrm>
            <a:off x="7010400" y="5048250"/>
            <a:ext cx="8128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9" name="直接连接符 6158"/>
          <p:cNvSpPr/>
          <p:nvPr/>
        </p:nvSpPr>
        <p:spPr>
          <a:xfrm>
            <a:off x="7010400" y="5048250"/>
            <a:ext cx="3048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0" name="直接连接符 6159"/>
          <p:cNvSpPr/>
          <p:nvPr/>
        </p:nvSpPr>
        <p:spPr>
          <a:xfrm flipH="1">
            <a:off x="6705600" y="5048250"/>
            <a:ext cx="203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1" name="直接连接符 6160"/>
          <p:cNvSpPr/>
          <p:nvPr/>
        </p:nvSpPr>
        <p:spPr>
          <a:xfrm flipH="1">
            <a:off x="8636000" y="3905250"/>
            <a:ext cx="304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2" name="直接连接符 6161"/>
          <p:cNvSpPr/>
          <p:nvPr/>
        </p:nvSpPr>
        <p:spPr>
          <a:xfrm>
            <a:off x="9042400" y="3981450"/>
            <a:ext cx="101600" cy="990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3" name="直接连接符 6162"/>
          <p:cNvSpPr/>
          <p:nvPr/>
        </p:nvSpPr>
        <p:spPr>
          <a:xfrm>
            <a:off x="9144000" y="3905250"/>
            <a:ext cx="60960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4" name="直接连接符 6163"/>
          <p:cNvSpPr/>
          <p:nvPr/>
        </p:nvSpPr>
        <p:spPr>
          <a:xfrm>
            <a:off x="10058400" y="3905250"/>
            <a:ext cx="6096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5" name="直接连接符 6164"/>
          <p:cNvSpPr/>
          <p:nvPr/>
        </p:nvSpPr>
        <p:spPr>
          <a:xfrm>
            <a:off x="9753600" y="5124450"/>
            <a:ext cx="406400" cy="83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6" name="直接连接符 6165"/>
          <p:cNvSpPr/>
          <p:nvPr/>
        </p:nvSpPr>
        <p:spPr>
          <a:xfrm>
            <a:off x="9144000" y="5124450"/>
            <a:ext cx="203200" cy="83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7" name="直接连接符 6166"/>
          <p:cNvSpPr/>
          <p:nvPr/>
        </p:nvSpPr>
        <p:spPr>
          <a:xfrm flipH="1">
            <a:off x="8636000" y="5124450"/>
            <a:ext cx="406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8" name="椭圆 6167"/>
          <p:cNvSpPr/>
          <p:nvPr/>
        </p:nvSpPr>
        <p:spPr>
          <a:xfrm>
            <a:off x="9144000" y="2305050"/>
            <a:ext cx="406400" cy="304800"/>
          </a:xfrm>
          <a:prstGeom prst="ellipse">
            <a:avLst/>
          </a:prstGeom>
          <a:solidFill>
            <a:schemeClr val="folHlink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椭圆 6168"/>
          <p:cNvSpPr/>
          <p:nvPr/>
        </p:nvSpPr>
        <p:spPr>
          <a:xfrm>
            <a:off x="9144000" y="2990850"/>
            <a:ext cx="406400" cy="304800"/>
          </a:xfrm>
          <a:prstGeom prst="ellipse">
            <a:avLst/>
          </a:prstGeom>
          <a:solidFill>
            <a:schemeClr val="folHlink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0" name="椭圆 6169"/>
          <p:cNvSpPr/>
          <p:nvPr/>
        </p:nvSpPr>
        <p:spPr>
          <a:xfrm>
            <a:off x="9855200" y="29908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1" name="椭圆 6170"/>
          <p:cNvSpPr/>
          <p:nvPr/>
        </p:nvSpPr>
        <p:spPr>
          <a:xfrm>
            <a:off x="8839200" y="3676650"/>
            <a:ext cx="406400" cy="3048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2" name="椭圆 6171"/>
          <p:cNvSpPr/>
          <p:nvPr/>
        </p:nvSpPr>
        <p:spPr>
          <a:xfrm>
            <a:off x="9753600" y="36766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3" name="椭圆 6172"/>
          <p:cNvSpPr/>
          <p:nvPr/>
        </p:nvSpPr>
        <p:spPr>
          <a:xfrm>
            <a:off x="10566400" y="35242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4" name="椭圆 6173"/>
          <p:cNvSpPr/>
          <p:nvPr/>
        </p:nvSpPr>
        <p:spPr>
          <a:xfrm>
            <a:off x="11277600" y="48196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5" name="椭圆 6174"/>
          <p:cNvSpPr/>
          <p:nvPr/>
        </p:nvSpPr>
        <p:spPr>
          <a:xfrm>
            <a:off x="10464800" y="48196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6" name="椭圆 6175"/>
          <p:cNvSpPr/>
          <p:nvPr/>
        </p:nvSpPr>
        <p:spPr>
          <a:xfrm>
            <a:off x="9550400" y="4895850"/>
            <a:ext cx="406400" cy="304800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7" name="椭圆 6176"/>
          <p:cNvSpPr/>
          <p:nvPr/>
        </p:nvSpPr>
        <p:spPr>
          <a:xfrm>
            <a:off x="8940800" y="4895850"/>
            <a:ext cx="406400" cy="304800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8" name="椭圆 6177"/>
          <p:cNvSpPr/>
          <p:nvPr/>
        </p:nvSpPr>
        <p:spPr>
          <a:xfrm>
            <a:off x="8432800" y="48958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9" name="椭圆 6178"/>
          <p:cNvSpPr/>
          <p:nvPr/>
        </p:nvSpPr>
        <p:spPr>
          <a:xfrm>
            <a:off x="8432800" y="5834063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0" name="椭圆 6179"/>
          <p:cNvSpPr/>
          <p:nvPr/>
        </p:nvSpPr>
        <p:spPr>
          <a:xfrm>
            <a:off x="9144000" y="5834063"/>
            <a:ext cx="406400" cy="304800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81" name="椭圆 6180"/>
          <p:cNvSpPr/>
          <p:nvPr/>
        </p:nvSpPr>
        <p:spPr>
          <a:xfrm>
            <a:off x="9855200" y="5810250"/>
            <a:ext cx="406400" cy="304800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82" name="椭圆 6181"/>
          <p:cNvSpPr/>
          <p:nvPr/>
        </p:nvSpPr>
        <p:spPr>
          <a:xfrm>
            <a:off x="7823200" y="48958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3" name="椭圆 6182"/>
          <p:cNvSpPr/>
          <p:nvPr/>
        </p:nvSpPr>
        <p:spPr>
          <a:xfrm>
            <a:off x="7370233" y="42100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4" name="椭圆 6183"/>
          <p:cNvSpPr/>
          <p:nvPr/>
        </p:nvSpPr>
        <p:spPr>
          <a:xfrm>
            <a:off x="6807200" y="48958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" name="椭圆 6184"/>
          <p:cNvSpPr/>
          <p:nvPr/>
        </p:nvSpPr>
        <p:spPr>
          <a:xfrm>
            <a:off x="7112000" y="58102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6" name="椭圆 6185"/>
          <p:cNvSpPr/>
          <p:nvPr/>
        </p:nvSpPr>
        <p:spPr>
          <a:xfrm>
            <a:off x="6502400" y="58102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7" name="椭圆 6186"/>
          <p:cNvSpPr/>
          <p:nvPr/>
        </p:nvSpPr>
        <p:spPr>
          <a:xfrm>
            <a:off x="7721600" y="5810250"/>
            <a:ext cx="406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4"/>
          <p:cNvSpPr>
            <a:spLocks noGrp="1"/>
          </p:cNvSpPr>
          <p:nvPr/>
        </p:nvSpPr>
        <p:spPr>
          <a:xfrm>
            <a:off x="4380865" y="588010"/>
            <a:ext cx="7303135" cy="13258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/>
              <a:t>Least Common Ancester</a:t>
            </a:r>
            <a:endParaRPr lang="en-US" altLang="zh-CN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en-US" sz="4800"/>
              <a:t>最近公共祖先常见算法</a:t>
            </a:r>
            <a:endParaRPr lang="zh-CN" altLang="en-US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775" y="275590"/>
            <a:ext cx="1667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08</a:t>
            </a:r>
            <a:endParaRPr lang="en-US" altLang="zh-CN" sz="800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058988" y="1700213"/>
            <a:ext cx="8074025" cy="3052763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算法一：结点逐步移动法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算法二：结点倍增移动法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算法三：欧拉序列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RQM+ST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算法四：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tarjan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并查集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zh-CN" altLang="en-US" b="1" dirty="0"/>
              <a:t>算法</a:t>
            </a:r>
            <a:r>
              <a:rPr lang="en-US" altLang="zh-CN" b="1" dirty="0"/>
              <a:t>1</a:t>
            </a:r>
            <a:r>
              <a:rPr lang="zh-CN" altLang="en-US" b="1" dirty="0"/>
              <a:t>：逐点移动法求</a:t>
            </a:r>
            <a:r>
              <a:rPr lang="en-US" altLang="zh-CN" b="1" dirty="0"/>
              <a:t>LCA</a:t>
            </a:r>
            <a:endParaRPr lang="zh-CN" altLang="en-US" b="1" dirty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7931150" cy="4421188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800" dirty="0"/>
              <a:t>具体步骤如下：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）求出每个结点的深度。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）询问两个结点是否重合，若重合，则</a:t>
            </a:r>
            <a:r>
              <a:rPr lang="en-US" altLang="zh-CN" sz="2800" dirty="0"/>
              <a:t>LCA</a:t>
            </a:r>
            <a:r>
              <a:rPr lang="zh-CN" altLang="en-US" sz="2800" dirty="0"/>
              <a:t>已求出。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）否则，选择两个点中深度较大一个，并移动到它的父亲。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重复执行（</a:t>
            </a:r>
            <a:r>
              <a:rPr lang="en-US" altLang="zh-CN" sz="2800" dirty="0"/>
              <a:t>2</a:t>
            </a:r>
            <a:r>
              <a:rPr lang="zh-CN" altLang="en-US" sz="2800" dirty="0"/>
              <a:t>）、（</a:t>
            </a:r>
            <a:r>
              <a:rPr lang="en-US" altLang="zh-CN" sz="2800" dirty="0"/>
              <a:t>3</a:t>
            </a:r>
            <a:r>
              <a:rPr lang="zh-CN" altLang="en-US" sz="2800" dirty="0"/>
              <a:t>）步。</a:t>
            </a:r>
            <a:endParaRPr lang="zh-CN" altLang="en-US" sz="28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992313" y="404813"/>
            <a:ext cx="8229600" cy="11430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r>
              <a:rPr lang="zh-CN" altLang="en-US" dirty="0"/>
              <a:t>程序代码</a:t>
            </a:r>
            <a:r>
              <a:rPr lang="zh-CN" altLang="en-US" b="1" dirty="0">
                <a:sym typeface="+mn-ea"/>
              </a:rPr>
              <a:t>逐点移动法求</a:t>
            </a:r>
            <a:r>
              <a:rPr lang="en-US" altLang="zh-CN" b="1" dirty="0">
                <a:sym typeface="+mn-ea"/>
              </a:rPr>
              <a:t>LCA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895" y="1162050"/>
            <a:ext cx="8867775" cy="5532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zh-CN" altLang="en-US" b="1" dirty="0"/>
              <a:t>算法</a:t>
            </a:r>
            <a:r>
              <a:rPr lang="en-US" altLang="zh-CN" b="1" dirty="0"/>
              <a:t>2</a:t>
            </a:r>
            <a:r>
              <a:rPr lang="zh-CN" altLang="en-US" b="1" dirty="0"/>
              <a:t>：倍增法求 </a:t>
            </a:r>
            <a:r>
              <a:rPr lang="en-US" altLang="zh-CN" b="1" dirty="0"/>
              <a:t>LCA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135188" y="1628775"/>
            <a:ext cx="8004175" cy="4637088"/>
          </a:xfrm>
        </p:spPr>
        <p:txBody>
          <a:bodyPr vert="horz" wrap="square" lIns="91440" tIns="45720" rIns="91440" bIns="45720" anchor="t" anchorCtr="0"/>
          <a:p>
            <a:pPr marL="0">
              <a:buNone/>
            </a:pPr>
            <a:r>
              <a:rPr lang="zh-CN" altLang="en-US" sz="2400" b="1" dirty="0"/>
              <a:t>本算法是对算法一中一步步走的改进，核心实质是让两个结点每次向上走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的幂次步，具体操作如下：</a:t>
            </a:r>
            <a:endParaRPr lang="zh-CN" altLang="en-US" sz="2400" b="1" dirty="0"/>
          </a:p>
          <a:p>
            <a:pPr marL="0">
              <a:buNone/>
            </a:pPr>
            <a:r>
              <a:rPr lang="zh-CN" altLang="en-US" sz="2400" b="1" dirty="0"/>
              <a:t>第一步：求出倍增数组 </a:t>
            </a:r>
            <a:r>
              <a:rPr lang="en-US" altLang="zh-CN" sz="2400" b="1" dirty="0"/>
              <a:t>anc [MaxN][MaxLog]</a:t>
            </a:r>
            <a:r>
              <a:rPr lang="zh-CN" altLang="en-US" sz="2400" b="1" dirty="0"/>
              <a:t>。其中 </a:t>
            </a:r>
            <a:r>
              <a:rPr lang="en-US" altLang="zh-CN" sz="2400" b="1" dirty="0"/>
              <a:t>MaxLog </a:t>
            </a:r>
            <a:r>
              <a:rPr lang="zh-CN" altLang="en-US" sz="2400" b="1" dirty="0"/>
              <a:t>是最小的满足 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x</a:t>
            </a:r>
            <a:r>
              <a:rPr lang="en-US" altLang="zh-CN" sz="2400" b="1" dirty="0"/>
              <a:t>≥ MaxDeep</a:t>
            </a:r>
            <a:r>
              <a:rPr lang="zh-CN" altLang="en-US" sz="2400" b="1" dirty="0"/>
              <a:t>（最深结点深度）的 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anc [ i ][ j ] </a:t>
            </a:r>
            <a:r>
              <a:rPr lang="zh-CN" altLang="en-US" sz="2400" b="1" dirty="0"/>
              <a:t>为结点 </a:t>
            </a:r>
            <a:r>
              <a:rPr lang="en-US" altLang="zh-CN" sz="2400" b="1" dirty="0"/>
              <a:t>i </a:t>
            </a:r>
            <a:r>
              <a:rPr lang="zh-CN" altLang="en-US" sz="2400" b="1" dirty="0"/>
              <a:t>向上走 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j</a:t>
            </a:r>
            <a:r>
              <a:rPr lang="zh-CN" altLang="en-US" sz="2400" b="1" dirty="0"/>
              <a:t>步后能走到的结点。</a:t>
            </a:r>
            <a:endParaRPr lang="en-US" altLang="zh-CN" sz="2400" b="1" dirty="0"/>
          </a:p>
          <a:p>
            <a:pPr marL="0">
              <a:buNone/>
            </a:pPr>
            <a:r>
              <a:rPr lang="zh-CN" altLang="en-US" sz="2400" b="1" dirty="0"/>
              <a:t>对于 </a:t>
            </a:r>
            <a:r>
              <a:rPr lang="en-US" altLang="zh-CN" sz="2400" b="1" dirty="0"/>
              <a:t>j=0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anc [ i ][ j ] </a:t>
            </a:r>
            <a:r>
              <a:rPr lang="zh-CN" altLang="en-US" sz="2400" b="1" dirty="0"/>
              <a:t>就是结点 </a:t>
            </a:r>
            <a:r>
              <a:rPr lang="en-US" altLang="zh-CN" sz="2400" b="1" dirty="0"/>
              <a:t>i </a:t>
            </a:r>
            <a:r>
              <a:rPr lang="zh-CN" altLang="en-US" sz="2400" b="1" dirty="0"/>
              <a:t>的父亲。对于 </a:t>
            </a:r>
            <a:r>
              <a:rPr lang="en-US" altLang="zh-CN" sz="2400" b="1" dirty="0"/>
              <a:t>j </a:t>
            </a:r>
            <a:r>
              <a:rPr lang="zh-CN" altLang="en-US" sz="2400" b="1" dirty="0"/>
              <a:t>＞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anc [ i ][ j ] </a:t>
            </a:r>
            <a:r>
              <a:rPr lang="zh-CN" altLang="en-US" sz="2400" b="1" dirty="0"/>
              <a:t>等于 </a:t>
            </a:r>
            <a:r>
              <a:rPr lang="en-US" altLang="zh-CN" sz="2400" b="1" dirty="0"/>
              <a:t>anc [ anc [ i ][ j-1]][ j-1]</a:t>
            </a:r>
            <a:r>
              <a:rPr lang="zh-CN" altLang="en-US" sz="2400" b="1" dirty="0"/>
              <a:t>（即结点 </a:t>
            </a:r>
            <a:r>
              <a:rPr lang="en-US" altLang="zh-CN" sz="2400" b="1" dirty="0"/>
              <a:t>i </a:t>
            </a:r>
            <a:r>
              <a:rPr lang="zh-CN" altLang="en-US" sz="2400" b="1" dirty="0"/>
              <a:t>往上走 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j-1</a:t>
            </a:r>
            <a:r>
              <a:rPr lang="zh-CN" altLang="en-US" sz="2400" b="1" dirty="0"/>
              <a:t>步后再往上走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j-1</a:t>
            </a:r>
            <a:r>
              <a:rPr lang="zh-CN" altLang="en-US" sz="2400" b="1" dirty="0"/>
              <a:t>步 ）。</a:t>
            </a:r>
            <a:endParaRPr lang="en-US" altLang="zh-CN" sz="2400" b="1" dirty="0"/>
          </a:p>
          <a:p>
            <a:pPr marL="0">
              <a:buNone/>
            </a:pPr>
            <a:r>
              <a:rPr lang="zh-CN" altLang="en-US" sz="2400" b="1" dirty="0"/>
              <a:t>第二步：把两个点移到同一深度。</a:t>
            </a:r>
            <a:endParaRPr lang="en-US" altLang="zh-CN" sz="2400" b="1" dirty="0"/>
          </a:p>
          <a:p>
            <a:pPr marL="0">
              <a:buNone/>
            </a:pPr>
            <a:r>
              <a:rPr lang="zh-CN" altLang="en-US" sz="2400" b="1" dirty="0"/>
              <a:t>第三步：求出</a:t>
            </a:r>
            <a:r>
              <a:rPr lang="en-US" altLang="zh-CN" sz="2400" b="1" dirty="0"/>
              <a:t>LCA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69025" cy="4048760"/>
          </a:xfrm>
          <a:prstGeom prst="rect">
            <a:avLst/>
          </a:prstGeom>
        </p:spPr>
      </p:pic>
      <p:sp>
        <p:nvSpPr>
          <p:cNvPr id="34817" name="内容占位符 2"/>
          <p:cNvSpPr>
            <a:spLocks noGrp="1"/>
          </p:cNvSpPr>
          <p:nvPr>
            <p:ph idx="1"/>
          </p:nvPr>
        </p:nvSpPr>
        <p:spPr>
          <a:xfrm>
            <a:off x="2423160" y="1142683"/>
            <a:ext cx="7345363" cy="5400675"/>
          </a:xfrm>
        </p:spPr>
        <p:txBody>
          <a:bodyPr vert="horz" wrap="square" lIns="91440" tIns="45720" rIns="91440" bIns="45720" anchor="t" anchorCtr="0">
            <a:normAutofit/>
          </a:bodyPr>
          <a:p>
            <a:pPr>
              <a:lnSpc>
                <a:spcPts val="2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703388" y="0"/>
            <a:ext cx="8229600" cy="11430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ctr"/>
            <a:r>
              <a:rPr lang="zh-CN" altLang="en-US" dirty="0"/>
              <a:t>程序代码：</a:t>
            </a:r>
            <a:r>
              <a:rPr lang="zh-CN" altLang="en-US" b="1" dirty="0">
                <a:sym typeface="+mn-ea"/>
              </a:rPr>
              <a:t>倍增法求 </a:t>
            </a:r>
            <a:r>
              <a:rPr lang="en-US" altLang="zh-CN" b="1" dirty="0">
                <a:sym typeface="+mn-ea"/>
              </a:rPr>
              <a:t>LCA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55904"/>
          <a:stretch>
            <a:fillRect/>
          </a:stretch>
        </p:blipFill>
        <p:spPr>
          <a:xfrm>
            <a:off x="-191770" y="4048760"/>
            <a:ext cx="5572125" cy="2207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12671"/>
          <a:stretch>
            <a:fillRect/>
          </a:stretch>
        </p:blipFill>
        <p:spPr>
          <a:xfrm>
            <a:off x="6819900" y="3152140"/>
            <a:ext cx="5372100" cy="3705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44159"/>
          <a:stretch>
            <a:fillRect/>
          </a:stretch>
        </p:blipFill>
        <p:spPr>
          <a:xfrm>
            <a:off x="6819900" y="582930"/>
            <a:ext cx="5039360" cy="2569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zh-CN" altLang="en-US" sz="3600" b="1" dirty="0"/>
              <a:t>算法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：欧拉序列的</a:t>
            </a:r>
            <a:r>
              <a:rPr lang="en-US" altLang="zh-CN" sz="3600" b="1" dirty="0"/>
              <a:t>RMQ</a:t>
            </a:r>
            <a:r>
              <a:rPr lang="zh-CN" altLang="en-US" sz="3600" b="1" dirty="0"/>
              <a:t>求</a:t>
            </a:r>
            <a:r>
              <a:rPr lang="en-US" altLang="zh-CN" sz="3600" b="1" dirty="0"/>
              <a:t>LCA</a:t>
            </a:r>
            <a:endParaRPr lang="zh-CN" altLang="en-US" sz="3600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135188" y="1566863"/>
            <a:ext cx="7921625" cy="1069975"/>
          </a:xfrm>
        </p:spPr>
        <p:txBody>
          <a:bodyPr vert="horz" wrap="square" lIns="91440" tIns="45720" rIns="91440" bIns="45720" anchor="t" anchorCtr="0"/>
          <a:p>
            <a:pPr marL="0">
              <a:buNone/>
            </a:pPr>
            <a:r>
              <a:rPr lang="zh-CN" altLang="en-US" sz="2800" b="1" dirty="0"/>
              <a:t>欧拉序列：每经过一次结点，都进行一次统计产生的</a:t>
            </a:r>
            <a:r>
              <a:rPr lang="en-US" altLang="zh-CN" sz="2800" b="1" dirty="0"/>
              <a:t>DFS</a:t>
            </a:r>
            <a:r>
              <a:rPr lang="zh-CN" altLang="en-US" sz="2800" b="1" dirty="0"/>
              <a:t>序列。</a:t>
            </a:r>
            <a:endParaRPr lang="en-US" altLang="zh-CN" sz="2800" b="1" dirty="0"/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288" y="3068638"/>
            <a:ext cx="3403600" cy="2592387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5844" name="矩形 5"/>
          <p:cNvSpPr/>
          <p:nvPr/>
        </p:nvSpPr>
        <p:spPr>
          <a:xfrm>
            <a:off x="5375275" y="2852738"/>
            <a:ext cx="4572000" cy="30460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欧拉序列 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1 2 5 2 6 2 1 3 1 4 1</a:t>
            </a:r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深度序列 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0 1 2 1 2 1 0 1 0 1 0</a:t>
            </a:r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每次求 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LCA(x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y) 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时，只要知道它们在欧拉序列中的位置，假设分别为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pos[x]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pos[y]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，那么它们的 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LCA 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就是 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[pos[x]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pos[y]] 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区间中深度最小的点。</a:t>
            </a:r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0030" y="1665605"/>
            <a:ext cx="9741535" cy="1551305"/>
          </a:xfrm>
        </p:spPr>
        <p:txBody>
          <a:bodyPr/>
          <a:p>
            <a:pPr marL="0" indent="0">
              <a:buNone/>
            </a:pPr>
            <a:r>
              <a:rPr lang="en-US" altLang="zh-CN" sz="3600"/>
              <a:t>    	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前缀和数学表达</a:t>
            </a:r>
            <a:endParaRPr lang="zh-CN" altLang="zh-CN" sz="480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0">
                  <a:solidFill>
                    <a:schemeClr val="bg1"/>
                  </a:solidFill>
                </a:rPr>
                <a:t>02</a:t>
              </a:r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6" name="标题 1"/>
          <p:cNvSpPr>
            <a:spLocks noGrp="1"/>
          </p:cNvSpPr>
          <p:nvPr/>
        </p:nvSpPr>
        <p:spPr>
          <a:xfrm>
            <a:off x="7447280" y="227965"/>
            <a:ext cx="4326255" cy="1325880"/>
          </a:xfrm>
          <a:prstGeom prst="rect">
            <a:avLst/>
          </a:prstGeom>
          <a:ln w="12700"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样例输入</a:t>
            </a:r>
            <a:r>
              <a:rPr lang="en-US" altLang="zh-CN" sz="2400">
                <a:sym typeface="+mn-ea"/>
              </a:rPr>
              <a:t>      7 4 3 8 5 9 </a:t>
            </a:r>
            <a:br>
              <a:rPr lang="en-US" altLang="zh-CN" sz="2400">
                <a:sym typeface="+mn-ea"/>
              </a:rPr>
            </a:br>
            <a:br>
              <a:rPr lang="en-US" altLang="zh-CN" sz="2400">
                <a:sym typeface="+mn-ea"/>
              </a:rPr>
            </a:br>
            <a:r>
              <a:rPr lang="zh-CN" altLang="en-US" sz="2400" b="1">
                <a:sym typeface="+mn-ea"/>
              </a:rPr>
              <a:t>样例输出</a:t>
            </a:r>
            <a:r>
              <a:rPr lang="en-US" altLang="zh-CN" sz="2400" b="1">
                <a:sym typeface="+mn-ea"/>
              </a:rPr>
              <a:t>     7 11 14 22 27 3</a:t>
            </a:r>
            <a:r>
              <a:rPr lang="en-US" altLang="zh-CN" sz="2400">
                <a:sym typeface="+mn-ea"/>
              </a:rPr>
              <a:t>6 </a:t>
            </a:r>
            <a:endParaRPr lang="zh-CN" altLang="en-US" sz="2400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239520" y="2219325"/>
          <a:ext cx="10107295" cy="35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5"/>
                <a:gridCol w="1626235"/>
                <a:gridCol w="1607820"/>
                <a:gridCol w="1581150"/>
                <a:gridCol w="1490345"/>
                <a:gridCol w="1497965"/>
                <a:gridCol w="1581785"/>
              </a:tblGrid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a[1]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a[2]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a[3]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a[4]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a[5]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a[6]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   7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8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 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9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40000" y="4039235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7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50" y="493014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s[1]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0480" y="4044315"/>
            <a:ext cx="76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11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6350" y="493522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s[2]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8800" y="4044315"/>
            <a:ext cx="872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14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62270" y="4935220"/>
            <a:ext cx="999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s[3]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44690" y="4059555"/>
            <a:ext cx="840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22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86270" y="495046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s[4]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84870" y="4064635"/>
            <a:ext cx="76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27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78190" y="495554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s[5]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06330" y="3969385"/>
            <a:ext cx="951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3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6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01250" y="495554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6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en-US" altLang="zh-CN" b="1" dirty="0"/>
              <a:t>ST</a:t>
            </a:r>
            <a:r>
              <a:rPr lang="zh-CN" altLang="en-US" b="1" dirty="0"/>
              <a:t>算法：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0" y="1557338"/>
            <a:ext cx="7993063" cy="259238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算法：用来求解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问题的快速方法。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算法本质上是动态规划的思想，状态定义为：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F(i,j)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，从第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个数起连续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个数中的最大值。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算法分为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O(logn)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的时间复杂度内构造出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数组。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进行查询。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dp[i][j] = max(dp[i][j-1],dp[i + 1&lt;&lt;j-1][j-1]);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750" y="4365625"/>
            <a:ext cx="7920038" cy="1886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st(int n) {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for(int i = 1;i &lt;= n;i++)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cin &gt;&gt; dp[i][0];        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节省时间，实际上初始化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应该为：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dp[i][0] = A[i];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for(int j = 1;(1 &lt;&lt; j) &lt;= n;j++) 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for(int i = 1;i + (1 &lt;&lt; j) - 1 &lt;= n; i++)     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dp[i][j] = Max(dp[i][j - 1], dp[i + (1 &lt;&lt; (j - 1))][j - 1]); 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zh-CN" altLang="en-US" dirty="0"/>
              <a:t>算法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b="1" dirty="0"/>
              <a:t>Tarjan</a:t>
            </a:r>
            <a:r>
              <a:rPr lang="zh-CN" altLang="en-US" b="1" dirty="0"/>
              <a:t>算法求</a:t>
            </a:r>
            <a:r>
              <a:rPr lang="en-US" altLang="zh-CN" b="1" dirty="0"/>
              <a:t>LCA</a:t>
            </a:r>
            <a:endParaRPr lang="zh-CN" altLang="en-US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135188" y="1628775"/>
            <a:ext cx="7993062" cy="4537075"/>
          </a:xfrm>
        </p:spPr>
        <p:txBody>
          <a:bodyPr vert="horz" wrap="square" lIns="91440" tIns="45720" rIns="91440" bIns="45720" anchor="t" anchorCtr="0"/>
          <a:p>
            <a:pPr marL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DFS </a:t>
            </a:r>
            <a:r>
              <a:rPr lang="zh-CN" altLang="en-US" sz="2800" b="1" dirty="0"/>
              <a:t>整棵树。每个结点 </a:t>
            </a:r>
            <a:r>
              <a:rPr lang="en-US" altLang="zh-CN" sz="2800" b="1" dirty="0"/>
              <a:t>x </a:t>
            </a:r>
            <a:r>
              <a:rPr lang="zh-CN" altLang="en-US" sz="2800" b="1" dirty="0"/>
              <a:t>一开始属于只有该结点本身的集合 </a:t>
            </a:r>
            <a:r>
              <a:rPr lang="en-US" altLang="zh-CN" sz="2800" b="1" dirty="0"/>
              <a:t>Sx</a:t>
            </a:r>
            <a:r>
              <a:rPr lang="zh-CN" altLang="en-US" sz="2800" b="1" dirty="0"/>
              <a:t>（并 查集）。</a:t>
            </a:r>
            <a:endParaRPr lang="zh-CN" altLang="en-US" sz="2800" b="1" dirty="0"/>
          </a:p>
          <a:p>
            <a:pPr marL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DFS( x )</a:t>
            </a:r>
            <a:r>
              <a:rPr lang="zh-CN" altLang="en-US" sz="2800" b="1" dirty="0"/>
              <a:t>时，每次访问完子树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时，把</a:t>
            </a:r>
            <a:r>
              <a:rPr lang="en-US" altLang="zh-CN" sz="2800" b="1" dirty="0"/>
              <a:t>Sy </a:t>
            </a:r>
            <a:r>
              <a:rPr lang="zh-CN" altLang="en-US" sz="2800" b="1" dirty="0"/>
              <a:t>合并到</a:t>
            </a:r>
            <a:r>
              <a:rPr lang="en-US" altLang="zh-CN" sz="2800" b="1" dirty="0"/>
              <a:t>Sx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marL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的所有子结点访问完，标记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为已经访问。</a:t>
            </a:r>
            <a:endParaRPr lang="zh-CN" altLang="en-US" sz="2800" b="1" dirty="0"/>
          </a:p>
          <a:p>
            <a:pPr marL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）遍历所有关于 </a:t>
            </a:r>
            <a:r>
              <a:rPr lang="en-US" altLang="zh-CN" sz="2800" b="1" dirty="0"/>
              <a:t>x </a:t>
            </a:r>
            <a:r>
              <a:rPr lang="zh-CN" altLang="en-US" sz="2800" b="1" dirty="0"/>
              <a:t>的询问 </a:t>
            </a:r>
            <a:r>
              <a:rPr lang="en-US" altLang="zh-CN" sz="2800" b="1" dirty="0"/>
              <a:t>( x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y )</a:t>
            </a:r>
            <a:r>
              <a:rPr lang="zh-CN" altLang="en-US" sz="2800" b="1" dirty="0"/>
              <a:t>，如果 </a:t>
            </a:r>
            <a:r>
              <a:rPr lang="en-US" altLang="zh-CN" sz="2800" b="1" dirty="0"/>
              <a:t>y </a:t>
            </a:r>
            <a:r>
              <a:rPr lang="zh-CN" altLang="en-US" sz="2800" b="1" dirty="0"/>
              <a:t>已被访问，则这个询问的答案为并查集中的</a:t>
            </a:r>
            <a:r>
              <a:rPr lang="en-US" altLang="zh-CN" sz="2800" b="1" dirty="0"/>
              <a:t>Find( y )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en-US" altLang="zh-CN" b="1" dirty="0"/>
              <a:t>Tarjan</a:t>
            </a:r>
            <a:r>
              <a:rPr lang="zh-CN" altLang="en-US" b="1" dirty="0"/>
              <a:t>算法求</a:t>
            </a:r>
            <a:r>
              <a:rPr lang="en-US" altLang="zh-CN" b="1" dirty="0"/>
              <a:t>LCA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1484313"/>
            <a:ext cx="6553200" cy="4251325"/>
          </a:xfrm>
          <a:prstGeom prst="rect">
            <a:avLst/>
          </a:prstGeom>
          <a:noFill/>
          <a:ln w="25400">
            <a:noFill/>
          </a:ln>
        </p:spPr>
      </p:pic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19536" y="116632"/>
            <a:ext cx="4113286" cy="1872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40" y="188639"/>
            <a:ext cx="3836293" cy="20672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5" y="2132856"/>
            <a:ext cx="4380756" cy="21903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39" y="2420888"/>
            <a:ext cx="4081430" cy="20162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1544" y="4509120"/>
            <a:ext cx="4347243" cy="21922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5552" y="4599829"/>
            <a:ext cx="4032448" cy="22581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2"/>
          <p:cNvSpPr>
            <a:spLocks noGrp="1"/>
          </p:cNvSpPr>
          <p:nvPr>
            <p:ph idx="1"/>
          </p:nvPr>
        </p:nvSpPr>
        <p:spPr>
          <a:xfrm>
            <a:off x="1931988" y="1476058"/>
            <a:ext cx="7345362" cy="4465637"/>
          </a:xfrm>
        </p:spPr>
        <p:txBody>
          <a:bodyPr vert="horz" wrap="square" lIns="91440" tIns="45720" rIns="91440" bIns="45720" anchor="t" anchorCtr="0">
            <a:noAutofit/>
          </a:bodyPr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void dfs(int x)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{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  for(int i=0;i&lt;g[x].size();i++)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    dfs(g[x][i]), union(g[x][i],x);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  vis[x]=1;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  for(int i=0;i&lt;query[x].size();i++) {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    int y=query[x][i];   //</a:t>
            </a:r>
            <a:r>
              <a:rPr lang="zh-CN" altLang="en-US" sz="3000" dirty="0">
                <a:latin typeface="Times New Roman" panose="02020603050405020304" pitchFamily="18" charset="0"/>
              </a:rPr>
              <a:t>查找</a:t>
            </a:r>
            <a:r>
              <a:rPr lang="en-US" altLang="zh-CN" sz="3000" dirty="0">
                <a:latin typeface="Times New Roman" panose="02020603050405020304" pitchFamily="18" charset="0"/>
              </a:rPr>
              <a:t>x</a:t>
            </a:r>
            <a:r>
              <a:rPr lang="zh-CN" altLang="en-US" sz="3000" dirty="0">
                <a:latin typeface="Times New Roman" panose="02020603050405020304" pitchFamily="18" charset="0"/>
              </a:rPr>
              <a:t>集合与</a:t>
            </a:r>
            <a:r>
              <a:rPr lang="en-US" altLang="zh-CN" sz="3000" dirty="0">
                <a:latin typeface="Times New Roman" panose="02020603050405020304" pitchFamily="18" charset="0"/>
              </a:rPr>
              <a:t>y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    if(vis[y]) ans[x][y]=find(y);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  }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}</a:t>
            </a:r>
            <a:endParaRPr lang="en-US" altLang="zh-CN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774825" y="333375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     </a:t>
            </a:r>
            <a:r>
              <a:rPr lang="zh-CN" altLang="en-US" dirty="0"/>
              <a:t>程序代码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3556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870" y="2179320"/>
            <a:ext cx="7407275" cy="142176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lang="en-US" altLang="zh-CN" sz="6665">
                <a:solidFill>
                  <a:schemeClr val="tx1"/>
                </a:solidFill>
                <a:latin typeface="+mj-ea"/>
                <a:cs typeface="+mj-ea"/>
              </a:rPr>
              <a:t>part 4:</a:t>
            </a:r>
            <a:r>
              <a:rPr lang="zh-CN" altLang="en-US" sz="6665">
                <a:solidFill>
                  <a:schemeClr val="tx1"/>
                </a:solidFill>
                <a:latin typeface="+mj-ea"/>
                <a:cs typeface="+mj-ea"/>
              </a:rPr>
              <a:t>课堂总结</a:t>
            </a:r>
            <a:endParaRPr lang="zh-CN" altLang="en-US" sz="6665">
              <a:solidFill>
                <a:schemeClr val="tx1"/>
              </a:solidFill>
              <a:latin typeface="+mj-ea"/>
              <a:cs typeface="+mj-ea"/>
            </a:endParaRPr>
          </a:p>
        </p:txBody>
      </p:sp>
      <p:pic>
        <p:nvPicPr>
          <p:cNvPr id="7" name="图片 6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1445895" y="1581150"/>
            <a:ext cx="979805" cy="690245"/>
          </a:xfrm>
          <a:prstGeom prst="rect">
            <a:avLst/>
          </a:prstGeom>
        </p:spPr>
      </p:pic>
      <p:pic>
        <p:nvPicPr>
          <p:cNvPr id="8" name="图片 7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9694545" y="1791970"/>
            <a:ext cx="979805" cy="69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7015" y="1913890"/>
            <a:ext cx="10674985" cy="2675255"/>
          </a:xfrm>
        </p:spPr>
        <p:txBody>
          <a:bodyPr>
            <a:noAutofit/>
          </a:bodyPr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0285" y="19685"/>
            <a:ext cx="6648450" cy="1325880"/>
          </a:xfrm>
        </p:spPr>
        <p:txBody>
          <a:bodyPr>
            <a:noAutofit/>
          </a:bodyPr>
          <a:p>
            <a:r>
              <a:rPr lang="zh-CN" altLang="en-US" sz="4800"/>
              <a:t>课堂总结</a:t>
            </a:r>
            <a:endParaRPr lang="zh-CN" altLang="en-US" sz="4800"/>
          </a:p>
        </p:txBody>
      </p:sp>
      <p:grpSp>
        <p:nvGrpSpPr>
          <p:cNvPr id="16" name="组合 15"/>
          <p:cNvGrpSpPr/>
          <p:nvPr/>
        </p:nvGrpSpPr>
        <p:grpSpPr>
          <a:xfrm>
            <a:off x="8782050" y="0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070975" y="311150"/>
            <a:ext cx="1667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chemeClr val="bg1"/>
                </a:solidFill>
              </a:rPr>
              <a:t>09</a:t>
            </a:r>
            <a:endParaRPr lang="en-US" altLang="zh-CN" sz="8000">
              <a:solidFill>
                <a:schemeClr val="bg1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/>
        </p:nvSpPr>
        <p:spPr>
          <a:xfrm>
            <a:off x="0" y="1494790"/>
            <a:ext cx="1224915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4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4400">
                <a:solidFill>
                  <a:srgbClr val="FF0000"/>
                </a:solidFill>
                <a:sym typeface="+mn-ea"/>
              </a:rPr>
              <a:t>前缀和</a:t>
            </a:r>
            <a:endParaRPr lang="zh-CN" altLang="en-US" sz="14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400">
                <a:solidFill>
                  <a:srgbClr val="FF0000"/>
                </a:solidFill>
                <a:sym typeface="+mn-ea"/>
              </a:rPr>
              <a:t>        </a:t>
            </a:r>
            <a:r>
              <a:rPr lang="zh-CN" altLang="en-US" sz="14400">
                <a:sym typeface="+mn-ea"/>
              </a:rPr>
              <a:t>以优秀的时间复杂度实现序列无修改、区间查询操作。</a:t>
            </a:r>
            <a:r>
              <a:rPr lang="zh-CN" altLang="en-US" sz="14400">
                <a:solidFill>
                  <a:srgbClr val="FF0000"/>
                </a:solidFill>
                <a:sym typeface="+mn-ea"/>
              </a:rPr>
              <a:t>差分</a:t>
            </a:r>
            <a:endParaRPr lang="zh-CN" altLang="en-US" sz="14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40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14400">
                <a:sym typeface="+mn-ea"/>
              </a:rPr>
              <a:t>能高效地实现序列的区间加法（中间无查询）</a:t>
            </a: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en-US" altLang="zh-CN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1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14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1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1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4400">
              <a:solidFill>
                <a:schemeClr val="tx1"/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/>
        </p:nvSpPr>
        <p:spPr>
          <a:xfrm>
            <a:off x="0" y="-12700"/>
            <a:ext cx="6703060" cy="972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思考：动态修改，</a:t>
            </a:r>
            <a:r>
              <a:rPr lang="en-US" altLang="zh-CN" sz="11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en-US" altLang="zh-CN" sz="11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1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zh-CN" altLang="en-US" sz="11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动态区间查询？</a:t>
            </a:r>
            <a:endParaRPr lang="zh-CN" altLang="en-US" sz="11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11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zh-CN" altLang="en-US" sz="11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1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11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1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1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57150" y="4295140"/>
            <a:ext cx="12248515" cy="25533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通过差分技巧，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区间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的增减转化为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左端点加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，右端点减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差分序列的前缀和是原序列这一原理，在树上可以进行类似的简化，其中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区间操作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对应为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路径操作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前缀和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对应为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子树和。</a:t>
            </a:r>
            <a:endParaRPr lang="en-US"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870" y="2179320"/>
            <a:ext cx="7790815" cy="142176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lang="zh-CN" altLang="en-US" sz="6665">
                <a:solidFill>
                  <a:schemeClr val="tx1"/>
                </a:solidFill>
                <a:latin typeface="+mj-ea"/>
                <a:cs typeface="+mj-ea"/>
              </a:rPr>
              <a:t>一维前缀和样例</a:t>
            </a:r>
            <a:r>
              <a:rPr lang="en-US" altLang="zh-CN" sz="6665">
                <a:solidFill>
                  <a:schemeClr val="tx1"/>
                </a:solidFill>
                <a:latin typeface="+mj-ea"/>
                <a:cs typeface="+mj-ea"/>
              </a:rPr>
              <a:t>1</a:t>
            </a:r>
            <a:endParaRPr lang="en-US" altLang="zh-CN" sz="6665">
              <a:solidFill>
                <a:schemeClr val="tx1"/>
              </a:solidFill>
              <a:latin typeface="+mj-ea"/>
              <a:cs typeface="+mj-ea"/>
            </a:endParaRPr>
          </a:p>
        </p:txBody>
      </p:sp>
      <p:pic>
        <p:nvPicPr>
          <p:cNvPr id="7" name="图片 6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1445895" y="1581150"/>
            <a:ext cx="979805" cy="690245"/>
          </a:xfrm>
          <a:prstGeom prst="rect">
            <a:avLst/>
          </a:prstGeom>
        </p:spPr>
      </p:pic>
      <p:pic>
        <p:nvPicPr>
          <p:cNvPr id="8" name="图片 7" descr="鼠"/>
          <p:cNvPicPr>
            <a:picLocks noChangeAspect="1"/>
          </p:cNvPicPr>
          <p:nvPr/>
        </p:nvPicPr>
        <p:blipFill>
          <a:blip r:embed="rId1"/>
          <a:srcRect l="46733"/>
          <a:stretch>
            <a:fillRect/>
          </a:stretch>
        </p:blipFill>
        <p:spPr>
          <a:xfrm>
            <a:off x="10418445" y="1791970"/>
            <a:ext cx="979805" cy="69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2"/>
          <p:cNvSpPr>
            <a:spLocks noGrp="1"/>
          </p:cNvSpPr>
          <p:nvPr/>
        </p:nvSpPr>
        <p:spPr>
          <a:xfrm>
            <a:off x="8768715" y="2782570"/>
            <a:ext cx="1599565" cy="12928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/>
              <a:t>    </a:t>
            </a:r>
            <a:endParaRPr lang="en-US" altLang="zh-CN" sz="3600"/>
          </a:p>
          <a:p>
            <a:pPr marL="0" indent="0" algn="ctr">
              <a:buNone/>
            </a:pPr>
            <a:r>
              <a:rPr lang="zh-CN" altLang="en-US" sz="3600" b="1" dirty="0">
                <a:solidFill>
                  <a:srgbClr val="FFFF00"/>
                </a:solidFill>
                <a:sym typeface="+mn-ea"/>
              </a:rPr>
              <a:t>例</a:t>
            </a:r>
            <a:r>
              <a:rPr lang="en-US" altLang="zh-CN" sz="3600" b="1" dirty="0">
                <a:solidFill>
                  <a:srgbClr val="FFFF00"/>
                </a:solidFill>
                <a:sym typeface="+mn-ea"/>
              </a:rPr>
              <a:t>1</a:t>
            </a:r>
            <a:endParaRPr lang="en-US" altLang="zh-CN" sz="3600" b="1" dirty="0">
              <a:solidFill>
                <a:srgbClr val="FFFF00"/>
              </a:solidFill>
              <a:effectLst/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1442339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题目描述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有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个正整数放到数组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里，现在要求你求出并输出这样一个数组：这个数组的第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个数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是数组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的第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个到数组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个数的和。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/>
              <a:t>输入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en-US" altLang="zh-CN" sz="2400"/>
              <a:t>       </a:t>
            </a:r>
            <a:r>
              <a:rPr lang="zh-CN" altLang="en-US" sz="2400"/>
              <a:t>第</a:t>
            </a:r>
            <a:r>
              <a:rPr lang="en-US" altLang="zh-CN" sz="2400"/>
              <a:t>1</a:t>
            </a:r>
            <a:r>
              <a:rPr lang="zh-CN" altLang="en-US" sz="2400"/>
              <a:t>行一个正整数</a:t>
            </a:r>
            <a:r>
              <a:rPr lang="en-US" altLang="zh-CN" sz="2400"/>
              <a:t>n:n</a:t>
            </a:r>
            <a:r>
              <a:rPr lang="zh-CN" altLang="en-US" sz="2400"/>
              <a:t>范围在</a:t>
            </a:r>
            <a:r>
              <a:rPr lang="en-US" altLang="zh-CN" sz="2400"/>
              <a:t>[1,100]           </a:t>
            </a:r>
            <a:endParaRPr lang="zh-CN" altLang="en-US" sz="2400"/>
          </a:p>
          <a:p>
            <a:pPr>
              <a:spcBef>
                <a:spcPct val="50000"/>
              </a:spcBef>
            </a:pPr>
            <a:r>
              <a:rPr lang="en-US" altLang="zh-CN" sz="2400"/>
              <a:t>       </a:t>
            </a:r>
            <a:r>
              <a:rPr lang="zh-CN" altLang="en-US" sz="2400"/>
              <a:t>第</a:t>
            </a:r>
            <a:r>
              <a:rPr lang="en-US" altLang="zh-CN" sz="2400"/>
              <a:t>2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个正整数</a:t>
            </a:r>
            <a:r>
              <a:rPr lang="en-US" altLang="zh-CN" sz="2400"/>
              <a:t>:</a:t>
            </a:r>
            <a:r>
              <a:rPr lang="zh-CN" altLang="en-US" sz="2400"/>
              <a:t>范围在</a:t>
            </a:r>
            <a:r>
              <a:rPr lang="en-US" altLang="zh-CN" sz="2400"/>
              <a:t>[1,1000]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zh-CN" altLang="en-US" sz="2400" b="1"/>
              <a:t>输出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en-US" altLang="zh-CN" sz="2400"/>
              <a:t>       n</a:t>
            </a:r>
            <a:r>
              <a:rPr lang="zh-CN" altLang="en-US" sz="2400"/>
              <a:t>个正整数</a:t>
            </a:r>
            <a:endParaRPr lang="zh-CN" altLang="en-US" sz="2400"/>
          </a:p>
          <a:p>
            <a:pPr>
              <a:spcBef>
                <a:spcPct val="50000"/>
              </a:spcBef>
            </a:pP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5783580" y="4311650"/>
            <a:ext cx="442595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ym typeface="+mn-ea"/>
              </a:rPr>
              <a:t>样例输入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en-US" altLang="zh-CN">
                <a:sym typeface="+mn-ea"/>
              </a:rPr>
              <a:t>	</a:t>
            </a:r>
            <a:r>
              <a:rPr lang="en-US" altLang="zh-CN" sz="2400">
                <a:sym typeface="+mn-ea"/>
              </a:rPr>
              <a:t>6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>
                <a:sym typeface="+mn-ea"/>
              </a:rPr>
              <a:t>	7 4 3 8 5 9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zh-CN" altLang="en-US" sz="2400" b="1">
                <a:sym typeface="+mn-ea"/>
              </a:rPr>
              <a:t>样例输出</a:t>
            </a:r>
            <a:r>
              <a:rPr lang="en-US" altLang="zh-CN" sz="2400" b="1">
                <a:sym typeface="+mn-ea"/>
              </a:rPr>
              <a:t>  </a:t>
            </a:r>
            <a:r>
              <a:rPr lang="en-US" altLang="zh-CN" b="1">
                <a:sym typeface="+mn-ea"/>
              </a:rPr>
              <a:t>   </a:t>
            </a:r>
            <a:r>
              <a:rPr lang="en-US" altLang="zh-CN" sz="2400" b="1">
                <a:sym typeface="+mn-ea"/>
              </a:rPr>
              <a:t>7 11 14 22 27 3</a:t>
            </a:r>
            <a:r>
              <a:rPr lang="en-US" altLang="zh-CN" sz="2400">
                <a:sym typeface="+mn-ea"/>
              </a:rPr>
              <a:t>6 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9845" y="4453890"/>
            <a:ext cx="442595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ym typeface="+mn-ea"/>
              </a:rPr>
              <a:t>数据范围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en-US" altLang="zh-CN">
                <a:sym typeface="+mn-ea"/>
              </a:rPr>
              <a:t>	</a:t>
            </a:r>
            <a:r>
              <a:rPr lang="en-US" altLang="zh-CN" sz="2400">
                <a:sym typeface="+mn-ea"/>
              </a:rPr>
              <a:t>1≤n,m≤100000</a:t>
            </a:r>
            <a:endParaRPr lang="en-US" altLang="zh-CN" sz="2400"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400">
                <a:sym typeface="+mn-ea"/>
              </a:rPr>
              <a:t>            </a:t>
            </a:r>
            <a:r>
              <a:rPr lang="en-US" altLang="zh-CN" sz="2400">
                <a:sym typeface="+mn-ea"/>
              </a:rPr>
              <a:t>1≤l≤r≤n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>
                <a:sym typeface="+mn-ea"/>
              </a:rPr>
              <a:t>	-</a:t>
            </a:r>
            <a:r>
              <a:rPr lang="en-US" altLang="zh-CN" sz="2400">
                <a:sym typeface="+mn-ea"/>
              </a:rPr>
              <a:t>1000≤</a:t>
            </a:r>
            <a:r>
              <a:rPr lang="zh-CN" altLang="zh-CN" sz="2400">
                <a:sym typeface="+mn-ea"/>
              </a:rPr>
              <a:t>数列数值</a:t>
            </a:r>
            <a:r>
              <a:rPr lang="en-US" altLang="zh-CN" sz="2400">
                <a:sym typeface="+mn-ea"/>
              </a:rPr>
              <a:t>≤100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0030" y="1665605"/>
            <a:ext cx="9741535" cy="1551305"/>
          </a:xfrm>
        </p:spPr>
        <p:txBody>
          <a:bodyPr/>
          <a:p>
            <a:pPr marL="0" indent="0">
              <a:buNone/>
            </a:pPr>
            <a:r>
              <a:rPr lang="en-US" altLang="zh-CN" sz="3600"/>
              <a:t>    	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9685"/>
            <a:ext cx="10515600" cy="1325563"/>
          </a:xfrm>
        </p:spPr>
        <p:txBody>
          <a:bodyPr>
            <a:noAutofit/>
          </a:bodyPr>
          <a:p>
            <a:r>
              <a:rPr lang="zh-CN" altLang="zh-CN" sz="4800"/>
              <a:t>前缀和数学表达</a:t>
            </a:r>
            <a:endParaRPr lang="zh-CN" altLang="zh-CN" sz="480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7447280" y="227965"/>
            <a:ext cx="4326255" cy="1325880"/>
          </a:xfrm>
          <a:prstGeom prst="rect">
            <a:avLst/>
          </a:prstGeom>
          <a:ln w="12700"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样例输入</a:t>
            </a:r>
            <a:r>
              <a:rPr lang="en-US" altLang="zh-CN" sz="2400">
                <a:sym typeface="+mn-ea"/>
              </a:rPr>
              <a:t>      7 4 3 8 5 9 </a:t>
            </a:r>
            <a:br>
              <a:rPr lang="en-US" altLang="zh-CN" sz="2400">
                <a:sym typeface="+mn-ea"/>
              </a:rPr>
            </a:br>
            <a:br>
              <a:rPr lang="en-US" altLang="zh-CN" sz="2400">
                <a:sym typeface="+mn-ea"/>
              </a:rPr>
            </a:br>
            <a:r>
              <a:rPr lang="zh-CN" altLang="en-US" sz="2400" b="1">
                <a:sym typeface="+mn-ea"/>
              </a:rPr>
              <a:t>样例输出</a:t>
            </a:r>
            <a:r>
              <a:rPr lang="en-US" altLang="zh-CN" sz="2400" b="1">
                <a:sym typeface="+mn-ea"/>
              </a:rPr>
              <a:t>     7 11 14 22 27 3</a:t>
            </a:r>
            <a:r>
              <a:rPr lang="en-US" altLang="zh-CN" sz="2400">
                <a:sym typeface="+mn-ea"/>
              </a:rPr>
              <a:t>6 </a:t>
            </a:r>
            <a:endParaRPr lang="zh-CN" altLang="en-US" sz="24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239520" y="2219325"/>
          <a:ext cx="10107295" cy="356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5"/>
                <a:gridCol w="1626235"/>
                <a:gridCol w="1607820"/>
                <a:gridCol w="1581150"/>
                <a:gridCol w="1490345"/>
                <a:gridCol w="1497965"/>
                <a:gridCol w="1581785"/>
              </a:tblGrid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en-US" altLang="zh-CN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a[1]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a[2]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a[3]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a[4]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a[5]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a[6]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   7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3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8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 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9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40000" y="4039235"/>
            <a:ext cx="431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7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50" y="493014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s[1]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0480" y="4044315"/>
            <a:ext cx="76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11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6350" y="493522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s[2]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8800" y="4044315"/>
            <a:ext cx="872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14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62270" y="4935220"/>
            <a:ext cx="999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s[3]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44690" y="4059555"/>
            <a:ext cx="840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22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86270" y="495046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s[4]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84870" y="4064635"/>
            <a:ext cx="76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27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78190" y="495554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s[5]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06330" y="3969385"/>
            <a:ext cx="951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3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6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01250" y="4955540"/>
            <a:ext cx="147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s[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6</a:t>
            </a:r>
            <a:r>
              <a:rPr lang="en-US" altLang="zh-CN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]</a:t>
            </a:r>
            <a:endParaRPr lang="en-US" altLang="zh-CN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187325"/>
            <a:ext cx="10515600" cy="1325563"/>
          </a:xfrm>
        </p:spPr>
        <p:txBody>
          <a:bodyPr>
            <a:noAutofit/>
          </a:bodyPr>
          <a:p>
            <a:r>
              <a:rPr lang="en-US" altLang="zh-CN" sz="6000"/>
              <a:t>C++</a:t>
            </a:r>
            <a:r>
              <a:rPr lang="zh-CN" altLang="zh-CN" sz="6000"/>
              <a:t>实现一维前缀和</a:t>
            </a:r>
            <a:endParaRPr lang="zh-CN" altLang="en-US" sz="6000" b="1"/>
          </a:p>
        </p:txBody>
      </p:sp>
      <p:grpSp>
        <p:nvGrpSpPr>
          <p:cNvPr id="16" name="组合 15"/>
          <p:cNvGrpSpPr/>
          <p:nvPr/>
        </p:nvGrpSpPr>
        <p:grpSpPr>
          <a:xfrm>
            <a:off x="-57150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0">
                  <a:solidFill>
                    <a:schemeClr val="bg1"/>
                  </a:solidFill>
                </a:rPr>
                <a:t>03</a:t>
              </a:r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767205" y="1744345"/>
            <a:ext cx="11884660" cy="4933315"/>
          </a:xfrm>
        </p:spPr>
        <p:txBody>
          <a:bodyPr>
            <a:normAutofit fontScale="35000"/>
          </a:bodyPr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2000" dirty="0">
                <a:solidFill>
                  <a:schemeClr val="tx1"/>
                </a:solidFill>
                <a:sym typeface="+mn-ea"/>
              </a:rPr>
              <a:t>     const int maxn=1e5+4;//</a:t>
            </a:r>
            <a:r>
              <a:rPr lang="zh-CN" altLang="en-US" sz="12000" dirty="0">
                <a:solidFill>
                  <a:schemeClr val="tx1"/>
                </a:solidFill>
                <a:sym typeface="+mn-ea"/>
              </a:rPr>
              <a:t>定义数组个数</a:t>
            </a:r>
            <a:endParaRPr lang="zh-CN" altLang="en-US" sz="120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sym typeface="+mn-ea"/>
              </a:rPr>
              <a:t>    int  num[maxn]={};//num</a:t>
            </a:r>
            <a:r>
              <a:rPr lang="zh-CN" altLang="en-US" sz="12000" dirty="0">
                <a:solidFill>
                  <a:schemeClr val="tx1"/>
                </a:solidFill>
                <a:sym typeface="+mn-ea"/>
              </a:rPr>
              <a:t>数组保存原始数据</a:t>
            </a:r>
            <a:endParaRPr lang="zh-CN" altLang="en-US" sz="120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sym typeface="+mn-ea"/>
              </a:rPr>
              <a:t>    int s[maxn]={};//s</a:t>
            </a:r>
            <a:r>
              <a:rPr lang="zh-CN" altLang="en-US" sz="12000" dirty="0">
                <a:solidFill>
                  <a:schemeClr val="tx1"/>
                </a:solidFill>
                <a:sym typeface="+mn-ea"/>
              </a:rPr>
              <a:t>为前缀和数组</a:t>
            </a:r>
            <a:endParaRPr lang="zh-CN" altLang="en-US" sz="120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sym typeface="+mn-ea"/>
              </a:rPr>
              <a:t>    num[0]=0;s[0]=0;</a:t>
            </a:r>
            <a:endParaRPr lang="en-US" altLang="zh-CN" sz="120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2000" dirty="0">
                <a:solidFill>
                  <a:schemeClr val="tx1"/>
                </a:solidFill>
                <a:sym typeface="+mn-ea"/>
              </a:rPr>
              <a:t>     int n,m;</a:t>
            </a:r>
            <a:endParaRPr lang="zh-CN" altLang="en-US" sz="12000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200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sz="12000" dirty="0">
                <a:solidFill>
                  <a:schemeClr val="tx1"/>
                </a:solidFill>
                <a:sym typeface="+mn-ea"/>
              </a:rPr>
              <a:t>int main()</a:t>
            </a:r>
            <a:r>
              <a:rPr lang="zh-CN" altLang="en-US" sz="1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2000" b="1" dirty="0">
                <a:solidFill>
                  <a:schemeClr val="tx1"/>
                </a:solidFill>
                <a:sym typeface="+mn-ea"/>
              </a:rPr>
              <a:t>{</a:t>
            </a:r>
            <a:endParaRPr lang="en-US" altLang="zh-CN" sz="12000" b="1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en-US" altLang="zh-CN" sz="12000" b="1" dirty="0">
                <a:solidFill>
                  <a:schemeClr val="tx1"/>
                </a:solidFill>
                <a:sym typeface="+mn-ea"/>
              </a:rPr>
              <a:t>     	 cin&gt;&gt;num[i];s[i]=s[i-1]+a[i];</a:t>
            </a:r>
            <a:endParaRPr lang="en-US" altLang="zh-CN" sz="12000" b="1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r>
              <a:rPr lang="zh-CN" altLang="en-US" sz="12000" b="1" dirty="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120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zh-CN" altLang="en-US" sz="12000" b="1" dirty="0">
                <a:solidFill>
                  <a:schemeClr val="tx1"/>
                </a:solidFill>
                <a:sym typeface="+mn-ea"/>
              </a:rPr>
              <a:t>           </a:t>
            </a:r>
            <a:endParaRPr lang="zh-CN" altLang="en-US" sz="12000" b="1" dirty="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solidFill>
                <a:schemeClr val="tx1"/>
              </a:solidFill>
            </a:endParaRPr>
          </a:p>
          <a:p>
            <a:pPr marL="0" indent="0" fontAlgn="auto">
              <a:lnSpc>
                <a:spcPts val="3480"/>
              </a:lnSpc>
              <a:buNone/>
            </a:pPr>
            <a:endParaRPr lang="zh-CN" altLang="en-US" sz="1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310" y="2772410"/>
            <a:ext cx="10024745" cy="2623185"/>
          </a:xfrm>
        </p:spPr>
        <p:txBody>
          <a:bodyPr/>
          <a:p>
            <a:pPr marL="0" indent="0">
              <a:buNone/>
            </a:pPr>
            <a:r>
              <a:rPr lang="en-US" altLang="zh-CN" sz="4000"/>
              <a:t>    	</a:t>
            </a:r>
            <a:endParaRPr lang="en-US" altLang="zh-CN" sz="36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3135" y="95885"/>
            <a:ext cx="10515600" cy="1325563"/>
          </a:xfrm>
        </p:spPr>
        <p:txBody>
          <a:bodyPr>
            <a:noAutofit/>
          </a:bodyPr>
          <a:p>
            <a:r>
              <a:rPr lang="zh-CN" altLang="zh-CN" sz="6000" b="1">
                <a:solidFill>
                  <a:schemeClr val="tx1"/>
                </a:solidFill>
                <a:sym typeface="+mn-ea"/>
              </a:rPr>
              <a:t>算法时间复杂度分析</a:t>
            </a:r>
            <a:endParaRPr lang="zh-CN" altLang="zh-CN" sz="600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57150" y="-79375"/>
            <a:ext cx="2216785" cy="2158365"/>
            <a:chOff x="-90" y="-125"/>
            <a:chExt cx="3491" cy="33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2845">
                    <a:alpha val="100000"/>
                  </a:srgbClr>
                </a:clrFrom>
                <a:clrTo>
                  <a:srgbClr val="002845">
                    <a:alpha val="100000"/>
                    <a:alpha val="0"/>
                  </a:srgbClr>
                </a:clrTo>
              </a:clrChange>
            </a:blip>
            <a:srcRect l="26107" t="41267" r="58546" b="38811"/>
            <a:stretch>
              <a:fillRect/>
            </a:stretch>
          </p:blipFill>
          <p:spPr>
            <a:xfrm>
              <a:off x="-90" y="-125"/>
              <a:ext cx="3491" cy="339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5" y="365"/>
              <a:ext cx="26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0">
                  <a:solidFill>
                    <a:schemeClr val="bg1"/>
                  </a:solidFill>
                </a:rPr>
                <a:t>04</a:t>
              </a:r>
              <a:endParaRPr lang="en-US" altLang="zh-CN" sz="800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/>
        </p:nvSpPr>
        <p:spPr>
          <a:xfrm>
            <a:off x="5184140" y="1061720"/>
            <a:ext cx="6836410" cy="120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endParaRPr lang="en-US" altLang="zh-CN" sz="360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1015365" y="1421765"/>
            <a:ext cx="11354435" cy="374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>
                <a:solidFill>
                  <a:schemeClr val="tx1"/>
                </a:solidFill>
              </a:rPr>
              <a:t>    </a:t>
            </a:r>
            <a:r>
              <a:rPr lang="en-US" altLang="zh-CN" sz="3200">
                <a:solidFill>
                  <a:schemeClr val="tx1"/>
                </a:solidFill>
              </a:rPr>
              <a:t> </a:t>
            </a:r>
            <a:r>
              <a:rPr lang="zh-CN" altLang="zh-CN" sz="3200">
                <a:solidFill>
                  <a:schemeClr val="tx1"/>
                </a:solidFill>
              </a:rPr>
              <a:t>输入一个长度为</a:t>
            </a:r>
            <a:r>
              <a:rPr lang="en-US" altLang="zh-CN" sz="3200">
                <a:solidFill>
                  <a:schemeClr val="tx1"/>
                </a:solidFill>
              </a:rPr>
              <a:t>n</a:t>
            </a:r>
            <a:r>
              <a:rPr lang="zh-CN" altLang="en-US" sz="3200">
                <a:solidFill>
                  <a:schemeClr val="tx1"/>
                </a:solidFill>
              </a:rPr>
              <a:t>的整数序列。接下来再输入</a:t>
            </a:r>
            <a:r>
              <a:rPr lang="en-US" altLang="zh-CN" sz="3200">
                <a:solidFill>
                  <a:schemeClr val="tx1"/>
                </a:solidFill>
              </a:rPr>
              <a:t>m</a:t>
            </a:r>
            <a:r>
              <a:rPr lang="zh-CN" altLang="en-US" sz="3200">
                <a:solidFill>
                  <a:schemeClr val="tx1"/>
                </a:solidFill>
              </a:rPr>
              <a:t>个询问，每个人询问输入一对</a:t>
            </a:r>
            <a:r>
              <a:rPr lang="en-US" altLang="zh-CN" sz="3200">
                <a:solidFill>
                  <a:schemeClr val="tx1"/>
                </a:solidFill>
              </a:rPr>
              <a:t>l</a:t>
            </a:r>
            <a:r>
              <a:rPr lang="zh-CN" altLang="en-US" sz="3200">
                <a:solidFill>
                  <a:schemeClr val="tx1"/>
                </a:solidFill>
              </a:rPr>
              <a:t>，</a:t>
            </a:r>
            <a:r>
              <a:rPr lang="en-US" altLang="zh-CN" sz="3200">
                <a:solidFill>
                  <a:schemeClr val="tx1"/>
                </a:solidFill>
              </a:rPr>
              <a:t>r</a:t>
            </a:r>
            <a:r>
              <a:rPr lang="zh-CN" altLang="en-US" sz="3200">
                <a:solidFill>
                  <a:schemeClr val="tx1"/>
                </a:solidFill>
              </a:rPr>
              <a:t>。对于每个询问，输出原序列中从第</a:t>
            </a:r>
            <a:r>
              <a:rPr lang="en-US" altLang="zh-CN" sz="3200">
                <a:solidFill>
                  <a:schemeClr val="tx1"/>
                </a:solidFill>
              </a:rPr>
              <a:t>l</a:t>
            </a:r>
            <a:r>
              <a:rPr lang="zh-CN" altLang="en-US" sz="3200">
                <a:solidFill>
                  <a:schemeClr val="tx1"/>
                </a:solidFill>
              </a:rPr>
              <a:t>个数到第</a:t>
            </a:r>
            <a:r>
              <a:rPr lang="en-US" altLang="zh-CN" sz="3200">
                <a:solidFill>
                  <a:schemeClr val="tx1"/>
                </a:solidFill>
              </a:rPr>
              <a:t>r</a:t>
            </a:r>
            <a:r>
              <a:rPr lang="zh-CN" altLang="en-US" sz="3200">
                <a:solidFill>
                  <a:schemeClr val="tx1"/>
                </a:solidFill>
              </a:rPr>
              <a:t>个数的和。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32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613910" y="2567940"/>
            <a:ext cx="6964680" cy="4290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const int maxn=1e6+5;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int num[maxn]={};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int n,m;cin&gt;&gt;n&gt;&gt;m;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for(i=0;i&lt;n;++i) cin&gt;&gt;num[i];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for(i=0;i&lt;m;++i){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         int l,r;cin&gt;&gt;l&gt;&gt;r;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         int  ans=0</a:t>
            </a:r>
            <a:r>
              <a:rPr lang="zh-CN" altLang="en-US" sz="2600">
                <a:solidFill>
                  <a:schemeClr val="tx1"/>
                </a:solidFill>
              </a:rPr>
              <a:t>；</a:t>
            </a:r>
            <a:endParaRPr lang="zh-CN" altLang="en-US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         for(int j=l;j&lt;=r;++j)     {ans+=num[j];}</a:t>
            </a:r>
            <a:endParaRPr lang="en-US" altLang="zh-CN" sz="2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>
                <a:solidFill>
                  <a:schemeClr val="tx1"/>
                </a:solidFill>
              </a:rPr>
              <a:t>          }</a:t>
            </a:r>
            <a:endParaRPr lang="en-US" altLang="zh-CN" sz="260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03555" y="4307205"/>
            <a:ext cx="3410585" cy="81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    </a:t>
            </a:r>
            <a:r>
              <a:rPr lang="zh-CN" altLang="zh-CN" sz="3600">
                <a:solidFill>
                  <a:srgbClr val="FF0000"/>
                </a:solidFill>
              </a:rPr>
              <a:t>时间复杂度</a:t>
            </a:r>
            <a:endParaRPr lang="zh-CN" altLang="zh-CN" sz="36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2" grpId="0" uiExpand="1" build="p"/>
      <p:bldP spid="6" grpId="0" build="p"/>
    </p:bldLst>
  </p:timing>
</p:sld>
</file>

<file path=ppt/tags/tag1.xml><?xml version="1.0" encoding="utf-8"?>
<p:tagLst xmlns:p="http://schemas.openxmlformats.org/presentationml/2006/main">
  <p:tag name="KSO_WM_UNIT_TABLE_BEAUTIFY" val="smartTable{c723ddb0-cd1f-4d86-b6ec-9ca4e7291182}"/>
  <p:tag name="TABLE_ENDDRAG_ORIGIN_RECT" val="865*261"/>
  <p:tag name="TABLE_ENDDRAG_RECT" val="36*135*865*261"/>
</p:tagLst>
</file>

<file path=ppt/tags/tag2.xml><?xml version="1.0" encoding="utf-8"?>
<p:tagLst xmlns:p="http://schemas.openxmlformats.org/presentationml/2006/main">
  <p:tag name="KSO_WM_UNIT_TABLE_BEAUTIFY" val="smartTable{c723ddb0-cd1f-4d86-b6ec-9ca4e7291182}"/>
  <p:tag name="TABLE_ENDDRAG_ORIGIN_RECT" val="865*261"/>
  <p:tag name="TABLE_ENDDRAG_RECT" val="36*135*865*261"/>
</p:tagLst>
</file>

<file path=ppt/tags/tag3.xml><?xml version="1.0" encoding="utf-8"?>
<p:tagLst xmlns:p="http://schemas.openxmlformats.org/presentationml/2006/main">
  <p:tag name="KSO_WM_UNIT_PLACING_PICTURE_USER_VIEWPORT" val="{&quot;height&quot;:3399,&quot;width&quot;:3491}"/>
</p:tagLst>
</file>

<file path=ppt/tags/tag4.xml><?xml version="1.0" encoding="utf-8"?>
<p:tagLst xmlns:p="http://schemas.openxmlformats.org/presentationml/2006/main">
  <p:tag name="KSO_WM_UNIT_PLACING_PICTURE_USER_VIEWPORT" val="{&quot;height&quot;:3399,&quot;width&quot;:3491}"/>
</p:tagLst>
</file>

<file path=ppt/tags/tag5.xml><?xml version="1.0" encoding="utf-8"?>
<p:tagLst xmlns:p="http://schemas.openxmlformats.org/presentationml/2006/main">
  <p:tag name="KSO_WM_UNIT_PLACING_PICTURE_USER_VIEWPORT" val="{&quot;height&quot;:3399,&quot;width&quot;:3491}"/>
</p:tagLst>
</file>

<file path=ppt/tags/tag6.xml><?xml version="1.0" encoding="utf-8"?>
<p:tagLst xmlns:p="http://schemas.openxmlformats.org/presentationml/2006/main">
  <p:tag name="KSO_WM_UNIT_PLACING_PICTURE_USER_VIEWPORT" val="{&quot;height&quot;:3399,&quot;width&quot;:3491}"/>
</p:tagLst>
</file>

<file path=ppt/tags/tag7.xml><?xml version="1.0" encoding="utf-8"?>
<p:tagLst xmlns:p="http://schemas.openxmlformats.org/presentationml/2006/main">
  <p:tag name="KSO_WM_UNIT_TABLE_BEAUTIFY" val="smartTable{c723ddb0-cd1f-4d86-b6ec-9ca4e7291182}"/>
  <p:tag name="TABLE_ENDDRAG_ORIGIN_RECT" val="865*261"/>
  <p:tag name="TABLE_ENDDRAG_RECT" val="36*135*865*261"/>
</p:tagLst>
</file>

<file path=ppt/tags/tag8.xml><?xml version="1.0" encoding="utf-8"?>
<p:tagLst xmlns:p="http://schemas.openxmlformats.org/presentationml/2006/main">
  <p:tag name="KSO_WM_UNIT_TABLE_BEAUTIFY" val="smartTable{c723ddb0-cd1f-4d86-b6ec-9ca4e7291182}"/>
  <p:tag name="TABLE_ENDDRAG_ORIGIN_RECT" val="795*340"/>
  <p:tag name="TABLE_ENDDRAG_RECT" val="97*131*795*340"/>
</p:tagLst>
</file>

<file path=ppt/tags/tag9.xml><?xml version="1.0" encoding="utf-8"?>
<p:tagLst xmlns:p="http://schemas.openxmlformats.org/presentationml/2006/main">
  <p:tag name="KSO_WM_UNIT_TABLE_BEAUTIFY" val="smartTable{c723ddb0-cd1f-4d86-b6ec-9ca4e7291182}"/>
  <p:tag name="TABLE_ENDDRAG_ORIGIN_RECT" val="865*261"/>
  <p:tag name="TABLE_ENDDRAG_RECT" val="36*135*865*26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vert="horz" lIns="91440" tIns="45720" rIns="91440" bIns="45720" rtlCol="0">
        <a:normAutofit fontScale="90000" lnSpcReduction="20000"/>
      </a:bodyPr>
      <a:lstStyle>
        <a:defPPr marL="0" indent="0">
          <a:buNone/>
          <a:defRPr lang="en-US" altLang="zh-CN" sz="400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6670</Words>
  <Application>WPS 演示</Application>
  <PresentationFormat>宽屏</PresentationFormat>
  <Paragraphs>891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楷体_GB2312</vt:lpstr>
      <vt:lpstr>新宋体</vt:lpstr>
      <vt:lpstr>楷体</vt:lpstr>
      <vt:lpstr>Franklin Gothic Medium</vt:lpstr>
      <vt:lpstr>Arial Unicode MS</vt:lpstr>
      <vt:lpstr>Calibri</vt:lpstr>
      <vt:lpstr>Times New Roman</vt:lpstr>
      <vt:lpstr>Cambria Math</vt:lpstr>
      <vt:lpstr>MS Mincho</vt:lpstr>
      <vt:lpstr>Tahoma</vt:lpstr>
      <vt:lpstr>Monaco</vt:lpstr>
      <vt:lpstr>Segoe Print</vt:lpstr>
      <vt:lpstr>Times</vt:lpstr>
      <vt:lpstr>Office 主题</vt:lpstr>
      <vt:lpstr>最小生成树及其应用</vt:lpstr>
      <vt:lpstr>part 1:基础篇</vt:lpstr>
      <vt:lpstr>树是什么？</vt:lpstr>
      <vt:lpstr>样例输入      7 4 3 8 5 9   样例输出     7 11 14 22 27 36 </vt:lpstr>
      <vt:lpstr>part 2:方法篇</vt:lpstr>
      <vt:lpstr>PowerPoint 演示文稿</vt:lpstr>
      <vt:lpstr>前缀和数学表达</vt:lpstr>
      <vt:lpstr>C++实现一维前缀和</vt:lpstr>
      <vt:lpstr>图的最小生成树是什么？</vt:lpstr>
      <vt:lpstr> 实际应用价值</vt:lpstr>
      <vt:lpstr> 实际应用价值</vt:lpstr>
      <vt:lpstr> 实际应用价值</vt:lpstr>
      <vt:lpstr> 二维前缀和定义</vt:lpstr>
      <vt:lpstr> 二维前缀和定义</vt:lpstr>
      <vt:lpstr> 如何计算二维前缀和</vt:lpstr>
      <vt:lpstr> 二维前缀和 样例2</vt:lpstr>
      <vt:lpstr> 二维前缀和 代码</vt:lpstr>
      <vt:lpstr>part 1:前缀和</vt:lpstr>
      <vt:lpstr>前缀和是什么？</vt:lpstr>
      <vt:lpstr>前缀和数学表达</vt:lpstr>
      <vt:lpstr>差分数列数学表达</vt:lpstr>
      <vt:lpstr>差分是什么？</vt:lpstr>
      <vt:lpstr>差分是什么？</vt:lpstr>
      <vt:lpstr>差分数列数学表达</vt:lpstr>
      <vt:lpstr>差分的应用</vt:lpstr>
      <vt:lpstr>差分的应用</vt:lpstr>
      <vt:lpstr>差分样例</vt:lpstr>
      <vt:lpstr>算法分析</vt:lpstr>
      <vt:lpstr>算法分析2</vt:lpstr>
      <vt:lpstr>差分样例1</vt:lpstr>
      <vt:lpstr>part 1:前缀和</vt:lpstr>
      <vt:lpstr>最近公共祖先LCA是什么？</vt:lpstr>
      <vt:lpstr>最近公共祖先LCA是什么？</vt:lpstr>
      <vt:lpstr>最近公共祖先LCA是什么？</vt:lpstr>
      <vt:lpstr>算法1：逐点移动法求LCA</vt:lpstr>
      <vt:lpstr>程序代码</vt:lpstr>
      <vt:lpstr>算法2：倍增法求 LCA</vt:lpstr>
      <vt:lpstr>程序代码</vt:lpstr>
      <vt:lpstr>算法3：欧拉序列的RMQ求LCA</vt:lpstr>
      <vt:lpstr>ST算法：</vt:lpstr>
      <vt:lpstr>算法4：Tarjan算法求LCA</vt:lpstr>
      <vt:lpstr>Tarjan算法求LCA</vt:lpstr>
      <vt:lpstr>PowerPoint 演示文稿</vt:lpstr>
      <vt:lpstr>程序代码</vt:lpstr>
      <vt:lpstr>part 3:树上差分</vt:lpstr>
      <vt:lpstr>树上差分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阿niu</cp:lastModifiedBy>
  <cp:revision>221</cp:revision>
  <dcterms:created xsi:type="dcterms:W3CDTF">2017-08-03T09:01:00Z</dcterms:created>
  <dcterms:modified xsi:type="dcterms:W3CDTF">2021-07-15T23:00:28Z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78979133EDCF42FE8C535887548330D6</vt:lpwstr>
  </property>
</Properties>
</file>