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297" r:id="rId3"/>
    <p:sldId id="257" r:id="rId4"/>
    <p:sldId id="260" r:id="rId5"/>
    <p:sldId id="272" r:id="rId6"/>
    <p:sldId id="273" r:id="rId7"/>
    <p:sldId id="299" r:id="rId8"/>
    <p:sldId id="300" r:id="rId9"/>
    <p:sldId id="274" r:id="rId10"/>
    <p:sldId id="275" r:id="rId11"/>
    <p:sldId id="284" r:id="rId12"/>
    <p:sldId id="276" r:id="rId13"/>
    <p:sldId id="282" r:id="rId14"/>
    <p:sldId id="283" r:id="rId15"/>
    <p:sldId id="285" r:id="rId16"/>
    <p:sldId id="286" r:id="rId17"/>
    <p:sldId id="287" r:id="rId18"/>
    <p:sldId id="278" r:id="rId19"/>
    <p:sldId id="279" r:id="rId20"/>
    <p:sldId id="280" r:id="rId21"/>
    <p:sldId id="281" r:id="rId22"/>
    <p:sldId id="277" r:id="rId23"/>
    <p:sldId id="258" r:id="rId24"/>
    <p:sldId id="261" r:id="rId25"/>
    <p:sldId id="262" r:id="rId26"/>
    <p:sldId id="263" r:id="rId27"/>
    <p:sldId id="264" r:id="rId28"/>
    <p:sldId id="266" r:id="rId29"/>
    <p:sldId id="267" r:id="rId30"/>
    <p:sldId id="268" r:id="rId31"/>
    <p:sldId id="269" r:id="rId32"/>
    <p:sldId id="270" r:id="rId33"/>
    <p:sldId id="271" r:id="rId34"/>
    <p:sldId id="259" r:id="rId35"/>
    <p:sldId id="288" r:id="rId36"/>
    <p:sldId id="290" r:id="rId37"/>
    <p:sldId id="292" r:id="rId38"/>
    <p:sldId id="294" r:id="rId39"/>
    <p:sldId id="293" r:id="rId40"/>
    <p:sldId id="289" r:id="rId41"/>
    <p:sldId id="291" r:id="rId42"/>
    <p:sldId id="296" r:id="rId43"/>
    <p:sldId id="29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E7725A1-4ACE-4CB5-980B-70FC0375931A}">
          <p14:sldIdLst>
            <p14:sldId id="256"/>
          </p14:sldIdLst>
        </p14:section>
        <p14:section name="前言" id="{ED505287-F99C-4C37-9F73-028E944D62EB}">
          <p14:sldIdLst>
            <p14:sldId id="297"/>
            <p14:sldId id="257"/>
          </p14:sldIdLst>
        </p14:section>
        <p14:section name="树上差分" id="{7317B282-0385-4BE7-A3D6-BADBBCF403EF}">
          <p14:sldIdLst>
            <p14:sldId id="260"/>
            <p14:sldId id="272"/>
            <p14:sldId id="273"/>
            <p14:sldId id="299"/>
            <p14:sldId id="300"/>
            <p14:sldId id="274"/>
            <p14:sldId id="275"/>
            <p14:sldId id="284"/>
            <p14:sldId id="276"/>
            <p14:sldId id="282"/>
            <p14:sldId id="283"/>
            <p14:sldId id="285"/>
            <p14:sldId id="286"/>
            <p14:sldId id="287"/>
            <p14:sldId id="278"/>
            <p14:sldId id="279"/>
            <p14:sldId id="280"/>
            <p14:sldId id="281"/>
            <p14:sldId id="277"/>
          </p14:sldIdLst>
        </p14:section>
        <p14:section name="分块" id="{BEE93DEC-5A35-4908-9B66-143F01383270}">
          <p14:sldIdLst>
            <p14:sldId id="258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莫队" id="{769AC7B9-7A30-462D-A00E-1CA228AD3B8F}">
          <p14:sldIdLst>
            <p14:sldId id="259"/>
            <p14:sldId id="288"/>
            <p14:sldId id="290"/>
            <p14:sldId id="292"/>
            <p14:sldId id="294"/>
            <p14:sldId id="293"/>
            <p14:sldId id="289"/>
            <p14:sldId id="291"/>
            <p14:sldId id="296"/>
          </p14:sldIdLst>
        </p14:section>
        <p14:section name="结束" id="{E9DC3338-F70C-4BE1-AEF5-D20B96346483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65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980E-1928-4C78-8FFE-F79D491D35AA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A1791-2FA4-48F5-AA04-BFAF3E9D4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2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统计后</a:t>
            </a:r>
            <a:r>
              <a:rPr lang="en-US" altLang="zh-CN" dirty="0"/>
              <a:t> a[u] </a:t>
            </a:r>
            <a:r>
              <a:rPr lang="zh-CN" altLang="en-US" dirty="0"/>
              <a:t>表示的是 </a:t>
            </a:r>
            <a:r>
              <a:rPr lang="en-US" altLang="zh-CN" dirty="0"/>
              <a:t>u </a:t>
            </a:r>
            <a:r>
              <a:rPr lang="zh-CN" altLang="en-US" dirty="0"/>
              <a:t>到父亲的路径的经过次数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注意这个次数并没有被存在边上，而是存在点上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如果要对边考虑，可以转存到边上，也可以直接在回溯时处理每条边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7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两个方案不同是指，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画图解释题意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2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88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某种意义上，这种分块有点像只有三层的线段树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49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讲树状数组和线段树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9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模拟一下解释题意</a:t>
            </a:r>
            <a:endParaRPr lang="en-US" altLang="zh-CN" dirty="0"/>
          </a:p>
          <a:p>
            <a:r>
              <a:rPr lang="zh-CN" altLang="en-US" dirty="0"/>
              <a:t>画图解释退化情况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1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“但是”之前，模拟说明</a:t>
            </a:r>
            <a:endParaRPr lang="en-US" altLang="zh-CN" dirty="0"/>
          </a:p>
          <a:p>
            <a:r>
              <a:rPr lang="zh-CN" altLang="en-US" dirty="0"/>
              <a:t>接下来的部分有点绕，请认真听讲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3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两种理解方式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0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2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画图模拟直上直下处理</a:t>
            </a:r>
            <a:endParaRPr lang="en-US" altLang="zh-CN" dirty="0"/>
          </a:p>
          <a:p>
            <a:r>
              <a:rPr lang="en-US" altLang="zh-CN" dirty="0"/>
              <a:t>u </a:t>
            </a:r>
            <a:r>
              <a:rPr lang="zh-CN" altLang="en-US" dirty="0"/>
              <a:t>是根节点时特判，令根节点 </a:t>
            </a:r>
            <a:r>
              <a:rPr lang="en-US" altLang="zh-CN" dirty="0"/>
              <a:t>fa </a:t>
            </a:r>
            <a:r>
              <a:rPr lang="zh-CN" altLang="en-US" dirty="0"/>
              <a:t>为 </a:t>
            </a:r>
            <a:r>
              <a:rPr lang="en-US" altLang="zh-CN" dirty="0"/>
              <a:t>0 </a:t>
            </a:r>
            <a:r>
              <a:rPr lang="zh-CN" altLang="en-US" dirty="0"/>
              <a:t>就不用特判</a:t>
            </a:r>
            <a:endParaRPr lang="en-US" altLang="zh-CN" dirty="0"/>
          </a:p>
          <a:p>
            <a:r>
              <a:rPr lang="zh-CN" altLang="en-US" dirty="0"/>
              <a:t>画图模拟拐弯链处理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9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3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输入、输出、建树的部分省略</a:t>
            </a:r>
            <a:endParaRPr lang="en-US" altLang="zh-CN" dirty="0"/>
          </a:p>
          <a:p>
            <a:r>
              <a:rPr lang="zh-CN" altLang="en-US" dirty="0"/>
              <a:t>介绍代码里出现的变量</a:t>
            </a:r>
            <a:endParaRPr lang="en-US" altLang="zh-CN" dirty="0"/>
          </a:p>
          <a:p>
            <a:r>
              <a:rPr lang="en-US" altLang="zh-CN" dirty="0"/>
              <a:t>LCA </a:t>
            </a:r>
            <a:r>
              <a:rPr lang="zh-CN" altLang="en-US" dirty="0"/>
              <a:t>可以用你喜欢的方法求</a:t>
            </a:r>
            <a:endParaRPr lang="en-US" altLang="zh-CN" dirty="0"/>
          </a:p>
          <a:p>
            <a:r>
              <a:rPr lang="zh-CN" altLang="en-US" dirty="0"/>
              <a:t>遍历统计部分和计算子树大小很像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A1791-2FA4-48F5-AA04-BFAF3E9D4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0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9809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6420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259392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43494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7948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02283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84912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01622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301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215"/>
            <a:ext cx="8596668" cy="423014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200">
                <a:latin typeface="Fira Sans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2000">
                <a:latin typeface="Fira Sans"/>
                <a:ea typeface="黑体" panose="02010609060101010101" pitchFamily="49" charset="-122"/>
              </a:defRPr>
            </a:lvl2pPr>
            <a:lvl3pPr>
              <a:lnSpc>
                <a:spcPct val="120000"/>
              </a:lnSpc>
              <a:defRPr sz="1800">
                <a:latin typeface="Fira Sans"/>
                <a:ea typeface="黑体" panose="02010609060101010101" pitchFamily="49" charset="-122"/>
              </a:defRPr>
            </a:lvl3pPr>
            <a:lvl4pPr>
              <a:lnSpc>
                <a:spcPct val="120000"/>
              </a:lnSpc>
              <a:defRPr sz="1600">
                <a:latin typeface="Fira Sans"/>
                <a:ea typeface="黑体" panose="02010609060101010101" pitchFamily="49" charset="-122"/>
              </a:defRPr>
            </a:lvl4pPr>
            <a:lvl5pPr>
              <a:lnSpc>
                <a:spcPct val="120000"/>
              </a:lnSpc>
              <a:defRPr sz="1600">
                <a:latin typeface="Fira Sans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419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5509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17342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323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35936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41657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8623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1047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54D8-5CC8-41A5-993B-25271716A02B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5D9575-91DF-427F-A7C4-F007931EC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ransition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?keyword=%E6%95%B0%E5%88%97%E5%88%86%E5%9D%97%E5%85%A5%E9%97%A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AE144-EEB8-47E7-BA0D-D30774D2D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基础算法选讲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C47C6-7D98-412B-8AB4-BAC1D2FB5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FOI 2021 </a:t>
            </a:r>
            <a:r>
              <a:rPr lang="zh-CN" altLang="en-US" dirty="0"/>
              <a:t>夏令营 </a:t>
            </a:r>
            <a:r>
              <a:rPr lang="en-US" altLang="zh-CN" dirty="0"/>
              <a:t>Day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342513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B3BD-9596-4E57-9357-B38BAC75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FF58C-BA1F-4B52-B79E-6996FCE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回顾一下：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fa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]] -= 2</a:t>
            </a:r>
          </a:p>
          <a:p>
            <a:pPr lvl="1"/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 -=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fa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]] += 1</a:t>
            </a:r>
          </a:p>
          <a:p>
            <a:r>
              <a:rPr lang="zh-CN" altLang="en-US" dirty="0"/>
              <a:t>也就是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 -=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fa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]] -= 1</a:t>
            </a:r>
          </a:p>
          <a:p>
            <a:r>
              <a:rPr lang="zh-CN" altLang="en-US" dirty="0"/>
              <a:t>事实上，两种链在代码实现上可以都采用拐弯链的处理方式</a:t>
            </a:r>
            <a:endParaRPr lang="en-US" altLang="zh-CN" dirty="0"/>
          </a:p>
          <a:p>
            <a:r>
              <a:rPr lang="zh-CN" altLang="en-US" dirty="0"/>
              <a:t>可以自行模拟一遍验证正确性，此处不再赘述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55994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930BD-A49C-4B3E-84F0-00E41EE3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BBE10-8242-45B8-A545-C3DBBAE8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按照套路，传统的差分需要在最后遍历统计一遍</a:t>
            </a:r>
            <a:endParaRPr lang="en-US" altLang="zh-CN" dirty="0"/>
          </a:p>
          <a:p>
            <a:r>
              <a:rPr lang="zh-CN" altLang="en-US" dirty="0"/>
              <a:t>相应地，树上差分也要在最后 </a:t>
            </a:r>
            <a:r>
              <a:rPr lang="en-US" altLang="zh-CN" dirty="0"/>
              <a:t>DFS </a:t>
            </a:r>
            <a:r>
              <a:rPr lang="zh-CN" altLang="en-US" dirty="0"/>
              <a:t>遍历一遍</a:t>
            </a:r>
            <a:endParaRPr lang="en-US" altLang="zh-CN" dirty="0"/>
          </a:p>
          <a:p>
            <a:r>
              <a:rPr lang="en-US" altLang="zh-CN" dirty="0"/>
              <a:t>DFS </a:t>
            </a:r>
            <a:r>
              <a:rPr lang="zh-CN" altLang="en-US" dirty="0"/>
              <a:t>时先遍历子节点，在回溯时更新父节点的差分数组</a:t>
            </a:r>
            <a:endParaRPr lang="en-US" altLang="zh-CN" dirty="0"/>
          </a:p>
          <a:p>
            <a:r>
              <a:rPr lang="zh-CN" altLang="en-US" dirty="0"/>
              <a:t>上代码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26244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34330-4BE0-4280-8619-1158C614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792129-2D64-4CCA-93B8-47066D420B4F}"/>
              </a:ext>
            </a:extLst>
          </p:cNvPr>
          <p:cNvSpPr txBox="1"/>
          <p:nvPr/>
        </p:nvSpPr>
        <p:spPr>
          <a:xfrm>
            <a:off x="677334" y="3109079"/>
            <a:ext cx="429833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到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路径上的点全部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+1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 =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(u, v);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 +=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 +=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[w] -=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[w]] -=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0D7877-88E4-4AE4-876A-79C5579392D2}"/>
              </a:ext>
            </a:extLst>
          </p:cNvPr>
          <p:cNvSpPr txBox="1"/>
          <p:nvPr/>
        </p:nvSpPr>
        <p:spPr>
          <a:xfrm>
            <a:off x="4975667" y="3109079"/>
            <a:ext cx="631145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最后的遍历统计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枚举与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相连的点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 == v)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只枚举子节点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先递归统计得到子节点真实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a[v]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 +=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再对差分求和得到真实值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B0815D-32E7-456D-B9F1-8F2D924DE68C}"/>
              </a:ext>
            </a:extLst>
          </p:cNvPr>
          <p:cNvSpPr txBox="1"/>
          <p:nvPr/>
        </p:nvSpPr>
        <p:spPr>
          <a:xfrm>
            <a:off x="677334" y="1631751"/>
            <a:ext cx="1060979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fa[u]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表示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的父亲节点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差分数组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u, v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的最近公共祖先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5532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9A10-EA6B-49D6-9EB8-0FAD9C58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点差分 </a:t>
            </a:r>
            <a:r>
              <a:rPr lang="en-US" altLang="zh-CN" dirty="0"/>
              <a:t>vs </a:t>
            </a:r>
            <a:r>
              <a:rPr lang="zh-CN" altLang="en-US" dirty="0"/>
              <a:t>边差分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A21FD-927B-40F8-97E4-705FFA31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把题目稍微改一改：</a:t>
            </a:r>
            <a:endParaRPr lang="en-US" altLang="zh-CN" dirty="0"/>
          </a:p>
          <a:p>
            <a:r>
              <a:rPr lang="zh-CN" altLang="en-US" dirty="0"/>
              <a:t>有一棵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个节点的树，树上有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条路径，求</a:t>
            </a:r>
            <a:r>
              <a:rPr lang="zh-CN" altLang="en-US" dirty="0">
                <a:solidFill>
                  <a:srgbClr val="C00000"/>
                </a:solidFill>
              </a:rPr>
              <a:t>每条边</a:t>
            </a:r>
            <a:r>
              <a:rPr lang="zh-CN" altLang="en-US" dirty="0"/>
              <a:t>有多少条路径经过。</a:t>
            </a:r>
            <a:endParaRPr lang="en-US" altLang="zh-CN" dirty="0"/>
          </a:p>
          <a:p>
            <a:r>
              <a:rPr lang="zh-CN" altLang="en-US" dirty="0"/>
              <a:t>之前问的是</a:t>
            </a:r>
            <a:r>
              <a:rPr lang="zh-CN" altLang="en-US" dirty="0">
                <a:solidFill>
                  <a:srgbClr val="00B050"/>
                </a:solidFill>
              </a:rPr>
              <a:t>点</a:t>
            </a:r>
            <a:r>
              <a:rPr lang="zh-CN" altLang="en-US" dirty="0"/>
              <a:t>的经过次数，这里问的是</a:t>
            </a:r>
            <a:r>
              <a:rPr lang="zh-CN" altLang="en-US" dirty="0">
                <a:solidFill>
                  <a:srgbClr val="0070C0"/>
                </a:solidFill>
              </a:rPr>
              <a:t>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之前我们使用的是</a:t>
            </a:r>
            <a:r>
              <a:rPr lang="zh-CN" altLang="en-US" dirty="0">
                <a:solidFill>
                  <a:srgbClr val="00B050"/>
                </a:solidFill>
              </a:rPr>
              <a:t>点差分</a:t>
            </a:r>
            <a:r>
              <a:rPr lang="zh-CN" altLang="en-US" dirty="0"/>
              <a:t>，这里需要改成</a:t>
            </a:r>
            <a:r>
              <a:rPr lang="zh-CN" altLang="en-US" dirty="0">
                <a:solidFill>
                  <a:srgbClr val="0070C0"/>
                </a:solidFill>
              </a:rPr>
              <a:t>边差分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828014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6916-08C6-4934-B98D-E287CD2C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点差分 </a:t>
            </a:r>
            <a:r>
              <a:rPr lang="en-US" altLang="zh-CN" dirty="0"/>
              <a:t>vs </a:t>
            </a:r>
            <a:r>
              <a:rPr lang="zh-CN" altLang="en-US" dirty="0"/>
              <a:t>边差分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F27BB-335C-4A57-ABD3-7E5C5A03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差分数组表示 </a:t>
            </a:r>
            <a:r>
              <a:rPr lang="en-US" altLang="zh-CN" i="1" dirty="0"/>
              <a:t>u</a:t>
            </a:r>
            <a:r>
              <a:rPr lang="en-US" altLang="zh-CN" dirty="0"/>
              <a:t> </a:t>
            </a:r>
            <a:r>
              <a:rPr lang="zh-CN" altLang="en-US" dirty="0"/>
              <a:t>到根节点路径上</a:t>
            </a:r>
            <a:r>
              <a:rPr lang="zh-CN" altLang="en-US" dirty="0">
                <a:solidFill>
                  <a:srgbClr val="C00000"/>
                </a:solidFill>
              </a:rPr>
              <a:t>每条边</a:t>
            </a:r>
            <a:r>
              <a:rPr lang="zh-CN" altLang="en-US" dirty="0"/>
              <a:t>的经过次数加上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先考虑直上直下的链</a:t>
            </a:r>
            <a:endParaRPr lang="en-US" altLang="zh-CN" dirty="0"/>
          </a:p>
          <a:p>
            <a:pPr lvl="1"/>
            <a:r>
              <a:rPr lang="zh-CN" altLang="en-US" dirty="0"/>
              <a:t>假设链的上端是 </a:t>
            </a:r>
            <a:r>
              <a:rPr lang="en-US" altLang="zh-CN" i="1" dirty="0"/>
              <a:t>u</a:t>
            </a:r>
            <a:r>
              <a:rPr lang="zh-CN" altLang="en-US" dirty="0"/>
              <a:t>，下端是 </a:t>
            </a:r>
            <a:r>
              <a:rPr lang="en-US" altLang="zh-CN" i="1" dirty="0"/>
              <a:t>v</a:t>
            </a:r>
            <a:r>
              <a:rPr lang="zh-CN" altLang="en-US" dirty="0"/>
              <a:t>，只需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-= 1</a:t>
            </a:r>
          </a:p>
          <a:p>
            <a:pPr lvl="1"/>
            <a:r>
              <a:rPr lang="zh-CN" altLang="en-US" dirty="0"/>
              <a:t>思考：为什么这里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fa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]] </a:t>
            </a:r>
            <a:r>
              <a:rPr lang="zh-CN" altLang="en-US" dirty="0"/>
              <a:t>变成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</a:t>
            </a:r>
            <a:r>
              <a:rPr lang="zh-CN" altLang="en-US" dirty="0"/>
              <a:t>了？</a:t>
            </a:r>
            <a:endParaRPr lang="en-US" altLang="zh-CN" dirty="0"/>
          </a:p>
          <a:p>
            <a:r>
              <a:rPr lang="zh-CN" altLang="en-US" dirty="0"/>
              <a:t>再考虑拐弯的链</a:t>
            </a:r>
            <a:endParaRPr lang="en-US" altLang="zh-CN" dirty="0"/>
          </a:p>
          <a:p>
            <a:pPr lvl="1"/>
            <a:r>
              <a:rPr lang="zh-CN" altLang="en-US" dirty="0"/>
              <a:t>假设链的两端是 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zh-CN" altLang="en-US" dirty="0"/>
              <a:t>，链的拐点是 </a:t>
            </a:r>
            <a:r>
              <a:rPr lang="en-US" altLang="zh-CN" i="1" dirty="0"/>
              <a:t>w</a:t>
            </a:r>
            <a:r>
              <a:rPr lang="zh-CN" altLang="en-US" dirty="0"/>
              <a:t>（也就是 </a:t>
            </a:r>
            <a:r>
              <a:rPr lang="en-US" altLang="zh-CN" i="1" dirty="0"/>
              <a:t>u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同样把它拆成两条直上直下的链 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w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, </a:t>
            </a:r>
            <a:r>
              <a:rPr lang="en-US" altLang="zh-CN" i="1" dirty="0"/>
              <a:t>w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这时没有重复计算的问题了，只需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 -= 2</a:t>
            </a:r>
          </a:p>
        </p:txBody>
      </p:sp>
    </p:spTree>
    <p:extLst>
      <p:ext uri="{BB962C8B-B14F-4D97-AF65-F5344CB8AC3E}">
        <p14:creationId xmlns:p14="http://schemas.microsoft.com/office/powerpoint/2010/main" val="3236390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72641-B041-4CFA-BF0F-B9D6F1BD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点差分 </a:t>
            </a:r>
            <a:r>
              <a:rPr lang="en-US" altLang="zh-CN" dirty="0"/>
              <a:t>vs </a:t>
            </a:r>
            <a:r>
              <a:rPr lang="zh-CN" altLang="en-US" dirty="0"/>
              <a:t>边差分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4AD79-D1FB-4A79-AB86-3F1BBF55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同样，代码实现上直接采用拐弯链的处理即可</a:t>
            </a:r>
            <a:endParaRPr lang="en-US" altLang="zh-CN" dirty="0"/>
          </a:p>
          <a:p>
            <a:r>
              <a:rPr lang="zh-CN" altLang="en-US" dirty="0"/>
              <a:t>最后也需要 </a:t>
            </a:r>
            <a:r>
              <a:rPr lang="en-US" altLang="zh-CN" dirty="0"/>
              <a:t>DFS </a:t>
            </a:r>
            <a:r>
              <a:rPr lang="zh-CN" altLang="en-US" dirty="0"/>
              <a:t>遍历统计</a:t>
            </a:r>
            <a:endParaRPr lang="en-US" altLang="zh-CN" dirty="0"/>
          </a:p>
          <a:p>
            <a:r>
              <a:rPr lang="zh-CN" altLang="en-US" dirty="0"/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419915257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34330-4BE0-4280-8619-1158C614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792129-2D64-4CCA-93B8-47066D420B4F}"/>
              </a:ext>
            </a:extLst>
          </p:cNvPr>
          <p:cNvSpPr txBox="1"/>
          <p:nvPr/>
        </p:nvSpPr>
        <p:spPr>
          <a:xfrm>
            <a:off x="677334" y="3109079"/>
            <a:ext cx="429833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到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路径上的边全部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+1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 =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(u, v);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 +=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 +=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[w] -=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其实除了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modify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都是一样的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0D7877-88E4-4AE4-876A-79C5579392D2}"/>
              </a:ext>
            </a:extLst>
          </p:cNvPr>
          <p:cNvSpPr txBox="1"/>
          <p:nvPr/>
        </p:nvSpPr>
        <p:spPr>
          <a:xfrm>
            <a:off x="4975667" y="3109079"/>
            <a:ext cx="631145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最后的遍历统计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枚举与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相连的点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 == v)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只枚举子节点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先递归统计得到子节点真实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a[v]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 +=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再对差分求和得到真实值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B0815D-32E7-456D-B9F1-8F2D924DE68C}"/>
              </a:ext>
            </a:extLst>
          </p:cNvPr>
          <p:cNvSpPr txBox="1"/>
          <p:nvPr/>
        </p:nvSpPr>
        <p:spPr>
          <a:xfrm>
            <a:off x="677334" y="1631751"/>
            <a:ext cx="1060979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fa[u]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表示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的父亲节点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差分数组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u, v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的最近公共祖先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2947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98D8-3046-4B3F-ABCE-476B483C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80836-88FD-42A1-88F9-9E234C47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以上两道例题就是树上差分的基本应用了。通过这两道题目，想必各位对树上差分的适用情景也有了一定的认识。</a:t>
            </a:r>
            <a:endParaRPr lang="en-US" altLang="zh-CN" dirty="0"/>
          </a:p>
          <a:p>
            <a:r>
              <a:rPr lang="zh-CN" altLang="en-US" dirty="0"/>
              <a:t>当然大多数题目并不会这么这么简单，你可能需要进行一些额外的推导、转化，而树上差分只是一个求解的辅助工具。</a:t>
            </a:r>
            <a:endParaRPr lang="en-US" altLang="zh-CN" dirty="0"/>
          </a:p>
          <a:p>
            <a:r>
              <a:rPr lang="zh-CN" altLang="en-US" dirty="0"/>
              <a:t>下面来看一道进阶例题。</a:t>
            </a:r>
          </a:p>
        </p:txBody>
      </p:sp>
    </p:spTree>
    <p:extLst>
      <p:ext uri="{BB962C8B-B14F-4D97-AF65-F5344CB8AC3E}">
        <p14:creationId xmlns:p14="http://schemas.microsoft.com/office/powerpoint/2010/main" val="76824785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F3316-B7E0-411B-9589-A94C40C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4F4C7-0088-4C62-877E-D9CE6DD7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LibreOJ</a:t>
            </a:r>
            <a:r>
              <a:rPr lang="en-US" altLang="zh-CN" dirty="0"/>
              <a:t> 10131 </a:t>
            </a:r>
            <a:r>
              <a:rPr lang="zh-CN" altLang="en-US" dirty="0"/>
              <a:t>暗的连锁（一本通例题）</a:t>
            </a:r>
            <a:endParaRPr lang="en-US" altLang="zh-CN" dirty="0"/>
          </a:p>
          <a:p>
            <a:r>
              <a:rPr lang="zh-CN" altLang="en-US" dirty="0"/>
              <a:t>有一张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个点的无向图，其中 </a:t>
            </a:r>
            <a:r>
              <a:rPr lang="en-US" altLang="zh-CN" i="1" dirty="0"/>
              <a:t>n</a:t>
            </a:r>
            <a:r>
              <a:rPr lang="en-US" altLang="zh-CN" dirty="0"/>
              <a:t>-1 </a:t>
            </a:r>
            <a:r>
              <a:rPr lang="zh-CN" altLang="en-US" dirty="0"/>
              <a:t>条主要边组成一棵树，此外还有 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条附加边。</a:t>
            </a:r>
            <a:endParaRPr lang="en-US" altLang="zh-CN" dirty="0"/>
          </a:p>
          <a:p>
            <a:r>
              <a:rPr lang="zh-CN" altLang="en-US" dirty="0"/>
              <a:t>你需要切断一条主要边和一条附加边，使得图不连通。求方案数。</a:t>
            </a:r>
            <a:endParaRPr lang="en-US" altLang="zh-CN" dirty="0"/>
          </a:p>
          <a:p>
            <a:r>
              <a:rPr lang="en-US" altLang="zh-CN" i="1" dirty="0"/>
              <a:t>n</a:t>
            </a:r>
            <a:r>
              <a:rPr lang="en-US" altLang="zh-CN" dirty="0"/>
              <a:t> &lt;= 100000, </a:t>
            </a:r>
            <a:r>
              <a:rPr lang="en-US" altLang="zh-CN" i="1" dirty="0"/>
              <a:t>m</a:t>
            </a:r>
            <a:r>
              <a:rPr lang="en-US" altLang="zh-CN" dirty="0"/>
              <a:t> &lt;= 200000</a:t>
            </a:r>
          </a:p>
          <a:p>
            <a:r>
              <a:rPr lang="zh-CN" altLang="en-US" dirty="0"/>
              <a:t>以下我们把主要边称作“树边”。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550063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B665-8479-4A23-8A8E-D6B6D33D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9EE13-0698-4443-8865-B36B45B5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根据树的性质，如果没有附加边，那切断任意一条树边都能让图不连通。</a:t>
            </a:r>
            <a:endParaRPr lang="en-US" altLang="zh-CN" dirty="0"/>
          </a:p>
          <a:p>
            <a:r>
              <a:rPr lang="zh-CN" altLang="en-US" dirty="0"/>
              <a:t>加入附加边后，每一条附加边都和若干条树边形成了一个环。</a:t>
            </a:r>
            <a:endParaRPr lang="en-US" altLang="zh-CN" dirty="0"/>
          </a:p>
          <a:p>
            <a:pPr lvl="1"/>
            <a:r>
              <a:rPr lang="zh-CN" altLang="en-US" dirty="0"/>
              <a:t>只切断环上一条树边并不会改变连通性，因为环上的点还可以通过附加边相互到达。</a:t>
            </a:r>
            <a:endParaRPr lang="en-US" altLang="zh-CN" dirty="0"/>
          </a:p>
          <a:p>
            <a:pPr lvl="1"/>
            <a:r>
              <a:rPr lang="zh-CN" altLang="en-US" dirty="0"/>
              <a:t>只有同时切断一条树边和环上的附加边才能把环切成两段，从而让图不连通。</a:t>
            </a:r>
            <a:endParaRPr lang="en-US" altLang="zh-CN" dirty="0"/>
          </a:p>
          <a:p>
            <a:r>
              <a:rPr lang="zh-CN" altLang="en-US" dirty="0"/>
              <a:t>而如果一条树边在多个环内，即使切断了这条树边和其中一个环上的附加边，其它环也不会被切成两段，图还是连通的。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830111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A22C9-359B-47CB-8223-5C141915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写在前面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D0DBD-08CA-4933-96F3-3F3C2999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因为是“基础算法选讲”，所以讲得比较杂</a:t>
            </a:r>
            <a:endParaRPr lang="en-US" altLang="zh-CN" dirty="0"/>
          </a:p>
          <a:p>
            <a:r>
              <a:rPr lang="zh-CN" altLang="en-US" dirty="0"/>
              <a:t>部分内容难度较高，不要求全部掌握，以后还有很多机会学习</a:t>
            </a:r>
          </a:p>
          <a:p>
            <a:r>
              <a:rPr lang="zh-CN" altLang="en-US" dirty="0"/>
              <a:t>水平有限，如有错漏欢迎指正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28187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625E3-633D-438B-A74F-9E4D352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77D1-BA32-403D-AEB5-6247BBC9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有了这些分析，解法就呼之欲出了。</a:t>
            </a:r>
            <a:endParaRPr lang="en-US" altLang="zh-CN" dirty="0"/>
          </a:p>
          <a:p>
            <a:r>
              <a:rPr lang="zh-CN" altLang="en-US" dirty="0"/>
              <a:t>枚举被切断的树边：</a:t>
            </a:r>
            <a:endParaRPr lang="en-US" altLang="zh-CN" dirty="0"/>
          </a:p>
          <a:p>
            <a:pPr lvl="1"/>
            <a:r>
              <a:rPr lang="zh-CN" altLang="en-US" dirty="0"/>
              <a:t>如果这条树边不在任意一个环上，那么切断它后图已经不连通，再切断任意一条附加边即可，一共 </a:t>
            </a:r>
            <a:r>
              <a:rPr lang="en-US" altLang="zh-CN" i="1" dirty="0"/>
              <a:t>m</a:t>
            </a:r>
            <a:r>
              <a:rPr lang="zh-CN" altLang="en-US" dirty="0"/>
              <a:t> 种方案；</a:t>
            </a:r>
            <a:endParaRPr lang="en-US" altLang="zh-CN" dirty="0"/>
          </a:p>
          <a:p>
            <a:pPr lvl="1"/>
            <a:r>
              <a:rPr lang="zh-CN" altLang="en-US" dirty="0"/>
              <a:t>如果这条树边只在一个环上，那么切断它后还必须切断环上的附加边，只有 </a:t>
            </a:r>
            <a:r>
              <a:rPr lang="en-US" altLang="zh-CN" dirty="0"/>
              <a:t>1 </a:t>
            </a:r>
            <a:r>
              <a:rPr lang="zh-CN" altLang="en-US" dirty="0"/>
              <a:t>种方案；</a:t>
            </a:r>
            <a:endParaRPr lang="en-US" altLang="zh-CN" dirty="0"/>
          </a:p>
          <a:p>
            <a:pPr lvl="1"/>
            <a:r>
              <a:rPr lang="zh-CN" altLang="en-US" dirty="0"/>
              <a:t>如果这条树边在不止一个环上，那么无论切断哪条附加边都不能使得图不联通，没有可行的方案。</a:t>
            </a:r>
            <a:endParaRPr lang="en-US" altLang="zh-CN" dirty="0"/>
          </a:p>
          <a:p>
            <a:r>
              <a:rPr lang="zh-CN" altLang="en-US" dirty="0"/>
              <a:t>把所有树边对应的方案数相加即为答案。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782856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E81E-86DF-45D0-B047-BF0EC299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EB2ED-0BC9-4A1C-876F-DA856D4D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道理我都懂，但怎么知道每条树边在几个环上？</a:t>
            </a:r>
            <a:endParaRPr lang="en-US" altLang="zh-CN" dirty="0"/>
          </a:p>
          <a:p>
            <a:r>
              <a:rPr lang="zh-CN" altLang="en-US" dirty="0"/>
              <a:t>先考虑环是怎么形成的。</a:t>
            </a:r>
            <a:endParaRPr lang="en-US" altLang="zh-CN" dirty="0"/>
          </a:p>
          <a:p>
            <a:pPr lvl="1"/>
            <a:r>
              <a:rPr lang="zh-CN" altLang="en-US" dirty="0"/>
              <a:t>连接 </a:t>
            </a:r>
            <a:r>
              <a:rPr lang="en-US" altLang="zh-CN" i="1" dirty="0"/>
              <a:t>u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的附加边与 </a:t>
            </a:r>
            <a:r>
              <a:rPr lang="en-US" altLang="zh-CN" i="1" dirty="0"/>
              <a:t>u</a:t>
            </a:r>
            <a:r>
              <a:rPr lang="en-US" altLang="zh-CN" dirty="0"/>
              <a:t> </a:t>
            </a:r>
            <a:r>
              <a:rPr lang="zh-CN" altLang="en-US" dirty="0"/>
              <a:t>到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路径上所有边形成了一个环</a:t>
            </a:r>
            <a:endParaRPr lang="en-US" altLang="zh-CN" dirty="0"/>
          </a:p>
          <a:p>
            <a:r>
              <a:rPr lang="zh-CN" altLang="en-US" dirty="0"/>
              <a:t>那就只需要知道树上每条边被附加边对应的路径覆盖了几次</a:t>
            </a:r>
            <a:endParaRPr lang="en-US" altLang="zh-CN" dirty="0"/>
          </a:p>
          <a:p>
            <a:r>
              <a:rPr lang="zh-CN" altLang="en-US" dirty="0"/>
              <a:t>这不就是边差分吗？</a:t>
            </a:r>
            <a:endParaRPr lang="en-US" altLang="zh-CN" dirty="0"/>
          </a:p>
          <a:p>
            <a:r>
              <a:rPr lang="zh-CN" altLang="en-US" dirty="0"/>
              <a:t>做完了</a:t>
            </a:r>
          </a:p>
        </p:txBody>
      </p:sp>
    </p:spTree>
    <p:extLst>
      <p:ext uri="{BB962C8B-B14F-4D97-AF65-F5344CB8AC3E}">
        <p14:creationId xmlns:p14="http://schemas.microsoft.com/office/powerpoint/2010/main" val="253238814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47BD-9382-4862-A673-AB8E861B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1D70-41EE-45CD-8D40-BE639FB4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必做</a:t>
            </a:r>
            <a:endParaRPr lang="en-US" altLang="zh-CN" dirty="0"/>
          </a:p>
          <a:p>
            <a:pPr lvl="1"/>
            <a:r>
              <a:rPr lang="zh-CN" altLang="en-US" dirty="0"/>
              <a:t>洛谷 </a:t>
            </a:r>
            <a:r>
              <a:rPr lang="en-US" altLang="zh-CN" dirty="0"/>
              <a:t>P3128 </a:t>
            </a:r>
            <a:r>
              <a:rPr lang="zh-CN" altLang="en-US" dirty="0"/>
              <a:t>最大流 </a:t>
            </a:r>
            <a:r>
              <a:rPr lang="en-US" altLang="zh-CN" dirty="0"/>
              <a:t>(Max Flow P)</a:t>
            </a:r>
            <a:endParaRPr lang="zh-CN" altLang="en-US" dirty="0"/>
          </a:p>
          <a:p>
            <a:pPr lvl="1"/>
            <a:r>
              <a:rPr lang="zh-CN" altLang="en-US" dirty="0"/>
              <a:t>洛谷 </a:t>
            </a:r>
            <a:r>
              <a:rPr lang="en-US" altLang="zh-CN" dirty="0"/>
              <a:t>P3258 </a:t>
            </a:r>
            <a:r>
              <a:rPr lang="zh-CN" altLang="en-US" dirty="0"/>
              <a:t>松鼠的新家</a:t>
            </a:r>
            <a:endParaRPr lang="en-US" altLang="zh-CN" dirty="0"/>
          </a:p>
          <a:p>
            <a:pPr lvl="1"/>
            <a:r>
              <a:rPr lang="en-US" altLang="zh-CN" dirty="0" err="1"/>
              <a:t>LibreOJ</a:t>
            </a:r>
            <a:r>
              <a:rPr lang="en-US" altLang="zh-CN" dirty="0"/>
              <a:t> 10131 </a:t>
            </a:r>
            <a:r>
              <a:rPr lang="zh-CN" altLang="en-US" dirty="0"/>
              <a:t>暗的连锁</a:t>
            </a:r>
            <a:endParaRPr lang="en-US" altLang="zh-CN" dirty="0"/>
          </a:p>
          <a:p>
            <a:r>
              <a:rPr lang="zh-CN" altLang="en-US" dirty="0"/>
              <a:t>建议完成</a:t>
            </a:r>
            <a:endParaRPr lang="en-US" altLang="zh-CN" dirty="0"/>
          </a:p>
          <a:p>
            <a:pPr lvl="1"/>
            <a:r>
              <a:rPr lang="zh-CN" altLang="en-US" dirty="0"/>
              <a:t>洛谷 </a:t>
            </a:r>
            <a:r>
              <a:rPr lang="en-US" altLang="zh-CN" dirty="0"/>
              <a:t>P2680 </a:t>
            </a:r>
            <a:r>
              <a:rPr lang="zh-CN" altLang="en-US" dirty="0"/>
              <a:t>运输计划</a:t>
            </a:r>
            <a:endParaRPr lang="en-US" altLang="zh-CN" dirty="0"/>
          </a:p>
          <a:p>
            <a:r>
              <a:rPr lang="zh-CN" altLang="en-US" dirty="0"/>
              <a:t>选做</a:t>
            </a:r>
            <a:endParaRPr lang="en-US" altLang="zh-CN" dirty="0"/>
          </a:p>
          <a:p>
            <a:pPr lvl="1"/>
            <a:r>
              <a:rPr lang="zh-CN" altLang="en-US" dirty="0"/>
              <a:t>洛谷 </a:t>
            </a:r>
            <a:r>
              <a:rPr lang="en-US" altLang="zh-CN" dirty="0"/>
              <a:t>P1600 </a:t>
            </a:r>
            <a:r>
              <a:rPr lang="zh-CN" altLang="en-US" dirty="0"/>
              <a:t>天天爱跑步</a:t>
            </a:r>
          </a:p>
        </p:txBody>
      </p:sp>
    </p:spTree>
    <p:extLst>
      <p:ext uri="{BB962C8B-B14F-4D97-AF65-F5344CB8AC3E}">
        <p14:creationId xmlns:p14="http://schemas.microsoft.com/office/powerpoint/2010/main" val="68177707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059354-EB83-4BFD-BCE9-F05F5AC6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分块算法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000292-FE46-4C07-8D5C-43F16D6E8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暴力了，但没完全暴力。</a:t>
            </a:r>
          </a:p>
        </p:txBody>
      </p:sp>
    </p:spTree>
    <p:extLst>
      <p:ext uri="{BB962C8B-B14F-4D97-AF65-F5344CB8AC3E}">
        <p14:creationId xmlns:p14="http://schemas.microsoft.com/office/powerpoint/2010/main" val="138556893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A03317-C4A0-4799-8681-32645B60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F95E5D-6BAF-4168-B953-D7D3CC9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分块是什么？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Fira Sans"/>
              </a:rPr>
              <a:t>“分块的基本思想是，通过对原数据的适当划分，并在划分后的每一个块上预处理部分信息，从而较一般的暴力算法取得更优的时间复杂度。”</a:t>
            </a:r>
            <a:r>
              <a:rPr lang="en-US" altLang="zh-CN" b="0" i="0" dirty="0">
                <a:effectLst/>
                <a:latin typeface="Fira Sans"/>
              </a:rPr>
              <a:t>——</a:t>
            </a:r>
            <a:r>
              <a:rPr lang="zh-CN" altLang="en-US" b="0" i="0" dirty="0">
                <a:effectLst/>
                <a:latin typeface="Fira Sans"/>
              </a:rPr>
              <a:t>摘自</a:t>
            </a:r>
            <a:r>
              <a:rPr lang="en-US" altLang="zh-CN" b="0" i="0" dirty="0">
                <a:effectLst/>
                <a:latin typeface="Fira Sans"/>
              </a:rPr>
              <a:t> OI Wiki</a:t>
            </a:r>
          </a:p>
          <a:p>
            <a:r>
              <a:rPr lang="zh-CN" altLang="en-US" b="0" i="0" dirty="0">
                <a:effectLst/>
                <a:latin typeface="Fira Sans"/>
              </a:rPr>
              <a:t>这样讲也太抽象了吧？</a:t>
            </a:r>
            <a:endParaRPr lang="en-US" altLang="zh-CN" b="0" i="0" dirty="0">
              <a:effectLst/>
              <a:latin typeface="Fira Sans"/>
            </a:endParaRPr>
          </a:p>
          <a:p>
            <a:r>
              <a:rPr lang="zh-CN" altLang="en-US" dirty="0"/>
              <a:t>我们用一个例子来说明。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8123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19A6-9C0B-480E-AE1B-478D78A5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A4850-C788-4ED3-85FF-5E569999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 S </a:t>
            </a:r>
            <a:r>
              <a:rPr lang="zh-CN" altLang="en-US" dirty="0"/>
              <a:t>有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堆积木，从左到右排成一排。</a:t>
            </a:r>
            <a:endParaRPr lang="en-US" altLang="zh-CN" dirty="0"/>
          </a:p>
          <a:p>
            <a:r>
              <a:rPr lang="zh-CN" altLang="en-US" dirty="0"/>
              <a:t>开始时，第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堆积木的高度为 </a:t>
            </a:r>
            <a:r>
              <a:rPr lang="en-US" altLang="zh-CN" i="1" dirty="0" err="1"/>
              <a:t>h_i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小 </a:t>
            </a:r>
            <a:r>
              <a:rPr lang="en-US" altLang="zh-CN" dirty="0"/>
              <a:t>S </a:t>
            </a:r>
            <a:r>
              <a:rPr lang="zh-CN" altLang="en-US" dirty="0"/>
              <a:t>会进行 </a:t>
            </a:r>
            <a:r>
              <a:rPr lang="en-US" altLang="zh-CN" i="1" dirty="0"/>
              <a:t>q</a:t>
            </a:r>
            <a:r>
              <a:rPr lang="en-US" altLang="zh-CN" dirty="0"/>
              <a:t> </a:t>
            </a:r>
            <a:r>
              <a:rPr lang="zh-CN" altLang="en-US" dirty="0"/>
              <a:t>次操作，可能是两种之一：</a:t>
            </a:r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k x</a:t>
            </a:r>
            <a:r>
              <a:rPr lang="zh-CN" altLang="en-US" dirty="0"/>
              <a:t>  把第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堆积木的高度改为 </a:t>
            </a:r>
            <a:r>
              <a:rPr lang="en-US" altLang="zh-CN" i="1" dirty="0"/>
              <a:t>x</a:t>
            </a:r>
          </a:p>
          <a:p>
            <a:r>
              <a:rPr lang="en-US" altLang="zh-CN" dirty="0"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 l r</a:t>
            </a:r>
            <a:r>
              <a:rPr lang="zh-CN" altLang="en-US" dirty="0"/>
              <a:t>  询问第 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r>
              <a:rPr lang="zh-CN" altLang="en-US" dirty="0"/>
              <a:t>堆到第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堆积木现在的高度之和</a:t>
            </a:r>
            <a:endParaRPr lang="en-US" altLang="zh-CN" dirty="0"/>
          </a:p>
          <a:p>
            <a:r>
              <a:rPr lang="en-US" altLang="zh-CN" i="1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&lt;= 100000, </a:t>
            </a:r>
            <a:r>
              <a:rPr lang="en-US" altLang="zh-CN" i="1" dirty="0"/>
              <a:t>q</a:t>
            </a:r>
            <a:r>
              <a:rPr lang="en-US" altLang="zh-CN" dirty="0"/>
              <a:t> &lt;= 100000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23193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E6D1-3E40-47F2-B3AD-0F528A16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B345C-5737-434A-A6F8-DF37A520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我会树状数组 </a:t>
            </a:r>
            <a:r>
              <a:rPr lang="en-US" altLang="zh-CN" dirty="0"/>
              <a:t>/ </a:t>
            </a:r>
            <a:r>
              <a:rPr lang="zh-CN" altLang="en-US" dirty="0"/>
              <a:t>线段树！</a:t>
            </a:r>
            <a:endParaRPr lang="en-US" altLang="zh-CN" dirty="0"/>
          </a:p>
          <a:p>
            <a:pPr lvl="1"/>
            <a:r>
              <a:rPr lang="zh-CN" altLang="en-US" dirty="0"/>
              <a:t>你太强了，但为什么不试试其它做法呢？</a:t>
            </a:r>
            <a:endParaRPr lang="en-US" altLang="zh-CN" dirty="0"/>
          </a:p>
          <a:p>
            <a:r>
              <a:rPr lang="zh-CN" altLang="en-US" dirty="0"/>
              <a:t>我会暴力！</a:t>
            </a:r>
            <a:endParaRPr lang="en-US" altLang="zh-CN" dirty="0"/>
          </a:p>
          <a:p>
            <a:pPr lvl="1"/>
            <a:r>
              <a:rPr lang="zh-CN" altLang="en-US" dirty="0"/>
              <a:t>对于修改操作：直接修改 </a:t>
            </a:r>
            <a:r>
              <a:rPr lang="en-US" altLang="zh-CN" i="1" dirty="0" err="1"/>
              <a:t>h_i</a:t>
            </a:r>
            <a:r>
              <a:rPr lang="zh-CN" altLang="en-US" dirty="0"/>
              <a:t>，单次 </a:t>
            </a:r>
            <a:r>
              <a:rPr lang="en-US" altLang="zh-CN" dirty="0"/>
              <a:t>O(1)</a:t>
            </a:r>
          </a:p>
          <a:p>
            <a:pPr lvl="1"/>
            <a:r>
              <a:rPr lang="zh-CN" altLang="en-US" dirty="0"/>
              <a:t>对于查询操作：直接遍历 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] </a:t>
            </a:r>
            <a:r>
              <a:rPr lang="zh-CN" altLang="en-US" dirty="0"/>
              <a:t>求和，单次最坏 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最坏复杂度 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^2)</a:t>
            </a:r>
            <a:r>
              <a:rPr lang="zh-CN" altLang="en-US" dirty="0"/>
              <a:t>，</a:t>
            </a:r>
            <a:r>
              <a:rPr lang="en-US" altLang="zh-CN" dirty="0"/>
              <a:t>TLE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能不能优化一下这个暴力呢？</a:t>
            </a:r>
            <a:endParaRPr lang="en-US" altLang="zh-CN" dirty="0"/>
          </a:p>
          <a:p>
            <a:r>
              <a:rPr lang="zh-CN" altLang="en-US" dirty="0"/>
              <a:t>能！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71840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1770D-55AB-4C02-8FF1-E9DD3D0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751506-AF98-48B0-A689-1571DB6700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把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堆积木分成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段，那么每段有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/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个积木</a:t>
                </a:r>
                <a:endParaRPr lang="en-US" altLang="zh-CN" dirty="0"/>
              </a:p>
              <a:p>
                <a:r>
                  <a:rPr lang="zh-CN" altLang="en-US" dirty="0"/>
                  <a:t>这里分的“段”也就是分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块</a:t>
                </a:r>
                <a:r>
                  <a:rPr lang="zh-CN" altLang="en-US" dirty="0"/>
                  <a:t>的“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块</a:t>
                </a:r>
                <a:r>
                  <a:rPr lang="zh-CN" altLang="en-US" dirty="0"/>
                  <a:t>” </a:t>
                </a:r>
                <a:endParaRPr lang="en-US" altLang="zh-CN" dirty="0"/>
              </a:p>
              <a:p>
                <a:r>
                  <a:rPr lang="zh-CN" altLang="en-US" dirty="0"/>
                  <a:t>对于每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块</a:t>
                </a:r>
                <a:r>
                  <a:rPr lang="zh-CN" altLang="en-US" dirty="0"/>
                  <a:t>，我们维护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块内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所有积木的高度和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修改时：更新 </a:t>
                </a:r>
                <a:r>
                  <a:rPr lang="en-US" altLang="zh-CN" i="1" dirty="0" err="1"/>
                  <a:t>h_i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的同时更新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块内高度和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O(1)</a:t>
                </a:r>
              </a:p>
              <a:p>
                <a:pPr lvl="1"/>
                <a:r>
                  <a:rPr lang="zh-CN" altLang="en-US" dirty="0"/>
                  <a:t>查询时：把查询区间分成中间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整块的部分</a:t>
                </a:r>
                <a:r>
                  <a:rPr lang="zh-CN" altLang="en-US" dirty="0"/>
                  <a:t>和两边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零散的部分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zh-CN" altLang="en-US" dirty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整块的部分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：直接 </a:t>
                </a:r>
                <a:r>
                  <a:rPr lang="en-US" altLang="zh-CN" i="1" dirty="0" err="1">
                    <a:solidFill>
                      <a:schemeClr val="tx1"/>
                    </a:solidFill>
                  </a:rPr>
                  <a:t>ans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+= 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块内高度和</a:t>
                </a:r>
                <a:r>
                  <a:rPr lang="zh-CN" altLang="en-US" dirty="0"/>
                  <a:t>，一共 </a:t>
                </a:r>
                <a:r>
                  <a:rPr lang="en-US" altLang="zh-CN" dirty="0"/>
                  <a:t>O(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)</a:t>
                </a:r>
              </a:p>
              <a:p>
                <a:pPr lvl="2"/>
                <a:r>
                  <a:rPr lang="zh-CN" altLang="en-US" dirty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零散的部分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：直接暴力 </a:t>
                </a:r>
                <a:r>
                  <a:rPr lang="en-US" altLang="zh-CN" i="1" dirty="0" err="1">
                    <a:solidFill>
                      <a:schemeClr val="tx1"/>
                    </a:solidFill>
                  </a:rPr>
                  <a:t>ans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+= </a:t>
                </a:r>
                <a:r>
                  <a:rPr lang="en-US" altLang="zh-CN" i="1" dirty="0" err="1">
                    <a:solidFill>
                      <a:schemeClr val="tx1"/>
                    </a:solidFill>
                  </a:rPr>
                  <a:t>h_i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，最坏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O(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/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zh-CN" altLang="en-US" dirty="0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751506-AF98-48B0-A689-1571DB670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6" t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69242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ABB05-CFB0-41E7-A15F-28E58CF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6C289C-3C7C-4BA8-9197-9D734B79C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前面提到，总复杂度是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那么问题来了，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要取多少呢？</a:t>
                </a:r>
                <a:endParaRPr lang="en-US" altLang="zh-CN" dirty="0"/>
              </a:p>
              <a:p>
                <a:r>
                  <a:rPr lang="zh-CN" altLang="en-US" dirty="0"/>
                  <a:t>通过数学推导，可以得到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 时复杂度最小。</a:t>
                </a:r>
                <a:endParaRPr lang="en-US" altLang="zh-CN" dirty="0"/>
              </a:p>
              <a:p>
                <a:r>
                  <a:rPr lang="zh-CN" altLang="en-US" dirty="0"/>
                  <a:t>当然这里不必精确取到，大概即可。</a:t>
                </a:r>
                <a:endParaRPr lang="en-US" altLang="zh-CN" dirty="0"/>
              </a:p>
              <a:p>
                <a:r>
                  <a:rPr lang="zh-CN" altLang="en-US" dirty="0"/>
                  <a:t>有时候，由于算法常数等，你可能需要对块的大小做一些微调。</a:t>
                </a:r>
                <a:endParaRPr lang="en-US" altLang="zh-CN" dirty="0"/>
              </a:p>
              <a:p>
                <a:r>
                  <a:rPr lang="zh-CN" altLang="en-US" dirty="0"/>
                  <a:t>现阶段暂时不用考虑这些问题，只需记住，对于大部分题目，直接让块大小接近数据范围开根号往往最优。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6C289C-3C7C-4BA8-9197-9D734B79C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256555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550AF-509E-4B88-A498-39DDE42E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例题改编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78D33-07C0-4FD2-AF92-D58A6F5B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我们把题目稍微改一改</a:t>
            </a:r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l r x</a:t>
            </a:r>
            <a:r>
              <a:rPr lang="zh-CN" altLang="en-US" dirty="0"/>
              <a:t>  把第 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r>
              <a:rPr lang="zh-CN" altLang="en-US" dirty="0"/>
              <a:t>堆到第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堆积木的高度都加上 </a:t>
            </a:r>
            <a:r>
              <a:rPr lang="en-US" altLang="zh-CN" i="1" dirty="0"/>
              <a:t>x</a:t>
            </a:r>
          </a:p>
          <a:p>
            <a:r>
              <a:rPr lang="en-US" altLang="zh-CN" dirty="0"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 k</a:t>
            </a:r>
            <a:r>
              <a:rPr lang="zh-CN" altLang="en-US" dirty="0"/>
              <a:t>  询问第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堆积木现在的高度</a:t>
            </a:r>
            <a:endParaRPr lang="en-US" altLang="zh-CN" dirty="0"/>
          </a:p>
          <a:p>
            <a:r>
              <a:rPr lang="zh-CN" altLang="en-US" dirty="0"/>
              <a:t>怎么做？</a:t>
            </a:r>
            <a:endParaRPr lang="en-US" altLang="zh-CN" dirty="0"/>
          </a:p>
          <a:p>
            <a:r>
              <a:rPr lang="zh-CN" altLang="en-US" dirty="0"/>
              <a:t>把前一题的做法也稍微改一改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01009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7ED-699F-45E3-87B4-D35122CA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写在前面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4095A-A94A-4E86-9E4B-7D9BA7AE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上课时请保持安静，有疑问可以在适当时候举手提问</a:t>
            </a:r>
            <a:endParaRPr lang="en-US" altLang="zh-CN" dirty="0"/>
          </a:p>
          <a:p>
            <a:r>
              <a:rPr lang="zh-CN" altLang="en-US" dirty="0"/>
              <a:t>课程中间会有休息时间，可以自由讨论或放松，也欢迎上台提问</a:t>
            </a:r>
            <a:endParaRPr lang="en-US" altLang="zh-CN" dirty="0"/>
          </a:p>
          <a:p>
            <a:r>
              <a:rPr lang="zh-CN" altLang="en-US" dirty="0"/>
              <a:t>希望大家课下抽时间完成必做习题，巩固所学知识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课上请认真看模拟部分，</a:t>
            </a:r>
            <a:r>
              <a:rPr lang="en-US" altLang="zh-CN" dirty="0"/>
              <a:t>PPT </a:t>
            </a:r>
            <a:r>
              <a:rPr lang="zh-CN" altLang="en-US" dirty="0"/>
              <a:t>上可能没有模拟过程</a:t>
            </a:r>
            <a:endParaRPr lang="en-US" altLang="zh-CN" dirty="0"/>
          </a:p>
          <a:p>
            <a:r>
              <a:rPr lang="zh-CN" altLang="en-US" dirty="0"/>
              <a:t>动手实践永远是 </a:t>
            </a:r>
            <a:r>
              <a:rPr lang="en-US" altLang="zh-CN" dirty="0"/>
              <a:t>OI </a:t>
            </a:r>
            <a:r>
              <a:rPr lang="zh-CN" altLang="en-US" dirty="0"/>
              <a:t>学习的最佳方法，非常不建议课后自己啃 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如果您太强了，讲的内容都会了，欢迎自觉</a:t>
            </a:r>
            <a:r>
              <a:rPr lang="en-US" altLang="zh-CN" dirty="0"/>
              <a:t> (</a:t>
            </a:r>
            <a:r>
              <a:rPr lang="en-US" altLang="zh-CN" dirty="0" err="1"/>
              <a:t>jiào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66977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41A9-D3DC-43F3-A1EA-B7D8CF96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例题改编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3F78F-CBBF-4754-8BC5-F53FC750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还是把积木分成 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个块，每块 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查询时：直接输出 </a:t>
            </a:r>
            <a:r>
              <a:rPr lang="en-US" altLang="zh-CN" i="1" dirty="0" err="1"/>
              <a:t>h_i</a:t>
            </a:r>
            <a:r>
              <a:rPr lang="zh-CN" altLang="en-US" dirty="0"/>
              <a:t>，</a:t>
            </a:r>
            <a:r>
              <a:rPr lang="en-US" altLang="zh-CN" dirty="0"/>
              <a:t>O(1)</a:t>
            </a:r>
          </a:p>
          <a:p>
            <a:pPr lvl="1"/>
            <a:r>
              <a:rPr lang="zh-CN" altLang="en-US" dirty="0"/>
              <a:t>修改时：把修改区间分成中间</a:t>
            </a:r>
            <a:r>
              <a:rPr lang="zh-CN" altLang="en-US" dirty="0">
                <a:solidFill>
                  <a:srgbClr val="0070C0"/>
                </a:solidFill>
              </a:rPr>
              <a:t>整块的部分</a:t>
            </a:r>
            <a:r>
              <a:rPr lang="zh-CN" altLang="en-US" dirty="0"/>
              <a:t>和两边</a:t>
            </a:r>
            <a:r>
              <a:rPr lang="zh-CN" altLang="en-US" dirty="0">
                <a:solidFill>
                  <a:srgbClr val="7030A0"/>
                </a:solidFill>
              </a:rPr>
              <a:t>零散的部分</a:t>
            </a:r>
            <a:endParaRPr lang="en-US" altLang="zh-CN" dirty="0">
              <a:solidFill>
                <a:srgbClr val="7030A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zh-CN" altLang="en-US" dirty="0">
                <a:solidFill>
                  <a:srgbClr val="7030A0"/>
                </a:solidFill>
              </a:rPr>
              <a:t>零散的部分</a:t>
            </a:r>
            <a:r>
              <a:rPr lang="zh-CN" altLang="en-US" dirty="0">
                <a:solidFill>
                  <a:schemeClr val="tx1"/>
                </a:solidFill>
              </a:rPr>
              <a:t>：直接暴力 </a:t>
            </a:r>
            <a:r>
              <a:rPr lang="en-US" altLang="zh-CN" i="1" dirty="0" err="1">
                <a:solidFill>
                  <a:schemeClr val="tx1"/>
                </a:solidFill>
              </a:rPr>
              <a:t>h_i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+=</a:t>
            </a:r>
            <a:r>
              <a:rPr lang="en-US" altLang="zh-CN" i="1" dirty="0">
                <a:solidFill>
                  <a:schemeClr val="tx1"/>
                </a:solidFill>
              </a:rPr>
              <a:t> x</a:t>
            </a:r>
            <a:r>
              <a:rPr lang="zh-CN" altLang="en-US" dirty="0">
                <a:solidFill>
                  <a:schemeClr val="tx1"/>
                </a:solidFill>
              </a:rPr>
              <a:t>，最坏 </a:t>
            </a:r>
            <a:r>
              <a:rPr lang="en-US" altLang="zh-CN" dirty="0">
                <a:solidFill>
                  <a:schemeClr val="tx1"/>
                </a:solidFill>
              </a:rPr>
              <a:t>O(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zh-CN" altLang="en-US" dirty="0">
                <a:solidFill>
                  <a:srgbClr val="0070C0"/>
                </a:solidFill>
              </a:rPr>
              <a:t>整块的部分</a:t>
            </a:r>
            <a:r>
              <a:rPr lang="zh-CN" altLang="en-US" dirty="0">
                <a:solidFill>
                  <a:schemeClr val="tx1"/>
                </a:solidFill>
              </a:rPr>
              <a:t>：不能一次性更新所有 </a:t>
            </a:r>
            <a:r>
              <a:rPr lang="en-US" altLang="zh-CN" i="1" dirty="0" err="1">
                <a:solidFill>
                  <a:schemeClr val="tx1"/>
                </a:solidFill>
              </a:rPr>
              <a:t>h_i</a:t>
            </a:r>
            <a:r>
              <a:rPr lang="zh-CN" altLang="en-US" dirty="0">
                <a:solidFill>
                  <a:schemeClr val="tx1"/>
                </a:solidFill>
              </a:rPr>
              <a:t>，怎么办？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/>
              <a:t>对每块维护一个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懒标记 </a:t>
            </a:r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lazy</a:t>
            </a:r>
            <a:r>
              <a:rPr lang="zh-CN" altLang="en-US" dirty="0"/>
              <a:t>，表示当前块元素需要全部加上 </a:t>
            </a:r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lazy</a:t>
            </a:r>
            <a:endParaRPr lang="en-US" altLang="zh-CN" i="1" dirty="0"/>
          </a:p>
          <a:p>
            <a:pPr lvl="3"/>
            <a:r>
              <a:rPr lang="zh-CN" altLang="en-US" dirty="0"/>
              <a:t>询问时改为输出 </a:t>
            </a:r>
            <a:r>
              <a:rPr lang="en-US" altLang="zh-CN" i="1" dirty="0" err="1"/>
              <a:t>h_i</a:t>
            </a:r>
            <a:r>
              <a:rPr lang="en-US" altLang="zh-CN" dirty="0"/>
              <a:t> + </a:t>
            </a:r>
            <a:r>
              <a:rPr lang="zh-CN" altLang="en-US" dirty="0"/>
              <a:t>对应块的 </a:t>
            </a:r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lazy</a:t>
            </a:r>
            <a:endParaRPr lang="en-US" altLang="zh-CN" dirty="0"/>
          </a:p>
          <a:p>
            <a:pPr lvl="3"/>
            <a:r>
              <a:rPr lang="zh-CN" altLang="en-US" dirty="0"/>
              <a:t>修改零散块时，把块内所有 </a:t>
            </a:r>
            <a:r>
              <a:rPr lang="en-US" altLang="zh-CN" i="1" dirty="0" err="1"/>
              <a:t>h_i</a:t>
            </a:r>
            <a:r>
              <a:rPr lang="en-US" altLang="zh-CN" dirty="0"/>
              <a:t> += </a:t>
            </a:r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lazy</a:t>
            </a:r>
            <a:r>
              <a:rPr lang="zh-CN" altLang="en-US" dirty="0"/>
              <a:t>，清空 </a:t>
            </a:r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lazy</a:t>
            </a:r>
            <a:r>
              <a:rPr lang="zh-CN" altLang="en-US" dirty="0"/>
              <a:t>，然后再处理修改操作</a:t>
            </a:r>
            <a:endParaRPr lang="en-US" altLang="zh-CN" dirty="0"/>
          </a:p>
          <a:p>
            <a:r>
              <a:rPr lang="zh-CN" altLang="en-US" dirty="0"/>
              <a:t>总复杂度不变</a:t>
            </a:r>
          </a:p>
        </p:txBody>
      </p:sp>
    </p:spTree>
    <p:extLst>
      <p:ext uri="{BB962C8B-B14F-4D97-AF65-F5344CB8AC3E}">
        <p14:creationId xmlns:p14="http://schemas.microsoft.com/office/powerpoint/2010/main" val="220408752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E4B34-DDC9-4F99-A50A-E4FC57D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FE76F-CA4F-4931-8690-D8CF0BB3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继续加强</a:t>
            </a:r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l r x</a:t>
            </a:r>
            <a:r>
              <a:rPr lang="zh-CN" altLang="en-US" dirty="0"/>
              <a:t>  把第 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r>
              <a:rPr lang="zh-CN" altLang="en-US" dirty="0"/>
              <a:t>堆到第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堆积木的高度都加上 </a:t>
            </a:r>
            <a:r>
              <a:rPr lang="en-US" altLang="zh-CN" i="1" dirty="0"/>
              <a:t>x</a:t>
            </a:r>
          </a:p>
          <a:p>
            <a:r>
              <a:rPr lang="en-US" altLang="zh-CN" dirty="0"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 l r</a:t>
            </a:r>
            <a:r>
              <a:rPr lang="zh-CN" altLang="en-US" dirty="0"/>
              <a:t>  询问第 </a:t>
            </a:r>
            <a:r>
              <a:rPr lang="en-US" altLang="zh-CN" i="1" dirty="0"/>
              <a:t>l</a:t>
            </a:r>
            <a:r>
              <a:rPr lang="en-US" altLang="zh-CN" dirty="0"/>
              <a:t> </a:t>
            </a:r>
            <a:r>
              <a:rPr lang="zh-CN" altLang="en-US" dirty="0"/>
              <a:t>堆到第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堆积木现在的高度之和</a:t>
            </a:r>
            <a:endParaRPr lang="en-US" altLang="zh-CN" dirty="0"/>
          </a:p>
          <a:p>
            <a:r>
              <a:rPr lang="zh-CN" altLang="en-US" dirty="0"/>
              <a:t>怎么做？</a:t>
            </a:r>
            <a:endParaRPr lang="en-US" altLang="zh-CN" dirty="0"/>
          </a:p>
          <a:p>
            <a:r>
              <a:rPr lang="zh-CN" altLang="en-US" dirty="0"/>
              <a:t>结合上面两种做法就行了</a:t>
            </a:r>
            <a:endParaRPr lang="en-US" altLang="zh-CN" dirty="0"/>
          </a:p>
          <a:p>
            <a:r>
              <a:rPr lang="zh-CN" altLang="en-US" dirty="0"/>
              <a:t>留作习题</a:t>
            </a:r>
          </a:p>
        </p:txBody>
      </p:sp>
    </p:spTree>
    <p:extLst>
      <p:ext uri="{BB962C8B-B14F-4D97-AF65-F5344CB8AC3E}">
        <p14:creationId xmlns:p14="http://schemas.microsoft.com/office/powerpoint/2010/main" val="1123058824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34AF8-BA68-4BA5-9992-6E9A4D22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B26A7E-F090-4541-ACBD-9F158860D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LibreOJ</a:t>
                </a:r>
                <a:r>
                  <a:rPr lang="en-US" altLang="zh-CN" dirty="0"/>
                  <a:t> 6278 </a:t>
                </a:r>
                <a:r>
                  <a:rPr lang="zh-CN" altLang="en-US" dirty="0"/>
                  <a:t>数列分块入门 </a:t>
                </a:r>
                <a:r>
                  <a:rPr lang="en-US" altLang="zh-CN" dirty="0"/>
                  <a:t>4</a:t>
                </a:r>
              </a:p>
              <a:p>
                <a:r>
                  <a:rPr lang="en-US" altLang="zh-CN" dirty="0">
                    <a:highlight>
                      <a:srgbClr val="C0C0C0"/>
                    </a:highlight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1 l r x</a:t>
                </a:r>
                <a:r>
                  <a:rPr lang="zh-CN" altLang="en-US" dirty="0"/>
                  <a:t>  把第 </a:t>
                </a:r>
                <a:r>
                  <a:rPr lang="en-US" altLang="zh-CN" i="1" dirty="0"/>
                  <a:t>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堆到第 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堆积木的高度都加上 </a:t>
                </a:r>
                <a:r>
                  <a:rPr lang="en-US" altLang="zh-CN" i="1" dirty="0"/>
                  <a:t>x</a:t>
                </a:r>
              </a:p>
              <a:p>
                <a:r>
                  <a:rPr lang="en-US" altLang="zh-CN" dirty="0">
                    <a:highlight>
                      <a:srgbClr val="C0C0C0"/>
                    </a:highlight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2 l r x</a:t>
                </a:r>
                <a:r>
                  <a:rPr lang="zh-CN" altLang="en-US" dirty="0"/>
                  <a:t>  询问第 </a:t>
                </a:r>
                <a:r>
                  <a:rPr lang="en-US" altLang="zh-CN" i="1" dirty="0"/>
                  <a:t>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堆到第 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堆积木中高度小于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的积木个数</a:t>
                </a:r>
                <a:endParaRPr lang="en-US" altLang="zh-CN" dirty="0"/>
              </a:p>
              <a:p>
                <a:r>
                  <a:rPr lang="en-US" altLang="zh-CN" i="1" dirty="0"/>
                  <a:t>n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 &lt;= 50000</a:t>
                </a:r>
              </a:p>
              <a:p>
                <a:r>
                  <a:rPr lang="zh-CN" altLang="en-US" dirty="0"/>
                  <a:t>继续分块，块内排序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询问时：零散块暴力，整块二分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修改时：零散块暴力重构，整块打懒标记</a:t>
                </a:r>
                <a:endParaRPr lang="en-US" altLang="zh-CN" dirty="0"/>
              </a:p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，复杂度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B26A7E-F090-4541-ACBD-9F158860D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60113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B51F-DED8-4A93-807B-AF7AE250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DF5D-5B91-4D02-827B-4CF82A00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选做</a:t>
            </a:r>
          </a:p>
          <a:p>
            <a:pPr lvl="1"/>
            <a:r>
              <a:rPr lang="en-US" altLang="zh-CN" dirty="0" err="1">
                <a:hlinkClick r:id="rId2"/>
              </a:rPr>
              <a:t>LibreOJ</a:t>
            </a:r>
            <a:r>
              <a:rPr lang="en-US" altLang="zh-CN" dirty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数列分块入门系列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125745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059354-EB83-4BFD-BCE9-F05F5AC6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000292-FE46-4C07-8D5C-43F16D6E8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让你的暴力更“优雅”！</a:t>
            </a:r>
          </a:p>
        </p:txBody>
      </p:sp>
    </p:spTree>
    <p:extLst>
      <p:ext uri="{BB962C8B-B14F-4D97-AF65-F5344CB8AC3E}">
        <p14:creationId xmlns:p14="http://schemas.microsoft.com/office/powerpoint/2010/main" val="3797423486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B9925A-47FD-4597-AEF4-6EE4823C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004308F-8658-4349-A2D7-625DD639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为啥叫莫队？</a:t>
            </a:r>
            <a:endParaRPr lang="en-US" altLang="zh-CN" dirty="0"/>
          </a:p>
          <a:p>
            <a:r>
              <a:rPr lang="zh-CN" altLang="en-US" dirty="0"/>
              <a:t>它是以莫涛的名字命名的，取“莫涛队长”</a:t>
            </a:r>
            <a:r>
              <a:rPr lang="en-US" altLang="zh-CN" dirty="0"/>
              <a:t>==</a:t>
            </a:r>
            <a:r>
              <a:rPr lang="zh-CN" altLang="en-US" dirty="0"/>
              <a:t>“莫队”之意</a:t>
            </a:r>
            <a:endParaRPr lang="en-US" altLang="zh-CN" dirty="0"/>
          </a:p>
          <a:p>
            <a:r>
              <a:rPr lang="zh-CN" altLang="en-US" dirty="0"/>
              <a:t>莫队算法被称为是“优雅的暴力”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zh-CN" altLang="en-US" b="0" i="0" dirty="0">
                <a:effectLst/>
                <a:latin typeface="Fira Sans"/>
              </a:rPr>
              <a:t>莫队算法可以解决一类离线区间询问问题，适用性极为广泛。”</a:t>
            </a:r>
            <a:r>
              <a:rPr lang="en-US" altLang="zh-CN" b="0" i="0" dirty="0">
                <a:effectLst/>
                <a:latin typeface="Fira Sans"/>
              </a:rPr>
              <a:t>—— </a:t>
            </a:r>
            <a:r>
              <a:rPr lang="zh-CN" altLang="en-US" dirty="0"/>
              <a:t>摘自 </a:t>
            </a:r>
            <a:r>
              <a:rPr lang="en-US" altLang="zh-CN" dirty="0"/>
              <a:t>OI Wiki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687738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F46B9-A671-46CA-9A34-D07E6DE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11D31-7E20-47B2-A584-1009D950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莫队是干啥的？</a:t>
            </a:r>
            <a:endParaRPr lang="en-US" altLang="zh-CN" dirty="0"/>
          </a:p>
          <a:p>
            <a:r>
              <a:rPr lang="zh-CN" altLang="en-US" dirty="0"/>
              <a:t>简单来说，它能优化一类支持离线的暴力。</a:t>
            </a:r>
            <a:endParaRPr lang="en-US" altLang="zh-CN" dirty="0"/>
          </a:p>
          <a:p>
            <a:r>
              <a:rPr lang="zh-CN" altLang="en-US" dirty="0"/>
              <a:t>一般来说，询问会给出若干个区间，直接暴力求解每个区间不可承受，但在区间两端扩展、删除单个元素的复杂度很小，也就是说，我们可以容易地从 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] </a:t>
            </a:r>
            <a:r>
              <a:rPr lang="zh-CN" altLang="en-US" dirty="0"/>
              <a:t>的状态推出 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-1, </a:t>
            </a:r>
            <a:r>
              <a:rPr lang="en-US" altLang="zh-CN" i="1" dirty="0"/>
              <a:t>r</a:t>
            </a:r>
            <a:r>
              <a:rPr lang="en-US" altLang="zh-CN" dirty="0"/>
              <a:t>], [</a:t>
            </a:r>
            <a:r>
              <a:rPr lang="en-US" altLang="zh-CN" i="1" dirty="0"/>
              <a:t>l</a:t>
            </a:r>
            <a:r>
              <a:rPr lang="en-US" altLang="zh-CN" dirty="0"/>
              <a:t>+1, </a:t>
            </a:r>
            <a:r>
              <a:rPr lang="en-US" altLang="zh-CN" i="1" dirty="0"/>
              <a:t>r</a:t>
            </a:r>
            <a:r>
              <a:rPr lang="en-US" altLang="zh-CN" dirty="0"/>
              <a:t>], [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+1], [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-1] </a:t>
            </a:r>
            <a:r>
              <a:rPr lang="zh-CN" altLang="en-US" dirty="0"/>
              <a:t>的状态，这时就可以考虑莫队。</a:t>
            </a:r>
            <a:endParaRPr lang="en-US" altLang="zh-CN" dirty="0"/>
          </a:p>
          <a:p>
            <a:r>
              <a:rPr lang="zh-CN" altLang="en-US" dirty="0"/>
              <a:t>莫队通过将区间分块后把询问按照块排序，可以很大程度上利用前一个询问的状态进行转移，从而使暴力的复杂度降到可接受的程度。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115471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7BC5-F58E-44FD-9CE3-3D278DD8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086F0-708B-47AD-9A2F-F74A3AF7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一般地，假设有一个长为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的序列，有 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次询问，每次询问需要求出序列中一个给定区间的某种信息。</a:t>
            </a:r>
            <a:endParaRPr lang="en-US" altLang="zh-CN" dirty="0"/>
          </a:p>
          <a:p>
            <a:r>
              <a:rPr lang="zh-CN" altLang="en-US" dirty="0"/>
              <a:t>我们先读入所有询问，把序列分成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块。</a:t>
            </a:r>
            <a:endParaRPr lang="en-US" altLang="zh-CN" dirty="0"/>
          </a:p>
          <a:p>
            <a:r>
              <a:rPr lang="zh-CN" altLang="en-US" dirty="0"/>
              <a:t>接下来就是莫队算法的精髓 </a:t>
            </a:r>
            <a:r>
              <a:rPr lang="en-US" altLang="zh-CN" dirty="0"/>
              <a:t>—— </a:t>
            </a:r>
            <a:r>
              <a:rPr lang="zh-CN" altLang="en-US" dirty="0"/>
              <a:t>把询问排序：</a:t>
            </a:r>
            <a:endParaRPr lang="en-US" altLang="zh-CN" dirty="0"/>
          </a:p>
          <a:p>
            <a:pPr lvl="1"/>
            <a:r>
              <a:rPr lang="zh-CN" altLang="en-US" dirty="0"/>
              <a:t>先以询问左端点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所在的块</a:t>
            </a:r>
            <a:r>
              <a:rPr lang="zh-CN" altLang="en-US" dirty="0"/>
              <a:t>为第一关键字排序</a:t>
            </a:r>
            <a:endParaRPr lang="en-US" altLang="zh-CN" dirty="0"/>
          </a:p>
          <a:p>
            <a:pPr lvl="1"/>
            <a:r>
              <a:rPr lang="zh-CN" altLang="en-US" dirty="0"/>
              <a:t>再以询问右端点为第二关键字排序</a:t>
            </a:r>
            <a:endParaRPr lang="en-US" altLang="zh-CN" dirty="0"/>
          </a:p>
          <a:p>
            <a:r>
              <a:rPr lang="zh-CN" altLang="en-US" dirty="0"/>
              <a:t>然后从第一个询问开始，每次暴力移动左右端点直到当前区间与询问区间重合，此时记录答案，保留当前区间并处理下一个询问。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3930559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D2C7E-A07D-4916-9B69-B58A3902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60FEF7-79D7-4506-AF1D-1FD8B3AEFF77}"/>
              </a:ext>
            </a:extLst>
          </p:cNvPr>
          <p:cNvSpPr txBox="1"/>
          <p:nvPr/>
        </p:nvSpPr>
        <p:spPr>
          <a:xfrm>
            <a:off x="258234" y="1477901"/>
            <a:ext cx="591396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序列长度，询问个数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queries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MaxQ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询问数组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MaxQ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询问答案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（除最后一块外）每块的大小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当前区间的左、右端点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当前区间的答案</a:t>
            </a:r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所在的块编号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询问排序的比较函数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计算左端点所在块的编号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id_b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block_id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第一关键字：左端点所在块的编号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id_b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id_b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第二关键字：右端点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EFA8F7-B23A-4599-85BA-A68CACF5217C}"/>
              </a:ext>
            </a:extLst>
          </p:cNvPr>
          <p:cNvSpPr txBox="1"/>
          <p:nvPr/>
        </p:nvSpPr>
        <p:spPr>
          <a:xfrm>
            <a:off x="6172200" y="1477901"/>
            <a:ext cx="576156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对应的位置加入当前区间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对应的位置从当前区间中删去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利用莫队求解问题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读入部分已省略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计算块大小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queries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queries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询问排序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处理每个询问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queries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这四个循环的顺序很重要，不要轻易调换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以及，前置与后置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++ / --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有很大区别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可以想一想为什么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(--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暴力扩展左端点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(++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暴力扩展右端点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暴力删除左端点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暴力删除右端点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记录答案以便输出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856004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2308D-4DBA-416A-9B56-0EED8C7D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51A8D7-A5E3-49D8-80FF-E72490B92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考虑这样做的复杂度，假设移动一次区间端点为 </a:t>
                </a:r>
                <a:r>
                  <a:rPr lang="en-US" altLang="zh-CN" dirty="0"/>
                  <a:t>O(1)</a:t>
                </a:r>
              </a:p>
              <a:p>
                <a:pPr lvl="1"/>
                <a:r>
                  <a:rPr lang="zh-CN" altLang="en-US" dirty="0"/>
                  <a:t>当左端点在同一个块时，左端点每次移动的距离不超过块长，右端点移动距离之和不超过 </a:t>
                </a:r>
                <a:r>
                  <a:rPr lang="en-US" altLang="zh-CN" i="1" dirty="0"/>
                  <a:t>n</a:t>
                </a:r>
              </a:p>
              <a:p>
                <a:pPr lvl="1"/>
                <a:r>
                  <a:rPr lang="zh-CN" altLang="en-US" dirty="0"/>
                  <a:t>当左端点移动到下一个块时，左右端点移动距离之和不超过 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，而这种情况最多出现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次</a:t>
                </a:r>
              </a:p>
              <a:p>
                <a:r>
                  <a:rPr lang="zh-CN" altLang="en-US" dirty="0"/>
                  <a:t>因此总复杂度为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zh-CN" altLang="en-US" dirty="0"/>
                  <a:t>，则复杂度取到最小值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51A8D7-A5E3-49D8-80FF-E72490B92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720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07843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059354-EB83-4BFD-BCE9-F05F5AC6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树上差分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000292-FE46-4C07-8D5C-43F16D6E8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啥</a:t>
            </a:r>
            <a:r>
              <a:rPr lang="en-US" altLang="zh-CN" dirty="0"/>
              <a:t>……</a:t>
            </a:r>
            <a:r>
              <a:rPr lang="zh-CN" altLang="en-US" dirty="0"/>
              <a:t>又是差分？可是这次怎么在树上？</a:t>
            </a:r>
          </a:p>
        </p:txBody>
      </p:sp>
    </p:spTree>
    <p:extLst>
      <p:ext uri="{BB962C8B-B14F-4D97-AF65-F5344CB8AC3E}">
        <p14:creationId xmlns:p14="http://schemas.microsoft.com/office/powerpoint/2010/main" val="2375858757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0694-E38A-4583-B578-D980E57B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78FFD-8607-444A-A00A-DA1E64F3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洛谷 </a:t>
            </a:r>
            <a:r>
              <a:rPr lang="en-US" altLang="zh-CN" dirty="0"/>
              <a:t>P2709 </a:t>
            </a:r>
            <a:r>
              <a:rPr lang="zh-CN" altLang="en-US" dirty="0"/>
              <a:t>小</a:t>
            </a:r>
            <a:r>
              <a:rPr lang="en-US" altLang="zh-CN" dirty="0"/>
              <a:t>B</a:t>
            </a:r>
            <a:r>
              <a:rPr lang="zh-CN" altLang="en-US" dirty="0"/>
              <a:t>的询问</a:t>
            </a:r>
            <a:endParaRPr lang="en-US" altLang="zh-CN" dirty="0"/>
          </a:p>
          <a:p>
            <a:r>
              <a:rPr lang="zh-CN" altLang="en-US" dirty="0"/>
              <a:t>有一个长为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的整数序列 </a:t>
            </a:r>
            <a:r>
              <a:rPr lang="en-US" altLang="zh-CN" i="1" dirty="0" err="1"/>
              <a:t>a_i</a:t>
            </a:r>
            <a:r>
              <a:rPr lang="zh-CN" altLang="en-US" dirty="0"/>
              <a:t>，其中 </a:t>
            </a:r>
            <a:r>
              <a:rPr lang="en-US" altLang="zh-CN" dirty="0"/>
              <a:t>1 &lt;= </a:t>
            </a:r>
            <a:r>
              <a:rPr lang="en-US" altLang="zh-CN" i="1" dirty="0" err="1"/>
              <a:t>a_i</a:t>
            </a:r>
            <a:r>
              <a:rPr lang="en-US" altLang="zh-CN" dirty="0"/>
              <a:t> &lt;= </a:t>
            </a:r>
            <a:r>
              <a:rPr lang="en-US" altLang="zh-CN" i="1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次询问，每次给定区间 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  <a:r>
              <a:rPr lang="zh-CN" altLang="en-US" dirty="0"/>
              <a:t>，求所有数字在区间 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] </a:t>
            </a:r>
            <a:r>
              <a:rPr lang="zh-CN" altLang="en-US" dirty="0"/>
              <a:t>中的出现次数的平方和。</a:t>
            </a:r>
            <a:endParaRPr lang="en-US" altLang="zh-CN" dirty="0"/>
          </a:p>
          <a:p>
            <a:r>
              <a:rPr lang="en-US" altLang="zh-CN" i="1" dirty="0"/>
              <a:t>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/>
              <a:t>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50000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60354F-D2D9-4F8E-99E4-0C4A570CDC4C}"/>
              </a:ext>
            </a:extLst>
          </p:cNvPr>
          <p:cNvSpPr txBox="1"/>
          <p:nvPr/>
        </p:nvSpPr>
        <p:spPr>
          <a:xfrm>
            <a:off x="3539435" y="3789137"/>
            <a:ext cx="5983142" cy="2459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例如，对于序列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 [1, 2, 3, 2, 2, 3]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，其中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ira Sans"/>
              <a:ea typeface="黑体" panose="02010609060101010101" pitchFamily="49" charset="-122"/>
              <a:cs typeface="+mn-cs"/>
            </a:endParaRPr>
          </a:p>
          <a:p>
            <a:pPr marL="1200150" lvl="2" indent="-285750">
              <a:lnSpc>
                <a:spcPct val="12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出现了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次，平方为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ira Sans"/>
              <a:ea typeface="黑体" panose="02010609060101010101" pitchFamily="49" charset="-122"/>
              <a:cs typeface="+mn-cs"/>
            </a:endParaRPr>
          </a:p>
          <a:p>
            <a:pPr marL="1200150" lvl="2" indent="-285750">
              <a:lnSpc>
                <a:spcPct val="12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出现了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次，平方为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ira Sans"/>
              <a:ea typeface="黑体" panose="02010609060101010101" pitchFamily="49" charset="-122"/>
              <a:cs typeface="+mn-cs"/>
            </a:endParaRPr>
          </a:p>
          <a:p>
            <a:pPr marL="1200150" lvl="2" indent="-285750">
              <a:lnSpc>
                <a:spcPct val="12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出现了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次，平方为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ira Sans"/>
              <a:ea typeface="黑体" panose="02010609060101010101" pitchFamily="49" charset="-122"/>
              <a:cs typeface="+mn-cs"/>
            </a:endParaRPr>
          </a:p>
          <a:p>
            <a:pPr marL="1200150" lvl="2" indent="-285750">
              <a:lnSpc>
                <a:spcPct val="120000"/>
              </a:lnSpc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所以答案为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1+9+2 = 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ira Sans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ira Sans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257724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A588C-F8BE-4A77-9141-E10F885B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22CE3-D602-49BF-890A-F48328A1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1215"/>
            <a:ext cx="8596668" cy="1484435"/>
          </a:xfrm>
        </p:spPr>
        <p:txBody>
          <a:bodyPr/>
          <a:lstStyle/>
          <a:p>
            <a:r>
              <a:rPr lang="zh-CN" altLang="en-US" dirty="0"/>
              <a:t>莫队，考虑每次在区间中加入或删除一个数时如何维护答案。</a:t>
            </a:r>
            <a:endParaRPr lang="en-US" altLang="zh-CN" dirty="0"/>
          </a:p>
          <a:p>
            <a:r>
              <a:rPr lang="zh-CN" altLang="en-US" dirty="0"/>
              <a:t>开一个桶维护每个数字在当前区间中出现了几次，每次更新时把数字原先对答案的贡献扣除，更新出现次数后再加上新的贡献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CF827A-291C-4F98-B99A-E8BF3ABF480F}"/>
              </a:ext>
            </a:extLst>
          </p:cNvPr>
          <p:cNvSpPr txBox="1"/>
          <p:nvPr/>
        </p:nvSpPr>
        <p:spPr>
          <a:xfrm>
            <a:off x="791634" y="3429000"/>
            <a:ext cx="6314016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序列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MaxK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数字在区间中出现次数</a:t>
            </a:r>
            <a:endParaRPr lang="en-US" altLang="zh-CN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对应的位置加入当前区间</a:t>
            </a:r>
            <a:b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获得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处数字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-=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扣除原先贡献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]++;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更新出现次数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加上新的贡献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CEC4FC-ADF6-4E44-B4F2-36554EDBB5A6}"/>
              </a:ext>
            </a:extLst>
          </p:cNvPr>
          <p:cNvSpPr txBox="1"/>
          <p:nvPr/>
        </p:nvSpPr>
        <p:spPr>
          <a:xfrm>
            <a:off x="7105650" y="3429000"/>
            <a:ext cx="4229100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altLang="zh-CN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对应的位置从当前区间中删去</a:t>
            </a:r>
            <a:endParaRPr lang="en-US" altLang="zh-CN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同理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-=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]--;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5541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9DCF8-13F8-4661-BC9D-18847505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4AD45-008E-42F9-8946-C47AC31C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选做</a:t>
            </a:r>
            <a:endParaRPr lang="en-US" altLang="zh-CN" dirty="0"/>
          </a:p>
          <a:p>
            <a:pPr lvl="1"/>
            <a:r>
              <a:rPr lang="zh-CN" altLang="en-US" dirty="0"/>
              <a:t>洛谷 </a:t>
            </a:r>
            <a:r>
              <a:rPr lang="en-US" altLang="zh-CN" dirty="0"/>
              <a:t>P2709 </a:t>
            </a:r>
            <a:r>
              <a:rPr lang="zh-CN" altLang="en-US" dirty="0"/>
              <a:t>小</a:t>
            </a:r>
            <a:r>
              <a:rPr lang="en-US" altLang="zh-CN" dirty="0"/>
              <a:t>B</a:t>
            </a:r>
            <a:r>
              <a:rPr lang="zh-CN" altLang="en-US" dirty="0"/>
              <a:t>的询问</a:t>
            </a:r>
            <a:endParaRPr lang="en-US" altLang="zh-CN" dirty="0"/>
          </a:p>
          <a:p>
            <a:pPr lvl="1"/>
            <a:r>
              <a:rPr lang="zh-CN" altLang="en-US" dirty="0"/>
              <a:t>洛谷 </a:t>
            </a:r>
            <a:r>
              <a:rPr lang="en-US" altLang="zh-CN" dirty="0"/>
              <a:t>P1494 [</a:t>
            </a:r>
            <a:r>
              <a:rPr lang="zh-CN" altLang="en-US" dirty="0"/>
              <a:t>国家集训队</a:t>
            </a:r>
            <a:r>
              <a:rPr lang="en-US" altLang="zh-CN" dirty="0"/>
              <a:t>]</a:t>
            </a:r>
            <a:r>
              <a:rPr lang="zh-CN" altLang="en-US" dirty="0"/>
              <a:t>小</a:t>
            </a:r>
            <a:r>
              <a:rPr lang="en-US" altLang="zh-CN" dirty="0"/>
              <a:t>Z</a:t>
            </a:r>
            <a:r>
              <a:rPr lang="zh-CN" altLang="en-US" dirty="0"/>
              <a:t>的袜子</a:t>
            </a:r>
          </a:p>
        </p:txBody>
      </p:sp>
    </p:spTree>
    <p:extLst>
      <p:ext uri="{BB962C8B-B14F-4D97-AF65-F5344CB8AC3E}">
        <p14:creationId xmlns:p14="http://schemas.microsoft.com/office/powerpoint/2010/main" val="2233079610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0BAFC4C-7756-4548-80D4-0B1D68F62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D3F2AE-6E7E-468F-9A66-138045F0E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祝大家结业考试取得好成绩</a:t>
            </a:r>
          </a:p>
        </p:txBody>
      </p:sp>
    </p:spTree>
    <p:extLst>
      <p:ext uri="{BB962C8B-B14F-4D97-AF65-F5344CB8AC3E}">
        <p14:creationId xmlns:p14="http://schemas.microsoft.com/office/powerpoint/2010/main" val="398651826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7F5DE-EA2D-46DC-8015-FF19221D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A0A871-A4F7-499F-B573-1A794969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P3128 </a:t>
            </a:r>
            <a:r>
              <a:rPr lang="zh-CN" altLang="en-US" dirty="0"/>
              <a:t>最大流</a:t>
            </a:r>
            <a:endParaRPr lang="en-US" altLang="zh-CN" dirty="0"/>
          </a:p>
          <a:p>
            <a:r>
              <a:rPr lang="zh-CN" altLang="en-US" dirty="0"/>
              <a:t>简化题意：有一棵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个节点的树，树上有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条路径，求每个点有多少条路径经过。</a:t>
            </a:r>
            <a:endParaRPr lang="en-US" altLang="zh-CN" dirty="0"/>
          </a:p>
          <a:p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 &lt;= 100000</a:t>
            </a:r>
          </a:p>
          <a:p>
            <a:r>
              <a:rPr lang="zh-CN" altLang="en-US" dirty="0"/>
              <a:t>先考虑退化的情形，假设树是一条链。</a:t>
            </a:r>
            <a:endParaRPr lang="en-US" altLang="zh-CN" dirty="0"/>
          </a:p>
          <a:p>
            <a:r>
              <a:rPr lang="zh-CN" altLang="en-US" dirty="0"/>
              <a:t>问题变成：有一条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个点的数轴，数轴上有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条线段，求每个点被多少条线段覆盖。</a:t>
            </a:r>
            <a:endParaRPr lang="en-US" altLang="zh-CN" dirty="0"/>
          </a:p>
          <a:p>
            <a:r>
              <a:rPr lang="zh-CN" altLang="en-US" dirty="0"/>
              <a:t>这不就是差分例题吗？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40013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DFA2F-C73B-4FCC-B331-CC1011A8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9519C-4660-4F8F-8024-F02EE8A8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可是题目被搬到树上以后怎么做？</a:t>
            </a:r>
            <a:endParaRPr lang="en-US" altLang="zh-CN" dirty="0"/>
          </a:p>
          <a:p>
            <a:r>
              <a:rPr lang="zh-CN" altLang="en-US" dirty="0"/>
              <a:t>那就把差分也搬到树上！</a:t>
            </a:r>
            <a:endParaRPr lang="en-US" altLang="zh-CN" dirty="0"/>
          </a:p>
          <a:p>
            <a:r>
              <a:rPr lang="zh-CN" altLang="en-US" dirty="0"/>
              <a:t>传统的差分 </a:t>
            </a:r>
            <a:r>
              <a:rPr lang="en-US" altLang="zh-CN" dirty="0"/>
              <a:t>—— </a:t>
            </a:r>
            <a:r>
              <a:rPr lang="zh-CN" altLang="en-US" dirty="0"/>
              <a:t>某个位置与前一个位置之差</a:t>
            </a:r>
            <a:endParaRPr lang="en-US" altLang="zh-CN" dirty="0"/>
          </a:p>
          <a:p>
            <a:r>
              <a:rPr lang="zh-CN" altLang="en-US" dirty="0"/>
              <a:t>树上的差分 </a:t>
            </a:r>
            <a:r>
              <a:rPr lang="en-US" altLang="zh-CN" dirty="0"/>
              <a:t>—— </a:t>
            </a:r>
            <a:r>
              <a:rPr lang="zh-CN" altLang="en-US" dirty="0"/>
              <a:t>某个节点与</a:t>
            </a:r>
            <a:r>
              <a:rPr lang="en-US" altLang="zh-CN" dirty="0"/>
              <a:t>__________</a:t>
            </a:r>
            <a:r>
              <a:rPr lang="zh-CN" altLang="en-US" dirty="0"/>
              <a:t>之差</a:t>
            </a:r>
            <a:endParaRPr lang="en-US" altLang="zh-CN" dirty="0"/>
          </a:p>
          <a:p>
            <a:r>
              <a:rPr lang="zh-CN" altLang="en-US" dirty="0"/>
              <a:t>父节点？子节点？</a:t>
            </a:r>
            <a:endParaRPr lang="en-US" altLang="zh-CN" dirty="0"/>
          </a:p>
          <a:p>
            <a:r>
              <a:rPr lang="zh-CN" altLang="en-US" dirty="0"/>
              <a:t>两种都有！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674161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4E0D6-52D4-4BD5-8291-38C7AD9D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父与子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36BF1-E391-4876-B103-B35165BB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第一种</a:t>
            </a:r>
            <a:endParaRPr lang="en-US" altLang="zh-CN" dirty="0"/>
          </a:p>
          <a:p>
            <a:pPr lvl="1"/>
            <a:r>
              <a:rPr lang="zh-CN" altLang="en-US" dirty="0"/>
              <a:t>当前节点与</a:t>
            </a:r>
            <a:r>
              <a:rPr lang="zh-CN" altLang="en-US" dirty="0">
                <a:solidFill>
                  <a:srgbClr val="00B0F0"/>
                </a:solidFill>
              </a:rPr>
              <a:t>父节点</a:t>
            </a:r>
            <a:r>
              <a:rPr lang="zh-CN" altLang="en-US" dirty="0"/>
              <a:t>作差</a:t>
            </a:r>
            <a:endParaRPr lang="en-US" altLang="zh-CN" dirty="0"/>
          </a:p>
          <a:p>
            <a:pPr lvl="1"/>
            <a:r>
              <a:rPr lang="zh-CN" altLang="en-US" dirty="0"/>
              <a:t>节点的真实值等于</a:t>
            </a:r>
            <a:r>
              <a:rPr lang="zh-CN" altLang="en-US" dirty="0">
                <a:solidFill>
                  <a:srgbClr val="00B0F0"/>
                </a:solidFill>
              </a:rPr>
              <a:t>它到树根路径上</a:t>
            </a:r>
            <a:r>
              <a:rPr lang="zh-CN" altLang="en-US" dirty="0"/>
              <a:t>每个节点的差分之和</a:t>
            </a:r>
            <a:endParaRPr lang="en-US" altLang="zh-CN" dirty="0"/>
          </a:p>
          <a:p>
            <a:pPr lvl="1"/>
            <a:r>
              <a:rPr lang="zh-CN" altLang="en-US" dirty="0"/>
              <a:t>差分数组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</a:t>
            </a:r>
            <a:r>
              <a:rPr lang="zh-CN" altLang="en-US" dirty="0"/>
              <a:t>代表 </a:t>
            </a:r>
            <a:r>
              <a:rPr lang="en-US" altLang="zh-CN" i="1" dirty="0">
                <a:solidFill>
                  <a:srgbClr val="00B0F0"/>
                </a:solidFill>
              </a:rPr>
              <a:t>u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的子树中</a:t>
            </a:r>
            <a:r>
              <a:rPr lang="zh-CN" altLang="en-US" dirty="0"/>
              <a:t>每个节点都加上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转回原数组时，递归访问子节点</a:t>
            </a:r>
            <a:r>
              <a:rPr lang="zh-CN" altLang="en-US" dirty="0">
                <a:solidFill>
                  <a:srgbClr val="00B0F0"/>
                </a:solidFill>
              </a:rPr>
              <a:t>前</a:t>
            </a:r>
            <a:r>
              <a:rPr lang="zh-CN" altLang="en-US" dirty="0"/>
              <a:t>由上至下更新</a:t>
            </a:r>
            <a:endParaRPr lang="en-US" altLang="zh-CN" dirty="0"/>
          </a:p>
          <a:p>
            <a:pPr lvl="1"/>
            <a:r>
              <a:rPr lang="zh-CN" altLang="en-US" dirty="0"/>
              <a:t>例子：求树的深度，（有边权时）求点到树根的距离</a:t>
            </a:r>
            <a:endParaRPr lang="en-US" altLang="zh-CN" dirty="0"/>
          </a:p>
          <a:p>
            <a:pPr lvl="1"/>
            <a:r>
              <a:rPr lang="zh-CN" altLang="en-US" dirty="0"/>
              <a:t>太平凡了，不是今天的重点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586337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8536-5F3B-4AA2-90F0-B38BB098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父与子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4E9E6-9D44-4086-8F1F-C4504ACE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</a:t>
            </a:r>
            <a:endParaRPr lang="en-US" altLang="zh-CN" dirty="0"/>
          </a:p>
          <a:p>
            <a:pPr lvl="1"/>
            <a:r>
              <a:rPr lang="zh-CN" altLang="en-US" dirty="0"/>
              <a:t>当前节点与</a:t>
            </a:r>
            <a:r>
              <a:rPr lang="zh-CN" altLang="en-US" dirty="0">
                <a:solidFill>
                  <a:srgbClr val="00B050"/>
                </a:solidFill>
              </a:rPr>
              <a:t>所有子节点</a:t>
            </a:r>
            <a:r>
              <a:rPr lang="zh-CN" altLang="en-US" dirty="0"/>
              <a:t>作差</a:t>
            </a:r>
            <a:endParaRPr lang="en-US" altLang="zh-CN" dirty="0"/>
          </a:p>
          <a:p>
            <a:pPr lvl="1"/>
            <a:r>
              <a:rPr lang="zh-CN" altLang="en-US" dirty="0"/>
              <a:t>节点的真实值等于</a:t>
            </a:r>
            <a:r>
              <a:rPr lang="zh-CN" altLang="en-US" dirty="0">
                <a:solidFill>
                  <a:srgbClr val="00B050"/>
                </a:solidFill>
              </a:rPr>
              <a:t>它的子树中</a:t>
            </a:r>
            <a:r>
              <a:rPr lang="zh-CN" altLang="en-US" dirty="0"/>
              <a:t>每个节点的差分之和</a:t>
            </a:r>
            <a:endParaRPr lang="en-US" altLang="zh-CN" dirty="0"/>
          </a:p>
          <a:p>
            <a:pPr lvl="1"/>
            <a:r>
              <a:rPr lang="zh-CN" altLang="en-US" dirty="0"/>
              <a:t>差分数组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</a:t>
            </a:r>
            <a:r>
              <a:rPr lang="zh-CN" altLang="en-US" dirty="0"/>
              <a:t>代表 </a:t>
            </a:r>
            <a:r>
              <a:rPr lang="en-US" altLang="zh-CN" i="1" dirty="0">
                <a:solidFill>
                  <a:srgbClr val="00B050"/>
                </a:solidFill>
              </a:rPr>
              <a:t>u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到树根的路径上</a:t>
            </a:r>
            <a:r>
              <a:rPr lang="zh-CN" altLang="en-US" dirty="0"/>
              <a:t>每个节点都加上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转回原数组时，递归访问子节点</a:t>
            </a:r>
            <a:r>
              <a:rPr lang="zh-CN" altLang="en-US" dirty="0">
                <a:solidFill>
                  <a:srgbClr val="00B050"/>
                </a:solidFill>
              </a:rPr>
              <a:t>后</a:t>
            </a:r>
            <a:r>
              <a:rPr lang="zh-CN" altLang="en-US" dirty="0"/>
              <a:t>由下至上更新</a:t>
            </a:r>
            <a:endParaRPr lang="en-US" altLang="zh-CN" dirty="0"/>
          </a:p>
          <a:p>
            <a:pPr lvl="1"/>
            <a:r>
              <a:rPr lang="zh-CN" altLang="en-US" dirty="0"/>
              <a:t>今天主要讲第二种差分</a:t>
            </a:r>
            <a:endParaRPr lang="en-US" altLang="zh-CN" dirty="0"/>
          </a:p>
          <a:p>
            <a:pPr lvl="1"/>
            <a:r>
              <a:rPr lang="zh-CN" altLang="en-US" dirty="0"/>
              <a:t>接下来我们用它解决这道例题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220359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982E-963F-4D17-9460-2FAA5046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一道简单的例题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A7022-6C36-44D5-B3B4-17DE0C60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先考虑如何处理直上直下的链</a:t>
            </a:r>
            <a:endParaRPr lang="en-US" altLang="zh-CN" dirty="0"/>
          </a:p>
          <a:p>
            <a:pPr lvl="1"/>
            <a:r>
              <a:rPr lang="zh-CN" altLang="en-US" dirty="0"/>
              <a:t>差分数组表示 </a:t>
            </a:r>
            <a:r>
              <a:rPr lang="en-US" altLang="zh-CN" i="1" dirty="0"/>
              <a:t>u</a:t>
            </a:r>
            <a:r>
              <a:rPr lang="en-US" altLang="zh-CN" dirty="0"/>
              <a:t> </a:t>
            </a:r>
            <a:r>
              <a:rPr lang="zh-CN" altLang="en-US" dirty="0"/>
              <a:t>到根节点的路径上所有点的经过次数加上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假设链的上端是 </a:t>
            </a:r>
            <a:r>
              <a:rPr lang="en-US" altLang="zh-CN" i="1" dirty="0"/>
              <a:t>u</a:t>
            </a:r>
            <a:r>
              <a:rPr lang="zh-CN" altLang="en-US" dirty="0"/>
              <a:t>，下端是 </a:t>
            </a:r>
            <a:r>
              <a:rPr lang="en-US" altLang="zh-CN" i="1" dirty="0"/>
              <a:t>v</a:t>
            </a:r>
            <a:r>
              <a:rPr lang="zh-CN" altLang="en-US" dirty="0"/>
              <a:t>，只需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fa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]] -= 1</a:t>
            </a:r>
          </a:p>
          <a:p>
            <a:r>
              <a:rPr lang="zh-CN" altLang="en-US" dirty="0"/>
              <a:t>再考虑拐弯的链</a:t>
            </a:r>
            <a:endParaRPr lang="en-US" altLang="zh-CN" dirty="0"/>
          </a:p>
          <a:p>
            <a:pPr lvl="1"/>
            <a:r>
              <a:rPr lang="zh-CN" altLang="en-US" dirty="0"/>
              <a:t>假设链的两端是 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zh-CN" altLang="en-US" dirty="0"/>
              <a:t>，链的拐点是 </a:t>
            </a:r>
            <a:r>
              <a:rPr lang="en-US" altLang="zh-CN" i="1" dirty="0"/>
              <a:t>w</a:t>
            </a:r>
            <a:r>
              <a:rPr lang="zh-CN" altLang="en-US" dirty="0"/>
              <a:t>（也就是 </a:t>
            </a:r>
            <a:r>
              <a:rPr lang="en-US" altLang="zh-CN" i="1" dirty="0"/>
              <a:t>u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我们把它拆成两条链 </a:t>
            </a:r>
            <a:r>
              <a:rPr lang="en-US" altLang="zh-CN" dirty="0"/>
              <a:t>(</a:t>
            </a:r>
            <a:r>
              <a:rPr lang="en-US" altLang="zh-CN" i="1" dirty="0"/>
              <a:t>u</a:t>
            </a:r>
            <a:r>
              <a:rPr lang="en-US" altLang="zh-CN" dirty="0"/>
              <a:t>, </a:t>
            </a:r>
            <a:r>
              <a:rPr lang="en-US" altLang="zh-CN" i="1" dirty="0"/>
              <a:t>w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, </a:t>
            </a:r>
            <a:r>
              <a:rPr lang="en-US" altLang="zh-CN" i="1" dirty="0"/>
              <a:t>w</a:t>
            </a:r>
            <a:r>
              <a:rPr lang="en-US" altLang="zh-CN" dirty="0"/>
              <a:t>)</a:t>
            </a:r>
            <a:r>
              <a:rPr lang="zh-CN" altLang="en-US" dirty="0"/>
              <a:t>，它们都是直上直下的</a:t>
            </a:r>
            <a:endParaRPr lang="en-US" altLang="zh-CN" dirty="0"/>
          </a:p>
          <a:p>
            <a:pPr lvl="1"/>
            <a:r>
              <a:rPr lang="zh-CN" altLang="en-US" dirty="0"/>
              <a:t>按照前面的处理方式，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u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v</a:t>
            </a:r>
            <a:r>
              <a:rPr lang="en-US" altLang="zh-CN" dirty="0"/>
              <a:t>] +=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fa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]] -= 2</a:t>
            </a:r>
          </a:p>
          <a:p>
            <a:pPr lvl="1"/>
            <a:r>
              <a:rPr lang="zh-CN" altLang="en-US" dirty="0"/>
              <a:t>然而</a:t>
            </a:r>
            <a:r>
              <a:rPr lang="en-US" altLang="zh-CN" dirty="0"/>
              <a:t>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这个点被算了两次，需要扣掉，于是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 -= 1, 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fa</a:t>
            </a:r>
            <a:r>
              <a:rPr lang="en-US" altLang="zh-CN" dirty="0"/>
              <a:t>[</a:t>
            </a:r>
            <a:r>
              <a:rPr lang="en-US" altLang="zh-CN" i="1" dirty="0"/>
              <a:t>w</a:t>
            </a:r>
            <a:r>
              <a:rPr lang="en-US" altLang="zh-CN" dirty="0"/>
              <a:t>]] += 1</a:t>
            </a:r>
          </a:p>
        </p:txBody>
      </p:sp>
    </p:spTree>
    <p:extLst>
      <p:ext uri="{BB962C8B-B14F-4D97-AF65-F5344CB8AC3E}">
        <p14:creationId xmlns:p14="http://schemas.microsoft.com/office/powerpoint/2010/main" val="505064598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945</TotalTime>
  <Words>4444</Words>
  <Application>Microsoft Office PowerPoint</Application>
  <PresentationFormat>宽屏</PresentationFormat>
  <Paragraphs>379</Paragraphs>
  <Slides>43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Fira Sans</vt:lpstr>
      <vt:lpstr>等线</vt:lpstr>
      <vt:lpstr>华文新魏</vt:lpstr>
      <vt:lpstr>微软雅黑</vt:lpstr>
      <vt:lpstr>Arial</vt:lpstr>
      <vt:lpstr>Cambria Math</vt:lpstr>
      <vt:lpstr>Consolas</vt:lpstr>
      <vt:lpstr>Fira Code</vt:lpstr>
      <vt:lpstr>Trebuchet MS</vt:lpstr>
      <vt:lpstr>Wingdings 3</vt:lpstr>
      <vt:lpstr>平面</vt:lpstr>
      <vt:lpstr>基础算法选讲</vt:lpstr>
      <vt:lpstr>写在前面</vt:lpstr>
      <vt:lpstr>写在前面</vt:lpstr>
      <vt:lpstr>树上差分</vt:lpstr>
      <vt:lpstr>一道简单的例题</vt:lpstr>
      <vt:lpstr>一道简单的例题</vt:lpstr>
      <vt:lpstr>父与子 I</vt:lpstr>
      <vt:lpstr>父与子 II</vt:lpstr>
      <vt:lpstr>一道简单的例题</vt:lpstr>
      <vt:lpstr>一道简单的例题</vt:lpstr>
      <vt:lpstr>一道简单的例题</vt:lpstr>
      <vt:lpstr>代码</vt:lpstr>
      <vt:lpstr>点差分 vs 边差分</vt:lpstr>
      <vt:lpstr>点差分 vs 边差分</vt:lpstr>
      <vt:lpstr>点差分 vs 边差分</vt:lpstr>
      <vt:lpstr>代码</vt:lpstr>
      <vt:lpstr>小结</vt:lpstr>
      <vt:lpstr>进阶例题</vt:lpstr>
      <vt:lpstr>进阶例题</vt:lpstr>
      <vt:lpstr>进阶例题</vt:lpstr>
      <vt:lpstr>进阶例题</vt:lpstr>
      <vt:lpstr>习题</vt:lpstr>
      <vt:lpstr>分块算法</vt:lpstr>
      <vt:lpstr>引入</vt:lpstr>
      <vt:lpstr>一道简单的例题</vt:lpstr>
      <vt:lpstr>一道简单的例题</vt:lpstr>
      <vt:lpstr>一道简单的例题</vt:lpstr>
      <vt:lpstr>一道简单的例题</vt:lpstr>
      <vt:lpstr>例题改编</vt:lpstr>
      <vt:lpstr>例题改编</vt:lpstr>
      <vt:lpstr>思考</vt:lpstr>
      <vt:lpstr>进阶例题</vt:lpstr>
      <vt:lpstr>习题</vt:lpstr>
      <vt:lpstr>莫队算法</vt:lpstr>
      <vt:lpstr>莫队介绍</vt:lpstr>
      <vt:lpstr>原理</vt:lpstr>
      <vt:lpstr>原理</vt:lpstr>
      <vt:lpstr>代码</vt:lpstr>
      <vt:lpstr>复杂度分析</vt:lpstr>
      <vt:lpstr>例题</vt:lpstr>
      <vt:lpstr>例题</vt:lpstr>
      <vt:lpstr>习题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基础算法选讲</dc:title>
  <dc:creator>words hot</dc:creator>
  <cp:lastModifiedBy>words hot</cp:lastModifiedBy>
  <cp:revision>128</cp:revision>
  <dcterms:created xsi:type="dcterms:W3CDTF">2021-07-17T00:14:03Z</dcterms:created>
  <dcterms:modified xsi:type="dcterms:W3CDTF">2021-07-18T05:46:30Z</dcterms:modified>
</cp:coreProperties>
</file>