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94" r:id="rId13"/>
    <p:sldId id="268" r:id="rId14"/>
    <p:sldId id="269" r:id="rId15"/>
    <p:sldId id="270" r:id="rId16"/>
    <p:sldId id="271" r:id="rId17"/>
    <p:sldId id="286"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6D207-A923-49FE-9596-56C6FB58D8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D8E19F-5EF8-4D4D-9258-967578355F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A5AE4A-1E53-4D30-889D-AB5EC5333772}"/>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9DE86931-A02E-4703-809E-CCAC15A65F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2E1A0E-AF26-4CD1-8E87-9C62F557E678}"/>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47672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2AE97-F84C-4B47-9039-4627943D95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68782F-A072-4886-82F3-B7333D9215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86687E-4B15-46D1-8434-E2DF3961C5D7}"/>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C64FC458-93D9-42DA-86FF-34BC8AC5B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4BB0C-F282-4FC2-885E-BE3915DB1655}"/>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30741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38DA09-4F89-4147-8D18-06E8914E0E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46EC6F-B2A3-496D-8BED-DF385967C3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4A64B-F122-4A10-A2D0-C806530B42CA}"/>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123C300D-FCDD-47BE-BEEF-30EC6557C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EFFC1-24B2-4463-A94E-7B8EA548B27B}"/>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246796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EE0C9-7180-40B3-85B3-1A5736E4E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B008E4-075A-4C9F-84EA-D644C4B64E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F57D93-2822-4AF7-9D36-5F587D6582C8}"/>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54C1BBDE-6EC1-4681-92BA-378D4A9FB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4AB441-4D56-4105-B1B5-7A17A8F71FB4}"/>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10369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EF495-8874-43B0-A55B-5F83BC9D41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2D0B50-1CA1-4696-B726-3F2B47370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D55772-2375-4A19-9B3B-A224DF55D82C}"/>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FCD14248-44CB-4D6F-B982-CFC6FB809F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3DB55-AEE5-4CB7-869F-2E2635AA48EA}"/>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61543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D3045-4641-4892-8C80-2569A5D83D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118018-9A5F-4301-AEDC-15F89105E1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9B6D48-C69C-4589-820E-7C9871DCDF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09284A-9627-4F7A-9232-BE72FD6CADE2}"/>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6" name="页脚占位符 5">
            <a:extLst>
              <a:ext uri="{FF2B5EF4-FFF2-40B4-BE49-F238E27FC236}">
                <a16:creationId xmlns:a16="http://schemas.microsoft.com/office/drawing/2014/main" id="{9121147F-CF44-4F5F-AAFD-B285D9D497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F842E5-4307-4410-9A43-561C104708C5}"/>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5010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E92BB-C7F1-4616-A51C-99CB1A10BEB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543959-6D56-4BD5-83A7-12AD62C7C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FE6D1E-B072-4611-A149-CAAED7E072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BB900E2-C9A0-4DCA-80CD-E01ADEFCC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D19C174-0E6F-49ED-B51F-94817E7742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941734-DB29-476D-8BBC-D961697BC094}"/>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8" name="页脚占位符 7">
            <a:extLst>
              <a:ext uri="{FF2B5EF4-FFF2-40B4-BE49-F238E27FC236}">
                <a16:creationId xmlns:a16="http://schemas.microsoft.com/office/drawing/2014/main" id="{00983A92-60EA-4C09-B56D-423CBF5A93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D159B2-435C-4115-B742-DB8AABEEFEF6}"/>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9657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81D9-615F-4DF6-A1AD-7B94D3422D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CC857E-059E-4E5B-B1DB-4FFC53AB3C91}"/>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4" name="页脚占位符 3">
            <a:extLst>
              <a:ext uri="{FF2B5EF4-FFF2-40B4-BE49-F238E27FC236}">
                <a16:creationId xmlns:a16="http://schemas.microsoft.com/office/drawing/2014/main" id="{06944C65-6E57-40D5-8C3C-C3F7246B4E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775615-73CE-4D6B-9C70-BD68C14351EB}"/>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70312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2060FE-6AFC-4440-AAD5-1C0E85665FA5}"/>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3" name="页脚占位符 2">
            <a:extLst>
              <a:ext uri="{FF2B5EF4-FFF2-40B4-BE49-F238E27FC236}">
                <a16:creationId xmlns:a16="http://schemas.microsoft.com/office/drawing/2014/main" id="{1136B907-046D-44FB-B5D3-0CD3A372CB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DE950E-0175-467E-A697-332A3B7B50CA}"/>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265413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A226A-0E5F-4B21-8E7F-2242EE6B73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A73FD1-4E68-488D-A0CE-0EB63A45E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14B387-95B9-466E-8D46-839293C53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860447-84DD-4F63-BBBF-1B562A45D542}"/>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6" name="页脚占位符 5">
            <a:extLst>
              <a:ext uri="{FF2B5EF4-FFF2-40B4-BE49-F238E27FC236}">
                <a16:creationId xmlns:a16="http://schemas.microsoft.com/office/drawing/2014/main" id="{16EE2AAD-9F1F-4EF8-AA6C-9A72AB8036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EF9012-4870-46C3-88CD-DD856055B371}"/>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371421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2B277-427E-4157-889A-446AA4C866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E46B8B-90AD-430E-AAC4-6317C808F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802F1D-1C2F-48C1-8FB5-A5EAC5DC2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4B1304-4DE5-4387-9B49-D271D3618A46}"/>
              </a:ext>
            </a:extLst>
          </p:cNvPr>
          <p:cNvSpPr>
            <a:spLocks noGrp="1"/>
          </p:cNvSpPr>
          <p:nvPr>
            <p:ph type="dt" sz="half" idx="10"/>
          </p:nvPr>
        </p:nvSpPr>
        <p:spPr/>
        <p:txBody>
          <a:bodyPr/>
          <a:lstStyle/>
          <a:p>
            <a:fld id="{64E4880D-13BA-43E5-AB29-073A9745E3CB}" type="datetimeFigureOut">
              <a:rPr lang="zh-CN" altLang="en-US" smtClean="0"/>
              <a:t>2021/7/10</a:t>
            </a:fld>
            <a:endParaRPr lang="zh-CN" altLang="en-US"/>
          </a:p>
        </p:txBody>
      </p:sp>
      <p:sp>
        <p:nvSpPr>
          <p:cNvPr id="6" name="页脚占位符 5">
            <a:extLst>
              <a:ext uri="{FF2B5EF4-FFF2-40B4-BE49-F238E27FC236}">
                <a16:creationId xmlns:a16="http://schemas.microsoft.com/office/drawing/2014/main" id="{9137C497-6FF5-4BD0-9543-1FD55FD236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76F47-616F-49D8-8419-6C1F500249BB}"/>
              </a:ext>
            </a:extLst>
          </p:cNvPr>
          <p:cNvSpPr>
            <a:spLocks noGrp="1"/>
          </p:cNvSpPr>
          <p:nvPr>
            <p:ph type="sldNum" sz="quarter" idx="12"/>
          </p:nvPr>
        </p:nvSpPr>
        <p:spPr/>
        <p:txBody>
          <a:body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293976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F8D7D-8DA6-4D98-9A28-E91D1A9BD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1DB202-9967-4A43-BC30-42C1EE255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10C7DC-4F1B-4820-8709-F21D9AF7A3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4880D-13BA-43E5-AB29-073A9745E3CB}" type="datetimeFigureOut">
              <a:rPr lang="zh-CN" altLang="en-US" smtClean="0"/>
              <a:t>2021/7/10</a:t>
            </a:fld>
            <a:endParaRPr lang="zh-CN" altLang="en-US"/>
          </a:p>
        </p:txBody>
      </p:sp>
      <p:sp>
        <p:nvSpPr>
          <p:cNvPr id="5" name="页脚占位符 4">
            <a:extLst>
              <a:ext uri="{FF2B5EF4-FFF2-40B4-BE49-F238E27FC236}">
                <a16:creationId xmlns:a16="http://schemas.microsoft.com/office/drawing/2014/main" id="{BE607311-8A43-4FFB-8D74-AFC5BB946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B6814A-31DB-46EF-8B0F-4C9D28A92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A9D90-ED1D-4005-9CDE-02A9370E26E1}" type="slidenum">
              <a:rPr lang="zh-CN" altLang="en-US" smtClean="0"/>
              <a:t>‹#›</a:t>
            </a:fld>
            <a:endParaRPr lang="zh-CN" altLang="en-US"/>
          </a:p>
        </p:txBody>
      </p:sp>
    </p:spTree>
    <p:extLst>
      <p:ext uri="{BB962C8B-B14F-4D97-AF65-F5344CB8AC3E}">
        <p14:creationId xmlns:p14="http://schemas.microsoft.com/office/powerpoint/2010/main" val="420340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00A43-D955-4305-BD85-8CEF429E228E}"/>
              </a:ext>
            </a:extLst>
          </p:cNvPr>
          <p:cNvSpPr>
            <a:spLocks noGrp="1"/>
          </p:cNvSpPr>
          <p:nvPr>
            <p:ph type="ctrTitle"/>
          </p:nvPr>
        </p:nvSpPr>
        <p:spPr/>
        <p:txBody>
          <a:bodyPr/>
          <a:lstStyle/>
          <a:p>
            <a:r>
              <a:rPr lang="zh-CN" altLang="en-US" dirty="0"/>
              <a:t>图论专题选讲</a:t>
            </a:r>
          </a:p>
        </p:txBody>
      </p:sp>
      <p:sp>
        <p:nvSpPr>
          <p:cNvPr id="3" name="副标题 2">
            <a:extLst>
              <a:ext uri="{FF2B5EF4-FFF2-40B4-BE49-F238E27FC236}">
                <a16:creationId xmlns:a16="http://schemas.microsoft.com/office/drawing/2014/main" id="{B0F3D0A5-CFB0-4EB7-AD47-F0A4490224A8}"/>
              </a:ext>
            </a:extLst>
          </p:cNvPr>
          <p:cNvSpPr>
            <a:spLocks noGrp="1"/>
          </p:cNvSpPr>
          <p:nvPr>
            <p:ph type="subTitle" idx="1"/>
          </p:nvPr>
        </p:nvSpPr>
        <p:spPr/>
        <p:txBody>
          <a:bodyPr/>
          <a:lstStyle/>
          <a:p>
            <a:r>
              <a:rPr lang="zh-CN" altLang="en-US" dirty="0"/>
              <a:t>施良致</a:t>
            </a:r>
          </a:p>
        </p:txBody>
      </p:sp>
    </p:spTree>
    <p:extLst>
      <p:ext uri="{BB962C8B-B14F-4D97-AF65-F5344CB8AC3E}">
        <p14:creationId xmlns:p14="http://schemas.microsoft.com/office/powerpoint/2010/main" val="190710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C23B8-181D-4DDE-8CC6-DCCC8646D795}"/>
              </a:ext>
            </a:extLst>
          </p:cNvPr>
          <p:cNvSpPr>
            <a:spLocks noGrp="1"/>
          </p:cNvSpPr>
          <p:nvPr>
            <p:ph type="title"/>
          </p:nvPr>
        </p:nvSpPr>
        <p:spPr/>
        <p:txBody>
          <a:bodyPr/>
          <a:lstStyle/>
          <a:p>
            <a:r>
              <a:rPr lang="zh-CN" altLang="en-US" dirty="0"/>
              <a:t>欧拉道路（回路）</a:t>
            </a:r>
          </a:p>
        </p:txBody>
      </p:sp>
      <p:sp>
        <p:nvSpPr>
          <p:cNvPr id="3" name="内容占位符 2">
            <a:extLst>
              <a:ext uri="{FF2B5EF4-FFF2-40B4-BE49-F238E27FC236}">
                <a16:creationId xmlns:a16="http://schemas.microsoft.com/office/drawing/2014/main" id="{B29F66CB-A984-439B-8EEC-C7D84DC19B3D}"/>
              </a:ext>
            </a:extLst>
          </p:cNvPr>
          <p:cNvSpPr>
            <a:spLocks noGrp="1"/>
          </p:cNvSpPr>
          <p:nvPr>
            <p:ph idx="1"/>
          </p:nvPr>
        </p:nvSpPr>
        <p:spPr/>
        <p:txBody>
          <a:bodyPr/>
          <a:lstStyle/>
          <a:p>
            <a:r>
              <a:rPr lang="zh-CN" altLang="en-US" dirty="0"/>
              <a:t>代码实现</a:t>
            </a:r>
          </a:p>
        </p:txBody>
      </p:sp>
      <p:pic>
        <p:nvPicPr>
          <p:cNvPr id="5" name="图片 4">
            <a:extLst>
              <a:ext uri="{FF2B5EF4-FFF2-40B4-BE49-F238E27FC236}">
                <a16:creationId xmlns:a16="http://schemas.microsoft.com/office/drawing/2014/main" id="{0A0014B7-1357-4A72-8654-68F704B7BBE0}"/>
              </a:ext>
            </a:extLst>
          </p:cNvPr>
          <p:cNvPicPr>
            <a:picLocks noChangeAspect="1"/>
          </p:cNvPicPr>
          <p:nvPr/>
        </p:nvPicPr>
        <p:blipFill>
          <a:blip r:embed="rId2"/>
          <a:stretch>
            <a:fillRect/>
          </a:stretch>
        </p:blipFill>
        <p:spPr>
          <a:xfrm>
            <a:off x="1751551" y="2709662"/>
            <a:ext cx="8688897" cy="2427946"/>
          </a:xfrm>
          <a:prstGeom prst="rect">
            <a:avLst/>
          </a:prstGeom>
        </p:spPr>
      </p:pic>
    </p:spTree>
    <p:extLst>
      <p:ext uri="{BB962C8B-B14F-4D97-AF65-F5344CB8AC3E}">
        <p14:creationId xmlns:p14="http://schemas.microsoft.com/office/powerpoint/2010/main" val="367329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46DD1-22BB-4379-B167-2EF937FF0748}"/>
              </a:ext>
            </a:extLst>
          </p:cNvPr>
          <p:cNvSpPr>
            <a:spLocks noGrp="1"/>
          </p:cNvSpPr>
          <p:nvPr>
            <p:ph type="title"/>
          </p:nvPr>
        </p:nvSpPr>
        <p:spPr/>
        <p:txBody>
          <a:bodyPr/>
          <a:lstStyle/>
          <a:p>
            <a:r>
              <a:rPr lang="zh-CN" altLang="en-US" dirty="0"/>
              <a:t>混合图的欧拉回路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69F2D4-4F07-4748-A987-A7045AA61F03}"/>
                  </a:ext>
                </a:extLst>
              </p:cNvPr>
              <p:cNvSpPr>
                <a:spLocks noGrp="1"/>
              </p:cNvSpPr>
              <p:nvPr>
                <p:ph idx="1"/>
              </p:nvPr>
            </p:nvSpPr>
            <p:spPr/>
            <p:txBody>
              <a:bodyPr>
                <a:normAutofit fontScale="92500"/>
              </a:bodyPr>
              <a:lstStyle/>
              <a:p>
                <a:r>
                  <a:rPr lang="zh-CN" altLang="en-US" dirty="0"/>
                  <a:t>给定一张既有无向边又有有向边的图，求其欧拉回路</a:t>
                </a:r>
                <a:endParaRPr lang="en-US" altLang="zh-CN" dirty="0"/>
              </a:p>
              <a:p>
                <a:r>
                  <a:rPr lang="zh-CN" altLang="en-US" dirty="0"/>
                  <a:t>图中无向边可以从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zh-CN" altLang="en-US" i="1">
                        <a:latin typeface="Cambria Math" panose="02040503050406030204" pitchFamily="18" charset="0"/>
                      </a:rPr>
                      <m:t>走到</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也可以从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走到</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oMath>
                </a14:m>
                <a:r>
                  <a:rPr lang="zh-CN" altLang="en-US" dirty="0"/>
                  <a:t>，但只能走一次。</a:t>
                </a:r>
                <a:endParaRPr lang="en-US" altLang="zh-CN" dirty="0"/>
              </a:p>
              <a:p>
                <a:r>
                  <a:rPr lang="zh-CN" altLang="en-US" dirty="0"/>
                  <a:t>图中的有向边只能按照给定方向走，也只能走一次。</a:t>
                </a:r>
              </a:p>
            </p:txBody>
          </p:sp>
        </mc:Choice>
        <mc:Fallback xmlns="">
          <p:sp>
            <p:nvSpPr>
              <p:cNvPr id="3" name="内容占位符 2">
                <a:extLst>
                  <a:ext uri="{FF2B5EF4-FFF2-40B4-BE49-F238E27FC236}">
                    <a16:creationId xmlns:a16="http://schemas.microsoft.com/office/drawing/2014/main" id="{3069F2D4-4F07-4748-A987-A7045AA61F03}"/>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02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AD7B4-2871-471C-9889-BC7960C6740A}"/>
              </a:ext>
            </a:extLst>
          </p:cNvPr>
          <p:cNvSpPr>
            <a:spLocks noGrp="1"/>
          </p:cNvSpPr>
          <p:nvPr>
            <p:ph type="title"/>
          </p:nvPr>
        </p:nvSpPr>
        <p:spPr/>
        <p:txBody>
          <a:bodyPr/>
          <a:lstStyle/>
          <a:p>
            <a:r>
              <a:rPr lang="zh-CN" altLang="en-US" dirty="0"/>
              <a:t>「</a:t>
            </a:r>
            <a:r>
              <a:rPr lang="en-US" altLang="zh-CN" dirty="0"/>
              <a:t>2020 </a:t>
            </a:r>
            <a:r>
              <a:rPr lang="zh-CN" altLang="en-US" dirty="0"/>
              <a:t>联合省选」丁香之路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F02876-4330-4F90-8461-105BC7A89DFD}"/>
                  </a:ext>
                </a:extLst>
              </p:cNvPr>
              <p:cNvSpPr>
                <a:spLocks noGrp="1"/>
              </p:cNvSpPr>
              <p:nvPr>
                <p:ph idx="1"/>
              </p:nvPr>
            </p:nvSpPr>
            <p:spPr/>
            <p:txBody>
              <a:bodyPr/>
              <a:lstStyle/>
              <a:p>
                <a:r>
                  <a:rPr lang="zh-CN" altLang="en-US" dirty="0"/>
                  <a:t>题目大意：有一个</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点的图，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zh-CN" altLang="en-US" i="1">
                        <a:latin typeface="Cambria Math" panose="02040503050406030204" pitchFamily="18" charset="0"/>
                      </a:rPr>
                      <m:t>两点</m:t>
                    </m:r>
                  </m:oMath>
                </a14:m>
                <a:r>
                  <a:rPr lang="zh-CN" altLang="en-US" dirty="0"/>
                  <a:t>的长度为</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有</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 </m:t>
                    </m:r>
                    <m:r>
                      <a:rPr lang="zh-CN" altLang="en-US" i="1" dirty="0">
                        <a:latin typeface="Cambria Math" panose="02040503050406030204" pitchFamily="18" charset="0"/>
                      </a:rPr>
                      <m:t>条</m:t>
                    </m:r>
                  </m:oMath>
                </a14:m>
                <a:r>
                  <a:rPr lang="zh-CN" altLang="en-US" dirty="0"/>
                  <a:t>必须经过的边。求从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zh-CN" altLang="en-US" i="1">
                        <a:latin typeface="Cambria Math" panose="02040503050406030204" pitchFamily="18" charset="0"/>
                      </a:rPr>
                      <m:t>出发</m:t>
                    </m:r>
                  </m:oMath>
                </a14:m>
                <a:r>
                  <a:rPr lang="zh-CN" altLang="en-US" dirty="0"/>
                  <a:t>，到每个</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zh-CN" altLang="en-US" i="1">
                        <a:latin typeface="Cambria Math" panose="02040503050406030204" pitchFamily="18" charset="0"/>
                      </a:rPr>
                      <m:t>结束</m:t>
                    </m:r>
                  </m:oMath>
                </a14:m>
                <a:r>
                  <a:rPr lang="zh-CN" altLang="en-US" dirty="0"/>
                  <a:t>并且经过所有必须经过边的最小长度。</a:t>
                </a:r>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≤2500,</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oMath>
                </a14:m>
                <a:endParaRPr lang="zh-CN" altLang="en-US" dirty="0"/>
              </a:p>
            </p:txBody>
          </p:sp>
        </mc:Choice>
        <mc:Fallback xmlns="">
          <p:sp>
            <p:nvSpPr>
              <p:cNvPr id="3" name="内容占位符 2">
                <a:extLst>
                  <a:ext uri="{FF2B5EF4-FFF2-40B4-BE49-F238E27FC236}">
                    <a16:creationId xmlns:a16="http://schemas.microsoft.com/office/drawing/2014/main" id="{DAF02876-4330-4F90-8461-105BC7A89DF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068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A2E0A-7876-4C4B-8F88-9F8ABE50FD2F}"/>
              </a:ext>
            </a:extLst>
          </p:cNvPr>
          <p:cNvSpPr>
            <a:spLocks noGrp="1"/>
          </p:cNvSpPr>
          <p:nvPr>
            <p:ph type="title"/>
          </p:nvPr>
        </p:nvSpPr>
        <p:spPr/>
        <p:txBody>
          <a:bodyPr/>
          <a:lstStyle/>
          <a:p>
            <a:r>
              <a:rPr lang="zh-CN" altLang="en-US" dirty="0"/>
              <a:t>差分约束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8C4903-D088-469C-88ED-084FD69A3E08}"/>
                  </a:ext>
                </a:extLst>
              </p:cNvPr>
              <p:cNvSpPr>
                <a:spLocks noGrp="1"/>
              </p:cNvSpPr>
              <p:nvPr>
                <p:ph idx="1"/>
              </p:nvPr>
            </p:nvSpPr>
            <p:spPr/>
            <p:txBody>
              <a:bodyPr/>
              <a:lstStyle/>
              <a:p>
                <a:r>
                  <a:rPr lang="zh-CN" altLang="en-US" dirty="0"/>
                  <a:t>给定若干个不等式</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求</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最大值。</a:t>
                </a:r>
                <a:endParaRPr lang="en-US" altLang="zh-CN" dirty="0"/>
              </a:p>
              <a:p>
                <a:r>
                  <a:rPr lang="zh-CN" altLang="en-US" dirty="0"/>
                  <a:t>对于一个不等式</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oMath>
                </a14:m>
                <a:r>
                  <a:rPr lang="zh-CN" altLang="en-US" dirty="0"/>
                  <a:t>，可以在图上从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a:rPr lang="zh-CN" altLang="en-US" i="1">
                        <a:latin typeface="Cambria Math" panose="02040503050406030204" pitchFamily="18" charset="0"/>
                      </a:rPr>
                      <m:t>连</m:t>
                    </m:r>
                  </m:oMath>
                </a14:m>
                <a:r>
                  <a:rPr lang="zh-CN" altLang="en-US" dirty="0"/>
                  <a:t>一条长度为</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边。</a:t>
                </a:r>
                <a:endParaRPr lang="en-US" altLang="zh-CN" dirty="0"/>
              </a:p>
              <a:p>
                <a:r>
                  <a:rPr lang="zh-CN" altLang="en-US" dirty="0"/>
                  <a:t>例：</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+5</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oMath>
                </a14:m>
                <a:endParaRPr lang="zh-CN" altLang="en-US" dirty="0"/>
              </a:p>
            </p:txBody>
          </p:sp>
        </mc:Choice>
        <mc:Fallback xmlns="">
          <p:sp>
            <p:nvSpPr>
              <p:cNvPr id="3" name="内容占位符 2">
                <a:extLst>
                  <a:ext uri="{FF2B5EF4-FFF2-40B4-BE49-F238E27FC236}">
                    <a16:creationId xmlns:a16="http://schemas.microsoft.com/office/drawing/2014/main" id="{938C4903-D088-469C-88ED-084FD69A3E0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1C122BD-5FEC-446A-BF04-C94562556127}"/>
              </a:ext>
            </a:extLst>
          </p:cNvPr>
          <p:cNvPicPr>
            <a:picLocks noChangeAspect="1"/>
          </p:cNvPicPr>
          <p:nvPr/>
        </p:nvPicPr>
        <p:blipFill>
          <a:blip r:embed="rId3"/>
          <a:stretch>
            <a:fillRect/>
          </a:stretch>
        </p:blipFill>
        <p:spPr>
          <a:xfrm>
            <a:off x="6927801" y="3429000"/>
            <a:ext cx="3558848" cy="1828958"/>
          </a:xfrm>
          <a:prstGeom prst="rect">
            <a:avLst/>
          </a:prstGeom>
        </p:spPr>
      </p:pic>
    </p:spTree>
    <p:extLst>
      <p:ext uri="{BB962C8B-B14F-4D97-AF65-F5344CB8AC3E}">
        <p14:creationId xmlns:p14="http://schemas.microsoft.com/office/powerpoint/2010/main" val="181631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95409-1069-49A3-B306-004C762B486F}"/>
              </a:ext>
            </a:extLst>
          </p:cNvPr>
          <p:cNvSpPr>
            <a:spLocks noGrp="1"/>
          </p:cNvSpPr>
          <p:nvPr>
            <p:ph type="title"/>
          </p:nvPr>
        </p:nvSpPr>
        <p:spPr/>
        <p:txBody>
          <a:bodyPr/>
          <a:lstStyle/>
          <a:p>
            <a:r>
              <a:rPr lang="zh-CN" altLang="en-US" dirty="0"/>
              <a:t>差分约束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4C8CAA-6B5B-4D08-BCD8-CE27B76D1704}"/>
                  </a:ext>
                </a:extLst>
              </p:cNvPr>
              <p:cNvSpPr>
                <a:spLocks noGrp="1"/>
              </p:cNvSpPr>
              <p:nvPr>
                <p:ph idx="1"/>
              </p:nvPr>
            </p:nvSpPr>
            <p:spPr/>
            <p:txBody>
              <a:bodyPr/>
              <a:lstStyle/>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+5</m:t>
                    </m:r>
                  </m:oMath>
                </a14:m>
                <a:r>
                  <a:rPr lang="en-US" altLang="zh-CN" b="0" dirty="0"/>
                  <a:t>     </a:t>
                </a:r>
                <a:r>
                  <a:rPr lang="zh-CN" altLang="en-US" b="0" dirty="0"/>
                  <a:t>①</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b="0" dirty="0"/>
                  <a:t>     </a:t>
                </a:r>
                <a:r>
                  <a:rPr lang="zh-CN" altLang="en-US" b="0" dirty="0"/>
                  <a:t>②</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oMath>
                </a14:m>
                <a:r>
                  <a:rPr lang="en-US" altLang="zh-CN" dirty="0"/>
                  <a:t>     </a:t>
                </a:r>
                <a:r>
                  <a:rPr lang="zh-CN" altLang="en-US" dirty="0"/>
                  <a:t>③</a:t>
                </a:r>
                <a:endParaRPr lang="en-US" altLang="zh-CN" dirty="0"/>
              </a:p>
              <a:p>
                <a:endParaRPr lang="en-US" altLang="zh-CN" dirty="0"/>
              </a:p>
              <a:p>
                <a:r>
                  <a:rPr lang="zh-CN" altLang="en-US" dirty="0"/>
                  <a:t>根据不等式的基本常识，由 </a:t>
                </a:r>
                <a:r>
                  <a:rPr lang="zh-CN" altLang="en-US" b="0" dirty="0"/>
                  <a:t>② 和 </a:t>
                </a:r>
                <a:r>
                  <a:rPr lang="zh-CN" altLang="en-US" dirty="0"/>
                  <a:t>③ 可得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+4 </m:t>
                    </m:r>
                  </m:oMath>
                </a14:m>
                <a:endParaRPr lang="en-US" altLang="zh-CN" b="0" dirty="0"/>
              </a:p>
              <a:p>
                <a:r>
                  <a:rPr lang="zh-CN" altLang="en-US" dirty="0"/>
                  <a:t>由图论基本知识可得，从节点</a:t>
                </a:r>
                <a14:m>
                  <m:oMath xmlns:m="http://schemas.openxmlformats.org/officeDocument/2006/math">
                    <m:r>
                      <a:rPr lang="en-US" altLang="zh-CN" b="0" i="1" smtClean="0">
                        <a:latin typeface="Cambria Math" panose="02040503050406030204" pitchFamily="18" charset="0"/>
                      </a:rPr>
                      <m:t> 1 </m:t>
                    </m:r>
                  </m:oMath>
                </a14:m>
                <a:r>
                  <a:rPr lang="zh-CN" altLang="en-US" dirty="0"/>
                  <a:t>到节点</a:t>
                </a:r>
                <a14:m>
                  <m:oMath xmlns:m="http://schemas.openxmlformats.org/officeDocument/2006/math">
                    <m:r>
                      <a:rPr lang="en-US" altLang="zh-CN" b="0" i="1" smtClean="0">
                        <a:latin typeface="Cambria Math" panose="02040503050406030204" pitchFamily="18" charset="0"/>
                      </a:rPr>
                      <m:t> 3 </m:t>
                    </m:r>
                    <m:r>
                      <a:rPr lang="zh-CN" altLang="en-US" i="1">
                        <a:latin typeface="Cambria Math" panose="02040503050406030204" pitchFamily="18" charset="0"/>
                      </a:rPr>
                      <m:t>的</m:t>
                    </m:r>
                  </m:oMath>
                </a14:m>
                <a:r>
                  <a:rPr lang="zh-CN" altLang="en-US" dirty="0"/>
                  <a:t>最短路为</a:t>
                </a:r>
                <a14:m>
                  <m:oMath xmlns:m="http://schemas.openxmlformats.org/officeDocument/2006/math">
                    <m:r>
                      <a:rPr lang="en-US" altLang="zh-CN" b="0" i="1" smtClean="0">
                        <a:latin typeface="Cambria Math" panose="02040503050406030204" pitchFamily="18" charset="0"/>
                      </a:rPr>
                      <m:t> 4 </m:t>
                    </m:r>
                  </m:oMath>
                </a14:m>
                <a:endParaRPr lang="en-US" altLang="zh-CN" dirty="0"/>
              </a:p>
              <a:p>
                <a:r>
                  <a:rPr lang="zh-CN" altLang="en-US" dirty="0"/>
                  <a:t>因此，不等式的解集可转换为图论中的最短路问题。</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C44C8CAA-6B5B-4D08-BCD8-CE27B76D1704}"/>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3FC26A4-6C01-41C0-A421-94381B003001}"/>
              </a:ext>
            </a:extLst>
          </p:cNvPr>
          <p:cNvPicPr>
            <a:picLocks noChangeAspect="1"/>
          </p:cNvPicPr>
          <p:nvPr/>
        </p:nvPicPr>
        <p:blipFill>
          <a:blip r:embed="rId3"/>
          <a:stretch>
            <a:fillRect/>
          </a:stretch>
        </p:blipFill>
        <p:spPr>
          <a:xfrm>
            <a:off x="6956082" y="1411664"/>
            <a:ext cx="3558848" cy="1828958"/>
          </a:xfrm>
          <a:prstGeom prst="rect">
            <a:avLst/>
          </a:prstGeom>
        </p:spPr>
      </p:pic>
    </p:spTree>
    <p:extLst>
      <p:ext uri="{BB962C8B-B14F-4D97-AF65-F5344CB8AC3E}">
        <p14:creationId xmlns:p14="http://schemas.microsoft.com/office/powerpoint/2010/main" val="105303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E3BC2-FA6C-412B-B678-1C44655C129E}"/>
              </a:ext>
            </a:extLst>
          </p:cNvPr>
          <p:cNvSpPr>
            <a:spLocks noGrp="1"/>
          </p:cNvSpPr>
          <p:nvPr>
            <p:ph type="title"/>
          </p:nvPr>
        </p:nvSpPr>
        <p:spPr/>
        <p:txBody>
          <a:bodyPr/>
          <a:lstStyle/>
          <a:p>
            <a:r>
              <a:rPr lang="zh-CN" altLang="en-US" dirty="0"/>
              <a:t>差分约束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6E6644-FCF0-4885-A3AE-3228E18CCDB7}"/>
                  </a:ext>
                </a:extLst>
              </p:cNvPr>
              <p:cNvSpPr>
                <a:spLocks noGrp="1"/>
              </p:cNvSpPr>
              <p:nvPr>
                <p:ph idx="1"/>
              </p:nvPr>
            </p:nvSpPr>
            <p:spPr/>
            <p:txBody>
              <a:bodyPr/>
              <a:lstStyle/>
              <a:p>
                <a:r>
                  <a:rPr lang="zh-CN" altLang="en-US" dirty="0"/>
                  <a:t>负环</a:t>
                </a:r>
                <a:endParaRPr lang="en-US" altLang="zh-CN" dirty="0"/>
              </a:p>
              <a:p>
                <a:pPr lvl="1"/>
                <a:r>
                  <a:rPr lang="zh-CN" altLang="en-US" dirty="0"/>
                  <a:t>有向图中边权和为负数的回路即为负环</a:t>
                </a:r>
                <a:endParaRPr lang="en-US" altLang="zh-CN" dirty="0"/>
              </a:p>
              <a:p>
                <a:r>
                  <a:rPr lang="zh-CN" altLang="en-US" dirty="0"/>
                  <a:t>当差分约束系统中出现负环时该方程组无解</a:t>
                </a:r>
                <a:endParaRPr lang="en-US" altLang="zh-CN" dirty="0"/>
              </a:p>
              <a:p>
                <a:r>
                  <a:rPr lang="zh-CN" altLang="en-US" dirty="0"/>
                  <a:t>例：</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b="0" dirty="0"/>
                  <a:t>     </a:t>
                </a:r>
                <a:r>
                  <a:rPr lang="zh-CN" altLang="en-US" b="0" dirty="0"/>
                  <a:t>①</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oMath>
                </a14:m>
                <a:r>
                  <a:rPr lang="en-US" altLang="zh-CN" b="0" dirty="0"/>
                  <a:t>     </a:t>
                </a:r>
                <a:r>
                  <a:rPr lang="zh-CN" altLang="en-US" b="0" dirty="0"/>
                  <a:t>②</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−5</m:t>
                    </m:r>
                  </m:oMath>
                </a14:m>
                <a:r>
                  <a:rPr lang="zh-CN" altLang="en-US" dirty="0"/>
                  <a:t>     ③</a:t>
                </a:r>
              </a:p>
            </p:txBody>
          </p:sp>
        </mc:Choice>
        <mc:Fallback xmlns="">
          <p:sp>
            <p:nvSpPr>
              <p:cNvPr id="3" name="内容占位符 2">
                <a:extLst>
                  <a:ext uri="{FF2B5EF4-FFF2-40B4-BE49-F238E27FC236}">
                    <a16:creationId xmlns:a16="http://schemas.microsoft.com/office/drawing/2014/main" id="{C66E6644-FCF0-4885-A3AE-3228E18CCDB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AD6B21E-AE69-4660-A1AF-28B155B1D16D}"/>
              </a:ext>
            </a:extLst>
          </p:cNvPr>
          <p:cNvPicPr>
            <a:picLocks noChangeAspect="1"/>
          </p:cNvPicPr>
          <p:nvPr/>
        </p:nvPicPr>
        <p:blipFill>
          <a:blip r:embed="rId3"/>
          <a:stretch>
            <a:fillRect/>
          </a:stretch>
        </p:blipFill>
        <p:spPr>
          <a:xfrm>
            <a:off x="7276520" y="3429000"/>
            <a:ext cx="2484335" cy="2293819"/>
          </a:xfrm>
          <a:prstGeom prst="rect">
            <a:avLst/>
          </a:prstGeom>
        </p:spPr>
      </p:pic>
    </p:spTree>
    <p:extLst>
      <p:ext uri="{BB962C8B-B14F-4D97-AF65-F5344CB8AC3E}">
        <p14:creationId xmlns:p14="http://schemas.microsoft.com/office/powerpoint/2010/main" val="816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A291C-1EFE-4229-879E-3766CC2A5276}"/>
              </a:ext>
            </a:extLst>
          </p:cNvPr>
          <p:cNvSpPr>
            <a:spLocks noGrp="1"/>
          </p:cNvSpPr>
          <p:nvPr>
            <p:ph type="title"/>
          </p:nvPr>
        </p:nvSpPr>
        <p:spPr/>
        <p:txBody>
          <a:bodyPr/>
          <a:lstStyle/>
          <a:p>
            <a:r>
              <a:rPr lang="zh-CN" altLang="en-US" dirty="0"/>
              <a:t>差分约束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16EBD6-676E-474C-9AFD-83F425E29FA4}"/>
                  </a:ext>
                </a:extLst>
              </p:cNvPr>
              <p:cNvSpPr>
                <a:spLocks noGrp="1"/>
              </p:cNvSpPr>
              <p:nvPr>
                <p:ph idx="1"/>
              </p:nvPr>
            </p:nvSpPr>
            <p:spPr/>
            <p:txBody>
              <a:bodyPr/>
              <a:lstStyle/>
              <a:p>
                <a:r>
                  <a:rPr lang="zh-CN" altLang="en-US" dirty="0"/>
                  <a:t>例：</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b="0" dirty="0"/>
                  <a:t>     </a:t>
                </a:r>
                <a:r>
                  <a:rPr lang="zh-CN" altLang="en-US" b="0" dirty="0"/>
                  <a:t>①</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oMath>
                </a14:m>
                <a:r>
                  <a:rPr lang="en-US" altLang="zh-CN" b="0" dirty="0"/>
                  <a:t>     </a:t>
                </a:r>
                <a:r>
                  <a:rPr lang="zh-CN" altLang="en-US" b="0" dirty="0"/>
                  <a:t>②</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−5</m:t>
                    </m:r>
                  </m:oMath>
                </a14:m>
                <a:r>
                  <a:rPr lang="zh-CN" altLang="en-US" dirty="0"/>
                  <a:t>     ③</a:t>
                </a:r>
              </a:p>
              <a:p>
                <a:r>
                  <a:rPr lang="zh-CN" altLang="en-US" dirty="0"/>
                  <a:t>由 ① 和 ② 可得</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+4 </m:t>
                    </m:r>
                    <m:r>
                      <a:rPr lang="zh-CN" altLang="en-US" i="1">
                        <a:latin typeface="Cambria Math" panose="02040503050406030204" pitchFamily="18" charset="0"/>
                      </a:rPr>
                      <m:t>，</m:t>
                    </m:r>
                  </m:oMath>
                </a14:m>
                <a:r>
                  <a:rPr lang="zh-CN" altLang="en-US" dirty="0"/>
                  <a:t>即</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−4 </m:t>
                    </m:r>
                  </m:oMath>
                </a14:m>
                <a:endParaRPr lang="en-US" altLang="zh-CN" dirty="0"/>
              </a:p>
              <a:p>
                <a:r>
                  <a:rPr lang="zh-CN" altLang="en-US" dirty="0"/>
                  <a:t>那么就得到</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−5 </m:t>
                    </m:r>
                  </m:oMath>
                </a14:m>
                <a:r>
                  <a:rPr lang="zh-CN" altLang="en-US" dirty="0"/>
                  <a:t>，显然不成立</a:t>
                </a:r>
              </a:p>
            </p:txBody>
          </p:sp>
        </mc:Choice>
        <mc:Fallback xmlns="">
          <p:sp>
            <p:nvSpPr>
              <p:cNvPr id="3" name="内容占位符 2">
                <a:extLst>
                  <a:ext uri="{FF2B5EF4-FFF2-40B4-BE49-F238E27FC236}">
                    <a16:creationId xmlns:a16="http://schemas.microsoft.com/office/drawing/2014/main" id="{EC16EBD6-676E-474C-9AFD-83F425E29FA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405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0F630-7565-4122-8D88-2802ABF431C2}"/>
              </a:ext>
            </a:extLst>
          </p:cNvPr>
          <p:cNvSpPr>
            <a:spLocks noGrp="1"/>
          </p:cNvSpPr>
          <p:nvPr>
            <p:ph type="title"/>
          </p:nvPr>
        </p:nvSpPr>
        <p:spPr/>
        <p:txBody>
          <a:bodyPr/>
          <a:lstStyle/>
          <a:p>
            <a:r>
              <a:rPr lang="zh-CN" altLang="en-US" dirty="0"/>
              <a:t>「</a:t>
            </a:r>
            <a:r>
              <a:rPr lang="en-US" altLang="zh-CN" dirty="0"/>
              <a:t>poj3169</a:t>
            </a:r>
            <a:r>
              <a:rPr lang="zh-CN" altLang="en-US" dirty="0"/>
              <a:t>」</a:t>
            </a:r>
            <a:r>
              <a:rPr lang="en-US" altLang="zh-CN" dirty="0"/>
              <a:t>Layout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53C0DE-4997-42FD-A052-696A9DF49FC1}"/>
                  </a:ext>
                </a:extLst>
              </p:cNvPr>
              <p:cNvSpPr>
                <a:spLocks noGrp="1"/>
              </p:cNvSpPr>
              <p:nvPr>
                <p:ph idx="1"/>
              </p:nvPr>
            </p:nvSpPr>
            <p:spPr/>
            <p:txBody>
              <a:bodyPr>
                <a:normAutofit/>
              </a:bodyPr>
              <a:lstStyle/>
              <a:p>
                <a:r>
                  <a:rPr lang="zh-CN" altLang="en-US" dirty="0"/>
                  <a:t>题目大意：一共有</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 </m:t>
                    </m:r>
                  </m:oMath>
                </a14:m>
                <a:r>
                  <a:rPr lang="zh-CN" altLang="en-US" dirty="0"/>
                  <a:t>头牛，有</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𝑚𝑙</m:t>
                    </m:r>
                    <m:r>
                      <a:rPr lang="en-US" altLang="zh-CN" i="1" dirty="0" smtClean="0">
                        <a:latin typeface="Cambria Math" panose="02040503050406030204" pitchFamily="18" charset="0"/>
                      </a:rPr>
                      <m:t> </m:t>
                    </m:r>
                  </m:oMath>
                </a14:m>
                <a:r>
                  <a:rPr lang="zh-CN" altLang="en-US" dirty="0"/>
                  <a:t>个关系好的牛的信息，有</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𝑚𝑑</m:t>
                    </m:r>
                    <m:r>
                      <a:rPr lang="en-US" altLang="zh-CN" i="1" dirty="0" smtClean="0">
                        <a:latin typeface="Cambria Math" panose="02040503050406030204" pitchFamily="18" charset="0"/>
                      </a:rPr>
                      <m:t> </m:t>
                    </m:r>
                  </m:oMath>
                </a14:m>
                <a:r>
                  <a:rPr lang="zh-CN" altLang="en-US" dirty="0"/>
                  <a:t>个关系不好的牛的信息，关系好的两头牛之间不能超过某个距离，关系差的两头牛之间不能少于某个距离。求</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1 </m:t>
                    </m:r>
                  </m:oMath>
                </a14:m>
                <a:r>
                  <a:rPr lang="zh-CN" altLang="en-US" dirty="0"/>
                  <a:t>号牛和</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号牛的最大距离，如果距离无限大输出</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−2 </m:t>
                    </m:r>
                  </m:oMath>
                </a14:m>
                <a:r>
                  <a:rPr lang="zh-CN" altLang="en-US" dirty="0"/>
                  <a:t>，如果无解输出</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−1 </m:t>
                    </m:r>
                  </m:oMath>
                </a14:m>
                <a:r>
                  <a:rPr lang="zh-CN" altLang="en-US" dirty="0"/>
                  <a:t>。</a:t>
                </a:r>
              </a:p>
            </p:txBody>
          </p:sp>
        </mc:Choice>
        <mc:Fallback xmlns="">
          <p:sp>
            <p:nvSpPr>
              <p:cNvPr id="3" name="内容占位符 2">
                <a:extLst>
                  <a:ext uri="{FF2B5EF4-FFF2-40B4-BE49-F238E27FC236}">
                    <a16:creationId xmlns:a16="http://schemas.microsoft.com/office/drawing/2014/main" id="{1753C0DE-4997-42FD-A052-696A9DF49FC1}"/>
                  </a:ext>
                </a:extLst>
              </p:cNvPr>
              <p:cNvSpPr>
                <a:spLocks noGrp="1" noRot="1" noChangeAspect="1" noMove="1" noResize="1" noEditPoints="1" noAdjustHandles="1" noChangeArrowheads="1" noChangeShapeType="1" noTextEdit="1"/>
              </p:cNvSpPr>
              <p:nvPr>
                <p:ph idx="1"/>
              </p:nvPr>
            </p:nvSpPr>
            <p:spPr>
              <a:blipFill>
                <a:blip r:embed="rId2"/>
                <a:stretch>
                  <a:fillRect l="-1043" t="-238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603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155EE-A1BD-43BE-B6EE-D3C379796813}"/>
              </a:ext>
            </a:extLst>
          </p:cNvPr>
          <p:cNvSpPr>
            <a:spLocks noGrp="1"/>
          </p:cNvSpPr>
          <p:nvPr>
            <p:ph type="title"/>
          </p:nvPr>
        </p:nvSpPr>
        <p:spPr/>
        <p:txBody>
          <a:bodyPr/>
          <a:lstStyle/>
          <a:p>
            <a:r>
              <a:rPr lang="zh-CN" altLang="en-US" dirty="0"/>
              <a:t>「</a:t>
            </a:r>
            <a:r>
              <a:rPr lang="en-US" altLang="zh-CN" dirty="0"/>
              <a:t>XVIII Open Cup named after E.V. </a:t>
            </a:r>
            <a:r>
              <a:rPr lang="en-US" altLang="zh-CN" dirty="0" err="1"/>
              <a:t>Pankratiev</a:t>
            </a:r>
            <a:r>
              <a:rPr lang="en-US" altLang="zh-CN" dirty="0"/>
              <a:t>. GP of Romania.</a:t>
            </a:r>
            <a:r>
              <a:rPr lang="zh-CN" altLang="en-US" dirty="0"/>
              <a:t>」</a:t>
            </a:r>
            <a:r>
              <a:rPr lang="en-US" altLang="zh-CN" dirty="0"/>
              <a:t>Gravity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4DC8157-0BA1-4AD9-B505-262A289AB6FB}"/>
                  </a:ext>
                </a:extLst>
              </p:cNvPr>
              <p:cNvSpPr>
                <a:spLocks noGrp="1"/>
              </p:cNvSpPr>
              <p:nvPr>
                <p:ph idx="1"/>
              </p:nvPr>
            </p:nvSpPr>
            <p:spPr/>
            <p:txBody>
              <a:bodyPr/>
              <a:lstStyle/>
              <a:p>
                <a:r>
                  <a:rPr lang="zh-CN" altLang="en-US" dirty="0"/>
                  <a:t>题目大意：给你一个</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oMath>
                </a14:m>
                <a:r>
                  <a:rPr lang="zh-CN" altLang="en-US" dirty="0"/>
                  <a:t>的矩阵，每个位置为 </a:t>
                </a:r>
                <a:r>
                  <a:rPr lang="en-US" altLang="zh-CN" b="1" dirty="0"/>
                  <a:t>.</a:t>
                </a:r>
                <a:r>
                  <a:rPr lang="en-US" altLang="zh-CN" dirty="0"/>
                  <a:t> </a:t>
                </a:r>
                <a:r>
                  <a:rPr lang="zh-CN" altLang="en-US" dirty="0"/>
                  <a:t>或 </a:t>
                </a:r>
                <a:r>
                  <a:rPr lang="en-US" altLang="zh-CN" b="1" dirty="0"/>
                  <a:t>#</a:t>
                </a:r>
                <a:r>
                  <a:rPr lang="en-US" altLang="zh-CN" dirty="0"/>
                  <a:t> </a:t>
                </a:r>
                <a:r>
                  <a:rPr lang="zh-CN" altLang="en-US" dirty="0"/>
                  <a:t>。</a:t>
                </a:r>
                <a:r>
                  <a:rPr lang="en-US" altLang="zh-CN" b="1" dirty="0"/>
                  <a:t>.</a:t>
                </a:r>
                <a:r>
                  <a:rPr lang="en-US" altLang="zh-CN" dirty="0"/>
                  <a:t> </a:t>
                </a:r>
                <a:r>
                  <a:rPr lang="zh-CN" altLang="en-US" dirty="0"/>
                  <a:t>的位置为空。</a:t>
                </a:r>
                <a:r>
                  <a:rPr lang="en-US" altLang="zh-CN" b="1" dirty="0"/>
                  <a:t>#</a:t>
                </a:r>
                <a:r>
                  <a:rPr lang="en-US" altLang="zh-CN" dirty="0"/>
                  <a:t> </a:t>
                </a:r>
                <a:r>
                  <a:rPr lang="zh-CN" altLang="en-US" dirty="0"/>
                  <a:t>构成的四联通块会受重力向下掉落（不同四联通块不会连接在一起），直到无法掉落为止。求最终得到的矩阵。</a:t>
                </a:r>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A4DC8157-0BA1-4AD9-B505-262A289AB6F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924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6B188-B7DE-4B92-BEED-3378FA9FF933}"/>
              </a:ext>
            </a:extLst>
          </p:cNvPr>
          <p:cNvSpPr>
            <a:spLocks noGrp="1"/>
          </p:cNvSpPr>
          <p:nvPr>
            <p:ph type="title"/>
          </p:nvPr>
        </p:nvSpPr>
        <p:spPr/>
        <p:txBody>
          <a:bodyPr/>
          <a:lstStyle/>
          <a:p>
            <a:r>
              <a:rPr lang="zh-CN" altLang="en-US" dirty="0"/>
              <a:t>连通分量</a:t>
            </a:r>
          </a:p>
        </p:txBody>
      </p:sp>
      <p:sp>
        <p:nvSpPr>
          <p:cNvPr id="3" name="内容占位符 2">
            <a:extLst>
              <a:ext uri="{FF2B5EF4-FFF2-40B4-BE49-F238E27FC236}">
                <a16:creationId xmlns:a16="http://schemas.microsoft.com/office/drawing/2014/main" id="{0875BDBC-1540-4639-B5F9-1007DA7B8C10}"/>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pPr marL="0" indent="0">
              <a:buNone/>
            </a:pPr>
            <a:r>
              <a:rPr lang="en-US" altLang="zh-CN" dirty="0"/>
              <a:t>                                                                                ---- </a:t>
            </a:r>
            <a:r>
              <a:rPr lang="zh-CN" altLang="en-US" dirty="0"/>
              <a:t>百度百科</a:t>
            </a:r>
          </a:p>
        </p:txBody>
      </p:sp>
      <p:pic>
        <p:nvPicPr>
          <p:cNvPr id="5" name="图片 4">
            <a:extLst>
              <a:ext uri="{FF2B5EF4-FFF2-40B4-BE49-F238E27FC236}">
                <a16:creationId xmlns:a16="http://schemas.microsoft.com/office/drawing/2014/main" id="{8CBAAAF0-F722-42C8-B2B1-F03B5575DB56}"/>
              </a:ext>
            </a:extLst>
          </p:cNvPr>
          <p:cNvPicPr>
            <a:picLocks noChangeAspect="1"/>
          </p:cNvPicPr>
          <p:nvPr/>
        </p:nvPicPr>
        <p:blipFill>
          <a:blip r:embed="rId2"/>
          <a:stretch>
            <a:fillRect/>
          </a:stretch>
        </p:blipFill>
        <p:spPr>
          <a:xfrm>
            <a:off x="400847" y="2185699"/>
            <a:ext cx="11390305" cy="774317"/>
          </a:xfrm>
          <a:prstGeom prst="rect">
            <a:avLst/>
          </a:prstGeom>
        </p:spPr>
      </p:pic>
    </p:spTree>
    <p:extLst>
      <p:ext uri="{BB962C8B-B14F-4D97-AF65-F5344CB8AC3E}">
        <p14:creationId xmlns:p14="http://schemas.microsoft.com/office/powerpoint/2010/main" val="115817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38D5A-D5F6-48C0-8D39-1E2563D0E9F2}"/>
              </a:ext>
            </a:extLst>
          </p:cNvPr>
          <p:cNvSpPr>
            <a:spLocks noGrp="1"/>
          </p:cNvSpPr>
          <p:nvPr>
            <p:ph type="title"/>
          </p:nvPr>
        </p:nvSpPr>
        <p:spPr/>
        <p:txBody>
          <a:bodyPr/>
          <a:lstStyle/>
          <a:p>
            <a:r>
              <a:rPr lang="zh-CN" altLang="en-US" dirty="0"/>
              <a:t>前置知识</a:t>
            </a:r>
          </a:p>
        </p:txBody>
      </p:sp>
      <p:sp>
        <p:nvSpPr>
          <p:cNvPr id="3" name="内容占位符 2">
            <a:extLst>
              <a:ext uri="{FF2B5EF4-FFF2-40B4-BE49-F238E27FC236}">
                <a16:creationId xmlns:a16="http://schemas.microsoft.com/office/drawing/2014/main" id="{603454DB-1CA1-4162-A0D1-F98C0A3830A7}"/>
              </a:ext>
            </a:extLst>
          </p:cNvPr>
          <p:cNvSpPr>
            <a:spLocks noGrp="1"/>
          </p:cNvSpPr>
          <p:nvPr>
            <p:ph idx="1"/>
          </p:nvPr>
        </p:nvSpPr>
        <p:spPr/>
        <p:txBody>
          <a:bodyPr/>
          <a:lstStyle/>
          <a:p>
            <a:r>
              <a:rPr lang="zh-CN" altLang="en-US" dirty="0"/>
              <a:t>点</a:t>
            </a:r>
            <a:endParaRPr lang="en-US" altLang="zh-CN" dirty="0"/>
          </a:p>
          <a:p>
            <a:r>
              <a:rPr lang="zh-CN" altLang="en-US" dirty="0"/>
              <a:t>边</a:t>
            </a:r>
            <a:endParaRPr lang="en-US" altLang="zh-CN" dirty="0"/>
          </a:p>
          <a:p>
            <a:pPr lvl="1"/>
            <a:r>
              <a:rPr lang="zh-CN" altLang="en-US" dirty="0"/>
              <a:t>无向边</a:t>
            </a:r>
            <a:endParaRPr lang="en-US" altLang="zh-CN" dirty="0"/>
          </a:p>
          <a:p>
            <a:pPr lvl="1"/>
            <a:r>
              <a:rPr lang="zh-CN" altLang="en-US" dirty="0"/>
              <a:t>有向边</a:t>
            </a:r>
            <a:endParaRPr lang="en-US" altLang="zh-CN" dirty="0"/>
          </a:p>
          <a:p>
            <a:pPr lvl="1"/>
            <a:r>
              <a:rPr lang="zh-CN" altLang="en-US" dirty="0"/>
              <a:t>带权边</a:t>
            </a:r>
            <a:endParaRPr lang="en-US" altLang="zh-CN" dirty="0"/>
          </a:p>
          <a:p>
            <a:r>
              <a:rPr lang="zh-CN" altLang="en-US" dirty="0"/>
              <a:t>图</a:t>
            </a:r>
            <a:endParaRPr lang="en-US" altLang="zh-CN" dirty="0"/>
          </a:p>
          <a:p>
            <a:pPr lvl="1"/>
            <a:r>
              <a:rPr lang="zh-CN" altLang="en-US" dirty="0"/>
              <a:t>无向图</a:t>
            </a:r>
            <a:endParaRPr lang="en-US" altLang="zh-CN" dirty="0"/>
          </a:p>
          <a:p>
            <a:pPr lvl="1"/>
            <a:r>
              <a:rPr lang="zh-CN" altLang="en-US" dirty="0"/>
              <a:t>有向图</a:t>
            </a:r>
            <a:endParaRPr lang="en-US" altLang="zh-CN" dirty="0"/>
          </a:p>
          <a:p>
            <a:pPr lvl="1"/>
            <a:r>
              <a:rPr lang="zh-CN" altLang="en-US" dirty="0"/>
              <a:t>简单图</a:t>
            </a:r>
            <a:endParaRPr lang="en-US" altLang="zh-CN" dirty="0"/>
          </a:p>
        </p:txBody>
      </p:sp>
    </p:spTree>
    <p:extLst>
      <p:ext uri="{BB962C8B-B14F-4D97-AF65-F5344CB8AC3E}">
        <p14:creationId xmlns:p14="http://schemas.microsoft.com/office/powerpoint/2010/main" val="368698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FB39F-B6CA-4A2F-A5F5-97BFBDAC0C44}"/>
              </a:ext>
            </a:extLst>
          </p:cNvPr>
          <p:cNvSpPr>
            <a:spLocks noGrp="1"/>
          </p:cNvSpPr>
          <p:nvPr>
            <p:ph type="title"/>
          </p:nvPr>
        </p:nvSpPr>
        <p:spPr/>
        <p:txBody>
          <a:bodyPr/>
          <a:lstStyle/>
          <a:p>
            <a:r>
              <a:rPr lang="zh-CN" altLang="en-US" dirty="0"/>
              <a:t>连通分量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9B951D-B808-4A88-87C1-7348522E3EF9}"/>
                  </a:ext>
                </a:extLst>
              </p:cNvPr>
              <p:cNvSpPr>
                <a:spLocks noGrp="1"/>
              </p:cNvSpPr>
              <p:nvPr>
                <p:ph idx="1"/>
              </p:nvPr>
            </p:nvSpPr>
            <p:spPr/>
            <p:txBody>
              <a:bodyPr/>
              <a:lstStyle/>
              <a:p>
                <a:r>
                  <a:rPr lang="zh-CN" altLang="en-US" dirty="0"/>
                  <a:t>点双连通分量</a:t>
                </a:r>
                <a:endParaRPr lang="en-US" altLang="zh-CN" dirty="0"/>
              </a:p>
              <a:p>
                <a:pPr lvl="1"/>
                <a:r>
                  <a:rPr lang="zh-CN" altLang="en-US" dirty="0"/>
                  <a:t>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极大子图</a:t>
                </a:r>
                <a14:m>
                  <m:oMath xmlns:m="http://schemas.openxmlformats.org/officeDocument/2006/math">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满足</a:t>
                </a:r>
                <a14:m>
                  <m:oMath xmlns:m="http://schemas.openxmlformats.org/officeDocument/2006/math">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𝐺</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 </m:t>
                    </m:r>
                  </m:oMath>
                </a14:m>
                <a:r>
                  <a:rPr lang="zh-CN" altLang="en-US" dirty="0"/>
                  <a:t>中任意两点之间都存在两条不在除端点相交的初级路径。</a:t>
                </a:r>
                <a:endParaRPr lang="en-US" altLang="zh-CN" dirty="0"/>
              </a:p>
              <a:p>
                <a:r>
                  <a:rPr lang="zh-CN" altLang="en-US" dirty="0"/>
                  <a:t>边双连通分量</a:t>
                </a:r>
                <a:endParaRPr lang="en-US" altLang="zh-CN" dirty="0"/>
              </a:p>
              <a:p>
                <a:pPr lvl="1"/>
                <a:r>
                  <a:rPr lang="zh-CN" altLang="en-US" dirty="0"/>
                  <a:t>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极大子图</a:t>
                </a:r>
                <a14:m>
                  <m:oMath xmlns:m="http://schemas.openxmlformats.org/officeDocument/2006/math">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满足</a:t>
                </a:r>
                <a14:m>
                  <m:oMath xmlns:m="http://schemas.openxmlformats.org/officeDocument/2006/math">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𝐺</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 </m:t>
                    </m:r>
                  </m:oMath>
                </a14:m>
                <a:r>
                  <a:rPr lang="zh-CN" altLang="en-US" dirty="0"/>
                  <a:t>中任意两点之间都存在两条没有共同边的简单路径。</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089B951D-B808-4A88-87C1-7348522E3EF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339AE77-B0E8-4AEE-8D1B-67B4873DC7BF}"/>
              </a:ext>
            </a:extLst>
          </p:cNvPr>
          <p:cNvPicPr>
            <a:picLocks noChangeAspect="1"/>
          </p:cNvPicPr>
          <p:nvPr/>
        </p:nvPicPr>
        <p:blipFill>
          <a:blip r:embed="rId3"/>
          <a:stretch>
            <a:fillRect/>
          </a:stretch>
        </p:blipFill>
        <p:spPr>
          <a:xfrm>
            <a:off x="4484230" y="4402702"/>
            <a:ext cx="3223539" cy="2011854"/>
          </a:xfrm>
          <a:prstGeom prst="rect">
            <a:avLst/>
          </a:prstGeom>
        </p:spPr>
      </p:pic>
    </p:spTree>
    <p:extLst>
      <p:ext uri="{BB962C8B-B14F-4D97-AF65-F5344CB8AC3E}">
        <p14:creationId xmlns:p14="http://schemas.microsoft.com/office/powerpoint/2010/main" val="30816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4A351-F4DB-42A9-9382-7CEC1D70B80D}"/>
              </a:ext>
            </a:extLst>
          </p:cNvPr>
          <p:cNvSpPr>
            <a:spLocks noGrp="1"/>
          </p:cNvSpPr>
          <p:nvPr>
            <p:ph type="title"/>
          </p:nvPr>
        </p:nvSpPr>
        <p:spPr/>
        <p:txBody>
          <a:bodyPr/>
          <a:lstStyle/>
          <a:p>
            <a:r>
              <a:rPr lang="zh-CN" altLang="en-US" dirty="0"/>
              <a:t>连通分量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E24BF1-044C-456D-9649-8318EA959AC1}"/>
                  </a:ext>
                </a:extLst>
              </p:cNvPr>
              <p:cNvSpPr>
                <a:spLocks noGrp="1"/>
              </p:cNvSpPr>
              <p:nvPr>
                <p:ph idx="1"/>
              </p:nvPr>
            </p:nvSpPr>
            <p:spPr/>
            <p:txBody>
              <a:bodyPr/>
              <a:lstStyle/>
              <a:p>
                <a:r>
                  <a:rPr lang="zh-CN" altLang="en-US" dirty="0"/>
                  <a:t>割点</a:t>
                </a:r>
                <a:endParaRPr lang="en-US" altLang="zh-CN" dirty="0"/>
              </a:p>
              <a:p>
                <a:pPr lvl="1"/>
                <a:r>
                  <a:rPr lang="zh-CN" altLang="en-US" dirty="0"/>
                  <a:t>对于图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中</m:t>
                    </m:r>
                  </m:oMath>
                </a14:m>
                <a:r>
                  <a:rPr lang="zh-CN" altLang="en-US" dirty="0"/>
                  <a:t>的任意一个点</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𝑣</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如果删去</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𝑣</m:t>
                    </m:r>
                  </m:oMath>
                </a14:m>
                <a:r>
                  <a:rPr lang="zh-CN" altLang="en-US" dirty="0"/>
                  <a:t> 及和它相邻的所有边后会导致图的连通分量个数增加，则</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𝑣</m:t>
                    </m:r>
                    <m:r>
                      <a:rPr lang="en-US" altLang="zh-CN" b="0" i="1" smtClean="0">
                        <a:latin typeface="Cambria Math" panose="02040503050406030204" pitchFamily="18" charset="0"/>
                      </a:rPr>
                      <m:t> </m:t>
                    </m:r>
                    <m:r>
                      <a:rPr lang="zh-CN" altLang="en-US" i="1">
                        <a:latin typeface="Cambria Math" panose="02040503050406030204" pitchFamily="18" charset="0"/>
                      </a:rPr>
                      <m:t>为</m:t>
                    </m:r>
                  </m:oMath>
                </a14:m>
                <a:r>
                  <a:rPr lang="zh-CN" altLang="en-US" dirty="0"/>
                  <a:t>图</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一个割点。</a:t>
                </a:r>
                <a:endParaRPr lang="en-US" altLang="zh-CN" dirty="0"/>
              </a:p>
              <a:p>
                <a:r>
                  <a:rPr lang="zh-CN" altLang="en-US" dirty="0"/>
                  <a:t>割边</a:t>
                </a:r>
                <a:endParaRPr lang="en-US" altLang="zh-CN" dirty="0"/>
              </a:p>
              <a:p>
                <a:pPr lvl="1"/>
                <a:r>
                  <a:rPr lang="zh-CN" altLang="en-US" dirty="0"/>
                  <a:t>对于图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任意一条边</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如果删去这条边后会导致图的连通分量个数增加，则</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zh-CN" altLang="en-US" i="1">
                        <a:latin typeface="Cambria Math" panose="02040503050406030204" pitchFamily="18" charset="0"/>
                      </a:rPr>
                      <m:t>为</m:t>
                    </m:r>
                  </m:oMath>
                </a14:m>
                <a:r>
                  <a:rPr lang="zh-CN" altLang="en-US" dirty="0"/>
                  <a:t>图</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一条割边。</a:t>
                </a:r>
              </a:p>
            </p:txBody>
          </p:sp>
        </mc:Choice>
        <mc:Fallback xmlns="">
          <p:sp>
            <p:nvSpPr>
              <p:cNvPr id="3" name="内容占位符 2">
                <a:extLst>
                  <a:ext uri="{FF2B5EF4-FFF2-40B4-BE49-F238E27FC236}">
                    <a16:creationId xmlns:a16="http://schemas.microsoft.com/office/drawing/2014/main" id="{D1E24BF1-044C-456D-9649-8318EA959AC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222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ABFD-5D96-499F-BCB6-3EE80320476E}"/>
              </a:ext>
            </a:extLst>
          </p:cNvPr>
          <p:cNvSpPr>
            <a:spLocks noGrp="1"/>
          </p:cNvSpPr>
          <p:nvPr>
            <p:ph type="title"/>
          </p:nvPr>
        </p:nvSpPr>
        <p:spPr/>
        <p:txBody>
          <a:bodyPr/>
          <a:lstStyle/>
          <a:p>
            <a:r>
              <a:rPr lang="zh-CN" altLang="en-US" dirty="0"/>
              <a:t>连通分量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663B30-A4B6-49C3-9F16-EB010BECDF28}"/>
                  </a:ext>
                </a:extLst>
              </p:cNvPr>
              <p:cNvSpPr>
                <a:spLocks noGrp="1"/>
              </p:cNvSpPr>
              <p:nvPr>
                <p:ph idx="1"/>
              </p:nvPr>
            </p:nvSpPr>
            <p:spPr/>
            <p:txBody>
              <a:bodyPr/>
              <a:lstStyle/>
              <a:p>
                <a:r>
                  <a:rPr lang="zh-CN" altLang="en-US" dirty="0"/>
                  <a:t>强连通分量</a:t>
                </a:r>
                <a:endParaRPr lang="en-US" altLang="zh-CN" dirty="0"/>
              </a:p>
              <a:p>
                <a:pPr lvl="1"/>
                <a:r>
                  <a:rPr lang="zh-CN" altLang="en-US" dirty="0"/>
                  <a:t>有向图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极大连通子图</a:t>
                </a:r>
                <a14:m>
                  <m:oMath xmlns:m="http://schemas.openxmlformats.org/officeDocument/2006/math">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满足</a:t>
                </a:r>
                <a14:m>
                  <m:oMath xmlns:m="http://schemas.openxmlformats.org/officeDocument/2006/math">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𝐺</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 </m:t>
                    </m:r>
                    <m:r>
                      <a:rPr lang="zh-CN" altLang="en-US" i="1" dirty="0">
                        <a:latin typeface="Cambria Math" panose="02040503050406030204" pitchFamily="18" charset="0"/>
                      </a:rPr>
                      <m:t>中</m:t>
                    </m:r>
                  </m:oMath>
                </a14:m>
                <a:r>
                  <a:rPr lang="zh-CN" altLang="en-US" dirty="0"/>
                  <a:t>任意两点之间都存在一条道路。</a:t>
                </a:r>
                <a:endParaRPr lang="en-US" altLang="zh-CN" dirty="0"/>
              </a:p>
              <a:p>
                <a:r>
                  <a:rPr lang="zh-CN" altLang="en-US" dirty="0"/>
                  <a:t>如何求强连通分量</a:t>
                </a:r>
                <a:endParaRPr lang="en-US" altLang="zh-CN" dirty="0"/>
              </a:p>
              <a:p>
                <a:pPr lvl="1"/>
                <a:r>
                  <a:rPr lang="en-US" altLang="zh-CN" dirty="0"/>
                  <a:t>Trajan </a:t>
                </a:r>
                <a:r>
                  <a:rPr lang="zh-CN" altLang="en-US" dirty="0"/>
                  <a:t>算法</a:t>
                </a:r>
              </a:p>
            </p:txBody>
          </p:sp>
        </mc:Choice>
        <mc:Fallback xmlns="">
          <p:sp>
            <p:nvSpPr>
              <p:cNvPr id="3" name="内容占位符 2">
                <a:extLst>
                  <a:ext uri="{FF2B5EF4-FFF2-40B4-BE49-F238E27FC236}">
                    <a16:creationId xmlns:a16="http://schemas.microsoft.com/office/drawing/2014/main" id="{86663B30-A4B6-49C3-9F16-EB010BECDF28}"/>
                  </a:ext>
                </a:extLst>
              </p:cNvPr>
              <p:cNvSpPr>
                <a:spLocks noGrp="1" noRot="1" noChangeAspect="1" noMove="1" noResize="1" noEditPoints="1" noAdjustHandles="1" noChangeArrowheads="1" noChangeShapeType="1" noTextEdit="1"/>
              </p:cNvSpPr>
              <p:nvPr>
                <p:ph idx="1"/>
              </p:nvPr>
            </p:nvSpPr>
            <p:spPr>
              <a:blipFill>
                <a:blip r:embed="rId2"/>
                <a:stretch>
                  <a:fillRect l="-1043" t="-252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39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EDC43-3321-47F3-AF49-6817EF11F5F6}"/>
              </a:ext>
            </a:extLst>
          </p:cNvPr>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a:extLst>
              <a:ext uri="{FF2B5EF4-FFF2-40B4-BE49-F238E27FC236}">
                <a16:creationId xmlns:a16="http://schemas.microsoft.com/office/drawing/2014/main" id="{B36EFE32-7D4D-4DEE-A702-4A629D57C855}"/>
              </a:ext>
            </a:extLst>
          </p:cNvPr>
          <p:cNvSpPr>
            <a:spLocks noGrp="1"/>
          </p:cNvSpPr>
          <p:nvPr>
            <p:ph idx="1"/>
          </p:nvPr>
        </p:nvSpPr>
        <p:spPr/>
        <p:txBody>
          <a:bodyPr/>
          <a:lstStyle/>
          <a:p>
            <a:r>
              <a:rPr lang="en-US" altLang="zh-CN" dirty="0"/>
              <a:t>DFS </a:t>
            </a:r>
            <a:r>
              <a:rPr lang="zh-CN" altLang="en-US" dirty="0"/>
              <a:t>树</a:t>
            </a:r>
            <a:endParaRPr lang="en-US" altLang="zh-CN" dirty="0"/>
          </a:p>
          <a:p>
            <a:pPr lvl="1"/>
            <a:r>
              <a:rPr lang="zh-CN" altLang="en-US" dirty="0"/>
              <a:t>有向图从一个点出发，按照</a:t>
            </a:r>
            <a:r>
              <a:rPr lang="en-US" altLang="zh-CN" dirty="0" err="1"/>
              <a:t>dfs</a:t>
            </a:r>
            <a:r>
              <a:rPr lang="zh-CN" altLang="en-US" dirty="0"/>
              <a:t>算法的过程可以构造出一棵</a:t>
            </a:r>
            <a:r>
              <a:rPr lang="en-US" altLang="zh-CN" dirty="0" err="1"/>
              <a:t>dfs</a:t>
            </a:r>
            <a:r>
              <a:rPr lang="zh-CN" altLang="en-US" dirty="0"/>
              <a:t>树。</a:t>
            </a:r>
            <a:endParaRPr lang="en-US" altLang="zh-CN" dirty="0"/>
          </a:p>
          <a:p>
            <a:endParaRPr lang="en-US" altLang="zh-CN" dirty="0"/>
          </a:p>
          <a:p>
            <a:r>
              <a:rPr lang="zh-CN" altLang="en-US" dirty="0"/>
              <a:t>树边</a:t>
            </a:r>
            <a:endParaRPr lang="en-US" altLang="zh-CN" dirty="0"/>
          </a:p>
          <a:p>
            <a:r>
              <a:rPr lang="zh-CN" altLang="en-US" dirty="0"/>
              <a:t>返祖边</a:t>
            </a:r>
            <a:endParaRPr lang="en-US" altLang="zh-CN" dirty="0"/>
          </a:p>
          <a:p>
            <a:r>
              <a:rPr lang="zh-CN" altLang="en-US" dirty="0"/>
              <a:t>横叉边</a:t>
            </a:r>
            <a:endParaRPr lang="en-US" altLang="zh-CN" dirty="0"/>
          </a:p>
        </p:txBody>
      </p:sp>
      <p:pic>
        <p:nvPicPr>
          <p:cNvPr id="5" name="图片 4">
            <a:extLst>
              <a:ext uri="{FF2B5EF4-FFF2-40B4-BE49-F238E27FC236}">
                <a16:creationId xmlns:a16="http://schemas.microsoft.com/office/drawing/2014/main" id="{506BA36A-5A1C-409C-BD9F-51FB55E15746}"/>
              </a:ext>
            </a:extLst>
          </p:cNvPr>
          <p:cNvPicPr>
            <a:picLocks noChangeAspect="1"/>
          </p:cNvPicPr>
          <p:nvPr/>
        </p:nvPicPr>
        <p:blipFill>
          <a:blip r:embed="rId2"/>
          <a:stretch>
            <a:fillRect/>
          </a:stretch>
        </p:blipFill>
        <p:spPr>
          <a:xfrm>
            <a:off x="4248150" y="2844800"/>
            <a:ext cx="3695700" cy="3467100"/>
          </a:xfrm>
          <a:prstGeom prst="rect">
            <a:avLst/>
          </a:prstGeom>
        </p:spPr>
      </p:pic>
    </p:spTree>
    <p:extLst>
      <p:ext uri="{BB962C8B-B14F-4D97-AF65-F5344CB8AC3E}">
        <p14:creationId xmlns:p14="http://schemas.microsoft.com/office/powerpoint/2010/main" val="12704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25C13-D76F-42B8-AC8C-221E45D7A761}"/>
              </a:ext>
            </a:extLst>
          </p:cNvPr>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a:extLst>
              <a:ext uri="{FF2B5EF4-FFF2-40B4-BE49-F238E27FC236}">
                <a16:creationId xmlns:a16="http://schemas.microsoft.com/office/drawing/2014/main" id="{E2DDF066-69A7-4963-A644-DCAEAE29EC0F}"/>
              </a:ext>
            </a:extLst>
          </p:cNvPr>
          <p:cNvSpPr>
            <a:spLocks noGrp="1"/>
          </p:cNvSpPr>
          <p:nvPr>
            <p:ph idx="1"/>
          </p:nvPr>
        </p:nvSpPr>
        <p:spPr/>
        <p:txBody>
          <a:bodyPr/>
          <a:lstStyle/>
          <a:p>
            <a:r>
              <a:rPr lang="zh-CN" altLang="en-US" dirty="0"/>
              <a:t>构建 </a:t>
            </a:r>
            <a:r>
              <a:rPr lang="en-US" altLang="zh-CN" dirty="0"/>
              <a:t>DFS </a:t>
            </a:r>
            <a:r>
              <a:rPr lang="zh-CN" altLang="en-US" dirty="0"/>
              <a:t>树的过程会产生 </a:t>
            </a:r>
            <a:r>
              <a:rPr lang="en-US" altLang="zh-CN" dirty="0"/>
              <a:t>DFS </a:t>
            </a:r>
            <a:r>
              <a:rPr lang="zh-CN" altLang="en-US" dirty="0"/>
              <a:t>序，即每一个点被访问的顺序。</a:t>
            </a:r>
            <a:endParaRPr lang="en-US" altLang="zh-CN" dirty="0"/>
          </a:p>
          <a:p>
            <a:r>
              <a:rPr lang="zh-CN" altLang="en-US" dirty="0"/>
              <a:t>如果一个点出发不能到达任何一个还没被分配到任何强连通分量里的</a:t>
            </a:r>
            <a:r>
              <a:rPr lang="en-US" altLang="zh-CN" dirty="0"/>
              <a:t>DFS</a:t>
            </a:r>
            <a:r>
              <a:rPr lang="zh-CN" altLang="en-US" dirty="0"/>
              <a:t>序比自己小的点。那么它和它所能到达的还没被分配到任何强连通分量的点就构成新的强连通分量。</a:t>
            </a:r>
            <a:endParaRPr lang="en-US" altLang="zh-CN" dirty="0"/>
          </a:p>
        </p:txBody>
      </p:sp>
      <p:pic>
        <p:nvPicPr>
          <p:cNvPr id="5" name="图片 4">
            <a:extLst>
              <a:ext uri="{FF2B5EF4-FFF2-40B4-BE49-F238E27FC236}">
                <a16:creationId xmlns:a16="http://schemas.microsoft.com/office/drawing/2014/main" id="{18FC64CD-E6D2-4FB2-B3C5-87FBA6BC9F82}"/>
              </a:ext>
            </a:extLst>
          </p:cNvPr>
          <p:cNvPicPr>
            <a:picLocks noChangeAspect="1"/>
          </p:cNvPicPr>
          <p:nvPr/>
        </p:nvPicPr>
        <p:blipFill>
          <a:blip r:embed="rId2"/>
          <a:stretch>
            <a:fillRect/>
          </a:stretch>
        </p:blipFill>
        <p:spPr>
          <a:xfrm>
            <a:off x="4460401" y="3627258"/>
            <a:ext cx="3074540" cy="3018639"/>
          </a:xfrm>
          <a:prstGeom prst="rect">
            <a:avLst/>
          </a:prstGeom>
        </p:spPr>
      </p:pic>
    </p:spTree>
    <p:extLst>
      <p:ext uri="{BB962C8B-B14F-4D97-AF65-F5344CB8AC3E}">
        <p14:creationId xmlns:p14="http://schemas.microsoft.com/office/powerpoint/2010/main" val="306077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11F0A-0E83-4018-AC18-B402066FC68B}"/>
              </a:ext>
            </a:extLst>
          </p:cNvPr>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a:extLst>
              <a:ext uri="{FF2B5EF4-FFF2-40B4-BE49-F238E27FC236}">
                <a16:creationId xmlns:a16="http://schemas.microsoft.com/office/drawing/2014/main" id="{A629C667-F507-4AD6-AE2C-456B0163C9AF}"/>
              </a:ext>
            </a:extLst>
          </p:cNvPr>
          <p:cNvSpPr>
            <a:spLocks noGrp="1"/>
          </p:cNvSpPr>
          <p:nvPr>
            <p:ph idx="1"/>
          </p:nvPr>
        </p:nvSpPr>
        <p:spPr/>
        <p:txBody>
          <a:bodyPr/>
          <a:lstStyle/>
          <a:p>
            <a:r>
              <a:rPr lang="zh-CN" altLang="en-US" dirty="0"/>
              <a:t>除了求强连通分量，</a:t>
            </a:r>
            <a:r>
              <a:rPr lang="en-US" altLang="zh-CN" dirty="0" err="1"/>
              <a:t>Tarjan</a:t>
            </a:r>
            <a:r>
              <a:rPr lang="zh-CN" altLang="en-US" dirty="0"/>
              <a:t>算法还可以求</a:t>
            </a:r>
            <a:endParaRPr lang="en-US" altLang="zh-CN" dirty="0"/>
          </a:p>
          <a:p>
            <a:pPr lvl="1"/>
            <a:r>
              <a:rPr lang="zh-CN" altLang="en-US" dirty="0"/>
              <a:t>点双连通分量</a:t>
            </a:r>
            <a:endParaRPr lang="en-US" altLang="zh-CN" dirty="0"/>
          </a:p>
          <a:p>
            <a:pPr lvl="1"/>
            <a:r>
              <a:rPr lang="zh-CN" altLang="en-US" dirty="0"/>
              <a:t>边双连通分量</a:t>
            </a:r>
            <a:endParaRPr lang="en-US" altLang="zh-CN" dirty="0"/>
          </a:p>
          <a:p>
            <a:pPr lvl="1"/>
            <a:r>
              <a:rPr lang="zh-CN" altLang="en-US" dirty="0"/>
              <a:t>割点</a:t>
            </a:r>
            <a:endParaRPr lang="en-US" altLang="zh-CN" dirty="0"/>
          </a:p>
          <a:p>
            <a:pPr lvl="1"/>
            <a:r>
              <a:rPr lang="zh-CN" altLang="en-US" dirty="0"/>
              <a:t>割边</a:t>
            </a:r>
          </a:p>
        </p:txBody>
      </p:sp>
    </p:spTree>
    <p:extLst>
      <p:ext uri="{BB962C8B-B14F-4D97-AF65-F5344CB8AC3E}">
        <p14:creationId xmlns:p14="http://schemas.microsoft.com/office/powerpoint/2010/main" val="35527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18D8-543B-4B19-971C-AA8507F52E75}"/>
              </a:ext>
            </a:extLst>
          </p:cNvPr>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a:extLst>
              <a:ext uri="{FF2B5EF4-FFF2-40B4-BE49-F238E27FC236}">
                <a16:creationId xmlns:a16="http://schemas.microsoft.com/office/drawing/2014/main" id="{A9548A5C-F474-47E1-94BF-CBD211CFE376}"/>
              </a:ext>
            </a:extLst>
          </p:cNvPr>
          <p:cNvSpPr>
            <a:spLocks noGrp="1"/>
          </p:cNvSpPr>
          <p:nvPr>
            <p:ph idx="1"/>
          </p:nvPr>
        </p:nvSpPr>
        <p:spPr/>
        <p:txBody>
          <a:bodyPr/>
          <a:lstStyle/>
          <a:p>
            <a:r>
              <a:rPr lang="zh-CN" altLang="en-US" dirty="0"/>
              <a:t>求割边</a:t>
            </a:r>
            <a:endParaRPr lang="en-US" altLang="zh-CN" dirty="0"/>
          </a:p>
          <a:p>
            <a:pPr lvl="1"/>
            <a:r>
              <a:rPr lang="zh-CN" altLang="en-US" dirty="0"/>
              <a:t>非树边不可能成为割边</a:t>
            </a:r>
            <a:endParaRPr lang="en-US" altLang="zh-CN" dirty="0"/>
          </a:p>
          <a:p>
            <a:pPr lvl="1"/>
            <a:r>
              <a:rPr lang="zh-CN" altLang="en-US" dirty="0"/>
              <a:t>树边成为割边的条件当且仅当其子树内的所                                                   有返祖边均不超过它</a:t>
            </a:r>
            <a:endParaRPr lang="en-US" altLang="zh-CN" dirty="0"/>
          </a:p>
          <a:p>
            <a:r>
              <a:rPr lang="zh-CN" altLang="en-US" dirty="0"/>
              <a:t>求边双连通分量</a:t>
            </a:r>
            <a:endParaRPr lang="en-US" altLang="zh-CN" dirty="0"/>
          </a:p>
          <a:p>
            <a:pPr lvl="1"/>
            <a:r>
              <a:rPr lang="zh-CN" altLang="en-US" dirty="0"/>
              <a:t>把所有割边删去后，每一个连通分量都是一</a:t>
            </a:r>
            <a:r>
              <a:rPr lang="en-US" altLang="zh-CN" dirty="0"/>
              <a:t>                                                  </a:t>
            </a:r>
            <a:r>
              <a:rPr lang="zh-CN" altLang="en-US" dirty="0"/>
              <a:t>个边双连通分量</a:t>
            </a:r>
            <a:endParaRPr lang="en-US" altLang="zh-CN" dirty="0"/>
          </a:p>
        </p:txBody>
      </p:sp>
      <p:pic>
        <p:nvPicPr>
          <p:cNvPr id="5" name="图片 4">
            <a:extLst>
              <a:ext uri="{FF2B5EF4-FFF2-40B4-BE49-F238E27FC236}">
                <a16:creationId xmlns:a16="http://schemas.microsoft.com/office/drawing/2014/main" id="{F42AC170-818E-4D1A-893D-96861715384F}"/>
              </a:ext>
            </a:extLst>
          </p:cNvPr>
          <p:cNvPicPr>
            <a:picLocks noChangeAspect="1"/>
          </p:cNvPicPr>
          <p:nvPr/>
        </p:nvPicPr>
        <p:blipFill>
          <a:blip r:embed="rId2"/>
          <a:stretch>
            <a:fillRect/>
          </a:stretch>
        </p:blipFill>
        <p:spPr>
          <a:xfrm>
            <a:off x="7655154" y="1483347"/>
            <a:ext cx="2933700" cy="4381500"/>
          </a:xfrm>
          <a:prstGeom prst="rect">
            <a:avLst/>
          </a:prstGeom>
        </p:spPr>
      </p:pic>
    </p:spTree>
    <p:extLst>
      <p:ext uri="{BB962C8B-B14F-4D97-AF65-F5344CB8AC3E}">
        <p14:creationId xmlns:p14="http://schemas.microsoft.com/office/powerpoint/2010/main" val="327789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98919-D16B-464F-A686-2E6DA6AAD389}"/>
              </a:ext>
            </a:extLst>
          </p:cNvPr>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a:extLst>
              <a:ext uri="{FF2B5EF4-FFF2-40B4-BE49-F238E27FC236}">
                <a16:creationId xmlns:a16="http://schemas.microsoft.com/office/drawing/2014/main" id="{24C1D23E-5FA4-45A4-9426-AB4AFBA9DB59}"/>
              </a:ext>
            </a:extLst>
          </p:cNvPr>
          <p:cNvSpPr>
            <a:spLocks noGrp="1"/>
          </p:cNvSpPr>
          <p:nvPr>
            <p:ph idx="1"/>
          </p:nvPr>
        </p:nvSpPr>
        <p:spPr/>
        <p:txBody>
          <a:bodyPr/>
          <a:lstStyle/>
          <a:p>
            <a:r>
              <a:rPr lang="zh-CN" altLang="en-US" dirty="0"/>
              <a:t>求割点</a:t>
            </a:r>
            <a:endParaRPr lang="en-US" altLang="zh-CN" dirty="0"/>
          </a:p>
          <a:p>
            <a:pPr lvl="1"/>
            <a:r>
              <a:rPr lang="zh-CN" altLang="en-US" dirty="0"/>
              <a:t>一个点所对应的某个儿子的子树中的所有返祖边</a:t>
            </a:r>
            <a:r>
              <a:rPr lang="en-US" altLang="zh-CN" dirty="0"/>
              <a:t>			                </a:t>
            </a:r>
            <a:r>
              <a:rPr lang="zh-CN" altLang="en-US" dirty="0"/>
              <a:t>都不超过该点，则这个点就是割点。</a:t>
            </a:r>
            <a:endParaRPr lang="en-US" altLang="zh-CN" dirty="0"/>
          </a:p>
          <a:p>
            <a:r>
              <a:rPr lang="zh-CN" altLang="en-US" dirty="0"/>
              <a:t>求点双连通分量</a:t>
            </a:r>
            <a:endParaRPr lang="en-US" altLang="zh-CN" dirty="0"/>
          </a:p>
          <a:p>
            <a:pPr lvl="1"/>
            <a:r>
              <a:rPr lang="zh-CN" altLang="en-US" dirty="0"/>
              <a:t>一个点所在子树中所有返祖边均不超过这个点的</a:t>
            </a:r>
            <a:r>
              <a:rPr lang="en-US" altLang="zh-CN" dirty="0"/>
              <a:t>				      </a:t>
            </a:r>
            <a:r>
              <a:rPr lang="zh-CN" altLang="en-US" dirty="0"/>
              <a:t>父亲节点，则这个点子树中所有没有被分配到任</a:t>
            </a:r>
            <a:r>
              <a:rPr lang="en-US" altLang="zh-CN" dirty="0"/>
              <a:t>				      </a:t>
            </a:r>
            <a:r>
              <a:rPr lang="zh-CN" altLang="en-US" dirty="0"/>
              <a:t>何一个点双连通分量的</a:t>
            </a:r>
            <a:r>
              <a:rPr lang="zh-CN" altLang="en-US" b="1" u="dotted" dirty="0"/>
              <a:t>边</a:t>
            </a:r>
            <a:r>
              <a:rPr lang="zh-CN" altLang="en-US" dirty="0"/>
              <a:t>所连接的点构成一个新</a:t>
            </a:r>
            <a:r>
              <a:rPr lang="en-US" altLang="zh-CN" dirty="0"/>
              <a:t>				      </a:t>
            </a:r>
            <a:r>
              <a:rPr lang="zh-CN" altLang="en-US" dirty="0"/>
              <a:t>的点双连通分量。</a:t>
            </a:r>
          </a:p>
        </p:txBody>
      </p:sp>
      <p:pic>
        <p:nvPicPr>
          <p:cNvPr id="4" name="图片 3">
            <a:extLst>
              <a:ext uri="{FF2B5EF4-FFF2-40B4-BE49-F238E27FC236}">
                <a16:creationId xmlns:a16="http://schemas.microsoft.com/office/drawing/2014/main" id="{6870F10F-10A5-4C36-9D1E-AB469E3FECBD}"/>
              </a:ext>
            </a:extLst>
          </p:cNvPr>
          <p:cNvPicPr>
            <a:picLocks noChangeAspect="1"/>
          </p:cNvPicPr>
          <p:nvPr/>
        </p:nvPicPr>
        <p:blipFill>
          <a:blip r:embed="rId2"/>
          <a:stretch>
            <a:fillRect/>
          </a:stretch>
        </p:blipFill>
        <p:spPr>
          <a:xfrm>
            <a:off x="8420100" y="1596470"/>
            <a:ext cx="2933700" cy="4381500"/>
          </a:xfrm>
          <a:prstGeom prst="rect">
            <a:avLst/>
          </a:prstGeom>
        </p:spPr>
      </p:pic>
    </p:spTree>
    <p:extLst>
      <p:ext uri="{BB962C8B-B14F-4D97-AF65-F5344CB8AC3E}">
        <p14:creationId xmlns:p14="http://schemas.microsoft.com/office/powerpoint/2010/main" val="417569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332A-9D19-482E-920A-10A667310C50}"/>
              </a:ext>
            </a:extLst>
          </p:cNvPr>
          <p:cNvSpPr>
            <a:spLocks noGrp="1"/>
          </p:cNvSpPr>
          <p:nvPr>
            <p:ph type="title"/>
          </p:nvPr>
        </p:nvSpPr>
        <p:spPr/>
        <p:txBody>
          <a:bodyPr/>
          <a:lstStyle/>
          <a:p>
            <a:r>
              <a:rPr lang="zh-CN" altLang="en-US" dirty="0"/>
              <a:t>卖萌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07FB0E-8D02-4D5E-893C-FA209BA1A0D4}"/>
                  </a:ext>
                </a:extLst>
              </p:cNvPr>
              <p:cNvSpPr>
                <a:spLocks noGrp="1"/>
              </p:cNvSpPr>
              <p:nvPr>
                <p:ph idx="1"/>
              </p:nvPr>
            </p:nvSpPr>
            <p:spPr/>
            <p:txBody>
              <a:bodyPr/>
              <a:lstStyle/>
              <a:p>
                <a:r>
                  <a:rPr lang="zh-CN" altLang="en-US" dirty="0"/>
                  <a:t>题目大意：给定一张带权无向图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再给定两个点</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oMath>
                </a14:m>
                <a:r>
                  <a:rPr lang="zh-CN" altLang="en-US" dirty="0"/>
                  <a:t>，求每一条边删去后</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𝑆</m:t>
                    </m:r>
                    <m:r>
                      <a:rPr lang="en-US" altLang="zh-CN" b="0" i="1" smtClean="0">
                        <a:latin typeface="Cambria Math" panose="02040503050406030204" pitchFamily="18" charset="0"/>
                      </a:rPr>
                      <m:t> </m:t>
                    </m:r>
                    <m:r>
                      <a:rPr lang="zh-CN" altLang="en-US" i="1">
                        <a:latin typeface="Cambria Math" panose="02040503050406030204" pitchFamily="18" charset="0"/>
                      </a:rPr>
                      <m:t>到</m:t>
                    </m:r>
                    <m:r>
                      <a:rPr lang="en-US" altLang="zh-CN" b="0" i="1" smtClean="0">
                        <a:latin typeface="Cambria Math" panose="02040503050406030204" pitchFamily="18" charset="0"/>
                      </a:rPr>
                      <m:t> </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oMath>
                </a14:m>
                <a:r>
                  <a:rPr lang="zh-CN" altLang="en-US" dirty="0"/>
                  <a:t>的最短路是否会增加。</a:t>
                </a:r>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7707FB0E-8D02-4D5E-893C-FA209BA1A0D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296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68285-DEAF-4943-BA6C-E699DD77E223}"/>
              </a:ext>
            </a:extLst>
          </p:cNvPr>
          <p:cNvSpPr>
            <a:spLocks noGrp="1"/>
          </p:cNvSpPr>
          <p:nvPr>
            <p:ph type="title"/>
          </p:nvPr>
        </p:nvSpPr>
        <p:spPr/>
        <p:txBody>
          <a:bodyPr/>
          <a:lstStyle/>
          <a:p>
            <a:r>
              <a:rPr lang="zh-CN" altLang="en-US" dirty="0"/>
              <a:t>网络流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21CEC7-F245-42A9-8570-1805E2377A20}"/>
                  </a:ext>
                </a:extLst>
              </p:cNvPr>
              <p:cNvSpPr>
                <a:spLocks noGrp="1"/>
              </p:cNvSpPr>
              <p:nvPr>
                <p:ph idx="1"/>
              </p:nvPr>
            </p:nvSpPr>
            <p:spPr/>
            <p:txBody>
              <a:bodyPr/>
              <a:lstStyle/>
              <a:p>
                <a:r>
                  <a:rPr lang="zh-CN" altLang="en-US" dirty="0"/>
                  <a:t>题目大意：给定一张图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图中每条边的流量为</a:t>
                </a:r>
                <a14:m>
                  <m:oMath xmlns:m="http://schemas.openxmlformats.org/officeDocument/2006/math">
                    <m:r>
                      <a:rPr lang="en-US" altLang="zh-CN" b="0" i="1" smtClean="0">
                        <a:latin typeface="Cambria Math" panose="02040503050406030204" pitchFamily="18" charset="0"/>
                      </a:rPr>
                      <m:t> 1 </m:t>
                    </m:r>
                    <m:r>
                      <a:rPr lang="zh-CN" altLang="en-US" i="1">
                        <a:latin typeface="Cambria Math" panose="02040503050406030204" pitchFamily="18" charset="0"/>
                      </a:rPr>
                      <m:t>。</m:t>
                    </m:r>
                  </m:oMath>
                </a14:m>
                <a:r>
                  <a:rPr lang="zh-CN" altLang="en-US" dirty="0"/>
                  <a:t>给定</a:t>
                </a:r>
                <a14:m>
                  <m:oMath xmlns:m="http://schemas.openxmlformats.org/officeDocument/2006/math">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 </m:t>
                    </m:r>
                    <m:r>
                      <a:rPr lang="zh-CN" altLang="en-US" i="1" dirty="0">
                        <a:latin typeface="Cambria Math" panose="02040503050406030204" pitchFamily="18" charset="0"/>
                      </a:rPr>
                      <m:t>个</m:t>
                    </m:r>
                  </m:oMath>
                </a14:m>
                <a:r>
                  <a:rPr lang="zh-CN" altLang="en-US" dirty="0"/>
                  <a:t>询问，每个询问为加一条流量为</a:t>
                </a:r>
                <a14:m>
                  <m:oMath xmlns:m="http://schemas.openxmlformats.org/officeDocument/2006/math">
                    <m:r>
                      <a:rPr lang="en-US" altLang="zh-CN" b="0" i="1" smtClean="0">
                        <a:latin typeface="Cambria Math" panose="02040503050406030204" pitchFamily="18" charset="0"/>
                      </a:rPr>
                      <m:t> 1 </m:t>
                    </m:r>
                    <m:r>
                      <a:rPr lang="zh-CN" altLang="en-US" i="1">
                        <a:latin typeface="Cambria Math" panose="02040503050406030204" pitchFamily="18" charset="0"/>
                      </a:rPr>
                      <m:t>的</m:t>
                    </m:r>
                  </m:oMath>
                </a14:m>
                <a:r>
                  <a:rPr lang="zh-CN" altLang="en-US" dirty="0"/>
                  <a:t>边后，图中有多少个点对之间的最大流为</a:t>
                </a:r>
                <a14:m>
                  <m:oMath xmlns:m="http://schemas.openxmlformats.org/officeDocument/2006/math">
                    <m:r>
                      <a:rPr lang="en-US" altLang="zh-CN" b="0" i="1" smtClean="0">
                        <a:latin typeface="Cambria Math" panose="02040503050406030204" pitchFamily="18" charset="0"/>
                      </a:rPr>
                      <m:t> 1 </m:t>
                    </m:r>
                  </m:oMath>
                </a14:m>
                <a:r>
                  <a:rPr lang="zh-CN" altLang="en-US" dirty="0"/>
                  <a:t>。</a:t>
                </a:r>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a:extLst>
                  <a:ext uri="{FF2B5EF4-FFF2-40B4-BE49-F238E27FC236}">
                    <a16:creationId xmlns:a16="http://schemas.microsoft.com/office/drawing/2014/main" id="{1D21CEC7-F245-42A9-8570-1805E2377A2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849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CB2AF-2F8E-4D09-B312-FAC4492950E3}"/>
              </a:ext>
            </a:extLst>
          </p:cNvPr>
          <p:cNvSpPr>
            <a:spLocks noGrp="1"/>
          </p:cNvSpPr>
          <p:nvPr>
            <p:ph type="title"/>
          </p:nvPr>
        </p:nvSpPr>
        <p:spPr/>
        <p:txBody>
          <a:bodyPr/>
          <a:lstStyle/>
          <a:p>
            <a:r>
              <a:rPr lang="zh-CN" altLang="en-US" dirty="0"/>
              <a:t>回路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49A4E2-319F-45BA-A5C3-A3385ABCFA6B}"/>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定义：一个有序的点编号序列</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𝑣</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 </m:t>
                    </m:r>
                  </m:oMath>
                </a14:m>
                <a:r>
                  <a:rPr lang="zh-CN" altLang="en-US" dirty="0"/>
                  <a:t>，满足</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a:t>与</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smtClean="0">
                            <a:latin typeface="Cambria Math" panose="02040503050406030204" pitchFamily="18" charset="0"/>
                          </a:rPr>
                          <m:t>𝑣</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oMath>
                </a14:m>
                <a:r>
                  <a:rPr lang="zh-CN" altLang="en-US" dirty="0"/>
                  <a:t>都存在边，且</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𝑣</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 </m:t>
                    </m:r>
                  </m:oMath>
                </a14:m>
                <a:r>
                  <a:rPr lang="zh-CN" altLang="en-US" dirty="0"/>
                  <a:t>与</a:t>
                </a:r>
                <a14:m>
                  <m:oMath xmlns:m="http://schemas.openxmlformats.org/officeDocument/2006/math">
                    <m:r>
                      <a:rPr lang="en-US" altLang="zh-CN" b="0"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smtClean="0">
                            <a:latin typeface="Cambria Math" panose="02040503050406030204" pitchFamily="18" charset="0"/>
                          </a:rPr>
                          <m:t>𝑣</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oMath>
                </a14:m>
                <a:r>
                  <a:rPr lang="zh-CN" altLang="en-US" dirty="0"/>
                  <a:t>存在边。</a:t>
                </a:r>
              </a:p>
            </p:txBody>
          </p:sp>
        </mc:Choice>
        <mc:Fallback xmlns="">
          <p:sp>
            <p:nvSpPr>
              <p:cNvPr id="3" name="内容占位符 2">
                <a:extLst>
                  <a:ext uri="{FF2B5EF4-FFF2-40B4-BE49-F238E27FC236}">
                    <a16:creationId xmlns:a16="http://schemas.microsoft.com/office/drawing/2014/main" id="{E849A4E2-319F-45BA-A5C3-A3385ABCFA6B}"/>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E279874-FD0A-4760-B177-18404450E448}"/>
              </a:ext>
            </a:extLst>
          </p:cNvPr>
          <p:cNvPicPr>
            <a:picLocks noChangeAspect="1"/>
          </p:cNvPicPr>
          <p:nvPr/>
        </p:nvPicPr>
        <p:blipFill>
          <a:blip r:embed="rId3"/>
          <a:stretch>
            <a:fillRect/>
          </a:stretch>
        </p:blipFill>
        <p:spPr>
          <a:xfrm>
            <a:off x="4186139" y="1457914"/>
            <a:ext cx="3242183" cy="3234138"/>
          </a:xfrm>
          <a:prstGeom prst="rect">
            <a:avLst/>
          </a:prstGeom>
        </p:spPr>
      </p:pic>
    </p:spTree>
    <p:extLst>
      <p:ext uri="{BB962C8B-B14F-4D97-AF65-F5344CB8AC3E}">
        <p14:creationId xmlns:p14="http://schemas.microsoft.com/office/powerpoint/2010/main" val="151676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C07D5-F025-4FFD-BB3A-AC77CFCE7650}"/>
              </a:ext>
            </a:extLst>
          </p:cNvPr>
          <p:cNvSpPr>
            <a:spLocks noGrp="1"/>
          </p:cNvSpPr>
          <p:nvPr>
            <p:ph type="title"/>
          </p:nvPr>
        </p:nvSpPr>
        <p:spPr/>
        <p:txBody>
          <a:bodyPr/>
          <a:lstStyle/>
          <a:p>
            <a:r>
              <a:rPr lang="en-US" altLang="zh-CN" dirty="0"/>
              <a:t>Matrix</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ACDDFB0-12BD-48EE-BB76-FE54D8750E81}"/>
                  </a:ext>
                </a:extLst>
              </p:cNvPr>
              <p:cNvSpPr>
                <a:spLocks noGrp="1"/>
              </p:cNvSpPr>
              <p:nvPr>
                <p:ph idx="1"/>
              </p:nvPr>
            </p:nvSpPr>
            <p:spPr/>
            <p:txBody>
              <a:bodyPr>
                <a:normAutofit/>
              </a:bodyPr>
              <a:lstStyle/>
              <a:p>
                <a:r>
                  <a:rPr lang="zh-CN" altLang="en-US" dirty="0"/>
                  <a:t>给定一个</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的实数矩阵</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𝐴</m:t>
                    </m:r>
                    <m:r>
                      <a:rPr lang="en-US" altLang="zh-CN" i="1" dirty="0">
                        <a:latin typeface="Cambria Math" panose="02040503050406030204" pitchFamily="18" charset="0"/>
                      </a:rPr>
                      <m:t> </m:t>
                    </m:r>
                  </m:oMath>
                </a14:m>
                <a:r>
                  <a:rPr lang="zh-CN" altLang="en-US" dirty="0"/>
                  <a:t>，满足</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𝐴</m:t>
                        </m:r>
                      </m:e>
                      <m:sub>
                        <m:r>
                          <a:rPr lang="en-US" altLang="zh-CN" i="1" dirty="0" err="1"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rPr>
                      <m:t>=0,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0≤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𝐴</m:t>
                        </m:r>
                      </m:e>
                      <m:sub>
                        <m:r>
                          <a:rPr lang="en-US" altLang="zh-CN" i="1"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 &lt; 1 </m:t>
                    </m:r>
                  </m:oMath>
                </a14:m>
                <a:r>
                  <a:rPr lang="zh-CN" altLang="en-US" dirty="0"/>
                  <a:t>。</a:t>
                </a:r>
              </a:p>
              <a:p>
                <a:r>
                  <a:rPr lang="zh-CN" altLang="en-US" dirty="0"/>
                  <a:t>令</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m:t>
                    </m:r>
                  </m:oMath>
                </a14:m>
                <a:r>
                  <a:rPr lang="zh-CN" altLang="en-US" dirty="0"/>
                  <a:t>为单位矩阵，即</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𝐴</m:t>
                        </m:r>
                      </m:e>
                      <m:sub>
                        <m:r>
                          <a:rPr lang="en-US" altLang="zh-CN" i="1" dirty="0" err="1"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rPr>
                      <m:t>=1,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𝐴</m:t>
                        </m:r>
                      </m:e>
                      <m:sub>
                        <m:r>
                          <a:rPr lang="en-US" altLang="zh-CN" i="1" dirty="0" err="1"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i="1" dirty="0" smtClean="0">
                        <a:latin typeface="Cambria Math" panose="02040503050406030204" pitchFamily="18" charset="0"/>
                      </a:rPr>
                      <m:t>0 </m:t>
                    </m:r>
                  </m:oMath>
                </a14:m>
                <a:r>
                  <a:rPr lang="zh-CN" altLang="en-US" dirty="0"/>
                  <a:t>，求</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zh-CN" altLang="en-US" dirty="0"/>
                  <a:t>的逆矩阵中有多少个位置不为</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0</m:t>
                    </m:r>
                    <m:r>
                      <a:rPr lang="en-US" altLang="zh-CN" i="1" dirty="0">
                        <a:latin typeface="Cambria Math" panose="02040503050406030204" pitchFamily="18" charset="0"/>
                      </a:rPr>
                      <m:t> </m:t>
                    </m:r>
                  </m:oMath>
                </a14:m>
                <a:r>
                  <a:rPr lang="zh-CN" altLang="en-US" dirty="0"/>
                  <a:t>，数据保证矩阵有逆。</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m:t>
                    </m:r>
                  </m:oMath>
                </a14:m>
                <a:endParaRPr lang="zh-CN" altLang="en-US" dirty="0"/>
              </a:p>
            </p:txBody>
          </p:sp>
        </mc:Choice>
        <mc:Fallback>
          <p:sp>
            <p:nvSpPr>
              <p:cNvPr id="3" name="内容占位符 2">
                <a:extLst>
                  <a:ext uri="{FF2B5EF4-FFF2-40B4-BE49-F238E27FC236}">
                    <a16:creationId xmlns:a16="http://schemas.microsoft.com/office/drawing/2014/main" id="{BACDDFB0-12BD-48EE-BB76-FE54D8750E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220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DCC5-CDCA-4622-824D-AD31BDDF2F12}"/>
              </a:ext>
            </a:extLst>
          </p:cNvPr>
          <p:cNvSpPr>
            <a:spLocks noGrp="1"/>
          </p:cNvSpPr>
          <p:nvPr>
            <p:ph type="title"/>
          </p:nvPr>
        </p:nvSpPr>
        <p:spPr/>
        <p:txBody>
          <a:bodyPr/>
          <a:lstStyle/>
          <a:p>
            <a:r>
              <a:rPr lang="zh-CN" altLang="en-US" dirty="0"/>
              <a:t>传递闭包</a:t>
            </a:r>
          </a:p>
        </p:txBody>
      </p:sp>
      <p:sp>
        <p:nvSpPr>
          <p:cNvPr id="3" name="内容占位符 2">
            <a:extLst>
              <a:ext uri="{FF2B5EF4-FFF2-40B4-BE49-F238E27FC236}">
                <a16:creationId xmlns:a16="http://schemas.microsoft.com/office/drawing/2014/main" id="{016AC19D-34E1-4CE4-814A-31E98CFA57EF}"/>
              </a:ext>
            </a:extLst>
          </p:cNvPr>
          <p:cNvSpPr>
            <a:spLocks noGrp="1"/>
          </p:cNvSpPr>
          <p:nvPr>
            <p:ph idx="1"/>
          </p:nvPr>
        </p:nvSpPr>
        <p:spPr/>
        <p:txBody>
          <a:bodyPr/>
          <a:lstStyle/>
          <a:p>
            <a:r>
              <a:rPr lang="zh-CN" altLang="en-US" dirty="0"/>
              <a:t>求每一个点能够到达的所有点</a:t>
            </a:r>
            <a:endParaRPr lang="en-US" altLang="zh-CN" dirty="0"/>
          </a:p>
          <a:p>
            <a:pPr lvl="1"/>
            <a:r>
              <a:rPr lang="zh-CN" altLang="en-US" dirty="0"/>
              <a:t>步骤</a:t>
            </a:r>
            <a:r>
              <a:rPr lang="en-US" altLang="zh-CN" dirty="0"/>
              <a:t>1</a:t>
            </a:r>
            <a:r>
              <a:rPr lang="zh-CN" altLang="en-US" dirty="0"/>
              <a:t>：求强连通分量</a:t>
            </a:r>
            <a:endParaRPr lang="en-US" altLang="zh-CN" dirty="0"/>
          </a:p>
          <a:p>
            <a:pPr lvl="1"/>
            <a:r>
              <a:rPr lang="zh-CN" altLang="en-US" dirty="0"/>
              <a:t>步骤</a:t>
            </a:r>
            <a:r>
              <a:rPr lang="en-US" altLang="zh-CN" dirty="0"/>
              <a:t>2</a:t>
            </a:r>
            <a:r>
              <a:rPr lang="zh-CN" altLang="en-US" dirty="0"/>
              <a:t>：缩点</a:t>
            </a:r>
            <a:endParaRPr lang="en-US" altLang="zh-CN" dirty="0"/>
          </a:p>
          <a:p>
            <a:pPr lvl="1"/>
            <a:r>
              <a:rPr lang="zh-CN" altLang="en-US" dirty="0"/>
              <a:t>步骤</a:t>
            </a:r>
            <a:r>
              <a:rPr lang="en-US" altLang="zh-CN" dirty="0"/>
              <a:t>3</a:t>
            </a:r>
            <a:r>
              <a:rPr lang="zh-CN" altLang="en-US" dirty="0"/>
              <a:t>：在</a:t>
            </a:r>
            <a:r>
              <a:rPr lang="en-US" altLang="zh-CN" dirty="0"/>
              <a:t>DAG</a:t>
            </a:r>
            <a:r>
              <a:rPr lang="zh-CN" altLang="en-US" dirty="0"/>
              <a:t>上利用 </a:t>
            </a:r>
            <a:r>
              <a:rPr lang="en-US" altLang="zh-CN" dirty="0" err="1"/>
              <a:t>bitset</a:t>
            </a:r>
            <a:r>
              <a:rPr lang="en-US" altLang="zh-CN" dirty="0"/>
              <a:t> </a:t>
            </a:r>
            <a:r>
              <a:rPr lang="zh-CN" altLang="en-US" dirty="0"/>
              <a:t>传递</a:t>
            </a:r>
          </a:p>
        </p:txBody>
      </p:sp>
    </p:spTree>
    <p:extLst>
      <p:ext uri="{BB962C8B-B14F-4D97-AF65-F5344CB8AC3E}">
        <p14:creationId xmlns:p14="http://schemas.microsoft.com/office/powerpoint/2010/main" val="132849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DE25A-E656-4B91-9590-4D53C1E5D215}"/>
              </a:ext>
            </a:extLst>
          </p:cNvPr>
          <p:cNvSpPr>
            <a:spLocks noGrp="1"/>
          </p:cNvSpPr>
          <p:nvPr>
            <p:ph type="title"/>
          </p:nvPr>
        </p:nvSpPr>
        <p:spPr/>
        <p:txBody>
          <a:bodyPr/>
          <a:lstStyle/>
          <a:p>
            <a:r>
              <a:rPr lang="en-US" altLang="zh-CN" dirty="0"/>
              <a:t>2-SAT </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5047BD-A96D-45A6-9F90-DADD66B9BD90}"/>
                  </a:ext>
                </a:extLst>
              </p:cNvPr>
              <p:cNvSpPr>
                <a:spLocks noGrp="1"/>
              </p:cNvSpPr>
              <p:nvPr>
                <p:ph idx="1"/>
              </p:nvPr>
            </p:nvSpPr>
            <p:spPr/>
            <p:txBody>
              <a:bodyPr/>
              <a:lstStyle/>
              <a:p>
                <a:r>
                  <a:rPr lang="en-US" altLang="zh-CN" dirty="0"/>
                  <a:t>2-SAT </a:t>
                </a:r>
                <a:r>
                  <a:rPr lang="zh-CN" altLang="en-US" dirty="0"/>
                  <a:t>问题解决的是</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变量，每个变量只能取</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0 </m:t>
                    </m:r>
                    <m:r>
                      <a:rPr lang="zh-CN" altLang="en-US" i="1">
                        <a:latin typeface="Cambria Math" panose="02040503050406030204" pitchFamily="18" charset="0"/>
                      </a:rPr>
                      <m:t>或</m:t>
                    </m:r>
                    <m:r>
                      <a:rPr lang="en-US" altLang="zh-CN" b="0" i="1" smtClean="0">
                        <a:latin typeface="Cambria Math" panose="02040503050406030204" pitchFamily="18" charset="0"/>
                      </a:rPr>
                      <m:t> 1 </m:t>
                    </m:r>
                    <m:r>
                      <a:rPr lang="zh-CN" altLang="en-US" i="1">
                        <a:latin typeface="Cambria Math" panose="02040503050406030204" pitchFamily="18" charset="0"/>
                      </a:rPr>
                      <m:t>，</m:t>
                    </m:r>
                  </m:oMath>
                </a14:m>
                <a:r>
                  <a:rPr lang="zh-CN" altLang="en-US" dirty="0"/>
                  <a:t>变量之间还有一定关系，求方程解的问题。</a:t>
                </a:r>
                <a:endParaRPr lang="en-US" altLang="zh-CN" dirty="0"/>
              </a:p>
              <a:p>
                <a:r>
                  <a:rPr lang="zh-CN" altLang="en-US" dirty="0"/>
                  <a:t>关系大概有：</a:t>
                </a:r>
                <a:endParaRPr lang="en-US" altLang="zh-CN" dirty="0"/>
              </a:p>
              <a:p>
                <a:pPr lvl="1"/>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不能取相同值，即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必须取相同值，即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endParaRPr lang="en-US" altLang="zh-CN" dirty="0"/>
              </a:p>
              <a:p>
                <a:pPr lvl="1"/>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至少选一个，即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至少不选一个，即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i="1">
                        <a:latin typeface="Cambria Math" panose="02040503050406030204" pitchFamily="18" charset="0"/>
                      </a:rPr>
                      <m:t>𝑎𝑛𝑑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endParaRPr lang="en-US" altLang="zh-CN" dirty="0"/>
              </a:p>
              <a:p>
                <a:pPr lvl="1"/>
                <a:r>
                  <a:rPr lang="zh-CN" altLang="en-US" dirty="0"/>
                  <a:t>直接告诉</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oMath>
                </a14:m>
                <a:r>
                  <a:rPr lang="zh-CN" altLang="en-US" dirty="0"/>
                  <a:t>或</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=1</m:t>
                    </m:r>
                  </m:oMath>
                </a14:m>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765047BD-A96D-45A6-9F90-DADD66B9BD9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95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A62EB-4DE1-4869-925B-98B3B83E6575}"/>
              </a:ext>
            </a:extLst>
          </p:cNvPr>
          <p:cNvSpPr>
            <a:spLocks noGrp="1"/>
          </p:cNvSpPr>
          <p:nvPr>
            <p:ph type="title"/>
          </p:nvPr>
        </p:nvSpPr>
        <p:spPr/>
        <p:txBody>
          <a:bodyPr/>
          <a:lstStyle/>
          <a:p>
            <a:r>
              <a:rPr lang="en-US" altLang="zh-CN" dirty="0"/>
              <a:t>2-SAT </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EF0F32-AB93-4FED-9532-6B49B60610CE}"/>
                  </a:ext>
                </a:extLst>
              </p:cNvPr>
              <p:cNvSpPr>
                <a:spLocks noGrp="1"/>
              </p:cNvSpPr>
              <p:nvPr>
                <p:ph idx="1"/>
              </p:nvPr>
            </p:nvSpPr>
            <p:spPr/>
            <p:txBody>
              <a:bodyPr/>
              <a:lstStyle/>
              <a:p>
                <a:r>
                  <a:rPr lang="en-US" altLang="zh-CN" dirty="0"/>
                  <a:t>2-SAT </a:t>
                </a:r>
                <a:r>
                  <a:rPr lang="zh-CN" altLang="en-US" dirty="0"/>
                  <a:t>的解决方法一般为给每个变量建立两个点</a:t>
                </a:r>
                <a:endParaRPr lang="en-US" altLang="zh-CN" dirty="0"/>
              </a:p>
              <a:p>
                <a:r>
                  <a:rPr lang="zh-CN" altLang="en-US" dirty="0"/>
                  <a:t>第</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变量对应的两个点为</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t>，选择了</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代表</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=0 </m:t>
                    </m:r>
                    <m:r>
                      <a:rPr lang="zh-CN" altLang="en-US" i="1" dirty="0">
                        <a:latin typeface="Cambria Math" panose="02040503050406030204" pitchFamily="18" charset="0"/>
                      </a:rPr>
                      <m:t>，</m:t>
                    </m:r>
                  </m:oMath>
                </a14:m>
                <a:r>
                  <a:rPr lang="zh-CN" altLang="en-US" dirty="0"/>
                  <a:t>选择</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oMath>
                </a14:m>
                <a:r>
                  <a:rPr lang="zh-CN" altLang="en-US" dirty="0"/>
                  <a:t>代表</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=1 </m:t>
                    </m:r>
                  </m:oMath>
                </a14:m>
                <a:endParaRPr lang="en-US" altLang="zh-CN" dirty="0"/>
              </a:p>
              <a:p>
                <a:r>
                  <a:rPr lang="zh-CN" altLang="en-US" dirty="0"/>
                  <a:t>图中的边代表的一些限制条件，如果有一条边从</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连向</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t>，那么代表选择</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一定要选择</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t>。其现实意义为若</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oMath>
                </a14:m>
                <a:r>
                  <a:rPr lang="zh-CN" altLang="en-US" dirty="0"/>
                  <a:t>，则</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一定要等于</a:t>
                </a:r>
                <a14:m>
                  <m:oMath xmlns:m="http://schemas.openxmlformats.org/officeDocument/2006/math">
                    <m:r>
                      <a:rPr lang="en-US" altLang="zh-CN" b="0" i="1" smtClean="0">
                        <a:latin typeface="Cambria Math" panose="02040503050406030204" pitchFamily="18" charset="0"/>
                      </a:rPr>
                      <m:t> 1 </m:t>
                    </m:r>
                  </m:oMath>
                </a14:m>
                <a:endParaRPr lang="en-US" altLang="zh-CN" dirty="0"/>
              </a:p>
              <a:p>
                <a:r>
                  <a:rPr lang="zh-CN" altLang="en-US" dirty="0"/>
                  <a:t>最后从图中选出一个</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r>
                  <a:rPr lang="zh-CN" altLang="en-US" dirty="0"/>
                  <a:t>个点的子图，满足每个变量对应的两个点恰好选择一个，并且子图中的点没有向子图外的点连的边</a:t>
                </a:r>
              </a:p>
            </p:txBody>
          </p:sp>
        </mc:Choice>
        <mc:Fallback xmlns="">
          <p:sp>
            <p:nvSpPr>
              <p:cNvPr id="3" name="内容占位符 2">
                <a:extLst>
                  <a:ext uri="{FF2B5EF4-FFF2-40B4-BE49-F238E27FC236}">
                    <a16:creationId xmlns:a16="http://schemas.microsoft.com/office/drawing/2014/main" id="{C2EF0F32-AB93-4FED-9532-6B49B60610C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08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A32F2-2052-430C-A16D-78D6C89B45AA}"/>
              </a:ext>
            </a:extLst>
          </p:cNvPr>
          <p:cNvSpPr>
            <a:spLocks noGrp="1"/>
          </p:cNvSpPr>
          <p:nvPr>
            <p:ph type="title"/>
          </p:nvPr>
        </p:nvSpPr>
        <p:spPr/>
        <p:txBody>
          <a:bodyPr/>
          <a:lstStyle/>
          <a:p>
            <a:r>
              <a:rPr lang="en-US" altLang="zh-CN" dirty="0"/>
              <a:t>2-SAT </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BC6287-16CA-4C65-9A7A-928597BFB160}"/>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不能取相同值，即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oMath>
                </a14:m>
                <a:endParaRPr lang="en-US" altLang="zh-CN" b="0" dirty="0"/>
              </a:p>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相互</m:t>
                    </m:r>
                    <m:r>
                      <a:rPr lang="zh-CN" altLang="en-US" i="1" smtClean="0">
                        <a:latin typeface="Cambria Math" panose="02040503050406030204" pitchFamily="18" charset="0"/>
                      </a:rPr>
                      <m:t>连边</m:t>
                    </m:r>
                  </m:oMath>
                </a14:m>
                <a:r>
                  <a:rPr lang="zh-CN" altLang="en-US" dirty="0"/>
                  <a:t>，</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𝑗</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 </m:t>
                    </m:r>
                  </m:oMath>
                </a14:m>
                <a:r>
                  <a:rPr lang="zh-CN" altLang="en-US" dirty="0"/>
                  <a:t>相互连边</a:t>
                </a:r>
                <a:endParaRPr lang="en-US" altLang="zh-CN" dirty="0"/>
              </a:p>
              <a:p>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必须取相同值，即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endParaRPr lang="en-US" altLang="zh-CN" dirty="0"/>
              </a:p>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zh-CN" altLang="en-US" i="1">
                        <a:latin typeface="Cambria Math" panose="02040503050406030204" pitchFamily="18" charset="0"/>
                      </a:rPr>
                      <m:t>相互</m:t>
                    </m:r>
                    <m:r>
                      <a:rPr lang="zh-CN" altLang="en-US" i="1" smtClean="0">
                        <a:latin typeface="Cambria Math" panose="02040503050406030204" pitchFamily="18" charset="0"/>
                      </a:rPr>
                      <m:t>连边</m:t>
                    </m:r>
                  </m:oMath>
                </a14:m>
                <a:r>
                  <a:rPr lang="zh-CN" altLang="en-US" dirty="0"/>
                  <a:t>，</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𝑗</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 </m:t>
                    </m:r>
                  </m:oMath>
                </a14:m>
                <a:r>
                  <a:rPr lang="zh-CN" altLang="en-US" dirty="0"/>
                  <a:t>相互连边</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F4BC6287-16CA-4C65-9A7A-928597BFB160}"/>
                  </a:ext>
                </a:extLst>
              </p:cNvPr>
              <p:cNvSpPr>
                <a:spLocks noGrp="1" noRot="1" noChangeAspect="1" noMove="1" noResize="1" noEditPoints="1" noAdjustHandles="1" noChangeArrowheads="1" noChangeShapeType="1" noTextEdit="1"/>
              </p:cNvSpPr>
              <p:nvPr>
                <p:ph idx="1"/>
              </p:nvPr>
            </p:nvSpPr>
            <p:spPr>
              <a:blipFill>
                <a:blip r:embed="rId2"/>
                <a:stretch>
                  <a:fillRect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0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1F80F-21AB-4F37-B32F-F1F861066AE7}"/>
              </a:ext>
            </a:extLst>
          </p:cNvPr>
          <p:cNvSpPr>
            <a:spLocks noGrp="1"/>
          </p:cNvSpPr>
          <p:nvPr>
            <p:ph type="title"/>
          </p:nvPr>
        </p:nvSpPr>
        <p:spPr/>
        <p:txBody>
          <a:bodyPr/>
          <a:lstStyle/>
          <a:p>
            <a:r>
              <a:rPr lang="en-US" altLang="zh-CN" dirty="0"/>
              <a:t>2-SAT </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D23A55-6F72-4C3E-8FF1-65EE11A1AFFE}"/>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至少选一个，即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t>连边，</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t>连边</a:t>
                </a:r>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至少不选一个，即</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i="1">
                        <a:latin typeface="Cambria Math" panose="02040503050406030204" pitchFamily="18" charset="0"/>
                      </a:rPr>
                      <m:t>𝑎𝑛𝑑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endParaRPr lang="en-US" altLang="zh-CN" dirty="0"/>
              </a:p>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连边，</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连边</a:t>
                </a:r>
                <a:endParaRPr lang="en-US" altLang="zh-CN" dirty="0"/>
              </a:p>
              <a:p>
                <a:endParaRPr lang="en-US" altLang="zh-CN" dirty="0"/>
              </a:p>
              <a:p>
                <a:r>
                  <a:rPr lang="zh-CN" altLang="en-US" dirty="0"/>
                  <a:t>直接告诉</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oMath>
                </a14:m>
                <a:r>
                  <a:rPr lang="zh-CN" altLang="en-US" dirty="0"/>
                  <a:t>或</a:t>
                </a:r>
                <a14:m>
                  <m:oMath xmlns:m="http://schemas.openxmlformats.org/officeDocument/2006/math">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向</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oMath>
                </a14:m>
                <a:r>
                  <a:rPr lang="zh-CN" altLang="en-US" dirty="0"/>
                  <a:t>连边（</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i="1">
                        <a:latin typeface="Cambria Math" panose="02040503050406030204" pitchFamily="18" charset="0"/>
                      </a:rPr>
                      <m:t> </m:t>
                    </m:r>
                    <m:r>
                      <a:rPr lang="zh-CN" altLang="en-US" i="1">
                        <a:latin typeface="Cambria Math" panose="02040503050406030204" pitchFamily="18" charset="0"/>
                      </a:rPr>
                      <m:t>向</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连边）</a:t>
                </a:r>
              </a:p>
            </p:txBody>
          </p:sp>
        </mc:Choice>
        <mc:Fallback xmlns="">
          <p:sp>
            <p:nvSpPr>
              <p:cNvPr id="3" name="内容占位符 2">
                <a:extLst>
                  <a:ext uri="{FF2B5EF4-FFF2-40B4-BE49-F238E27FC236}">
                    <a16:creationId xmlns:a16="http://schemas.microsoft.com/office/drawing/2014/main" id="{2DD23A55-6F72-4C3E-8FF1-65EE11A1AFFE}"/>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769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1DC61-1171-4846-B837-BB850AD4CDB7}"/>
              </a:ext>
            </a:extLst>
          </p:cNvPr>
          <p:cNvSpPr>
            <a:spLocks noGrp="1"/>
          </p:cNvSpPr>
          <p:nvPr>
            <p:ph type="title"/>
          </p:nvPr>
        </p:nvSpPr>
        <p:spPr/>
        <p:txBody>
          <a:bodyPr/>
          <a:lstStyle/>
          <a:p>
            <a:r>
              <a:rPr lang="en-US" altLang="zh-CN" dirty="0"/>
              <a:t>2-SAT </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0868F3-2FF0-4BE2-A2FA-78CBE434823C}"/>
                  </a:ext>
                </a:extLst>
              </p:cNvPr>
              <p:cNvSpPr>
                <a:spLocks noGrp="1"/>
              </p:cNvSpPr>
              <p:nvPr>
                <p:ph idx="1"/>
              </p:nvPr>
            </p:nvSpPr>
            <p:spPr/>
            <p:txBody>
              <a:bodyPr/>
              <a:lstStyle/>
              <a:p>
                <a:r>
                  <a:rPr lang="zh-CN" altLang="en-US" dirty="0"/>
                  <a:t>建完图后如何解</a:t>
                </a:r>
                <a:endParaRPr lang="en-US" altLang="zh-CN" dirty="0"/>
              </a:p>
              <a:p>
                <a:pPr lvl="1"/>
                <a:r>
                  <a:rPr lang="zh-CN" altLang="en-US" dirty="0"/>
                  <a:t>对于每一个还未确定的变量，暴力选择</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zh-CN" altLang="en-US" i="1">
                        <a:latin typeface="Cambria Math" panose="02040503050406030204" pitchFamily="18" charset="0"/>
                      </a:rPr>
                      <m:t>去</m:t>
                    </m:r>
                  </m:oMath>
                </a14:m>
                <a:r>
                  <a:rPr lang="zh-CN" altLang="en-US" dirty="0"/>
                  <a:t>判断</a:t>
                </a:r>
                <a:endParaRPr lang="en-US" altLang="zh-CN" dirty="0"/>
              </a:p>
              <a:p>
                <a:pPr lvl="1"/>
                <a:r>
                  <a:rPr lang="zh-CN" altLang="en-US" dirty="0"/>
                  <a:t>如果</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oMath>
                </a14:m>
                <a:r>
                  <a:rPr lang="zh-CN" altLang="en-US" dirty="0"/>
                  <a:t>不合法，就用</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 </m:t>
                    </m:r>
                  </m:oMath>
                </a14:m>
                <a:r>
                  <a:rPr lang="zh-CN" altLang="en-US" dirty="0"/>
                  <a:t>判断</a:t>
                </a:r>
                <a:endParaRPr lang="en-US" altLang="zh-CN" dirty="0"/>
              </a:p>
              <a:p>
                <a:pPr lvl="1"/>
                <a:r>
                  <a:rPr lang="zh-CN" altLang="en-US" dirty="0"/>
                  <a:t>如果</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zh-CN" altLang="en-US" i="1">
                        <a:latin typeface="Cambria Math" panose="02040503050406030204" pitchFamily="18" charset="0"/>
                      </a:rPr>
                      <m:t>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 </m:t>
                    </m:r>
                  </m:oMath>
                </a14:m>
                <a:r>
                  <a:rPr lang="zh-CN" altLang="en-US" dirty="0"/>
                  <a:t>有一个合法就任选一个，否则就无解</a:t>
                </a:r>
              </a:p>
            </p:txBody>
          </p:sp>
        </mc:Choice>
        <mc:Fallback xmlns="">
          <p:sp>
            <p:nvSpPr>
              <p:cNvPr id="3" name="内容占位符 2">
                <a:extLst>
                  <a:ext uri="{FF2B5EF4-FFF2-40B4-BE49-F238E27FC236}">
                    <a16:creationId xmlns:a16="http://schemas.microsoft.com/office/drawing/2014/main" id="{C30868F3-2FF0-4BE2-A2FA-78CBE434823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339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ED3B4-ED12-46F6-AE1F-1F12F341E515}"/>
              </a:ext>
            </a:extLst>
          </p:cNvPr>
          <p:cNvSpPr>
            <a:spLocks noGrp="1"/>
          </p:cNvSpPr>
          <p:nvPr>
            <p:ph type="title"/>
          </p:nvPr>
        </p:nvSpPr>
        <p:spPr/>
        <p:txBody>
          <a:bodyPr/>
          <a:lstStyle/>
          <a:p>
            <a:r>
              <a:rPr lang="zh-CN" altLang="en-US" dirty="0"/>
              <a:t>侦探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D9A94E-EFE5-42A8-B927-D7BC0A192CAD}"/>
                  </a:ext>
                </a:extLst>
              </p:cNvPr>
              <p:cNvSpPr>
                <a:spLocks noGrp="1"/>
              </p:cNvSpPr>
              <p:nvPr>
                <p:ph idx="1"/>
              </p:nvPr>
            </p:nvSpPr>
            <p:spPr/>
            <p:txBody>
              <a:bodyPr/>
              <a:lstStyle/>
              <a:p>
                <a:r>
                  <a:rPr lang="zh-CN" altLang="en-US" dirty="0"/>
                  <a:t>题目大意：一个房间里有</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r>
                  <a:rPr lang="zh-CN" altLang="en-US" dirty="0"/>
                  <a:t>个人，这</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人要么说真话要么说假话。</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r>
                  <a:rPr lang="zh-CN" altLang="en-US" dirty="0"/>
                  <a:t>个人中有</a:t>
                </a:r>
                <a14:m>
                  <m:oMath xmlns:m="http://schemas.openxmlformats.org/officeDocument/2006/math">
                    <m:r>
                      <a:rPr lang="en-US" altLang="zh-CN" b="0" i="1" smtClean="0">
                        <a:latin typeface="Cambria Math" panose="02040503050406030204" pitchFamily="18" charset="0"/>
                      </a:rPr>
                      <m:t> 1 </m:t>
                    </m:r>
                    <m:r>
                      <a:rPr lang="zh-CN" altLang="en-US" i="1">
                        <a:latin typeface="Cambria Math" panose="02040503050406030204" pitchFamily="18" charset="0"/>
                      </a:rPr>
                      <m:t>个</m:t>
                    </m:r>
                  </m:oMath>
                </a14:m>
                <a:r>
                  <a:rPr lang="zh-CN" altLang="en-US" dirty="0"/>
                  <a:t>小偷。共有</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oMath>
                </a14:m>
                <a:r>
                  <a:rPr lang="zh-CN" altLang="en-US" dirty="0"/>
                  <a:t>句话，每句话只能是以下三种之一：</a:t>
                </a:r>
                <a:endParaRPr lang="en-US" altLang="zh-CN" dirty="0"/>
              </a:p>
              <a:p>
                <a:pPr lvl="1"/>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zh-CN" altLang="en-US" dirty="0"/>
                  <a:t>说：</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m:t>
                    </m:r>
                  </m:oMath>
                </a14:m>
                <a:r>
                  <a:rPr lang="zh-CN" altLang="en-US" dirty="0"/>
                  <a:t>永远说真话。</a:t>
                </a:r>
              </a:p>
              <a:p>
                <a:pPr lvl="1"/>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zh-CN" altLang="en-US" dirty="0"/>
                  <a:t>说：</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m:t>
                    </m:r>
                  </m:oMath>
                </a14:m>
                <a:r>
                  <a:rPr lang="zh-CN" altLang="en-US" dirty="0"/>
                  <a:t>永远说谎话。</a:t>
                </a:r>
              </a:p>
              <a:p>
                <a:pPr lvl="1"/>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oMath>
                </a14:m>
                <a:r>
                  <a:rPr lang="zh-CN" altLang="en-US" dirty="0"/>
                  <a:t>说：</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m:t>
                    </m:r>
                  </m:oMath>
                </a14:m>
                <a:r>
                  <a:rPr lang="zh-CN" altLang="en-US" dirty="0"/>
                  <a:t>是小偷。</a:t>
                </a:r>
                <a:endParaRPr lang="en-US" altLang="zh-CN" dirty="0"/>
              </a:p>
              <a:p>
                <a:r>
                  <a:rPr lang="zh-CN" altLang="en-US" dirty="0"/>
                  <a:t>求谁可能是小偷</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C3D9A94E-EFE5-42A8-B927-D7BC0A192CAD}"/>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5714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4A3F6A-8876-471A-899C-7BED886FFF4B}"/>
              </a:ext>
            </a:extLst>
          </p:cNvPr>
          <p:cNvSpPr>
            <a:spLocks noGrp="1"/>
          </p:cNvSpPr>
          <p:nvPr>
            <p:ph type="ctrTitle"/>
          </p:nvPr>
        </p:nvSpPr>
        <p:spPr/>
        <p:txBody>
          <a:bodyPr/>
          <a:lstStyle/>
          <a:p>
            <a:r>
              <a:rPr lang="zh-CN" altLang="en-US"/>
              <a:t>谢谢大家</a:t>
            </a:r>
          </a:p>
        </p:txBody>
      </p:sp>
      <p:sp>
        <p:nvSpPr>
          <p:cNvPr id="5" name="副标题 4">
            <a:extLst>
              <a:ext uri="{FF2B5EF4-FFF2-40B4-BE49-F238E27FC236}">
                <a16:creationId xmlns:a16="http://schemas.microsoft.com/office/drawing/2014/main" id="{F8D36B76-8CDA-4C50-96BA-0356562B66A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6095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F53A2-BF4C-4540-9FD9-542E23A6A69F}"/>
              </a:ext>
            </a:extLst>
          </p:cNvPr>
          <p:cNvSpPr>
            <a:spLocks noGrp="1"/>
          </p:cNvSpPr>
          <p:nvPr>
            <p:ph type="title"/>
          </p:nvPr>
        </p:nvSpPr>
        <p:spPr/>
        <p:txBody>
          <a:bodyPr/>
          <a:lstStyle/>
          <a:p>
            <a:r>
              <a:rPr lang="zh-CN" altLang="en-US" dirty="0"/>
              <a:t>回路的定义</a:t>
            </a:r>
          </a:p>
        </p:txBody>
      </p:sp>
      <p:sp>
        <p:nvSpPr>
          <p:cNvPr id="3" name="内容占位符 2">
            <a:extLst>
              <a:ext uri="{FF2B5EF4-FFF2-40B4-BE49-F238E27FC236}">
                <a16:creationId xmlns:a16="http://schemas.microsoft.com/office/drawing/2014/main" id="{F07D442F-B591-4A1F-94EB-D7BF8E3E39A8}"/>
              </a:ext>
            </a:extLst>
          </p:cNvPr>
          <p:cNvSpPr>
            <a:spLocks noGrp="1"/>
          </p:cNvSpPr>
          <p:nvPr>
            <p:ph idx="1"/>
          </p:nvPr>
        </p:nvSpPr>
        <p:spPr>
          <a:xfrm>
            <a:off x="838200" y="1816198"/>
            <a:ext cx="10515600" cy="4351338"/>
          </a:xfrm>
        </p:spPr>
        <p:txBody>
          <a:bodyPr/>
          <a:lstStyle/>
          <a:p>
            <a:r>
              <a:rPr lang="zh-CN" altLang="en-US" dirty="0"/>
              <a:t>简单回路</a:t>
            </a:r>
            <a:endParaRPr lang="en-US" altLang="zh-CN" dirty="0"/>
          </a:p>
          <a:p>
            <a:endParaRPr lang="en-US" altLang="zh-CN" dirty="0"/>
          </a:p>
          <a:p>
            <a:endParaRPr lang="en-US" altLang="zh-CN" dirty="0"/>
          </a:p>
          <a:p>
            <a:pPr marL="0" indent="0">
              <a:buNone/>
            </a:pPr>
            <a:r>
              <a:rPr lang="en-US" altLang="zh-CN" dirty="0"/>
              <a:t>                                                                                  -----</a:t>
            </a:r>
            <a:r>
              <a:rPr lang="zh-CN" altLang="en-US" dirty="0"/>
              <a:t>百度百科</a:t>
            </a:r>
            <a:endParaRPr lang="en-US" altLang="zh-CN" dirty="0"/>
          </a:p>
          <a:p>
            <a:pPr marL="0" indent="0">
              <a:buNone/>
            </a:pPr>
            <a:endParaRPr lang="en-US" altLang="zh-CN" dirty="0"/>
          </a:p>
          <a:p>
            <a:endParaRPr lang="en-US" altLang="zh-CN" dirty="0"/>
          </a:p>
          <a:p>
            <a:endParaRPr lang="en-US" altLang="zh-CN" dirty="0"/>
          </a:p>
          <a:p>
            <a:pPr marL="0" indent="0">
              <a:buNone/>
            </a:pPr>
            <a:r>
              <a:rPr lang="en-US" altLang="zh-CN" dirty="0"/>
              <a:t>                                                                  -----《</a:t>
            </a:r>
            <a:r>
              <a:rPr lang="zh-CN" altLang="en-US" dirty="0"/>
              <a:t>图论与代数结构</a:t>
            </a:r>
            <a:r>
              <a:rPr lang="en-US" altLang="zh-CN" dirty="0"/>
              <a:t>》</a:t>
            </a:r>
            <a:endParaRPr lang="zh-CN" altLang="en-US" dirty="0"/>
          </a:p>
        </p:txBody>
      </p:sp>
      <p:pic>
        <p:nvPicPr>
          <p:cNvPr id="5" name="图片 4">
            <a:extLst>
              <a:ext uri="{FF2B5EF4-FFF2-40B4-BE49-F238E27FC236}">
                <a16:creationId xmlns:a16="http://schemas.microsoft.com/office/drawing/2014/main" id="{0E158B84-1E42-4DC0-BD23-75F8ED2A7B51}"/>
              </a:ext>
            </a:extLst>
          </p:cNvPr>
          <p:cNvPicPr>
            <a:picLocks noChangeAspect="1"/>
          </p:cNvPicPr>
          <p:nvPr/>
        </p:nvPicPr>
        <p:blipFill>
          <a:blip r:embed="rId2"/>
          <a:stretch>
            <a:fillRect/>
          </a:stretch>
        </p:blipFill>
        <p:spPr>
          <a:xfrm>
            <a:off x="2149290" y="2455267"/>
            <a:ext cx="7742591" cy="533446"/>
          </a:xfrm>
          <a:prstGeom prst="rect">
            <a:avLst/>
          </a:prstGeom>
        </p:spPr>
      </p:pic>
      <p:pic>
        <p:nvPicPr>
          <p:cNvPr id="7" name="图片 6">
            <a:extLst>
              <a:ext uri="{FF2B5EF4-FFF2-40B4-BE49-F238E27FC236}">
                <a16:creationId xmlns:a16="http://schemas.microsoft.com/office/drawing/2014/main" id="{B2F1DF05-F0AE-412C-A06C-C1C9BFD4D29F}"/>
              </a:ext>
            </a:extLst>
          </p:cNvPr>
          <p:cNvPicPr>
            <a:picLocks noChangeAspect="1"/>
          </p:cNvPicPr>
          <p:nvPr/>
        </p:nvPicPr>
        <p:blipFill>
          <a:blip r:embed="rId3"/>
          <a:stretch>
            <a:fillRect/>
          </a:stretch>
        </p:blipFill>
        <p:spPr>
          <a:xfrm>
            <a:off x="1906721" y="4084417"/>
            <a:ext cx="8214072" cy="881791"/>
          </a:xfrm>
          <a:prstGeom prst="rect">
            <a:avLst/>
          </a:prstGeom>
        </p:spPr>
      </p:pic>
    </p:spTree>
    <p:extLst>
      <p:ext uri="{BB962C8B-B14F-4D97-AF65-F5344CB8AC3E}">
        <p14:creationId xmlns:p14="http://schemas.microsoft.com/office/powerpoint/2010/main" val="3755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01E99-9752-4B67-BDC8-F887E7073D10}"/>
              </a:ext>
            </a:extLst>
          </p:cNvPr>
          <p:cNvSpPr>
            <a:spLocks noGrp="1"/>
          </p:cNvSpPr>
          <p:nvPr>
            <p:ph type="title"/>
          </p:nvPr>
        </p:nvSpPr>
        <p:spPr/>
        <p:txBody>
          <a:bodyPr/>
          <a:lstStyle/>
          <a:p>
            <a:r>
              <a:rPr lang="zh-CN" altLang="en-US" dirty="0"/>
              <a:t>回路的定义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90F50B-F80E-4F82-B2C6-5061338BAE8B}"/>
                  </a:ext>
                </a:extLst>
              </p:cNvPr>
              <p:cNvSpPr>
                <a:spLocks noGrp="1"/>
              </p:cNvSpPr>
              <p:nvPr>
                <p:ph idx="1"/>
              </p:nvPr>
            </p:nvSpPr>
            <p:spPr/>
            <p:txBody>
              <a:bodyPr/>
              <a:lstStyle/>
              <a:p>
                <a:r>
                  <a:rPr lang="zh-CN" altLang="en-US" dirty="0"/>
                  <a:t>初级回路</a:t>
                </a:r>
                <a:endParaRPr lang="en-US" altLang="zh-CN" dirty="0"/>
              </a:p>
              <a:p>
                <a:pPr lvl="1"/>
                <a:r>
                  <a:rPr lang="zh-CN" altLang="en-US" dirty="0"/>
                  <a:t>回路中所有点的编号互不相同，即</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groupChr>
                          <m:groupChrPr>
                            <m:chr m:val="↔"/>
                            <m:pos m:val="top"/>
                            <m:ctrlPr>
                              <a:rPr lang="en-US" altLang="zh-CN" b="0" i="1" smtClean="0">
                                <a:latin typeface="Cambria Math" panose="02040503050406030204" pitchFamily="18" charset="0"/>
                              </a:rPr>
                            </m:ctrlPr>
                          </m:groupChrPr>
                          <m:e/>
                        </m:groupCh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d>
                      </m:e>
                    </m:d>
                    <m:r>
                      <a:rPr lang="en-US" altLang="zh-CN" b="0" i="1" smtClean="0">
                        <a:latin typeface="Cambria Math" panose="02040503050406030204" pitchFamily="18" charset="0"/>
                      </a:rPr>
                      <m:t> </m:t>
                    </m:r>
                  </m:oMath>
                </a14:m>
                <a:endParaRPr lang="en-US" altLang="zh-CN" dirty="0"/>
              </a:p>
              <a:p>
                <a:r>
                  <a:rPr lang="zh-CN" altLang="en-US" dirty="0"/>
                  <a:t>简单回路</a:t>
                </a:r>
                <a:endParaRPr lang="en-US" altLang="zh-CN" dirty="0"/>
              </a:p>
              <a:p>
                <a:pPr lvl="1"/>
                <a:r>
                  <a:rPr lang="zh-CN" altLang="en-US" dirty="0"/>
                  <a:t>回路中所有边的编号互不相同</a:t>
                </a:r>
              </a:p>
            </p:txBody>
          </p:sp>
        </mc:Choice>
        <mc:Fallback xmlns="">
          <p:sp>
            <p:nvSpPr>
              <p:cNvPr id="3" name="内容占位符 2">
                <a:extLst>
                  <a:ext uri="{FF2B5EF4-FFF2-40B4-BE49-F238E27FC236}">
                    <a16:creationId xmlns:a16="http://schemas.microsoft.com/office/drawing/2014/main" id="{E090F50B-F80E-4F82-B2C6-5061338BAE8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48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D8A78-7635-497B-B0BC-49A98620D981}"/>
              </a:ext>
            </a:extLst>
          </p:cNvPr>
          <p:cNvSpPr>
            <a:spLocks noGrp="1"/>
          </p:cNvSpPr>
          <p:nvPr>
            <p:ph type="title"/>
          </p:nvPr>
        </p:nvSpPr>
        <p:spPr/>
        <p:txBody>
          <a:bodyPr/>
          <a:lstStyle/>
          <a:p>
            <a:r>
              <a:rPr lang="zh-CN" altLang="en-US" dirty="0"/>
              <a:t>欧拉道路（回路）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BDAD47-EDA6-4F77-9E20-0FBCA434F972}"/>
                  </a:ext>
                </a:extLst>
              </p:cNvPr>
              <p:cNvSpPr>
                <a:spLocks noGrp="1"/>
              </p:cNvSpPr>
              <p:nvPr>
                <p:ph idx="1"/>
              </p:nvPr>
            </p:nvSpPr>
            <p:spPr/>
            <p:txBody>
              <a:bodyPr>
                <a:normAutofit lnSpcReduction="10000"/>
              </a:bodyPr>
              <a:lstStyle/>
              <a:p>
                <a:r>
                  <a:rPr lang="zh-CN" altLang="en-US" dirty="0"/>
                  <a:t>七桥问题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无向连通图</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m:t>
                    </m:r>
                  </m:oMath>
                </a14:m>
                <a:r>
                  <a:rPr lang="zh-CN" altLang="en-US" dirty="0"/>
                  <a:t>中的一条经过所有边的简单道路（回路）称为</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m:t>
                    </m:r>
                  </m:oMath>
                </a14:m>
                <a:r>
                  <a:rPr lang="zh-CN" altLang="en-US" dirty="0"/>
                  <a:t>的欧拉道路（回路）</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7BDAD47-EDA6-4F77-9E20-0FBCA434F972}"/>
                  </a:ext>
                </a:extLst>
              </p:cNvPr>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CE79F6F-69DB-408B-B31C-F574B3DA0D80}"/>
              </a:ext>
            </a:extLst>
          </p:cNvPr>
          <p:cNvPicPr>
            <a:picLocks noChangeAspect="1"/>
          </p:cNvPicPr>
          <p:nvPr/>
        </p:nvPicPr>
        <p:blipFill>
          <a:blip r:embed="rId3"/>
          <a:stretch>
            <a:fillRect/>
          </a:stretch>
        </p:blipFill>
        <p:spPr>
          <a:xfrm>
            <a:off x="2047536" y="2500024"/>
            <a:ext cx="3741744" cy="1501270"/>
          </a:xfrm>
          <a:prstGeom prst="rect">
            <a:avLst/>
          </a:prstGeom>
        </p:spPr>
      </p:pic>
      <p:pic>
        <p:nvPicPr>
          <p:cNvPr id="7" name="图片 6">
            <a:extLst>
              <a:ext uri="{FF2B5EF4-FFF2-40B4-BE49-F238E27FC236}">
                <a16:creationId xmlns:a16="http://schemas.microsoft.com/office/drawing/2014/main" id="{F7305C47-6E90-40AD-8EA8-E9313DCCD3E8}"/>
              </a:ext>
            </a:extLst>
          </p:cNvPr>
          <p:cNvPicPr>
            <a:picLocks noChangeAspect="1"/>
          </p:cNvPicPr>
          <p:nvPr/>
        </p:nvPicPr>
        <p:blipFill>
          <a:blip r:embed="rId4"/>
          <a:stretch>
            <a:fillRect/>
          </a:stretch>
        </p:blipFill>
        <p:spPr>
          <a:xfrm>
            <a:off x="7583768" y="1598071"/>
            <a:ext cx="2600325" cy="3305175"/>
          </a:xfrm>
          <a:prstGeom prst="rect">
            <a:avLst/>
          </a:prstGeom>
        </p:spPr>
      </p:pic>
    </p:spTree>
    <p:extLst>
      <p:ext uri="{BB962C8B-B14F-4D97-AF65-F5344CB8AC3E}">
        <p14:creationId xmlns:p14="http://schemas.microsoft.com/office/powerpoint/2010/main" val="26563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E35F7-5A0A-4237-AA0F-52A3EE1AAC7C}"/>
              </a:ext>
            </a:extLst>
          </p:cNvPr>
          <p:cNvSpPr>
            <a:spLocks noGrp="1"/>
          </p:cNvSpPr>
          <p:nvPr>
            <p:ph type="title"/>
          </p:nvPr>
        </p:nvSpPr>
        <p:spPr/>
        <p:txBody>
          <a:bodyPr/>
          <a:lstStyle/>
          <a:p>
            <a:r>
              <a:rPr lang="zh-CN" altLang="en-US" dirty="0"/>
              <a:t>欧拉道路（回路）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062B9-CB2C-4A0D-84F0-F19913158159}"/>
                  </a:ext>
                </a:extLst>
              </p:cNvPr>
              <p:cNvSpPr>
                <a:spLocks noGrp="1"/>
              </p:cNvSpPr>
              <p:nvPr>
                <p:ph idx="1"/>
              </p:nvPr>
            </p:nvSpPr>
            <p:spPr/>
            <p:txBody>
              <a:bodyPr/>
              <a:lstStyle/>
              <a:p>
                <a:r>
                  <a:rPr lang="zh-CN" altLang="en-US" dirty="0">
                    <a:effectLst>
                      <a:outerShdw blurRad="38100" dist="38100" dir="2700000" algn="tl">
                        <a:srgbClr val="000000">
                          <a:alpha val="43137"/>
                        </a:srgbClr>
                      </a:outerShdw>
                    </a:effectLst>
                  </a:rPr>
                  <a:t>无向</a:t>
                </a:r>
                <a:r>
                  <a:rPr lang="zh-CN" altLang="en-US" b="1" u="dottedHeavy" dirty="0"/>
                  <a:t>连通图</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m:t>
                    </m:r>
                  </m:oMath>
                </a14:m>
                <a:r>
                  <a:rPr lang="zh-CN" altLang="en-US" dirty="0"/>
                  <a:t>有欧拉回路的充要条件是各顶点的度都是偶数。</a:t>
                </a:r>
                <a:endParaRPr lang="en-US" altLang="zh-CN" dirty="0"/>
              </a:p>
              <a:p>
                <a:endParaRPr lang="en-US" altLang="zh-CN" dirty="0"/>
              </a:p>
              <a:p>
                <a:r>
                  <a:rPr lang="zh-CN" altLang="en-US" dirty="0"/>
                  <a:t>必要性：</a:t>
                </a:r>
                <a:endParaRPr lang="en-US" altLang="zh-CN" dirty="0"/>
              </a:p>
              <a:p>
                <a:pPr lvl="1"/>
                <a:endParaRPr lang="en-US" altLang="zh-CN" dirty="0"/>
              </a:p>
              <a:p>
                <a:pPr lvl="1"/>
                <a:r>
                  <a:rPr lang="zh-CN" altLang="en-US" dirty="0"/>
                  <a:t>欧拉回路经过每个点时都会进去一次再出来一次，每次对一个点的度数贡献都是 </a:t>
                </a:r>
                <a:r>
                  <a:rPr lang="en-US" altLang="zh-CN" dirty="0"/>
                  <a:t>2</a:t>
                </a:r>
              </a:p>
              <a:p>
                <a:pPr lvl="1"/>
                <a:r>
                  <a:rPr lang="zh-CN" altLang="en-US" dirty="0"/>
                  <a:t>因此所有点的度数都只能是 </a:t>
                </a:r>
                <a:r>
                  <a:rPr lang="en-US" altLang="zh-CN" dirty="0"/>
                  <a:t>2 </a:t>
                </a:r>
                <a:r>
                  <a:rPr lang="zh-CN" altLang="en-US" dirty="0"/>
                  <a:t>的倍数</a:t>
                </a:r>
                <a:endParaRPr lang="en-US" altLang="zh-CN" dirty="0"/>
              </a:p>
              <a:p>
                <a:pPr lvl="1"/>
                <a:r>
                  <a:rPr lang="zh-CN" altLang="en-US" dirty="0"/>
                  <a:t>因此所有点度数都只能为偶数</a:t>
                </a:r>
                <a:endParaRPr lang="en-US" altLang="zh-CN" dirty="0"/>
              </a:p>
            </p:txBody>
          </p:sp>
        </mc:Choice>
        <mc:Fallback xmlns="">
          <p:sp>
            <p:nvSpPr>
              <p:cNvPr id="3" name="内容占位符 2">
                <a:extLst>
                  <a:ext uri="{FF2B5EF4-FFF2-40B4-BE49-F238E27FC236}">
                    <a16:creationId xmlns:a16="http://schemas.microsoft.com/office/drawing/2014/main" id="{796062B9-CB2C-4A0D-84F0-F19913158159}"/>
                  </a:ext>
                </a:extLst>
              </p:cNvPr>
              <p:cNvSpPr>
                <a:spLocks noGrp="1" noRot="1" noChangeAspect="1" noMove="1" noResize="1" noEditPoints="1" noAdjustHandles="1" noChangeArrowheads="1" noChangeShapeType="1" noTextEdit="1"/>
              </p:cNvSpPr>
              <p:nvPr>
                <p:ph idx="1"/>
              </p:nvPr>
            </p:nvSpPr>
            <p:spPr>
              <a:blipFill>
                <a:blip r:embed="rId2"/>
                <a:stretch>
                  <a:fillRect l="-110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87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145C-B67C-4E0E-A1A0-56D507299A8B}"/>
              </a:ext>
            </a:extLst>
          </p:cNvPr>
          <p:cNvSpPr>
            <a:spLocks noGrp="1"/>
          </p:cNvSpPr>
          <p:nvPr>
            <p:ph type="title"/>
          </p:nvPr>
        </p:nvSpPr>
        <p:spPr/>
        <p:txBody>
          <a:bodyPr/>
          <a:lstStyle/>
          <a:p>
            <a:r>
              <a:rPr lang="zh-CN" altLang="en-US" dirty="0"/>
              <a:t>欧拉道路（回路）</a:t>
            </a:r>
          </a:p>
        </p:txBody>
      </p:sp>
      <p:sp>
        <p:nvSpPr>
          <p:cNvPr id="3" name="内容占位符 2">
            <a:extLst>
              <a:ext uri="{FF2B5EF4-FFF2-40B4-BE49-F238E27FC236}">
                <a16:creationId xmlns:a16="http://schemas.microsoft.com/office/drawing/2014/main" id="{E8E4572F-57FF-4FBB-B02B-9C89EECA1440}"/>
              </a:ext>
            </a:extLst>
          </p:cNvPr>
          <p:cNvSpPr>
            <a:spLocks noGrp="1"/>
          </p:cNvSpPr>
          <p:nvPr>
            <p:ph idx="1"/>
          </p:nvPr>
        </p:nvSpPr>
        <p:spPr/>
        <p:txBody>
          <a:bodyPr/>
          <a:lstStyle/>
          <a:p>
            <a:r>
              <a:rPr lang="zh-CN" altLang="en-US" dirty="0"/>
              <a:t>充分性：</a:t>
            </a:r>
            <a:endParaRPr lang="en-US" altLang="zh-CN" dirty="0"/>
          </a:p>
          <a:p>
            <a:pPr lvl="1"/>
            <a:r>
              <a:rPr lang="zh-CN" altLang="en-US" dirty="0"/>
              <a:t>给定一个度数均为偶数的无向连通图，一定存在欧拉回路？</a:t>
            </a:r>
            <a:endParaRPr lang="en-US" altLang="zh-CN" dirty="0"/>
          </a:p>
          <a:p>
            <a:pPr lvl="1"/>
            <a:r>
              <a:rPr lang="zh-CN" altLang="en-US" dirty="0"/>
              <a:t>考虑构造法证明。</a:t>
            </a:r>
            <a:endParaRPr lang="en-US" altLang="zh-CN" dirty="0"/>
          </a:p>
          <a:p>
            <a:pPr lvl="1"/>
            <a:r>
              <a:rPr lang="zh-CN" altLang="en-US" dirty="0"/>
              <a:t>假定一个起点，一定可以找到一个普通的简单回路。</a:t>
            </a:r>
            <a:endParaRPr lang="en-US" altLang="zh-CN" dirty="0"/>
          </a:p>
          <a:p>
            <a:pPr lvl="1"/>
            <a:r>
              <a:rPr lang="zh-CN" altLang="en-US" dirty="0"/>
              <a:t>将回路从图中删去，剩下的图所有点度数都为偶数。</a:t>
            </a:r>
            <a:endParaRPr lang="en-US" altLang="zh-CN" dirty="0"/>
          </a:p>
          <a:p>
            <a:pPr lvl="1"/>
            <a:r>
              <a:rPr lang="zh-CN" altLang="en-US" dirty="0"/>
              <a:t>由于图连通，剩下的图一定和此回路相交。</a:t>
            </a:r>
            <a:endParaRPr lang="en-US" altLang="zh-CN" dirty="0"/>
          </a:p>
          <a:p>
            <a:pPr lvl="1"/>
            <a:r>
              <a:rPr lang="zh-CN" altLang="en-US" dirty="0"/>
              <a:t>从交点开始再找一个简单回路。</a:t>
            </a:r>
            <a:endParaRPr lang="en-US" altLang="zh-CN" dirty="0"/>
          </a:p>
          <a:p>
            <a:pPr lvl="1"/>
            <a:r>
              <a:rPr lang="zh-CN" altLang="en-US" dirty="0"/>
              <a:t>这两个回路可以拼接成一个大的简单回路。</a:t>
            </a:r>
            <a:endParaRPr lang="en-US" altLang="zh-CN" dirty="0"/>
          </a:p>
          <a:p>
            <a:pPr lvl="1"/>
            <a:r>
              <a:rPr lang="zh-CN" altLang="en-US" dirty="0"/>
              <a:t>重复以上过程，直达找到欧拉回路。</a:t>
            </a:r>
            <a:endParaRPr lang="en-US" altLang="zh-CN" dirty="0"/>
          </a:p>
        </p:txBody>
      </p:sp>
    </p:spTree>
    <p:extLst>
      <p:ext uri="{BB962C8B-B14F-4D97-AF65-F5344CB8AC3E}">
        <p14:creationId xmlns:p14="http://schemas.microsoft.com/office/powerpoint/2010/main" val="36457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1C1AF-F242-4EFD-9C89-8A4BF47E2585}"/>
              </a:ext>
            </a:extLst>
          </p:cNvPr>
          <p:cNvSpPr>
            <a:spLocks noGrp="1"/>
          </p:cNvSpPr>
          <p:nvPr>
            <p:ph type="title"/>
          </p:nvPr>
        </p:nvSpPr>
        <p:spPr/>
        <p:txBody>
          <a:bodyPr/>
          <a:lstStyle/>
          <a:p>
            <a:r>
              <a:rPr lang="zh-CN" altLang="en-US" dirty="0"/>
              <a:t>欧拉道路（回路）</a:t>
            </a:r>
          </a:p>
        </p:txBody>
      </p:sp>
      <p:sp>
        <p:nvSpPr>
          <p:cNvPr id="3" name="内容占位符 2">
            <a:extLst>
              <a:ext uri="{FF2B5EF4-FFF2-40B4-BE49-F238E27FC236}">
                <a16:creationId xmlns:a16="http://schemas.microsoft.com/office/drawing/2014/main" id="{B65CF76B-D1CB-456F-AB99-2E5823DFF910}"/>
              </a:ext>
            </a:extLst>
          </p:cNvPr>
          <p:cNvSpPr>
            <a:spLocks noGrp="1"/>
          </p:cNvSpPr>
          <p:nvPr>
            <p:ph idx="1"/>
          </p:nvPr>
        </p:nvSpPr>
        <p:spPr/>
        <p:txBody>
          <a:bodyPr/>
          <a:lstStyle/>
          <a:p>
            <a:r>
              <a:rPr lang="zh-CN" altLang="en-US" dirty="0"/>
              <a:t>有向连通图的欧拉回路</a:t>
            </a:r>
            <a:endParaRPr lang="en-US" altLang="zh-CN" dirty="0"/>
          </a:p>
          <a:p>
            <a:pPr lvl="1"/>
            <a:r>
              <a:rPr lang="zh-CN" altLang="en-US" dirty="0"/>
              <a:t>与无向图类似，只需要让每个点的出度和入度相等即可。</a:t>
            </a:r>
            <a:endParaRPr lang="en-US" altLang="zh-CN" dirty="0"/>
          </a:p>
          <a:p>
            <a:endParaRPr lang="en-US" altLang="zh-CN" dirty="0"/>
          </a:p>
          <a:p>
            <a:r>
              <a:rPr lang="zh-CN" altLang="en-US" dirty="0"/>
              <a:t>欧拉道路</a:t>
            </a:r>
            <a:endParaRPr lang="en-US" altLang="zh-CN" dirty="0"/>
          </a:p>
          <a:p>
            <a:pPr lvl="1"/>
            <a:r>
              <a:rPr lang="zh-CN" altLang="en-US" dirty="0"/>
              <a:t>如果把终点和起点用一条边相连，则欧拉道路就变成了欧拉回路。</a:t>
            </a:r>
            <a:endParaRPr lang="en-US" altLang="zh-CN" dirty="0"/>
          </a:p>
          <a:p>
            <a:pPr lvl="1"/>
            <a:r>
              <a:rPr lang="zh-CN" altLang="en-US" dirty="0"/>
              <a:t>那么欧拉道路的存在性定理就是之多有两个点度数为奇数（有向图就是有一个点度数为 </a:t>
            </a:r>
            <a:r>
              <a:rPr lang="en-US" altLang="zh-CN" dirty="0"/>
              <a:t>1 </a:t>
            </a:r>
            <a:r>
              <a:rPr lang="zh-CN" altLang="en-US" dirty="0"/>
              <a:t>，另一个为 </a:t>
            </a:r>
            <a:r>
              <a:rPr lang="en-US" altLang="zh-CN" dirty="0"/>
              <a:t>-1</a:t>
            </a:r>
            <a:r>
              <a:rPr lang="zh-CN" altLang="en-US" dirty="0"/>
              <a:t>，其余都为 </a:t>
            </a:r>
            <a:r>
              <a:rPr lang="en-US" altLang="zh-CN" dirty="0"/>
              <a:t>0 </a:t>
            </a:r>
            <a:r>
              <a:rPr lang="zh-CN" altLang="en-US" dirty="0"/>
              <a:t>）。</a:t>
            </a:r>
            <a:endParaRPr lang="en-US" altLang="zh-CN" dirty="0"/>
          </a:p>
        </p:txBody>
      </p:sp>
    </p:spTree>
    <p:extLst>
      <p:ext uri="{BB962C8B-B14F-4D97-AF65-F5344CB8AC3E}">
        <p14:creationId xmlns:p14="http://schemas.microsoft.com/office/powerpoint/2010/main" val="171949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2175</Words>
  <Application>Microsoft Office PowerPoint</Application>
  <PresentationFormat>宽屏</PresentationFormat>
  <Paragraphs>217</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等线</vt:lpstr>
      <vt:lpstr>等线 Light</vt:lpstr>
      <vt:lpstr>Arial</vt:lpstr>
      <vt:lpstr>Cambria Math</vt:lpstr>
      <vt:lpstr>Office 主题​​</vt:lpstr>
      <vt:lpstr>图论专题选讲</vt:lpstr>
      <vt:lpstr>前置知识</vt:lpstr>
      <vt:lpstr>回路</vt:lpstr>
      <vt:lpstr>回路的定义</vt:lpstr>
      <vt:lpstr>回路的定义</vt:lpstr>
      <vt:lpstr>欧拉道路（回路）</vt:lpstr>
      <vt:lpstr>欧拉道路（回路）</vt:lpstr>
      <vt:lpstr>欧拉道路（回路）</vt:lpstr>
      <vt:lpstr>欧拉道路（回路）</vt:lpstr>
      <vt:lpstr>欧拉道路（回路）</vt:lpstr>
      <vt:lpstr>混合图的欧拉回路</vt:lpstr>
      <vt:lpstr>「2020 联合省选」丁香之路</vt:lpstr>
      <vt:lpstr>差分约束</vt:lpstr>
      <vt:lpstr>差分约束</vt:lpstr>
      <vt:lpstr>差分约束</vt:lpstr>
      <vt:lpstr>差分约束</vt:lpstr>
      <vt:lpstr>「poj3169」Layout</vt:lpstr>
      <vt:lpstr>「XVIII Open Cup named after E.V. Pankratiev. GP of Romania.」Gravity</vt:lpstr>
      <vt:lpstr>连通分量</vt:lpstr>
      <vt:lpstr>连通分量</vt:lpstr>
      <vt:lpstr>连通分量</vt:lpstr>
      <vt:lpstr>连通分量</vt:lpstr>
      <vt:lpstr>Tarjan 算法</vt:lpstr>
      <vt:lpstr>Tarjan 算法</vt:lpstr>
      <vt:lpstr>Tarjan 算法</vt:lpstr>
      <vt:lpstr>Tarjan 算法</vt:lpstr>
      <vt:lpstr>Tarjan 算法</vt:lpstr>
      <vt:lpstr>卖萌</vt:lpstr>
      <vt:lpstr>网络流</vt:lpstr>
      <vt:lpstr>Matrix</vt:lpstr>
      <vt:lpstr>传递闭包</vt:lpstr>
      <vt:lpstr>2-SAT 问题</vt:lpstr>
      <vt:lpstr>2-SAT 问题</vt:lpstr>
      <vt:lpstr>2-SAT 问题</vt:lpstr>
      <vt:lpstr>2-SAT 问题</vt:lpstr>
      <vt:lpstr>2-SAT 问题</vt:lpstr>
      <vt:lpstr>侦探</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图论专题选件</dc:title>
  <dc:creator>施 良致</dc:creator>
  <cp:lastModifiedBy>施 良致</cp:lastModifiedBy>
  <cp:revision>158</cp:revision>
  <dcterms:created xsi:type="dcterms:W3CDTF">2021-07-06T08:53:56Z</dcterms:created>
  <dcterms:modified xsi:type="dcterms:W3CDTF">2021-07-10T12:46:16Z</dcterms:modified>
</cp:coreProperties>
</file>