
<file path=[Content_Types].xml><?xml version="1.0" encoding="utf-8"?>
<Types xmlns="http://schemas.openxmlformats.org/package/2006/content-types">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5" r:id="rId4"/>
  </p:sldMasterIdLst>
  <p:sldIdLst>
    <p:sldId id="256" r:id="rId5"/>
    <p:sldId id="257" r:id="rId6"/>
    <p:sldId id="258" r:id="rId7"/>
    <p:sldId id="259" r:id="rId8"/>
    <p:sldId id="260" r:id="rId9"/>
    <p:sldId id="262" r:id="rId10"/>
    <p:sldId id="264" r:id="rId11"/>
    <p:sldId id="265" r:id="rId12"/>
    <p:sldId id="266" r:id="rId13"/>
    <p:sldId id="267" r:id="rId14"/>
    <p:sldId id="268" r:id="rId15"/>
    <p:sldId id="269" r:id="rId16"/>
    <p:sldId id="270" r:id="rId17"/>
    <p:sldId id="271" r:id="rId18"/>
    <p:sldId id="38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4" r:id="rId99"/>
    <p:sldId id="355" r:id="rId100"/>
    <p:sldId id="356"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88"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90"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93"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1523880" y="1122480"/>
            <a:ext cx="9143640" cy="110667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9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99"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0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03"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06"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07"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09"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0"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4"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5"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17"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8"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9"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20"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21"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22"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noAutofit/>
          </a:bodyPr>
          <a:p>
            <a:endParaRPr lang="en-US" sz="1800" b="0" strike="noStrike" spc="-1">
              <a:solidFill>
                <a:srgbClr val="000000"/>
              </a:solidFill>
              <a:latin typeface="Calibri" panose="020F0502020204030204"/>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3" Type="http://schemas.openxmlformats.org/officeDocument/2006/relationships/theme" Target="../theme/theme3.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lang="zh-CN" sz="6000" b="0" strike="noStrike" spc="-1">
                <a:solidFill>
                  <a:srgbClr val="000000"/>
                </a:solidFill>
                <a:latin typeface="Calibri" panose="020F0502020204030204"/>
              </a:rPr>
              <a:t>单击此处编辑母版标题样式</a:t>
            </a:r>
            <a:endParaRPr lang="en-US" sz="6000" b="0" strike="noStrike" spc="-1">
              <a:solidFill>
                <a:srgbClr val="000000"/>
              </a:solidFill>
              <a:latin typeface="Calibri" panose="020F0502020204030204"/>
            </a:endParaRPr>
          </a:p>
        </p:txBody>
      </p:sp>
      <p:sp>
        <p:nvSpPr>
          <p:cNvPr id="2" name="PlaceHolder 2"/>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Calibri" panose="020F0502020204030204"/>
            </a:endParaRPr>
          </a:p>
        </p:txBody>
      </p:sp>
      <p:sp>
        <p:nvSpPr>
          <p:cNvPr id="3" name="PlaceHolder 3"/>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Calibri" panose="020F0502020204030204"/>
            </a:endParaRPr>
          </a:p>
        </p:txBody>
      </p:sp>
      <p:sp>
        <p:nvSpPr>
          <p:cNvPr id="4" name="PlaceHolder 4"/>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Calibri" panose="020F0502020204030204"/>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zh-CN" sz="2800" b="0" strike="noStrike" spc="-1">
                <a:solidFill>
                  <a:srgbClr val="000000"/>
                </a:solidFill>
                <a:latin typeface="Calibri" panose="020F0502020204030204"/>
              </a:rPr>
              <a:t>点击鼠标编辑大纲文字格式</a:t>
            </a:r>
            <a:endParaRPr lang="en-US" sz="28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zh-CN" sz="2000" b="0" strike="noStrike" spc="-1">
                <a:solidFill>
                  <a:srgbClr val="000000"/>
                </a:solidFill>
                <a:latin typeface="Calibri" panose="020F0502020204030204"/>
              </a:rPr>
              <a:t>第二个大纲级</a:t>
            </a:r>
            <a:endParaRPr lang="en-US" sz="20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zh-CN" sz="1800" b="0" strike="noStrike" spc="-1">
                <a:solidFill>
                  <a:srgbClr val="000000"/>
                </a:solidFill>
                <a:latin typeface="Calibri" panose="020F0502020204030204"/>
              </a:rPr>
              <a:t>第三大纲级别</a:t>
            </a:r>
            <a:endParaRPr lang="en-US" sz="18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zh-CN" sz="1800" b="0" strike="noStrike" spc="-1">
                <a:solidFill>
                  <a:srgbClr val="000000"/>
                </a:solidFill>
                <a:latin typeface="Calibri" panose="020F0502020204030204"/>
              </a:rPr>
              <a:t>第四大纲级别</a:t>
            </a:r>
            <a:endParaRPr lang="en-US" sz="18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第五大纲级别</a:t>
            </a:r>
            <a:endParaRPr lang="en-US"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第六大纲级别</a:t>
            </a:r>
            <a:endParaRPr lang="en-US"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第七大纲级别</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Calibri" panose="020F0502020204030204"/>
            </a:endParaRPr>
          </a:p>
        </p:txBody>
      </p:sp>
      <p:sp>
        <p:nvSpPr>
          <p:cNvPr id="42" name="PlaceHolder 2"/>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Calibri" panose="020F0502020204030204"/>
            </a:endParaRPr>
          </a:p>
        </p:txBody>
      </p:sp>
      <p:sp>
        <p:nvSpPr>
          <p:cNvPr id="43" name="PlaceHolder 3"/>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Calibri" panose="020F0502020204030204"/>
            </a:endParaRPr>
          </a:p>
        </p:txBody>
      </p:sp>
      <p:sp>
        <p:nvSpPr>
          <p:cNvPr id="44" name="PlaceHolder 4"/>
          <p:cNvSpPr>
            <a:spLocks noGrp="1"/>
          </p:cNvSpPr>
          <p:nvPr>
            <p:ph type="title"/>
          </p:nvPr>
        </p:nvSpPr>
        <p:spPr>
          <a:xfrm>
            <a:off x="609480" y="273600"/>
            <a:ext cx="10972440" cy="1144800"/>
          </a:xfrm>
          <a:prstGeom prst="rect">
            <a:avLst/>
          </a:prstGeom>
        </p:spPr>
        <p:txBody>
          <a:bodyPr lIns="0" tIns="0" rIns="0" bIns="0" anchor="ctr">
            <a:noAutofit/>
          </a:bodyPr>
          <a:p>
            <a:r>
              <a:rPr lang="zh-CN" sz="1800" b="0" strike="noStrike" spc="-1">
                <a:solidFill>
                  <a:srgbClr val="000000"/>
                </a:solidFill>
                <a:latin typeface="Calibri" panose="020F0502020204030204"/>
              </a:rPr>
              <a:t>点击鼠标编辑标题文字格式</a:t>
            </a:r>
            <a:endParaRPr lang="en-US" sz="1800" b="0" strike="noStrike" spc="-1">
              <a:solidFill>
                <a:srgbClr val="000000"/>
              </a:solidFill>
              <a:latin typeface="Calibri" panose="020F0502020204030204"/>
            </a:endParaRPr>
          </a:p>
        </p:txBody>
      </p:sp>
      <p:sp>
        <p:nvSpPr>
          <p:cNvPr id="4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zh-CN" sz="2800" b="0" strike="noStrike" spc="-1">
                <a:solidFill>
                  <a:srgbClr val="000000"/>
                </a:solidFill>
                <a:latin typeface="Calibri" panose="020F0502020204030204"/>
              </a:rPr>
              <a:t>点击鼠标编辑大纲文字格式</a:t>
            </a:r>
            <a:endParaRPr lang="en-US" sz="28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zh-CN" sz="2000" b="0" strike="noStrike" spc="-1">
                <a:solidFill>
                  <a:srgbClr val="000000"/>
                </a:solidFill>
                <a:latin typeface="Calibri" panose="020F0502020204030204"/>
              </a:rPr>
              <a:t>第二个大纲级</a:t>
            </a:r>
            <a:endParaRPr lang="en-US" sz="20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zh-CN" sz="1800" b="0" strike="noStrike" spc="-1">
                <a:solidFill>
                  <a:srgbClr val="000000"/>
                </a:solidFill>
                <a:latin typeface="Calibri" panose="020F0502020204030204"/>
              </a:rPr>
              <a:t>第三大纲级别</a:t>
            </a:r>
            <a:endParaRPr lang="en-US" sz="18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zh-CN" sz="1800" b="0" strike="noStrike" spc="-1">
                <a:solidFill>
                  <a:srgbClr val="000000"/>
                </a:solidFill>
                <a:latin typeface="Calibri" panose="020F0502020204030204"/>
              </a:rPr>
              <a:t>第四大纲级别</a:t>
            </a:r>
            <a:endParaRPr lang="en-US" sz="18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第五大纲级别</a:t>
            </a:r>
            <a:endParaRPr lang="en-US"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第六大纲级别</a:t>
            </a:r>
            <a:endParaRPr lang="en-US"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第七大纲级别</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lang="zh-CN" sz="4400" b="0" strike="noStrike" spc="-1">
                <a:solidFill>
                  <a:srgbClr val="000000"/>
                </a:solidFill>
                <a:latin typeface="Calibri" panose="020F0502020204030204"/>
              </a:rPr>
              <a:t>单击此处编辑母版标题样式</a:t>
            </a:r>
            <a:endParaRPr lang="en-US" sz="4400" b="0" strike="noStrike" spc="-1">
              <a:solidFill>
                <a:srgbClr val="000000"/>
              </a:solidFill>
              <a:latin typeface="Calibri" panose="020F0502020204030204"/>
            </a:endParaRPr>
          </a:p>
        </p:txBody>
      </p:sp>
      <p:sp>
        <p:nvSpPr>
          <p:cNvPr id="83" name="PlaceHolder 2"/>
          <p:cNvSpPr>
            <a:spLocks noGrp="1"/>
          </p:cNvSpPr>
          <p:nvPr>
            <p:ph type="body"/>
          </p:nvPr>
        </p:nvSpPr>
        <p:spPr>
          <a:xfrm>
            <a:off x="838080" y="1825560"/>
            <a:ext cx="10515240" cy="4350960"/>
          </a:xfrm>
          <a:prstGeom prst="rect">
            <a:avLst/>
          </a:prstGeom>
        </p:spPr>
        <p:txBody>
          <a:bodyPr>
            <a:noAutofit/>
          </a:bodyPr>
          <a:p>
            <a:pPr marL="228600" indent="-227965">
              <a:lnSpc>
                <a:spcPct val="90000"/>
              </a:lnSpc>
              <a:spcBef>
                <a:spcPts val="1000"/>
              </a:spcBef>
              <a:buClr>
                <a:srgbClr val="000000"/>
              </a:buClr>
              <a:buFont typeface="Arial" panose="020B0604020202020204"/>
              <a:buChar char="•"/>
            </a:pPr>
            <a:r>
              <a:rPr lang="zh-CN" sz="2800" b="0" strike="noStrike" spc="-1">
                <a:solidFill>
                  <a:srgbClr val="000000"/>
                </a:solidFill>
                <a:latin typeface="Calibri" panose="020F0502020204030204"/>
              </a:rPr>
              <a:t>单击此处编辑母版文本样式</a:t>
            </a:r>
            <a:endParaRPr lang="en-US" sz="2800" b="0" strike="noStrike" spc="-1">
              <a:solidFill>
                <a:srgbClr val="000000"/>
              </a:solidFill>
              <a:latin typeface="Calibri" panose="020F0502020204030204"/>
            </a:endParaRPr>
          </a:p>
          <a:p>
            <a:pPr marL="685800" lvl="1" indent="-227965">
              <a:lnSpc>
                <a:spcPct val="90000"/>
              </a:lnSpc>
              <a:spcBef>
                <a:spcPts val="500"/>
              </a:spcBef>
              <a:buClr>
                <a:srgbClr val="000000"/>
              </a:buClr>
              <a:buFont typeface="Arial" panose="020B0604020202020204"/>
              <a:buChar char="•"/>
            </a:pPr>
            <a:r>
              <a:rPr lang="zh-CN" sz="2400" b="0" strike="noStrike" spc="-1">
                <a:solidFill>
                  <a:srgbClr val="000000"/>
                </a:solidFill>
                <a:latin typeface="Calibri" panose="020F0502020204030204"/>
              </a:rPr>
              <a:t>第二级</a:t>
            </a:r>
            <a:endParaRPr lang="en-US" sz="2400" b="0" strike="noStrike" spc="-1">
              <a:solidFill>
                <a:srgbClr val="000000"/>
              </a:solidFill>
              <a:latin typeface="Calibri" panose="020F0502020204030204"/>
            </a:endParaRPr>
          </a:p>
          <a:p>
            <a:pPr marL="1143000" lvl="2" indent="-227965">
              <a:lnSpc>
                <a:spcPct val="90000"/>
              </a:lnSpc>
              <a:spcBef>
                <a:spcPts val="500"/>
              </a:spcBef>
              <a:buClr>
                <a:srgbClr val="000000"/>
              </a:buClr>
              <a:buFont typeface="Arial" panose="020B0604020202020204"/>
              <a:buChar char="•"/>
            </a:pPr>
            <a:r>
              <a:rPr lang="zh-CN" sz="2000" b="0" strike="noStrike" spc="-1">
                <a:solidFill>
                  <a:srgbClr val="000000"/>
                </a:solidFill>
                <a:latin typeface="Calibri" panose="020F0502020204030204"/>
              </a:rPr>
              <a:t>第三级</a:t>
            </a:r>
            <a:endParaRPr lang="en-US" sz="2000" b="0" strike="noStrike" spc="-1">
              <a:solidFill>
                <a:srgbClr val="000000"/>
              </a:solidFill>
              <a:latin typeface="Calibri" panose="020F0502020204030204"/>
            </a:endParaRPr>
          </a:p>
          <a:p>
            <a:pPr marL="1600200" lvl="3" indent="-227965">
              <a:lnSpc>
                <a:spcPct val="90000"/>
              </a:lnSpc>
              <a:spcBef>
                <a:spcPts val="500"/>
              </a:spcBef>
              <a:buClr>
                <a:srgbClr val="000000"/>
              </a:buClr>
              <a:buFont typeface="Arial" panose="020B0604020202020204"/>
              <a:buChar char="•"/>
            </a:pPr>
            <a:r>
              <a:rPr lang="zh-CN" sz="1800" b="0" strike="noStrike" spc="-1">
                <a:solidFill>
                  <a:srgbClr val="000000"/>
                </a:solidFill>
                <a:latin typeface="Calibri" panose="020F0502020204030204"/>
              </a:rPr>
              <a:t>第四级</a:t>
            </a:r>
            <a:endParaRPr lang="en-US" sz="1800" b="0" strike="noStrike" spc="-1">
              <a:solidFill>
                <a:srgbClr val="000000"/>
              </a:solidFill>
              <a:latin typeface="Calibri" panose="020F0502020204030204"/>
            </a:endParaRPr>
          </a:p>
          <a:p>
            <a:pPr marL="2057400" lvl="4" indent="-227965">
              <a:lnSpc>
                <a:spcPct val="90000"/>
              </a:lnSpc>
              <a:spcBef>
                <a:spcPts val="500"/>
              </a:spcBef>
              <a:buClr>
                <a:srgbClr val="000000"/>
              </a:buClr>
              <a:buFont typeface="Arial" panose="020B0604020202020204"/>
              <a:buChar char="•"/>
            </a:pPr>
            <a:r>
              <a:rPr lang="zh-CN" sz="1800" b="0" strike="noStrike" spc="-1">
                <a:solidFill>
                  <a:srgbClr val="000000"/>
                </a:solidFill>
                <a:latin typeface="Calibri" panose="020F0502020204030204"/>
              </a:rPr>
              <a:t>第五级</a:t>
            </a:r>
            <a:endParaRPr lang="en-US" sz="1800" b="0" strike="noStrike" spc="-1">
              <a:solidFill>
                <a:srgbClr val="000000"/>
              </a:solidFill>
              <a:latin typeface="Calibri" panose="020F0502020204030204"/>
            </a:endParaRPr>
          </a:p>
        </p:txBody>
      </p:sp>
      <p:sp>
        <p:nvSpPr>
          <p:cNvPr id="84" name="PlaceHolder 3"/>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Calibri" panose="020F0502020204030204"/>
            </a:endParaRPr>
          </a:p>
        </p:txBody>
      </p:sp>
      <p:sp>
        <p:nvSpPr>
          <p:cNvPr id="85" name="PlaceHolder 4"/>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Calibri" panose="020F0502020204030204"/>
            </a:endParaRPr>
          </a:p>
        </p:txBody>
      </p:sp>
      <p:sp>
        <p:nvSpPr>
          <p:cNvPr id="86" name="PlaceHolder 5"/>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c7997e225aba233dedec6a3754171fa6" TargetMode="External"/><Relationship Id="rId1" Type="http://schemas.openxmlformats.org/officeDocument/2006/relationships/image" Target="../media/image7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89a5a2c6975e3d891a2bc560efcb0451" TargetMode="External"/><Relationship Id="rId1" Type="http://schemas.openxmlformats.org/officeDocument/2006/relationships/image" Target="../media/image73.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file:///C:\Users\oqb\AppData\Local\Temp\wps\INetCache\2ddd07c4550554b3ba9f665740af2631" TargetMode="Externa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c7997e225aba233dedec6a3754171fa6" TargetMode="External"/><Relationship Id="rId1" Type="http://schemas.openxmlformats.org/officeDocument/2006/relationships/image" Target="../media/image7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ffff361af0e9fe470a71562ff1679a54" TargetMode="External"/><Relationship Id="rId1" Type="http://schemas.openxmlformats.org/officeDocument/2006/relationships/image" Target="../media/image7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2.png"/><Relationship Id="rId1" Type="http://schemas.openxmlformats.org/officeDocument/2006/relationships/image" Target="../media/image1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5.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GI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4.png"/><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file:///C:\Users\oqb\AppData\Local\Temp\wps\INetCache\51e422d392242c027e103524e574e660" TargetMode="External"/><Relationship Id="rId2" Type="http://schemas.openxmlformats.org/officeDocument/2006/relationships/image" Target="../media/image38.png"/><Relationship Id="rId1"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7.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file:///C:\Users\oqb\AppData\Local\Temp\wps\INetCache\9d459f6804ca02c531385a4e671e1f05" TargetMode="External"/><Relationship Id="rId2" Type="http://schemas.openxmlformats.org/officeDocument/2006/relationships/image" Target="../media/image39.png"/><Relationship Id="rId1" Type="http://schemas.openxmlformats.org/officeDocument/2006/relationships/image" Target="../media/image37.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file:///C:\Users\oqb\AppData\Local\Temp\wps\INetCache\611b2a9dd13be1c60bdb5ac38525b31d" TargetMode="External"/><Relationship Id="rId2" Type="http://schemas.openxmlformats.org/officeDocument/2006/relationships/image" Target="../media/image40.png"/><Relationship Id="rId1"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1.png"/><Relationship Id="rId1" Type="http://schemas.openxmlformats.org/officeDocument/2006/relationships/image" Target="../media/image37.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43.png"/><Relationship Id="rId3" Type="http://schemas.openxmlformats.org/officeDocument/2006/relationships/image" Target="file:///C:\Users\oqb\AppData\Local\Temp\wps\INetCache\8ffff2594fe9ef4b190768846168b3d5" TargetMode="External"/><Relationship Id="rId2" Type="http://schemas.openxmlformats.org/officeDocument/2006/relationships/image" Target="../media/image42.png"/><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file:///C:\Users\oqb\AppData\Local\Temp\wps\INetCache\8cdc68c55a1337c4314c59f21c7e97d7" TargetMode="Externa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8.png"/><Relationship Id="rId2" Type="http://schemas.openxmlformats.org/officeDocument/2006/relationships/image" Target="file:///C:\Users\oqb\AppData\Local\Temp\wps\INetCache\472750ebb57f7b92766c08e65e65c06f" TargetMode="External"/><Relationship Id="rId1"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1.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6.GI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968e85ac1b9c81dce50a9680b7aac2c4" TargetMode="External"/><Relationship Id="rId1" Type="http://schemas.openxmlformats.org/officeDocument/2006/relationships/image" Target="../media/image57.png"/></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file:///C:\Users\oqb\AppData\Local\Temp\wps\INetCache\968e85ac1b9c81dce50a9680b7aac2c4" TargetMode="External"/><Relationship Id="rId3" Type="http://schemas.openxmlformats.org/officeDocument/2006/relationships/image" Target="../media/image57.png"/><Relationship Id="rId2" Type="http://schemas.openxmlformats.org/officeDocument/2006/relationships/image" Target="file:///C:\Users\oqb\AppData\Local\Temp\wps\INetCache\d8f18cfdf267b35eefd0d17f6f4abe50" TargetMode="External"/><Relationship Id="rId1"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d8f18cfdf267b35eefd0d17f6f4abe50" TargetMode="External"/><Relationship Id="rId1" Type="http://schemas.openxmlformats.org/officeDocument/2006/relationships/image" Target="../media/image58.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06ce7c690b0308af43106937674c38ed" TargetMode="External"/><Relationship Id="rId1" Type="http://schemas.openxmlformats.org/officeDocument/2006/relationships/image" Target="../media/image59.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85c180b64adeb5a2dca7d2e9eb98ac94" TargetMode="External"/><Relationship Id="rId1" Type="http://schemas.openxmlformats.org/officeDocument/2006/relationships/image" Target="../media/image60.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a43c393ac586c3d347e6763a959e70cc" TargetMode="External"/><Relationship Id="rId1" Type="http://schemas.openxmlformats.org/officeDocument/2006/relationships/image" Target="../media/image61.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a6b24ddf9787b10966fac5bb89bbc4fe" TargetMode="External"/><Relationship Id="rId1" Type="http://schemas.openxmlformats.org/officeDocument/2006/relationships/image" Target="../media/image62.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2cfefd65f722c4c5506b3224b8fca1d8" TargetMode="External"/><Relationship Id="rId1" Type="http://schemas.openxmlformats.org/officeDocument/2006/relationships/image" Target="../media/image63.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0740150e550b03a6d5e335fe32c79116" TargetMode="External"/><Relationship Id="rId1" Type="http://schemas.openxmlformats.org/officeDocument/2006/relationships/image" Target="../media/image64.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file:///C:\Users\oqb\AppData\Local\Temp\wps\INetCache\7181dffad296c129c1921c5d48d3b732" TargetMode="External"/><Relationship Id="rId1" Type="http://schemas.openxmlformats.org/officeDocument/2006/relationships/image" Target="../media/image6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7.png"/><Relationship Id="rId1" Type="http://schemas.openxmlformats.org/officeDocument/2006/relationships/image" Target="../media/image66.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9.png"/><Relationship Id="rId1" Type="http://schemas.openxmlformats.org/officeDocument/2006/relationships/image" Target="../media/image6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file:///C:\Users\oqb\AppData\Local\Temp\wps\INetCache\97e849d63f7ee2cb07b6387bdf00862e" TargetMode="External"/><Relationship Id="rId3" Type="http://schemas.openxmlformats.org/officeDocument/2006/relationships/image" Target="../media/image71.png"/><Relationship Id="rId2" Type="http://schemas.openxmlformats.org/officeDocument/2006/relationships/image" Target="file:///C:\Users\oqb\AppData\Local\Temp\wps\INetCache\a88bee70e6892bb31b4282b64fb74c52" TargetMode="External"/><Relationship Id="rId1"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2321640" y="1647360"/>
            <a:ext cx="6897600" cy="100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6000" b="0" strike="noStrike" spc="-1">
                <a:solidFill>
                  <a:srgbClr val="000000"/>
                </a:solidFill>
                <a:latin typeface="Calibri" panose="020F0502020204030204"/>
              </a:rPr>
              <a:t> </a:t>
            </a:r>
            <a:r>
              <a:rPr lang="en-US" sz="6000" b="0" strike="noStrike" spc="-1">
                <a:solidFill>
                  <a:srgbClr val="000000"/>
                </a:solidFill>
                <a:latin typeface="Calibri" panose="020F0502020204030204"/>
              </a:rPr>
              <a:t>  </a:t>
            </a:r>
            <a:r>
              <a:rPr lang="zh-CN" sz="6000" b="0" strike="noStrike" spc="-1">
                <a:solidFill>
                  <a:srgbClr val="000000"/>
                </a:solidFill>
                <a:latin typeface="Calibri" panose="020F0502020204030204"/>
              </a:rPr>
              <a:t>解析几何基础</a:t>
            </a:r>
            <a:endParaRPr lang="en-US" sz="6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222200" y="897840"/>
            <a:ext cx="863496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1800" b="0" strike="noStrike" spc="-1">
                <a:solidFill>
                  <a:srgbClr val="000000"/>
                </a:solidFill>
                <a:latin typeface="Calibri" panose="020F0502020204030204"/>
              </a:rPr>
              <a:t>如图 </a:t>
            </a:r>
            <a:r>
              <a:rPr lang="en-US" sz="1800" b="0" strike="noStrike" spc="-1">
                <a:solidFill>
                  <a:srgbClr val="000000"/>
                </a:solidFill>
                <a:latin typeface="Calibri" panose="020F0502020204030204"/>
              </a:rPr>
              <a:t> ，直线 </a:t>
            </a:r>
            <a:r>
              <a:rPr lang="en-US" sz="1800" b="0" strike="noStrike" spc="-1">
                <a:solidFill>
                  <a:srgbClr val="000000"/>
                </a:solidFill>
                <a:latin typeface="Calibri" panose="020F0502020204030204"/>
              </a:rPr>
              <a:t>l </a:t>
            </a:r>
            <a:r>
              <a:rPr lang="zh-CN" sz="1800" b="0" strike="noStrike" spc="-1">
                <a:solidFill>
                  <a:srgbClr val="000000"/>
                </a:solidFill>
                <a:latin typeface="Calibri" panose="020F0502020204030204"/>
              </a:rPr>
              <a:t>与 </a:t>
            </a:r>
            <a:r>
              <a:rPr lang="en-US" sz="1800" b="0" strike="noStrike" spc="-1">
                <a:solidFill>
                  <a:srgbClr val="000000"/>
                </a:solidFill>
                <a:latin typeface="Calibri" panose="020F0502020204030204"/>
              </a:rPr>
              <a:t>Ox </a:t>
            </a:r>
            <a:r>
              <a:rPr lang="zh-CN" sz="1800" b="0" strike="noStrike" spc="-1">
                <a:solidFill>
                  <a:srgbClr val="000000"/>
                </a:solidFill>
                <a:latin typeface="Calibri" panose="020F0502020204030204"/>
              </a:rPr>
              <a:t>轴交于点 </a:t>
            </a:r>
            <a:r>
              <a:rPr lang="en-US" sz="1800" b="0" strike="noStrike" spc="-1">
                <a:solidFill>
                  <a:srgbClr val="000000"/>
                </a:solidFill>
                <a:latin typeface="Calibri" panose="020F0502020204030204"/>
              </a:rPr>
              <a:t>A</a:t>
            </a:r>
            <a:r>
              <a:rPr lang="zh-CN" sz="1800" b="0" strike="noStrike" spc="-1">
                <a:solidFill>
                  <a:srgbClr val="000000"/>
                </a:solidFill>
                <a:latin typeface="Calibri" panose="020F0502020204030204"/>
              </a:rPr>
              <a:t>，</a:t>
            </a:r>
            <a:r>
              <a:rPr lang="en-US" sz="1800" b="0" strike="noStrike" spc="-1">
                <a:solidFill>
                  <a:srgbClr val="000000"/>
                </a:solidFill>
                <a:latin typeface="Calibri" panose="020F0502020204030204"/>
              </a:rPr>
              <a:t>ON⊥l </a:t>
            </a:r>
            <a:r>
              <a:rPr lang="zh-CN" sz="1800" b="0" strike="noStrike" spc="-1">
                <a:solidFill>
                  <a:srgbClr val="000000"/>
                </a:solidFill>
                <a:latin typeface="Calibri" panose="020F0502020204030204"/>
              </a:rPr>
              <a:t>于 </a:t>
            </a:r>
            <a:r>
              <a:rPr lang="en-US" sz="1800" b="0" strike="noStrike" spc="-1">
                <a:solidFill>
                  <a:srgbClr val="000000"/>
                </a:solidFill>
                <a:latin typeface="Calibri" panose="020F0502020204030204"/>
              </a:rPr>
              <a:t>N</a:t>
            </a:r>
            <a:r>
              <a:rPr lang="zh-CN" sz="1800" b="0" strike="noStrike" spc="-1">
                <a:solidFill>
                  <a:srgbClr val="000000"/>
                </a:solidFill>
                <a:latin typeface="Calibri" panose="020F0502020204030204"/>
              </a:rPr>
              <a:t>，且</a:t>
            </a:r>
            <a:r>
              <a:rPr lang="en-US" sz="1800" b="0" strike="noStrike" spc="-1">
                <a:solidFill>
                  <a:srgbClr val="000000"/>
                </a:solidFill>
                <a:latin typeface="Calibri" panose="020F0502020204030204"/>
              </a:rPr>
              <a:t>|ON|=d</a:t>
            </a:r>
            <a:r>
              <a:rPr lang="zh-CN" sz="1800" b="0" strike="noStrike" spc="-1">
                <a:solidFill>
                  <a:srgbClr val="000000"/>
                </a:solidFill>
                <a:latin typeface="Calibri" panose="020F0502020204030204"/>
              </a:rPr>
              <a:t>，</a:t>
            </a:r>
            <a:endParaRPr lang="en-US" sz="1800" b="0" strike="noStrike" spc="-1">
              <a:latin typeface="Arial" panose="020B0604020202020204"/>
            </a:endParaRPr>
          </a:p>
        </p:txBody>
      </p:sp>
      <p:sp>
        <p:nvSpPr>
          <p:cNvPr id="167" name="CustomShape 2"/>
          <p:cNvSpPr/>
          <p:nvPr/>
        </p:nvSpPr>
        <p:spPr>
          <a:xfrm>
            <a:off x="1132920" y="126360"/>
            <a:ext cx="253980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1800" b="0" strike="noStrike" spc="-1">
                <a:solidFill>
                  <a:srgbClr val="000000"/>
                </a:solidFill>
                <a:latin typeface="Calibri" panose="020F0502020204030204"/>
              </a:rPr>
              <a:t>直线的极坐标方程</a:t>
            </a:r>
            <a:endParaRPr lang="en-US" sz="1800" b="0" strike="noStrike" spc="-1">
              <a:latin typeface="Arial" panose="020B0604020202020204"/>
            </a:endParaRPr>
          </a:p>
        </p:txBody>
      </p:sp>
      <p:pic>
        <p:nvPicPr>
          <p:cNvPr id="168" name="图片 5"/>
          <p:cNvPicPr/>
          <p:nvPr/>
        </p:nvPicPr>
        <p:blipFill>
          <a:blip r:embed="rId1"/>
          <a:stretch>
            <a:fillRect/>
          </a:stretch>
        </p:blipFill>
        <p:spPr>
          <a:xfrm>
            <a:off x="1222200" y="1419120"/>
            <a:ext cx="6938280" cy="914760"/>
          </a:xfrm>
          <a:prstGeom prst="rect">
            <a:avLst/>
          </a:prstGeom>
          <a:ln w="0">
            <a:noFill/>
          </a:ln>
        </p:spPr>
      </p:pic>
      <p:pic>
        <p:nvPicPr>
          <p:cNvPr id="169" name="图片 6"/>
          <p:cNvPicPr/>
          <p:nvPr/>
        </p:nvPicPr>
        <p:blipFill>
          <a:blip r:embed="rId2"/>
          <a:stretch>
            <a:fillRect/>
          </a:stretch>
        </p:blipFill>
        <p:spPr>
          <a:xfrm>
            <a:off x="2669040" y="2733840"/>
            <a:ext cx="4782960" cy="3509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 name="图片 102"/>
          <p:cNvPicPr/>
          <p:nvPr/>
        </p:nvPicPr>
        <p:blipFill>
          <a:blip r:embed="rId1" r:link="rId2"/>
          <a:stretch>
            <a:fillRect/>
          </a:stretch>
        </p:blipFill>
        <p:spPr>
          <a:xfrm>
            <a:off x="3700463" y="1147763"/>
            <a:ext cx="4791075" cy="4562475"/>
          </a:xfrm>
          <a:prstGeom prst="rect">
            <a:avLst/>
          </a:prstGeom>
          <a:noFill/>
          <a:ln w="9525">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66800" y="949960"/>
            <a:ext cx="10301605" cy="5908040"/>
          </a:xfrm>
          <a:prstGeom prst="rect">
            <a:avLst/>
          </a:prstGeom>
          <a:noFill/>
        </p:spPr>
        <p:txBody>
          <a:bodyPr wrap="square" rtlCol="0" anchor="t">
            <a:spAutoFit/>
          </a:bodyPr>
          <a:p>
            <a:r>
              <a:rPr lang="zh-CN" altLang="en-US"/>
              <a:t>begin</a:t>
            </a:r>
            <a:endParaRPr lang="zh-CN" altLang="en-US"/>
          </a:p>
          <a:p>
            <a:r>
              <a:rPr lang="zh-CN" altLang="en-US"/>
              <a:t>     p0:=pn;</a:t>
            </a:r>
            <a:endParaRPr lang="zh-CN" altLang="en-US"/>
          </a:p>
          <a:p>
            <a:r>
              <a:rPr lang="zh-CN" altLang="en-US"/>
              <a:t>     q:=NEXT[p];</a:t>
            </a:r>
            <a:endParaRPr lang="zh-CN" altLang="en-US"/>
          </a:p>
          <a:p>
            <a:r>
              <a:rPr lang="zh-CN" altLang="en-US"/>
              <a:t>     while (Area(p,NEXT[p],NEXT[q]) &gt; Area(p,NEXT[p],q)) do</a:t>
            </a:r>
            <a:endParaRPr lang="zh-CN" altLang="en-US"/>
          </a:p>
          <a:p>
            <a:r>
              <a:rPr lang="zh-CN" altLang="en-US"/>
              <a:t>          q:=NEXT[q];</a:t>
            </a:r>
            <a:endParaRPr lang="zh-CN" altLang="en-US"/>
          </a:p>
          <a:p>
            <a:r>
              <a:rPr lang="zh-CN" altLang="en-US"/>
              <a:t>          q0:=q;</a:t>
            </a:r>
            <a:endParaRPr lang="zh-CN" altLang="en-US"/>
          </a:p>
          <a:p>
            <a:r>
              <a:rPr lang="zh-CN" altLang="en-US"/>
              <a:t>          while (q != p0) do</a:t>
            </a:r>
            <a:endParaRPr lang="zh-CN" altLang="en-US"/>
          </a:p>
          <a:p>
            <a:r>
              <a:rPr lang="zh-CN" altLang="en-US"/>
              <a:t>               begin</a:t>
            </a:r>
            <a:endParaRPr lang="zh-CN" altLang="en-US"/>
          </a:p>
          <a:p>
            <a:r>
              <a:rPr lang="zh-CN" altLang="en-US"/>
              <a:t>                    p:=NEXT[p];</a:t>
            </a:r>
            <a:endParaRPr lang="zh-CN" altLang="en-US"/>
          </a:p>
          <a:p>
            <a:r>
              <a:rPr lang="zh-CN" altLang="en-US"/>
              <a:t>                    Print(p,q);</a:t>
            </a:r>
            <a:endParaRPr lang="zh-CN" altLang="en-US"/>
          </a:p>
          <a:p>
            <a:r>
              <a:rPr lang="zh-CN" altLang="en-US"/>
              <a:t>                    while (Area(p,NEXT[p],NEXT[q]) &gt; Area(p,NEXT[p],q) do</a:t>
            </a:r>
            <a:endParaRPr lang="zh-CN" altLang="en-US"/>
          </a:p>
          <a:p>
            <a:r>
              <a:rPr lang="zh-CN" altLang="en-US"/>
              <a:t>                         begin</a:t>
            </a:r>
            <a:endParaRPr lang="zh-CN" altLang="en-US"/>
          </a:p>
          <a:p>
            <a:r>
              <a:rPr lang="zh-CN" altLang="en-US"/>
              <a:t>                              q:=NEXT[q];</a:t>
            </a:r>
            <a:endParaRPr lang="zh-CN" altLang="en-US"/>
          </a:p>
          <a:p>
            <a:r>
              <a:rPr lang="zh-CN" altLang="en-US"/>
              <a:t>                              if ((p,q) != (q0,p0)) then Print(p,q)</a:t>
            </a:r>
            <a:endParaRPr lang="zh-CN" altLang="en-US"/>
          </a:p>
          <a:p>
            <a:r>
              <a:rPr lang="zh-CN" altLang="en-US"/>
              <a:t>                              else return</a:t>
            </a:r>
            <a:endParaRPr lang="zh-CN" altLang="en-US"/>
          </a:p>
          <a:p>
            <a:r>
              <a:rPr lang="zh-CN" altLang="en-US"/>
              <a:t>                         end;</a:t>
            </a:r>
            <a:endParaRPr lang="zh-CN" altLang="en-US"/>
          </a:p>
          <a:p>
            <a:r>
              <a:rPr lang="zh-CN" altLang="en-US"/>
              <a:t>                    if (Area(p,NEXT[p],NEXT[q]) = Area(p,NEXT[p],q)) then</a:t>
            </a:r>
            <a:endParaRPr lang="zh-CN" altLang="en-US"/>
          </a:p>
          <a:p>
            <a:r>
              <a:rPr lang="zh-CN" altLang="en-US"/>
              <a:t>                      if ((p,q) != (q0,p0)) then Print(p,NEXT[q])</a:t>
            </a:r>
            <a:endParaRPr lang="zh-CN" altLang="en-US"/>
          </a:p>
          <a:p>
            <a:r>
              <a:rPr lang="zh-CN" altLang="en-US"/>
              <a:t>                      else Print(NEXT[p],q)</a:t>
            </a:r>
            <a:endParaRPr lang="zh-CN" altLang="en-US"/>
          </a:p>
          <a:p>
            <a:r>
              <a:rPr lang="zh-CN" altLang="en-US"/>
              <a:t>               end</a:t>
            </a:r>
            <a:endParaRPr lang="zh-CN" altLang="en-US"/>
          </a:p>
          <a:p>
            <a:r>
              <a:rPr lang="zh-CN" altLang="en-US"/>
              <a:t>end.</a:t>
            </a:r>
            <a:endParaRPr lang="zh-CN" altLang="en-US"/>
          </a:p>
        </p:txBody>
      </p:sp>
      <p:sp>
        <p:nvSpPr>
          <p:cNvPr id="3" name="文本框 2"/>
          <p:cNvSpPr txBox="1"/>
          <p:nvPr/>
        </p:nvSpPr>
        <p:spPr>
          <a:xfrm>
            <a:off x="1066800" y="222885"/>
            <a:ext cx="2540000" cy="368300"/>
          </a:xfrm>
          <a:prstGeom prst="rect">
            <a:avLst/>
          </a:prstGeom>
          <a:noFill/>
        </p:spPr>
        <p:txBody>
          <a:bodyPr wrap="square" rtlCol="0" anchor="t">
            <a:spAutoFit/>
          </a:bodyPr>
          <a:p>
            <a:r>
              <a:rPr lang="zh-CN" altLang="en-US"/>
              <a:t>官方的伪代码</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5925" y="1582420"/>
            <a:ext cx="11100435" cy="3107690"/>
          </a:xfrm>
          <a:prstGeom prst="rect">
            <a:avLst/>
          </a:prstGeom>
          <a:noFill/>
        </p:spPr>
        <p:txBody>
          <a:bodyPr wrap="square" rtlCol="0" anchor="t">
            <a:spAutoFit/>
          </a:bodyPr>
          <a:p>
            <a:r>
              <a:rPr lang="zh-CN" altLang="en-US" sz="2800"/>
              <a:t>1 ch[m+1]:=ch[1]; j:=2;</a:t>
            </a:r>
            <a:endParaRPr lang="zh-CN" altLang="en-US" sz="2800"/>
          </a:p>
          <a:p>
            <a:r>
              <a:rPr lang="zh-CN" altLang="en-US" sz="2800"/>
              <a:t>2  for i:=1 to m do</a:t>
            </a:r>
            <a:endParaRPr lang="zh-CN" altLang="en-US" sz="2800"/>
          </a:p>
          <a:p>
            <a:r>
              <a:rPr lang="zh-CN" altLang="en-US" sz="2800"/>
              <a:t>3     begin</a:t>
            </a:r>
            <a:endParaRPr lang="zh-CN" altLang="en-US" sz="2800"/>
          </a:p>
          <a:p>
            <a:r>
              <a:rPr lang="zh-CN" altLang="en-US" sz="2800"/>
              <a:t>4     while cross(ch[i],ch[j],ch[i+1])&lt;cross(ch[i],ch[j+1],ch[i+1]) do</a:t>
            </a:r>
            <a:endParaRPr lang="zh-CN" altLang="en-US" sz="2800"/>
          </a:p>
          <a:p>
            <a:r>
              <a:rPr lang="zh-CN" altLang="en-US" sz="2800"/>
              <a:t>5         begin inc(j); if j&gt;m then j:=1; end;</a:t>
            </a:r>
            <a:endParaRPr lang="zh-CN" altLang="en-US" sz="2800"/>
          </a:p>
          <a:p>
            <a:r>
              <a:rPr lang="zh-CN" altLang="en-US" sz="2800"/>
              <a:t>6     writeln(ch[i].x,' ',ch[i].y,' ',ch[j].x,' ',ch[j].y);</a:t>
            </a:r>
            <a:endParaRPr lang="zh-CN" altLang="en-US" sz="2800"/>
          </a:p>
          <a:p>
            <a:r>
              <a:rPr lang="zh-CN" altLang="en-US" sz="2800"/>
              <a:t>7     end;</a:t>
            </a:r>
            <a:endParaRPr lang="zh-CN" altLang="en-US" sz="2800"/>
          </a:p>
        </p:txBody>
      </p:sp>
      <p:sp>
        <p:nvSpPr>
          <p:cNvPr id="3" name="文本框 2"/>
          <p:cNvSpPr txBox="1"/>
          <p:nvPr/>
        </p:nvSpPr>
        <p:spPr>
          <a:xfrm>
            <a:off x="1473835" y="294640"/>
            <a:ext cx="10320655" cy="922020"/>
          </a:xfrm>
          <a:prstGeom prst="rect">
            <a:avLst/>
          </a:prstGeom>
          <a:noFill/>
        </p:spPr>
        <p:txBody>
          <a:bodyPr wrap="square" rtlCol="0" anchor="t">
            <a:spAutoFit/>
          </a:bodyPr>
          <a:p>
            <a:r>
              <a:rPr lang="zh-CN" altLang="en-US"/>
              <a:t>一个不错的实现:http://www.cnblogs.com/DreamUp/archive/2010/09/16/1828131.html</a:t>
            </a:r>
            <a:endParaRPr lang="zh-CN" altLang="en-US"/>
          </a:p>
          <a:p>
            <a:endParaRPr lang="zh-CN" altLang="en-US"/>
          </a:p>
          <a:p>
            <a:r>
              <a:rPr lang="zh-CN" altLang="en-US"/>
              <a:t>不过不是很好理解 这里作一下说明</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7075" y="451485"/>
            <a:ext cx="9226550" cy="922020"/>
          </a:xfrm>
          <a:prstGeom prst="rect">
            <a:avLst/>
          </a:prstGeom>
          <a:noFill/>
        </p:spPr>
        <p:txBody>
          <a:bodyPr wrap="square" rtlCol="0" anchor="t">
            <a:spAutoFit/>
          </a:bodyPr>
          <a:p>
            <a:r>
              <a:rPr lang="zh-CN" altLang="en-US"/>
              <a:t>其中叉积函数Cross(A,B,C:Point):Real 返回AB到AC的二维定义下的叉积</a:t>
            </a:r>
            <a:endParaRPr lang="zh-CN" altLang="en-US"/>
          </a:p>
          <a:p>
            <a:endParaRPr lang="zh-CN" altLang="en-US"/>
          </a:p>
          <a:p>
            <a:r>
              <a:rPr lang="zh-CN" altLang="en-US"/>
              <a:t>这里主要用到了叉积求三角形面积的功能</a:t>
            </a:r>
            <a:endParaRPr lang="zh-CN" altLang="en-US"/>
          </a:p>
        </p:txBody>
      </p:sp>
      <p:pic>
        <p:nvPicPr>
          <p:cNvPr id="105" name="图片 104"/>
          <p:cNvPicPr/>
          <p:nvPr/>
        </p:nvPicPr>
        <p:blipFill>
          <a:blip r:embed="rId1" r:link="rId2"/>
          <a:stretch>
            <a:fillRect/>
          </a:stretch>
        </p:blipFill>
        <p:spPr>
          <a:xfrm>
            <a:off x="2930843" y="1780540"/>
            <a:ext cx="5114925" cy="4686300"/>
          </a:xfrm>
          <a:prstGeom prst="rect">
            <a:avLst/>
          </a:prstGeom>
          <a:noFill/>
          <a:ln w="9525">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9230" y="229870"/>
            <a:ext cx="11465560" cy="2030095"/>
          </a:xfrm>
          <a:prstGeom prst="rect">
            <a:avLst/>
          </a:prstGeom>
          <a:noFill/>
        </p:spPr>
        <p:txBody>
          <a:bodyPr wrap="square" rtlCol="0" anchor="t">
            <a:spAutoFit/>
          </a:bodyPr>
          <a:p>
            <a:r>
              <a:rPr lang="zh-CN" altLang="en-US"/>
              <a:t>我们对于一条对应边&lt;CH i,CH Next[i]&gt;求出距离这条边最远的点CH j</a:t>
            </a:r>
            <a:endParaRPr lang="zh-CN" altLang="en-US"/>
          </a:p>
          <a:p>
            <a:endParaRPr lang="zh-CN" altLang="en-US"/>
          </a:p>
          <a:p>
            <a:r>
              <a:rPr lang="zh-CN" altLang="en-US"/>
              <a:t>则由上面第二种情况可知 CH i 和 CH j 为一对对踵点 这样让 CH i 绕行凸包一周即可得到所有的对踵点</a:t>
            </a:r>
            <a:endParaRPr lang="zh-CN" altLang="en-US"/>
          </a:p>
          <a:p>
            <a:endParaRPr lang="zh-CN" altLang="en-US"/>
          </a:p>
          <a:p>
            <a:r>
              <a:rPr lang="zh-CN" altLang="en-US"/>
              <a:t>下面面这个图 由于本人的gif图制作水平拙劣 所以不好看</a:t>
            </a:r>
            <a:endParaRPr lang="zh-CN" altLang="en-US"/>
          </a:p>
          <a:p>
            <a:endParaRPr lang="zh-CN" altLang="en-US"/>
          </a:p>
          <a:p>
            <a:r>
              <a:rPr lang="zh-CN" altLang="en-US"/>
              <a:t>需要的可以下载几何画板察看原版GSP文件 点击这里下载GSP文件</a:t>
            </a:r>
            <a:endParaRPr lang="zh-CN" altLang="en-US"/>
          </a:p>
        </p:txBody>
      </p:sp>
      <p:pic>
        <p:nvPicPr>
          <p:cNvPr id="106" name="图片 105"/>
          <p:cNvPicPr/>
          <p:nvPr/>
        </p:nvPicPr>
        <p:blipFill>
          <a:blip r:link="rId1"/>
          <a:stretch>
            <a:fillRect/>
          </a:stretch>
        </p:blipFill>
        <p:spPr>
          <a:xfrm>
            <a:off x="2776538" y="2259965"/>
            <a:ext cx="4867275" cy="4457700"/>
          </a:xfrm>
          <a:prstGeom prst="rect">
            <a:avLst/>
          </a:prstGeom>
          <a:noFill/>
          <a:ln w="9525">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94005" y="0"/>
            <a:ext cx="10319385" cy="1476375"/>
          </a:xfrm>
          <a:prstGeom prst="rect">
            <a:avLst/>
          </a:prstGeom>
          <a:noFill/>
        </p:spPr>
        <p:txBody>
          <a:bodyPr wrap="square" rtlCol="0" anchor="t">
            <a:spAutoFit/>
          </a:bodyPr>
          <a:p>
            <a:r>
              <a:rPr lang="zh-CN" altLang="en-US"/>
              <a:t>接下来考虑 如何得到距离每条对应边的的最远点呢?</a:t>
            </a:r>
            <a:endParaRPr lang="zh-CN" altLang="en-US"/>
          </a:p>
          <a:p>
            <a:endParaRPr lang="zh-CN" altLang="en-US"/>
          </a:p>
          <a:p>
            <a:r>
              <a:rPr lang="zh-CN" altLang="en-US"/>
              <a:t>稍加分析 我们可以发现 凸包上的点依次与对应边产生的距离成单峰函数</a:t>
            </a:r>
            <a:endParaRPr lang="zh-CN" altLang="en-US"/>
          </a:p>
          <a:p>
            <a:endParaRPr lang="zh-CN" altLang="en-US"/>
          </a:p>
          <a:p>
            <a:r>
              <a:rPr lang="zh-CN" altLang="en-US"/>
              <a:t>具体证明可以从凸包定义入手 用反证法解决</a:t>
            </a:r>
            <a:endParaRPr lang="zh-CN" altLang="en-US"/>
          </a:p>
        </p:txBody>
      </p:sp>
      <p:pic>
        <p:nvPicPr>
          <p:cNvPr id="107" name="图片 106"/>
          <p:cNvPicPr/>
          <p:nvPr/>
        </p:nvPicPr>
        <p:blipFill>
          <a:blip r:embed="rId1" r:link="rId2"/>
          <a:stretch>
            <a:fillRect/>
          </a:stretch>
        </p:blipFill>
        <p:spPr>
          <a:xfrm>
            <a:off x="3057843" y="1807528"/>
            <a:ext cx="4791075" cy="4562475"/>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2085" y="1028700"/>
            <a:ext cx="11762105" cy="3538220"/>
          </a:xfrm>
          <a:prstGeom prst="rect">
            <a:avLst/>
          </a:prstGeom>
          <a:noFill/>
        </p:spPr>
        <p:txBody>
          <a:bodyPr wrap="square" rtlCol="0" anchor="t">
            <a:spAutoFit/>
          </a:bodyPr>
          <a:p>
            <a:r>
              <a:rPr lang="zh-CN" altLang="en-US" sz="2800"/>
              <a:t>这样我们再找到一个点 使下一个点的距离小于当前的点时就可以停止了</a:t>
            </a:r>
            <a:endParaRPr lang="zh-CN" altLang="en-US" sz="2800"/>
          </a:p>
          <a:p>
            <a:endParaRPr lang="zh-CN" altLang="en-US" sz="2800"/>
          </a:p>
          <a:p>
            <a:r>
              <a:rPr lang="zh-CN" altLang="en-US" sz="2800"/>
              <a:t>而且随着对应边的旋转 最远点也只会顺着这个方向旋转 我们可以从上一次的对踵点开始继续寻找这一次的</a:t>
            </a:r>
            <a:endParaRPr lang="zh-CN" altLang="en-US" sz="2800"/>
          </a:p>
          <a:p>
            <a:endParaRPr lang="zh-CN" altLang="en-US" sz="2800"/>
          </a:p>
          <a:p>
            <a:r>
              <a:rPr lang="zh-CN" altLang="en-US" sz="2800"/>
              <a:t>由于内层while循环的执行次数取决于j增加次数 j最多增加O(N)次</a:t>
            </a:r>
            <a:endParaRPr lang="zh-CN" altLang="en-US" sz="2800"/>
          </a:p>
          <a:p>
            <a:endParaRPr lang="zh-CN" altLang="en-US" sz="2800"/>
          </a:p>
          <a:p>
            <a:r>
              <a:rPr lang="zh-CN" altLang="en-US" sz="2800"/>
              <a:t>所以求出所有对踵点的时间复杂度为O(N)</a:t>
            </a:r>
            <a:endParaRPr lang="zh-CN" altLang="en-US" sz="2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3220" y="474980"/>
            <a:ext cx="11656695" cy="3138170"/>
          </a:xfrm>
          <a:prstGeom prst="rect">
            <a:avLst/>
          </a:prstGeom>
          <a:noFill/>
        </p:spPr>
        <p:txBody>
          <a:bodyPr wrap="square" rtlCol="0" anchor="t">
            <a:spAutoFit/>
          </a:bodyPr>
          <a:p>
            <a:r>
              <a:rPr lang="zh-CN" altLang="en-US"/>
              <a:t>还有有两点需要注意:</a:t>
            </a:r>
            <a:endParaRPr lang="zh-CN" altLang="en-US"/>
          </a:p>
          <a:p>
            <a:endParaRPr lang="zh-CN" altLang="en-US"/>
          </a:p>
          <a:p>
            <a:r>
              <a:rPr lang="zh-CN" altLang="en-US"/>
              <a:t>1.上面这段代码及代码的分析都是需要凸包上没有三点共线的</a:t>
            </a:r>
            <a:endParaRPr lang="zh-CN" altLang="en-US"/>
          </a:p>
          <a:p>
            <a:endParaRPr lang="zh-CN" altLang="en-US"/>
          </a:p>
          <a:p>
            <a:r>
              <a:rPr lang="zh-CN" altLang="en-US"/>
              <a:t>2.Next[i] 不需要手动求 在原代码中有很好的处理</a:t>
            </a:r>
            <a:endParaRPr lang="zh-CN" altLang="en-US"/>
          </a:p>
          <a:p>
            <a:endParaRPr lang="zh-CN" altLang="en-US"/>
          </a:p>
          <a:p>
            <a:r>
              <a:rPr lang="zh-CN" altLang="en-US"/>
              <a:t>最后指出网上很多文章的一个错误 一个点的对踵点并不是离这个点最远的点!</a:t>
            </a:r>
            <a:endParaRPr lang="zh-CN" altLang="en-US"/>
          </a:p>
          <a:p>
            <a:endParaRPr lang="zh-CN" altLang="en-US"/>
          </a:p>
          <a:p>
            <a:r>
              <a:rPr lang="zh-CN" altLang="en-US"/>
              <a:t>这样子的点对是根本不满足对踵点的性质的 即最为重要的单峰分布性质</a:t>
            </a:r>
            <a:endParaRPr lang="zh-CN" altLang="en-US"/>
          </a:p>
          <a:p>
            <a:endParaRPr lang="zh-CN" altLang="en-US"/>
          </a:p>
          <a:p>
            <a:r>
              <a:rPr lang="zh-CN" altLang="en-US"/>
              <a:t>下图是一个反例:</a:t>
            </a:r>
            <a:endParaRPr lang="zh-CN" altLang="en-US"/>
          </a:p>
        </p:txBody>
      </p:sp>
      <p:pic>
        <p:nvPicPr>
          <p:cNvPr id="108" name="图片 107"/>
          <p:cNvPicPr/>
          <p:nvPr/>
        </p:nvPicPr>
        <p:blipFill>
          <a:blip r:embed="rId1" r:link="rId2"/>
          <a:stretch>
            <a:fillRect/>
          </a:stretch>
        </p:blipFill>
        <p:spPr>
          <a:xfrm>
            <a:off x="8966200" y="2173605"/>
            <a:ext cx="2803525" cy="4351020"/>
          </a:xfrm>
          <a:prstGeom prst="rect">
            <a:avLst/>
          </a:prstGeom>
          <a:noFill/>
          <a:ln w="9525">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4615" y="127635"/>
            <a:ext cx="12002135" cy="3138170"/>
          </a:xfrm>
          <a:prstGeom prst="rect">
            <a:avLst/>
          </a:prstGeom>
          <a:noFill/>
        </p:spPr>
        <p:txBody>
          <a:bodyPr wrap="square" rtlCol="0" anchor="t">
            <a:spAutoFit/>
          </a:bodyPr>
          <a:p>
            <a:r>
              <a:rPr lang="zh-CN" altLang="en-US"/>
              <a:t>三.旋转卡壳算法的简单应用</a:t>
            </a:r>
            <a:endParaRPr lang="zh-CN" altLang="en-US"/>
          </a:p>
          <a:p>
            <a:endParaRPr lang="zh-CN" altLang="en-US"/>
          </a:p>
          <a:p>
            <a:r>
              <a:rPr lang="zh-CN" altLang="en-US"/>
              <a:t>至此我们终于可以更高效的解决平面最远点对问题了</a:t>
            </a:r>
            <a:endParaRPr lang="zh-CN" altLang="en-US"/>
          </a:p>
          <a:p>
            <a:endParaRPr lang="zh-CN" altLang="en-US"/>
          </a:p>
          <a:p>
            <a:r>
              <a:rPr lang="zh-CN" altLang="en-US"/>
              <a:t>有一个很重要的结论是 最远点对必然属于对踵点对集合</a:t>
            </a:r>
            <a:endParaRPr lang="zh-CN" altLang="en-US"/>
          </a:p>
          <a:p>
            <a:endParaRPr lang="zh-CN" altLang="en-US"/>
          </a:p>
          <a:p>
            <a:r>
              <a:rPr lang="zh-CN" altLang="en-US"/>
              <a:t>那么我们先求出凸包 然后求出对踵点对集合 然后选出距离最大的即可</a:t>
            </a:r>
            <a:endParaRPr lang="zh-CN" altLang="en-US"/>
          </a:p>
          <a:p>
            <a:endParaRPr lang="zh-CN" altLang="en-US"/>
          </a:p>
          <a:p>
            <a:r>
              <a:rPr lang="zh-CN" altLang="en-US"/>
              <a:t>用这个算法可以47ms AC这个问题 算上凸包的时间 总复杂度为O(Nlog2N)</a:t>
            </a:r>
            <a:endParaRPr lang="zh-CN" altLang="en-US"/>
          </a:p>
          <a:p>
            <a:endParaRPr lang="zh-CN" altLang="en-US"/>
          </a:p>
          <a:p>
            <a:r>
              <a:rPr lang="zh-CN" altLang="en-US"/>
              <a:t>代码如下:</a:t>
            </a:r>
            <a:endParaRPr lang="zh-CN" altLang="en-US"/>
          </a:p>
        </p:txBody>
      </p:sp>
      <p:sp>
        <p:nvSpPr>
          <p:cNvPr id="3" name="文本框 2"/>
          <p:cNvSpPr txBox="1"/>
          <p:nvPr/>
        </p:nvSpPr>
        <p:spPr>
          <a:xfrm rot="16200000">
            <a:off x="3910965" y="-551180"/>
            <a:ext cx="3538220" cy="11171555"/>
          </a:xfrm>
          <a:prstGeom prst="rect">
            <a:avLst/>
          </a:prstGeom>
          <a:noFill/>
        </p:spPr>
        <p:txBody>
          <a:bodyPr wrap="square" rtlCol="0" anchor="t">
            <a:spAutoFit/>
          </a:bodyPr>
          <a:p>
            <a:r>
              <a:rPr lang="zh-CN" altLang="en-US" sz="1000"/>
              <a:t>{$inline on}</a:t>
            </a:r>
            <a:endParaRPr lang="zh-CN" altLang="en-US" sz="1000"/>
          </a:p>
          <a:p>
            <a:r>
              <a:rPr lang="zh-CN" altLang="en-US" sz="1000"/>
              <a:t>{$optimization on}</a:t>
            </a:r>
            <a:endParaRPr lang="zh-CN" altLang="en-US" sz="1000"/>
          </a:p>
          <a:p>
            <a:r>
              <a:rPr lang="zh-CN" altLang="en-US" sz="1000"/>
              <a:t>const    maxn=50000;</a:t>
            </a:r>
            <a:endParaRPr lang="zh-CN" altLang="en-US" sz="1000"/>
          </a:p>
          <a:p>
            <a:r>
              <a:rPr lang="zh-CN" altLang="en-US" sz="1000"/>
              <a:t>type    point=record x,y:longint; end;</a:t>
            </a:r>
            <a:endParaRPr lang="zh-CN" altLang="en-US" sz="1000"/>
          </a:p>
          <a:p>
            <a:r>
              <a:rPr lang="zh-CN" altLang="en-US" sz="1000"/>
              <a:t>var    n,i,x,m,ans,j:longint;</a:t>
            </a:r>
            <a:endParaRPr lang="zh-CN" altLang="en-US" sz="1000"/>
          </a:p>
          <a:p>
            <a:r>
              <a:rPr lang="zh-CN" altLang="en-US" sz="1000"/>
              <a:t>    ch,p:array[1..maxn+1]of point;</a:t>
            </a:r>
            <a:endParaRPr lang="zh-CN" altLang="en-US" sz="1000"/>
          </a:p>
          <a:p>
            <a:r>
              <a:rPr lang="zh-CN" altLang="en-US" sz="1000"/>
              <a:t>    s:array[1..maxn]of longint;</a:t>
            </a:r>
            <a:endParaRPr lang="zh-CN" altLang="en-US" sz="1000"/>
          </a:p>
          <a:p>
            <a:r>
              <a:rPr lang="zh-CN" altLang="en-US" sz="1000"/>
              <a:t>function cross(a,b,c:point):longint; inline;</a:t>
            </a:r>
            <a:endParaRPr lang="zh-CN" altLang="en-US" sz="1000"/>
          </a:p>
          <a:p>
            <a:r>
              <a:rPr lang="zh-CN" altLang="en-US" sz="1000"/>
              <a:t>begin</a:t>
            </a:r>
            <a:endParaRPr lang="zh-CN" altLang="en-US" sz="1000"/>
          </a:p>
          <a:p>
            <a:r>
              <a:rPr lang="zh-CN" altLang="en-US" sz="1000"/>
              <a:t>cross:=(b.x-a.x)*(c.y-a.y)-(b.y-a.y)*(c.x-a.x);</a:t>
            </a:r>
            <a:endParaRPr lang="zh-CN" altLang="en-US" sz="1000"/>
          </a:p>
          <a:p>
            <a:r>
              <a:rPr lang="zh-CN" altLang="en-US" sz="1000"/>
              <a:t>end;</a:t>
            </a:r>
            <a:endParaRPr lang="zh-CN" altLang="en-US" sz="1000"/>
          </a:p>
          <a:p>
            <a:r>
              <a:rPr lang="zh-CN" altLang="en-US" sz="1000"/>
              <a:t>function dist(a,b:point):longint; inline;</a:t>
            </a:r>
            <a:endParaRPr lang="zh-CN" altLang="en-US" sz="1000"/>
          </a:p>
          <a:p>
            <a:r>
              <a:rPr lang="zh-CN" altLang="en-US" sz="1000"/>
              <a:t>begin</a:t>
            </a:r>
            <a:endParaRPr lang="zh-CN" altLang="en-US" sz="1000"/>
          </a:p>
          <a:p>
            <a:r>
              <a:rPr lang="zh-CN" altLang="en-US" sz="1000"/>
              <a:t>dist:=sqr(a.x-b.x)+sqr(a.y-b.y);</a:t>
            </a:r>
            <a:endParaRPr lang="zh-CN" altLang="en-US" sz="1000"/>
          </a:p>
          <a:p>
            <a:r>
              <a:rPr lang="zh-CN" altLang="en-US" sz="1000"/>
              <a:t>end;</a:t>
            </a:r>
            <a:endParaRPr lang="zh-CN" altLang="en-US" sz="1000"/>
          </a:p>
          <a:p>
            <a:r>
              <a:rPr lang="zh-CN" altLang="en-US" sz="1000"/>
              <a:t>function cmp(a,b:point):boolean; inline;</a:t>
            </a:r>
            <a:endParaRPr lang="zh-CN" altLang="en-US" sz="1000"/>
          </a:p>
          <a:p>
            <a:r>
              <a:rPr lang="zh-CN" altLang="en-US" sz="1000"/>
              <a:t>begin</a:t>
            </a:r>
            <a:endParaRPr lang="zh-CN" altLang="en-US" sz="1000"/>
          </a:p>
          <a:p>
            <a:r>
              <a:rPr lang="zh-CN" altLang="en-US" sz="1000"/>
              <a:t>cmp:=(a.x&lt;b.x)or(a.x=b.x)and(a.y&lt;b.y);</a:t>
            </a:r>
            <a:endParaRPr lang="zh-CN" altLang="en-US" sz="1000"/>
          </a:p>
          <a:p>
            <a:r>
              <a:rPr lang="zh-CN" altLang="en-US" sz="1000"/>
              <a:t>end;</a:t>
            </a:r>
            <a:endParaRPr lang="zh-CN" altLang="en-US" sz="1000"/>
          </a:p>
          <a:p>
            <a:r>
              <a:rPr lang="zh-CN" altLang="en-US" sz="1000"/>
              <a:t>function max(a,b:longint):longint;</a:t>
            </a:r>
            <a:endParaRPr lang="zh-CN" altLang="en-US" sz="1000"/>
          </a:p>
          <a:p>
            <a:r>
              <a:rPr lang="zh-CN" altLang="en-US" sz="1000"/>
              <a:t>begin</a:t>
            </a:r>
            <a:endParaRPr lang="zh-CN" altLang="en-US" sz="1000"/>
          </a:p>
          <a:p>
            <a:r>
              <a:rPr lang="zh-CN" altLang="en-US" sz="1000"/>
              <a:t>if a&gt;b then max:=a else max:=b;</a:t>
            </a:r>
            <a:endParaRPr lang="zh-CN" altLang="en-US" sz="1000"/>
          </a:p>
          <a:p>
            <a:r>
              <a:rPr lang="zh-CN" altLang="en-US" sz="1000"/>
              <a:t>end;</a:t>
            </a:r>
            <a:endParaRPr lang="zh-CN" altLang="en-US" sz="1000"/>
          </a:p>
          <a:p>
            <a:r>
              <a:rPr lang="zh-CN" altLang="en-US" sz="1000"/>
              <a:t>procedure swap(a,b:longint); inline;</a:t>
            </a:r>
            <a:endParaRPr lang="zh-CN" altLang="en-US" sz="1000"/>
          </a:p>
          <a:p>
            <a:r>
              <a:rPr lang="zh-CN" altLang="en-US" sz="1000"/>
              <a:t>var    x:point;</a:t>
            </a:r>
            <a:endParaRPr lang="zh-CN" altLang="en-US" sz="1000"/>
          </a:p>
          <a:p>
            <a:r>
              <a:rPr lang="zh-CN" altLang="en-US" sz="1000"/>
              <a:t>begin</a:t>
            </a:r>
            <a:endParaRPr lang="zh-CN" altLang="en-US" sz="1000"/>
          </a:p>
          <a:p>
            <a:r>
              <a:rPr lang="zh-CN" altLang="en-US" sz="1000"/>
              <a:t>x:=p[a]; p[a]:=p[b]; p[b]:=x;</a:t>
            </a:r>
            <a:endParaRPr lang="zh-CN" altLang="en-US" sz="1000"/>
          </a:p>
          <a:p>
            <a:r>
              <a:rPr lang="zh-CN" altLang="en-US" sz="1000"/>
              <a:t>end;</a:t>
            </a:r>
            <a:endParaRPr lang="zh-CN" altLang="en-US" sz="1000"/>
          </a:p>
          <a:p>
            <a:r>
              <a:rPr lang="zh-CN" altLang="en-US" sz="1000"/>
              <a:t>procedure hull(l,r:longint; a,b:point);</a:t>
            </a:r>
            <a:endParaRPr lang="zh-CN" altLang="en-US" sz="1000"/>
          </a:p>
          <a:p>
            <a:r>
              <a:rPr lang="zh-CN" altLang="en-US" sz="1000"/>
              <a:t>var    x,i,j,k:longint;</a:t>
            </a:r>
            <a:endParaRPr lang="zh-CN" altLang="en-US" sz="1000"/>
          </a:p>
          <a:p>
            <a:r>
              <a:rPr lang="zh-CN" altLang="en-US" sz="1000"/>
              <a:t>    y:point;</a:t>
            </a:r>
            <a:endParaRPr lang="zh-CN" altLang="en-US" sz="1000"/>
          </a:p>
          <a:p>
            <a:r>
              <a:rPr lang="zh-CN" altLang="en-US" sz="1000"/>
              <a:t>begin</a:t>
            </a:r>
            <a:endParaRPr lang="zh-CN" altLang="en-US" sz="1000"/>
          </a:p>
          <a:p>
            <a:r>
              <a:rPr lang="zh-CN" altLang="en-US" sz="1000"/>
              <a:t>x:=l; y:=p[l];</a:t>
            </a:r>
            <a:endParaRPr lang="zh-CN" altLang="en-US" sz="1000"/>
          </a:p>
          <a:p>
            <a:r>
              <a:rPr lang="zh-CN" altLang="en-US" sz="1000"/>
              <a:t>for k:=l to r do</a:t>
            </a:r>
            <a:endParaRPr lang="zh-CN" altLang="en-US" sz="1000"/>
          </a:p>
          <a:p>
            <a:r>
              <a:rPr lang="zh-CN" altLang="en-US" sz="1000"/>
              <a:t>    if (s[x]&lt;s[k])or(s[x]=s[k])and(cmp(y,p[k]))</a:t>
            </a:r>
            <a:endParaRPr lang="zh-CN" altLang="en-US" sz="1000"/>
          </a:p>
          <a:p>
            <a:r>
              <a:rPr lang="zh-CN" altLang="en-US" sz="1000"/>
              <a:t>        then begin x:=k; y:=p[k]; end;</a:t>
            </a:r>
            <a:endParaRPr lang="zh-CN" altLang="en-US" sz="1000"/>
          </a:p>
          <a:p>
            <a:r>
              <a:rPr lang="zh-CN" altLang="en-US" sz="1000"/>
              <a:t>i:=l-1; j:=r+1;</a:t>
            </a:r>
            <a:endParaRPr lang="zh-CN" altLang="en-US" sz="1000"/>
          </a:p>
          <a:p>
            <a:r>
              <a:rPr lang="zh-CN" altLang="en-US" sz="1000"/>
              <a:t>for k:=l to r do</a:t>
            </a:r>
            <a:endParaRPr lang="zh-CN" altLang="en-US" sz="1000"/>
          </a:p>
          <a:p>
            <a:r>
              <a:rPr lang="zh-CN" altLang="en-US" sz="1000"/>
              <a:t>    begin</a:t>
            </a:r>
            <a:endParaRPr lang="zh-CN" altLang="en-US" sz="1000"/>
          </a:p>
          <a:p>
            <a:r>
              <a:rPr lang="zh-CN" altLang="en-US" sz="1000"/>
              <a:t>    inc(i); s[i]:=cross(p[k],a,y);</a:t>
            </a:r>
            <a:endParaRPr lang="zh-CN" altLang="en-US" sz="1000"/>
          </a:p>
          <a:p>
            <a:r>
              <a:rPr lang="zh-CN" altLang="en-US" sz="1000"/>
              <a:t>    if s[i]&gt;0 then swap(i,k) else dec(i);</a:t>
            </a:r>
            <a:endParaRPr lang="zh-CN" altLang="en-US" sz="1000"/>
          </a:p>
          <a:p>
            <a:r>
              <a:rPr lang="zh-CN" altLang="en-US" sz="1000"/>
              <a:t>    end;</a:t>
            </a:r>
            <a:endParaRPr lang="zh-CN" altLang="en-US" sz="1000"/>
          </a:p>
          <a:p>
            <a:r>
              <a:rPr lang="zh-CN" altLang="en-US" sz="1000"/>
              <a:t>for k:=r downto l do</a:t>
            </a:r>
            <a:endParaRPr lang="zh-CN" altLang="en-US" sz="1000"/>
          </a:p>
          <a:p>
            <a:r>
              <a:rPr lang="zh-CN" altLang="en-US" sz="1000"/>
              <a:t>    begin</a:t>
            </a:r>
            <a:endParaRPr lang="zh-CN" altLang="en-US" sz="1000"/>
          </a:p>
          <a:p>
            <a:r>
              <a:rPr lang="zh-CN" altLang="en-US" sz="1000"/>
              <a:t>    dec(j); s[j]:=cross(p[k],y,b);</a:t>
            </a:r>
            <a:endParaRPr lang="zh-CN" altLang="en-US" sz="1000"/>
          </a:p>
          <a:p>
            <a:r>
              <a:rPr lang="zh-CN" altLang="en-US" sz="1000"/>
              <a:t>    if s[j]&gt;0 then swap(j,k) else inc(j);</a:t>
            </a:r>
            <a:endParaRPr lang="zh-CN" altLang="en-US" sz="1000"/>
          </a:p>
          <a:p>
            <a:r>
              <a:rPr lang="zh-CN" altLang="en-US" sz="1000"/>
              <a:t>    end;</a:t>
            </a:r>
            <a:endParaRPr lang="zh-CN" altLang="en-US" sz="1000"/>
          </a:p>
          <a:p>
            <a:r>
              <a:rPr lang="zh-CN" altLang="en-US" sz="1000"/>
              <a:t>if l&lt;=i then hull(l,i,a,y);</a:t>
            </a:r>
            <a:endParaRPr lang="zh-CN" altLang="en-US" sz="1000"/>
          </a:p>
          <a:p>
            <a:r>
              <a:rPr lang="zh-CN" altLang="en-US" sz="1000"/>
              <a:t>inc(m); ch[m]:=y;</a:t>
            </a:r>
            <a:endParaRPr lang="zh-CN" altLang="en-US" sz="1000"/>
          </a:p>
          <a:p>
            <a:r>
              <a:rPr lang="zh-CN" altLang="en-US" sz="1000"/>
              <a:t>if j&lt;=r then hull(j,r,y,b);</a:t>
            </a:r>
            <a:endParaRPr lang="zh-CN" altLang="en-US" sz="1000"/>
          </a:p>
          <a:p>
            <a:r>
              <a:rPr lang="zh-CN" altLang="en-US" sz="1000"/>
              <a:t>end;</a:t>
            </a:r>
            <a:endParaRPr lang="zh-CN" altLang="en-US" sz="1000"/>
          </a:p>
          <a:p>
            <a:r>
              <a:rPr lang="zh-CN" altLang="en-US" sz="1000"/>
              <a:t>begin</a:t>
            </a:r>
            <a:endParaRPr lang="zh-CN" altLang="en-US" sz="1000"/>
          </a:p>
          <a:p>
            <a:r>
              <a:rPr lang="zh-CN" altLang="en-US" sz="1000"/>
              <a:t>assign(input,'Maxd.in'); reset(input);</a:t>
            </a:r>
            <a:endParaRPr lang="zh-CN" altLang="en-US" sz="1000"/>
          </a:p>
          <a:p>
            <a:r>
              <a:rPr lang="zh-CN" altLang="en-US" sz="1000"/>
              <a:t>assign(output,'Maxd.out'); rewrite(output);</a:t>
            </a:r>
            <a:endParaRPr lang="zh-CN" altLang="en-US" sz="1000"/>
          </a:p>
          <a:p>
            <a:r>
              <a:rPr lang="zh-CN" altLang="en-US" sz="1000"/>
              <a:t>readln(n);</a:t>
            </a:r>
            <a:endParaRPr lang="zh-CN" altLang="en-US" sz="1000"/>
          </a:p>
          <a:p>
            <a:r>
              <a:rPr lang="zh-CN" altLang="en-US" sz="1000"/>
              <a:t>for i:=1 to n do</a:t>
            </a:r>
            <a:endParaRPr lang="zh-CN" altLang="en-US" sz="1000"/>
          </a:p>
          <a:p>
            <a:r>
              <a:rPr lang="zh-CN" altLang="en-US" sz="1000"/>
              <a:t>    begin</a:t>
            </a:r>
            <a:endParaRPr lang="zh-CN" altLang="en-US" sz="1000"/>
          </a:p>
          <a:p>
            <a:r>
              <a:rPr lang="zh-CN" altLang="en-US" sz="1000"/>
              <a:t>    readln(p[i].x,p[i].y);</a:t>
            </a:r>
            <a:endParaRPr lang="zh-CN" altLang="en-US" sz="1000"/>
          </a:p>
          <a:p>
            <a:r>
              <a:rPr lang="zh-CN" altLang="en-US" sz="1000"/>
              <a:t>    if (x=0)or cmp(p[i],p[x]) then x:=i;</a:t>
            </a:r>
            <a:endParaRPr lang="zh-CN" altLang="en-US" sz="1000"/>
          </a:p>
          <a:p>
            <a:r>
              <a:rPr lang="zh-CN" altLang="en-US" sz="1000"/>
              <a:t>    end;</a:t>
            </a:r>
            <a:endParaRPr lang="zh-CN" altLang="en-US" sz="1000"/>
          </a:p>
          <a:p>
            <a:r>
              <a:rPr lang="zh-CN" altLang="en-US" sz="1000"/>
              <a:t>swap(1,x);</a:t>
            </a:r>
            <a:endParaRPr lang="zh-CN" altLang="en-US" sz="1000"/>
          </a:p>
          <a:p>
            <a:r>
              <a:rPr lang="zh-CN" altLang="en-US" sz="1000"/>
              <a:t>m:=1; ch[1]:=p[1]; hull(2,n,p[1],p[1]);</a:t>
            </a:r>
            <a:endParaRPr lang="zh-CN" altLang="en-US" sz="1000"/>
          </a:p>
          <a:p>
            <a:r>
              <a:rPr lang="zh-CN" altLang="en-US" sz="1000"/>
              <a:t>ch[m+1]:=ch[1]; j:=2; ans:=0; </a:t>
            </a:r>
            <a:endParaRPr lang="zh-CN" altLang="en-US" sz="1000"/>
          </a:p>
          <a:p>
            <a:r>
              <a:rPr lang="zh-CN" altLang="en-US" sz="1000"/>
              <a:t>for i:=1 to m do</a:t>
            </a:r>
            <a:endParaRPr lang="zh-CN" altLang="en-US" sz="1000"/>
          </a:p>
          <a:p>
            <a:r>
              <a:rPr lang="zh-CN" altLang="en-US" sz="1000"/>
              <a:t>    begin</a:t>
            </a:r>
            <a:endParaRPr lang="zh-CN" altLang="en-US" sz="1000"/>
          </a:p>
          <a:p>
            <a:r>
              <a:rPr lang="zh-CN" altLang="en-US" sz="1000"/>
              <a:t>    while cross(ch[i],ch[j],ch[i+1])&lt;cross(ch[i],ch[j+1],ch[i+1]) do</a:t>
            </a:r>
            <a:endParaRPr lang="zh-CN" altLang="en-US" sz="1000"/>
          </a:p>
          <a:p>
            <a:r>
              <a:rPr lang="zh-CN" altLang="en-US" sz="1000"/>
              <a:t>        begin inc(j); if j&gt;m then j:=1; end;</a:t>
            </a:r>
            <a:endParaRPr lang="zh-CN" altLang="en-US" sz="1000"/>
          </a:p>
          <a:p>
            <a:r>
              <a:rPr lang="zh-CN" altLang="en-US" sz="1000"/>
              <a:t>    ans:=max(ans,dist(ch[i],ch[j]));</a:t>
            </a:r>
            <a:endParaRPr lang="zh-CN" altLang="en-US" sz="1000"/>
          </a:p>
          <a:p>
            <a:r>
              <a:rPr lang="zh-CN" altLang="en-US" sz="1000"/>
              <a:t>    end;</a:t>
            </a:r>
            <a:endParaRPr lang="zh-CN" altLang="en-US" sz="1000"/>
          </a:p>
          <a:p>
            <a:r>
              <a:rPr lang="zh-CN" altLang="en-US" sz="1000"/>
              <a:t>writeln(ans);</a:t>
            </a:r>
            <a:endParaRPr lang="zh-CN" altLang="en-US" sz="1000"/>
          </a:p>
          <a:p>
            <a:r>
              <a:rPr lang="zh-CN" altLang="en-US" sz="1000"/>
              <a:t>close(input); close(output);</a:t>
            </a:r>
            <a:endParaRPr lang="zh-CN" altLang="en-US" sz="1000"/>
          </a:p>
          <a:p>
            <a:r>
              <a:rPr lang="zh-CN" altLang="en-US" sz="1000"/>
              <a:t>end.</a:t>
            </a:r>
            <a:endParaRPr lang="zh-CN" altLang="en-US" sz="10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626745"/>
            <a:ext cx="10838815" cy="4399915"/>
          </a:xfrm>
          <a:prstGeom prst="rect">
            <a:avLst/>
          </a:prstGeom>
          <a:noFill/>
        </p:spPr>
        <p:txBody>
          <a:bodyPr wrap="square" rtlCol="0" anchor="t">
            <a:spAutoFit/>
          </a:bodyPr>
          <a:p>
            <a:r>
              <a:rPr lang="zh-CN" altLang="en-US" sz="2800"/>
              <a:t>下一节介绍旋转卡壳的更多应用</a:t>
            </a:r>
            <a:endParaRPr lang="zh-CN" altLang="en-US" sz="2800"/>
          </a:p>
          <a:p>
            <a:endParaRPr lang="zh-CN" altLang="en-US" sz="2800"/>
          </a:p>
          <a:p>
            <a:endParaRPr lang="zh-CN" altLang="en-US" sz="2800"/>
          </a:p>
          <a:p>
            <a:r>
              <a:rPr lang="zh-CN" altLang="en-US" sz="2800"/>
              <a:t>之后开始介绍一点3D凸包</a:t>
            </a:r>
            <a:endParaRPr lang="zh-CN" altLang="en-US" sz="2800"/>
          </a:p>
          <a:p>
            <a:endParaRPr lang="zh-CN" altLang="en-US" sz="2800"/>
          </a:p>
          <a:p>
            <a:endParaRPr lang="zh-CN" altLang="en-US" sz="2800"/>
          </a:p>
          <a:p>
            <a:r>
              <a:rPr lang="zh-CN" altLang="en-US" sz="2800"/>
              <a:t>BOB HAN 原创 转载请注明出处 http://www.cnblogs.com/Booble/</a:t>
            </a:r>
            <a:endParaRPr lang="zh-CN" altLang="en-US" sz="2800"/>
          </a:p>
          <a:p>
            <a:endParaRPr lang="zh-CN" altLang="en-US" sz="2800"/>
          </a:p>
          <a:p>
            <a:endParaRPr lang="zh-CN" altLang="en-US" sz="2800"/>
          </a:p>
          <a:p>
            <a:r>
              <a:rPr lang="zh-CN" altLang="en-US" sz="2800"/>
              <a:t>标签: 搜索(Search), 计算几何, 多边形, 应用, 单调性, 凸包, 旋转卡壳</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图片 19457" descr="PKG6"/>
          <p:cNvPicPr/>
          <p:nvPr/>
        </p:nvPicPr>
        <p:blipFill>
          <a:blip r:embed="rId1"/>
          <a:stretch>
            <a:fillRect/>
          </a:stretch>
        </p:blipFill>
        <p:spPr>
          <a:xfrm>
            <a:off x="1523880" y="0"/>
            <a:ext cx="9372240" cy="6851160"/>
          </a:xfrm>
          <a:prstGeom prst="rect">
            <a:avLst/>
          </a:prstGeom>
          <a:ln w="9525">
            <a:noFill/>
          </a:ln>
        </p:spPr>
      </p:pic>
      <p:sp>
        <p:nvSpPr>
          <p:cNvPr id="171" name="CustomShape 1"/>
          <p:cNvSpPr/>
          <p:nvPr/>
        </p:nvSpPr>
        <p:spPr>
          <a:xfrm>
            <a:off x="1638360" y="572040"/>
            <a:ext cx="9143640" cy="167616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oAutofit/>
          </a:bodyPr>
          <a:p>
            <a:pPr>
              <a:lnSpc>
                <a:spcPct val="120000"/>
              </a:lnSpc>
            </a:pPr>
            <a:r>
              <a:rPr lang="zh-CN" sz="2800" b="0" strike="noStrike" spc="-1">
                <a:solidFill>
                  <a:srgbClr val="44546A"/>
                </a:solidFill>
                <a:latin typeface="Times New Roman" panose="02020603050405020304"/>
              </a:rPr>
              <a:t>例</a:t>
            </a:r>
            <a:r>
              <a:rPr lang="en-US" sz="2800" b="0" strike="noStrike" spc="-1">
                <a:solidFill>
                  <a:srgbClr val="44546A"/>
                </a:solidFill>
                <a:latin typeface="Times New Roman" panose="02020603050405020304"/>
              </a:rPr>
              <a:t> </a:t>
            </a:r>
            <a:r>
              <a:rPr lang="zh-CN" sz="2800" b="0" strike="noStrike" spc="-1">
                <a:solidFill>
                  <a:srgbClr val="000000"/>
                </a:solidFill>
                <a:latin typeface="Times New Roman" panose="02020603050405020304"/>
              </a:rPr>
              <a:t>将通过两点</a:t>
            </a:r>
            <a:r>
              <a:rPr lang="en-US" sz="2800" b="0" i="1" strike="noStrike" spc="-1">
                <a:solidFill>
                  <a:srgbClr val="000000"/>
                </a:solidFill>
                <a:latin typeface="Times New Roman" panose="02020603050405020304"/>
              </a:rPr>
              <a:t>z</a:t>
            </a:r>
            <a:r>
              <a:rPr lang="en-US" sz="2800" b="0" strike="noStrike" spc="-1" baseline="-25000">
                <a:solidFill>
                  <a:srgbClr val="000000"/>
                </a:solidFill>
                <a:latin typeface="Times New Roman" panose="02020603050405020304"/>
              </a:rPr>
              <a:t>1</a:t>
            </a:r>
            <a:r>
              <a:rPr lang="en-US" sz="2800" b="0" strike="noStrike" spc="-1">
                <a:solidFill>
                  <a:srgbClr val="000000"/>
                </a:solidFill>
                <a:latin typeface="Times New Roman" panose="02020603050405020304"/>
              </a:rPr>
              <a:t>=</a:t>
            </a:r>
            <a:r>
              <a:rPr lang="en-US" sz="2800" b="0" i="1" strike="noStrike" spc="-1">
                <a:solidFill>
                  <a:srgbClr val="000000"/>
                </a:solidFill>
                <a:latin typeface="Times New Roman" panose="02020603050405020304"/>
              </a:rPr>
              <a:t>x</a:t>
            </a:r>
            <a:r>
              <a:rPr lang="en-US" sz="2800" b="0" strike="noStrike" spc="-1" baseline="-25000">
                <a:solidFill>
                  <a:srgbClr val="000000"/>
                </a:solidFill>
                <a:latin typeface="Times New Roman" panose="02020603050405020304"/>
              </a:rPr>
              <a:t>1</a:t>
            </a:r>
            <a:r>
              <a:rPr lang="en-US" sz="2800" b="0" strike="noStrike" spc="-1">
                <a:solidFill>
                  <a:srgbClr val="000000"/>
                </a:solidFill>
                <a:latin typeface="Times New Roman" panose="02020603050405020304"/>
              </a:rPr>
              <a:t>+</a:t>
            </a:r>
            <a:r>
              <a:rPr lang="en-US" sz="2800" b="0" i="1" strike="noStrike" spc="-1">
                <a:solidFill>
                  <a:srgbClr val="000000"/>
                </a:solidFill>
                <a:latin typeface="Times New Roman" panose="02020603050405020304"/>
              </a:rPr>
              <a:t>iy</a:t>
            </a:r>
            <a:r>
              <a:rPr lang="en-US" sz="2800" b="0" strike="noStrike" spc="-1" baseline="-25000">
                <a:solidFill>
                  <a:srgbClr val="000000"/>
                </a:solidFill>
                <a:latin typeface="Times New Roman" panose="02020603050405020304"/>
              </a:rPr>
              <a:t>1</a:t>
            </a:r>
            <a:r>
              <a:rPr lang="zh-CN" sz="2800" b="0" strike="noStrike" spc="-1">
                <a:solidFill>
                  <a:srgbClr val="000000"/>
                </a:solidFill>
                <a:latin typeface="Times New Roman" panose="02020603050405020304"/>
              </a:rPr>
              <a:t>与</a:t>
            </a:r>
            <a:r>
              <a:rPr lang="en-US" sz="2800" b="0" i="1" strike="noStrike" spc="-1">
                <a:solidFill>
                  <a:srgbClr val="000000"/>
                </a:solidFill>
                <a:latin typeface="Times New Roman" panose="02020603050405020304"/>
              </a:rPr>
              <a:t>z</a:t>
            </a:r>
            <a:r>
              <a:rPr lang="en-US" sz="2800" b="0" strike="noStrike" spc="-1" baseline="-25000">
                <a:solidFill>
                  <a:srgbClr val="000000"/>
                </a:solidFill>
                <a:latin typeface="Times New Roman" panose="02020603050405020304"/>
              </a:rPr>
              <a:t>2</a:t>
            </a:r>
            <a:r>
              <a:rPr lang="en-US" sz="2800" b="0" strike="noStrike" spc="-1">
                <a:solidFill>
                  <a:srgbClr val="000000"/>
                </a:solidFill>
                <a:latin typeface="Times New Roman" panose="02020603050405020304"/>
              </a:rPr>
              <a:t>=</a:t>
            </a:r>
            <a:r>
              <a:rPr lang="en-US" sz="2800" b="0" i="1" strike="noStrike" spc="-1">
                <a:solidFill>
                  <a:srgbClr val="000000"/>
                </a:solidFill>
                <a:latin typeface="Times New Roman" panose="02020603050405020304"/>
              </a:rPr>
              <a:t>x</a:t>
            </a:r>
            <a:r>
              <a:rPr lang="en-US" sz="2800" b="0" strike="noStrike" spc="-1" baseline="-25000">
                <a:solidFill>
                  <a:srgbClr val="000000"/>
                </a:solidFill>
                <a:latin typeface="Times New Roman" panose="02020603050405020304"/>
              </a:rPr>
              <a:t>2</a:t>
            </a:r>
            <a:r>
              <a:rPr lang="en-US" sz="2800" b="0" strike="noStrike" spc="-1">
                <a:solidFill>
                  <a:srgbClr val="000000"/>
                </a:solidFill>
                <a:latin typeface="Times New Roman" panose="02020603050405020304"/>
              </a:rPr>
              <a:t>+</a:t>
            </a:r>
            <a:r>
              <a:rPr lang="en-US" sz="2800" b="0" i="1" strike="noStrike" spc="-1">
                <a:solidFill>
                  <a:srgbClr val="000000"/>
                </a:solidFill>
                <a:latin typeface="Times New Roman" panose="02020603050405020304"/>
              </a:rPr>
              <a:t>iy</a:t>
            </a:r>
            <a:r>
              <a:rPr lang="en-US" sz="2800" b="0" strike="noStrike" spc="-1" baseline="-25000">
                <a:solidFill>
                  <a:srgbClr val="000000"/>
                </a:solidFill>
                <a:latin typeface="Times New Roman" panose="02020603050405020304"/>
              </a:rPr>
              <a:t>2</a:t>
            </a:r>
            <a:r>
              <a:rPr lang="zh-CN" sz="2800" b="0" strike="noStrike" spc="-1">
                <a:solidFill>
                  <a:srgbClr val="000000"/>
                </a:solidFill>
                <a:latin typeface="Times New Roman" panose="02020603050405020304"/>
              </a:rPr>
              <a:t>的直线用复数形式的方</a:t>
            </a:r>
            <a:endParaRPr lang="en-US" sz="2800" b="0" strike="noStrike" spc="-1">
              <a:latin typeface="Arial" panose="020B0604020202020204"/>
            </a:endParaRPr>
          </a:p>
          <a:p>
            <a:pPr>
              <a:lnSpc>
                <a:spcPct val="120000"/>
              </a:lnSpc>
            </a:pPr>
            <a:r>
              <a:rPr lang="en-US" sz="2800" b="0" strike="noStrike" spc="-1">
                <a:solidFill>
                  <a:srgbClr val="000000"/>
                </a:solidFill>
                <a:latin typeface="Times New Roman" panose="02020603050405020304"/>
              </a:rPr>
              <a:t>       </a:t>
            </a:r>
            <a:r>
              <a:rPr lang="zh-CN" sz="2800" b="0" strike="noStrike" spc="-1">
                <a:solidFill>
                  <a:srgbClr val="000000"/>
                </a:solidFill>
                <a:latin typeface="Times New Roman" panose="02020603050405020304"/>
              </a:rPr>
              <a:t>程来表示</a:t>
            </a:r>
            <a:r>
              <a:rPr lang="en-US" sz="2800" b="0" strike="noStrike" spc="-1">
                <a:solidFill>
                  <a:srgbClr val="000000"/>
                </a:solidFill>
                <a:latin typeface="Times New Roman" panose="02020603050405020304"/>
              </a:rPr>
              <a:t>.</a:t>
            </a:r>
            <a:br>
              <a:rPr lang="en-US" sz="2800" b="0" strike="noStrike" spc="-1">
                <a:solidFill>
                  <a:srgbClr val="000000"/>
                </a:solidFill>
                <a:latin typeface="Times New Roman" panose="02020603050405020304"/>
              </a:rPr>
            </a:br>
            <a:r>
              <a:rPr lang="en-US" sz="2800" b="0" strike="noStrike" spc="-1">
                <a:solidFill>
                  <a:srgbClr val="44546A"/>
                </a:solidFill>
                <a:latin typeface="Times New Roman" panose="02020603050405020304"/>
              </a:rPr>
              <a:t>[</a:t>
            </a:r>
            <a:r>
              <a:rPr lang="zh-CN" sz="2800" b="0" strike="noStrike" spc="-1">
                <a:solidFill>
                  <a:srgbClr val="44546A"/>
                </a:solidFill>
                <a:latin typeface="Times New Roman" panose="02020603050405020304"/>
              </a:rPr>
              <a:t>解</a:t>
            </a:r>
            <a:r>
              <a:rPr lang="en-US" sz="2800" b="0" strike="noStrike" spc="-1">
                <a:solidFill>
                  <a:srgbClr val="44546A"/>
                </a:solidFill>
                <a:latin typeface="Times New Roman" panose="02020603050405020304"/>
              </a:rPr>
              <a:t>]</a:t>
            </a:r>
            <a:r>
              <a:rPr lang="en-US" sz="2800" b="0" strike="noStrike" spc="-1">
                <a:solidFill>
                  <a:srgbClr val="000000"/>
                </a:solidFill>
                <a:latin typeface="Times New Roman" panose="02020603050405020304"/>
              </a:rPr>
              <a:t> </a:t>
            </a:r>
            <a:r>
              <a:rPr lang="zh-CN" sz="2800" b="0" strike="noStrike" spc="-1">
                <a:solidFill>
                  <a:srgbClr val="000000"/>
                </a:solidFill>
                <a:latin typeface="Times New Roman" panose="02020603050405020304"/>
              </a:rPr>
              <a:t>通过点</a:t>
            </a:r>
            <a:r>
              <a:rPr lang="en-US" sz="2800" b="0" strike="noStrike" spc="-1">
                <a:solidFill>
                  <a:srgbClr val="000000"/>
                </a:solidFill>
                <a:latin typeface="Times New Roman" panose="02020603050405020304"/>
              </a:rPr>
              <a:t>(</a:t>
            </a:r>
            <a:r>
              <a:rPr lang="en-US" sz="2800" b="0" i="1" strike="noStrike" spc="-1">
                <a:solidFill>
                  <a:srgbClr val="000000"/>
                </a:solidFill>
                <a:latin typeface="Times New Roman" panose="02020603050405020304"/>
              </a:rPr>
              <a:t>x</a:t>
            </a:r>
            <a:r>
              <a:rPr lang="en-US" sz="2800" b="0" strike="noStrike" spc="-1" baseline="-25000">
                <a:solidFill>
                  <a:srgbClr val="000000"/>
                </a:solidFill>
                <a:latin typeface="Times New Roman" panose="02020603050405020304"/>
              </a:rPr>
              <a:t>1</a:t>
            </a:r>
            <a:r>
              <a:rPr lang="en-US" sz="2800" b="0" strike="noStrike" spc="-1">
                <a:solidFill>
                  <a:srgbClr val="000000"/>
                </a:solidFill>
                <a:latin typeface="Times New Roman" panose="02020603050405020304"/>
              </a:rPr>
              <a:t>,</a:t>
            </a:r>
            <a:r>
              <a:rPr lang="en-US" sz="2800" b="0" i="1" strike="noStrike" spc="-1">
                <a:solidFill>
                  <a:srgbClr val="000000"/>
                </a:solidFill>
                <a:latin typeface="Times New Roman" panose="02020603050405020304"/>
              </a:rPr>
              <a:t>y</a:t>
            </a:r>
            <a:r>
              <a:rPr lang="en-US" sz="2800" b="0" strike="noStrike" spc="-1" baseline="-25000">
                <a:solidFill>
                  <a:srgbClr val="000000"/>
                </a:solidFill>
                <a:latin typeface="Times New Roman" panose="02020603050405020304"/>
              </a:rPr>
              <a:t>1</a:t>
            </a:r>
            <a:r>
              <a:rPr lang="en-US" sz="2800" b="0" strike="noStrike" spc="-1">
                <a:solidFill>
                  <a:srgbClr val="000000"/>
                </a:solidFill>
                <a:latin typeface="Times New Roman" panose="02020603050405020304"/>
              </a:rPr>
              <a:t>)</a:t>
            </a:r>
            <a:r>
              <a:rPr lang="zh-CN" sz="2800" b="0" strike="noStrike" spc="-1">
                <a:solidFill>
                  <a:srgbClr val="000000"/>
                </a:solidFill>
                <a:latin typeface="Times New Roman" panose="02020603050405020304"/>
              </a:rPr>
              <a:t>与</a:t>
            </a:r>
            <a:r>
              <a:rPr lang="en-US" sz="2800" b="0" strike="noStrike" spc="-1">
                <a:solidFill>
                  <a:srgbClr val="000000"/>
                </a:solidFill>
                <a:latin typeface="Times New Roman" panose="02020603050405020304"/>
              </a:rPr>
              <a:t>(</a:t>
            </a:r>
            <a:r>
              <a:rPr lang="en-US" sz="2800" b="0" i="1" strike="noStrike" spc="-1">
                <a:solidFill>
                  <a:srgbClr val="000000"/>
                </a:solidFill>
                <a:latin typeface="Times New Roman" panose="02020603050405020304"/>
              </a:rPr>
              <a:t>x</a:t>
            </a:r>
            <a:r>
              <a:rPr lang="en-US" sz="2800" b="0" strike="noStrike" spc="-1" baseline="-25000">
                <a:solidFill>
                  <a:srgbClr val="000000"/>
                </a:solidFill>
                <a:latin typeface="Times New Roman" panose="02020603050405020304"/>
              </a:rPr>
              <a:t>2</a:t>
            </a:r>
            <a:r>
              <a:rPr lang="en-US" sz="2800" b="0" strike="noStrike" spc="-1">
                <a:solidFill>
                  <a:srgbClr val="000000"/>
                </a:solidFill>
                <a:latin typeface="Times New Roman" panose="02020603050405020304"/>
              </a:rPr>
              <a:t>,</a:t>
            </a:r>
            <a:r>
              <a:rPr lang="en-US" sz="2800" b="0" i="1" strike="noStrike" spc="-1">
                <a:solidFill>
                  <a:srgbClr val="000000"/>
                </a:solidFill>
                <a:latin typeface="Times New Roman" panose="02020603050405020304"/>
              </a:rPr>
              <a:t>y</a:t>
            </a:r>
            <a:r>
              <a:rPr lang="en-US" sz="2800" b="0" strike="noStrike" spc="-1" baseline="-25000">
                <a:solidFill>
                  <a:srgbClr val="000000"/>
                </a:solidFill>
                <a:latin typeface="Times New Roman" panose="02020603050405020304"/>
              </a:rPr>
              <a:t>2</a:t>
            </a:r>
            <a:r>
              <a:rPr lang="en-US" sz="2800" b="0" strike="noStrike" spc="-1">
                <a:solidFill>
                  <a:srgbClr val="000000"/>
                </a:solidFill>
                <a:latin typeface="Times New Roman" panose="02020603050405020304"/>
              </a:rPr>
              <a:t>)</a:t>
            </a:r>
            <a:r>
              <a:rPr lang="zh-CN" sz="2800" b="0" strike="noStrike" spc="-1">
                <a:solidFill>
                  <a:srgbClr val="000000"/>
                </a:solidFill>
                <a:latin typeface="Times New Roman" panose="02020603050405020304"/>
              </a:rPr>
              <a:t>的直线可用参数方程表示为</a:t>
            </a:r>
            <a:endParaRPr lang="en-US" sz="2800" b="0" strike="noStrike" spc="-1">
              <a:latin typeface="Arial" panose="020B0604020202020204"/>
            </a:endParaRPr>
          </a:p>
        </p:txBody>
      </p:sp>
      <p:sp>
        <p:nvSpPr>
          <p:cNvPr id="172" name="CustomShape 2"/>
          <p:cNvSpPr/>
          <p:nvPr/>
        </p:nvSpPr>
        <p:spPr>
          <a:xfrm>
            <a:off x="1600200" y="4362840"/>
            <a:ext cx="8214840" cy="520560"/>
          </a:xfrm>
          <a:prstGeom prst="rect">
            <a:avLst/>
          </a:prstGeom>
          <a:noFill/>
          <a:ln w="38100">
            <a:noFill/>
          </a:ln>
        </p:spPr>
        <p:style>
          <a:lnRef idx="0">
            <a:srgbClr val="FFFFFF"/>
          </a:lnRef>
          <a:fillRef idx="0">
            <a:srgbClr val="FFFFFF"/>
          </a:fillRef>
          <a:effectRef idx="0">
            <a:srgbClr val="FFFFFF"/>
          </a:effectRef>
          <a:fontRef idx="minor"/>
        </p:style>
        <p:txBody>
          <a:bodyPr lIns="90000" tIns="46800" rIns="90000" bIns="46800">
            <a:spAutoFit/>
          </a:bodyPr>
          <a:p>
            <a:pPr>
              <a:lnSpc>
                <a:spcPct val="100000"/>
              </a:lnSpc>
              <a:spcBef>
                <a:spcPts val="1400"/>
              </a:spcBef>
            </a:pPr>
            <a:r>
              <a:rPr lang="en-US" sz="2800" b="0" strike="noStrike" spc="-1">
                <a:solidFill>
                  <a:srgbClr val="000000"/>
                </a:solidFill>
                <a:latin typeface="Times New Roman" panose="02020603050405020304"/>
              </a:rPr>
              <a:t>       </a:t>
            </a:r>
            <a:r>
              <a:rPr lang="zh-CN" sz="2800" b="0" strike="noStrike" spc="-1">
                <a:solidFill>
                  <a:srgbClr val="000000"/>
                </a:solidFill>
                <a:latin typeface="Times New Roman" panose="02020603050405020304"/>
              </a:rPr>
              <a:t>因此</a:t>
            </a:r>
            <a:r>
              <a:rPr lang="en-US" sz="2800" b="0" strike="noStrike" spc="-1">
                <a:solidFill>
                  <a:srgbClr val="000000"/>
                </a:solidFill>
                <a:latin typeface="Times New Roman" panose="02020603050405020304"/>
              </a:rPr>
              <a:t>, </a:t>
            </a:r>
            <a:r>
              <a:rPr lang="zh-CN" sz="2800" b="0" strike="noStrike" spc="-1">
                <a:solidFill>
                  <a:srgbClr val="000000"/>
                </a:solidFill>
                <a:latin typeface="Times New Roman" panose="02020603050405020304"/>
              </a:rPr>
              <a:t>它的复数形式的参数方程为</a:t>
            </a:r>
            <a:endParaRPr lang="en-US" sz="2800" b="0" strike="noStrike" spc="-1">
              <a:latin typeface="Arial" panose="020B0604020202020204"/>
            </a:endParaRPr>
          </a:p>
        </p:txBody>
      </p:sp>
      <p:sp>
        <p:nvSpPr>
          <p:cNvPr id="173" name="CustomShape 3"/>
          <p:cNvSpPr/>
          <p:nvPr/>
        </p:nvSpPr>
        <p:spPr>
          <a:xfrm>
            <a:off x="2196000" y="5368320"/>
            <a:ext cx="7619760" cy="11026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spcBef>
                <a:spcPts val="1800"/>
              </a:spcBef>
            </a:pPr>
            <a:r>
              <a:rPr lang="en-US" sz="3600" b="0" i="1" strike="noStrike" spc="-1">
                <a:solidFill>
                  <a:srgbClr val="000000"/>
                </a:solidFill>
                <a:latin typeface="Times New Roman" panose="02020603050405020304"/>
              </a:rPr>
              <a:t>z</a:t>
            </a:r>
            <a:r>
              <a:rPr lang="en-US" sz="3600" b="0" strike="noStrike" spc="-1">
                <a:solidFill>
                  <a:srgbClr val="000000"/>
                </a:solidFill>
                <a:latin typeface="Times New Roman" panose="02020603050405020304"/>
              </a:rPr>
              <a:t>=</a:t>
            </a:r>
            <a:r>
              <a:rPr lang="en-US" sz="3600" b="0" i="1" strike="noStrike" spc="-1">
                <a:solidFill>
                  <a:srgbClr val="000000"/>
                </a:solidFill>
                <a:latin typeface="Times New Roman" panose="02020603050405020304"/>
              </a:rPr>
              <a:t>z</a:t>
            </a:r>
            <a:r>
              <a:rPr lang="en-US" sz="3600" b="0" strike="noStrike" spc="-1" baseline="-25000">
                <a:solidFill>
                  <a:srgbClr val="000000"/>
                </a:solidFill>
                <a:latin typeface="Times New Roman" panose="02020603050405020304"/>
              </a:rPr>
              <a:t>1</a:t>
            </a:r>
            <a:r>
              <a:rPr lang="en-US" sz="3600" b="0" strike="noStrike" spc="-1">
                <a:solidFill>
                  <a:srgbClr val="000000"/>
                </a:solidFill>
                <a:latin typeface="Times New Roman" panose="02020603050405020304"/>
              </a:rPr>
              <a:t>+</a:t>
            </a:r>
            <a:r>
              <a:rPr lang="en-US" sz="3600" b="0" i="1" strike="noStrike" spc="-1">
                <a:solidFill>
                  <a:srgbClr val="000000"/>
                </a:solidFill>
                <a:latin typeface="Times New Roman" panose="02020603050405020304"/>
              </a:rPr>
              <a:t>t</a:t>
            </a:r>
            <a:r>
              <a:rPr lang="en-US" sz="3600" b="0" strike="noStrike" spc="-1">
                <a:solidFill>
                  <a:srgbClr val="000000"/>
                </a:solidFill>
                <a:latin typeface="Times New Roman" panose="02020603050405020304"/>
              </a:rPr>
              <a:t>(</a:t>
            </a:r>
            <a:r>
              <a:rPr lang="en-US" sz="3600" b="0" i="1" strike="noStrike" spc="-1">
                <a:solidFill>
                  <a:srgbClr val="000000"/>
                </a:solidFill>
                <a:latin typeface="Times New Roman" panose="02020603050405020304"/>
              </a:rPr>
              <a:t>z</a:t>
            </a:r>
            <a:r>
              <a:rPr lang="en-US" sz="3600" b="0" strike="noStrike" spc="-1" baseline="-25000">
                <a:solidFill>
                  <a:srgbClr val="000000"/>
                </a:solidFill>
                <a:latin typeface="Times New Roman" panose="02020603050405020304"/>
              </a:rPr>
              <a:t>2</a:t>
            </a:r>
            <a:r>
              <a:rPr lang="en-US" sz="3600" b="0" strike="noStrike" spc="-1">
                <a:solidFill>
                  <a:srgbClr val="000000"/>
                </a:solidFill>
                <a:latin typeface="Symbol" panose="05050102010706020507"/>
              </a:rPr>
              <a:t>-</a:t>
            </a:r>
            <a:r>
              <a:rPr lang="en-US" sz="3600" b="0" i="1" strike="noStrike" spc="-1">
                <a:solidFill>
                  <a:srgbClr val="000000"/>
                </a:solidFill>
                <a:latin typeface="Times New Roman" panose="02020603050405020304"/>
              </a:rPr>
              <a:t>z</a:t>
            </a:r>
            <a:r>
              <a:rPr lang="en-US" sz="3600" b="0" strike="noStrike" spc="-1" baseline="-25000">
                <a:solidFill>
                  <a:srgbClr val="000000"/>
                </a:solidFill>
                <a:latin typeface="Times New Roman" panose="02020603050405020304"/>
              </a:rPr>
              <a:t>1</a:t>
            </a:r>
            <a:r>
              <a:rPr lang="en-US" sz="3600" b="0" strike="noStrike" spc="-1">
                <a:solidFill>
                  <a:srgbClr val="000000"/>
                </a:solidFill>
                <a:latin typeface="Times New Roman" panose="02020603050405020304"/>
              </a:rPr>
              <a:t>).   (</a:t>
            </a:r>
            <a:r>
              <a:rPr lang="en-US" sz="3600" b="0" strike="noStrike" spc="-1">
                <a:solidFill>
                  <a:srgbClr val="000000"/>
                </a:solidFill>
                <a:latin typeface="Symbol" panose="05050102010706020507"/>
              </a:rPr>
              <a:t>-</a:t>
            </a:r>
            <a:r>
              <a:rPr lang="en-US" sz="3600" b="0" strike="noStrike" spc="-1">
                <a:solidFill>
                  <a:srgbClr val="000000"/>
                </a:solidFill>
                <a:latin typeface="Times New Roman" panose="02020603050405020304"/>
              </a:rPr>
              <a:t>&lt;</a:t>
            </a:r>
            <a:r>
              <a:rPr lang="en-US" sz="3600" b="0" i="1" strike="noStrike" spc="-1">
                <a:solidFill>
                  <a:srgbClr val="000000"/>
                </a:solidFill>
                <a:latin typeface="Times New Roman" panose="02020603050405020304"/>
              </a:rPr>
              <a:t>t</a:t>
            </a:r>
            <a:r>
              <a:rPr lang="en-US" sz="3600" b="0" strike="noStrike" spc="-1">
                <a:solidFill>
                  <a:srgbClr val="000000"/>
                </a:solidFill>
                <a:latin typeface="Times New Roman" panose="02020603050405020304"/>
              </a:rPr>
              <a:t>&lt;+</a:t>
            </a:r>
            <a:r>
              <a:rPr lang="en-US" sz="3600" b="0" strike="noStrike" spc="-1">
                <a:solidFill>
                  <a:srgbClr val="000000"/>
                </a:solidFill>
                <a:latin typeface="Symbol" panose="05050102010706020507"/>
              </a:rPr>
              <a:t></a:t>
            </a:r>
            <a:r>
              <a:rPr lang="en-US" sz="3600" b="0" strike="noStrike" spc="-1">
                <a:solidFill>
                  <a:srgbClr val="000000"/>
                </a:solidFill>
                <a:latin typeface="Times New Roman" panose="02020603050405020304"/>
              </a:rPr>
              <a:t>)</a:t>
            </a:r>
            <a:endParaRPr lang="en-US" sz="3600" b="0" strike="noStrike" spc="-1">
              <a:latin typeface="Arial" panose="020B0604020202020204"/>
            </a:endParaRPr>
          </a:p>
          <a:p>
            <a:pPr>
              <a:lnSpc>
                <a:spcPct val="100000"/>
              </a:lnSpc>
              <a:spcBef>
                <a:spcPts val="900"/>
              </a:spcBef>
            </a:pPr>
            <a:endParaRPr lang="en-US" sz="3600" b="0" strike="noStrike" spc="-1">
              <a:latin typeface="Arial" panose="020B0604020202020204"/>
            </a:endParaRPr>
          </a:p>
        </p:txBody>
      </p:sp>
      <p:pic>
        <p:nvPicPr>
          <p:cNvPr id="174" name="图片 1"/>
          <p:cNvPicPr/>
          <p:nvPr/>
        </p:nvPicPr>
        <p:blipFill>
          <a:blip r:embed="rId2"/>
          <a:stretch>
            <a:fillRect/>
          </a:stretch>
        </p:blipFill>
        <p:spPr>
          <a:xfrm>
            <a:off x="2359800" y="2422440"/>
            <a:ext cx="6695640" cy="11426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left)">
                                      <p:cBhvr additive="repl">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wd">
                                    <p:tmAbs val="1000"/>
                                  </p:iterate>
                                  <p:childTnLst>
                                    <p:set>
                                      <p:cBhvr>
                                        <p:cTn id="11" dur="1" fill="hold">
                                          <p:stCondLst>
                                            <p:cond delay="0"/>
                                          </p:stCondLst>
                                        </p:cTn>
                                        <p:tgtEl>
                                          <p:spTgt spid="172"/>
                                        </p:tgtEl>
                                        <p:attrNameLst>
                                          <p:attrName>style.visibility</p:attrName>
                                        </p:attrNameLst>
                                      </p:cBhvr>
                                      <p:to>
                                        <p:strVal val="visible"/>
                                      </p:to>
                                    </p:set>
                                    <p:animEffect transition="in" filter="wipe(left)">
                                      <p:cBhvr additive="repl">
                                        <p:cTn id="12" dur="3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
                                        </p:tgtEl>
                                        <p:attrNameLst>
                                          <p:attrName>style.visibility</p:attrName>
                                        </p:attrNameLst>
                                      </p:cBhvr>
                                      <p:to>
                                        <p:strVal val="visible"/>
                                      </p:to>
                                    </p:set>
                                    <p:animEffect transition="in" filter="wipe(left)">
                                      <p:cBhvr additive="repl">
                                        <p:cTn id="17"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60370" y="1224280"/>
            <a:ext cx="5793105" cy="1014730"/>
          </a:xfrm>
          <a:prstGeom prst="rect">
            <a:avLst/>
          </a:prstGeom>
          <a:noFill/>
        </p:spPr>
        <p:txBody>
          <a:bodyPr wrap="square" rtlCol="0" anchor="t">
            <a:spAutoFit/>
          </a:bodyPr>
          <a:p>
            <a:r>
              <a:rPr lang="zh-CN" altLang="en-US" sz="6000"/>
              <a:t>最小圆覆盖</a:t>
            </a:r>
            <a:endParaRPr lang="zh-CN" altLang="en-US" sz="60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5940" y="901700"/>
            <a:ext cx="9886315" cy="2861310"/>
          </a:xfrm>
          <a:prstGeom prst="rect">
            <a:avLst/>
          </a:prstGeom>
          <a:noFill/>
        </p:spPr>
        <p:txBody>
          <a:bodyPr wrap="square" rtlCol="0" anchor="t">
            <a:spAutoFit/>
          </a:bodyPr>
          <a:p>
            <a:r>
              <a:rPr lang="zh-CN" altLang="en-US" sz="3600"/>
              <a:t>最小圆覆盖问题</a:t>
            </a:r>
            <a:endParaRPr lang="zh-CN" altLang="en-US" sz="3600"/>
          </a:p>
          <a:p>
            <a:endParaRPr lang="zh-CN" altLang="en-US" sz="3600"/>
          </a:p>
          <a:p>
            <a:r>
              <a:rPr lang="zh-CN" altLang="en-US" sz="3600"/>
              <a:t>在一个平面上，给出 N 个点，</a:t>
            </a:r>
            <a:endParaRPr lang="zh-CN" altLang="en-US" sz="3600"/>
          </a:p>
          <a:p>
            <a:r>
              <a:rPr lang="zh-CN" altLang="en-US" sz="3600"/>
              <a:t>求包围这些点的最小圆，</a:t>
            </a:r>
            <a:endParaRPr lang="zh-CN" altLang="en-US" sz="3600"/>
          </a:p>
          <a:p>
            <a:r>
              <a:rPr lang="zh-CN" altLang="en-US" sz="3600"/>
              <a:t>输出圆心及半径。</a:t>
            </a:r>
            <a:endParaRPr lang="zh-CN" altLang="en-US" sz="36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3620" y="1167130"/>
            <a:ext cx="10319385" cy="2861310"/>
          </a:xfrm>
          <a:prstGeom prst="rect">
            <a:avLst/>
          </a:prstGeom>
          <a:noFill/>
        </p:spPr>
        <p:txBody>
          <a:bodyPr wrap="square" rtlCol="0" anchor="t">
            <a:spAutoFit/>
          </a:bodyPr>
          <a:p>
            <a:r>
              <a:rPr lang="zh-CN" altLang="en-US"/>
              <a:t>题目描述</a:t>
            </a:r>
            <a:endParaRPr lang="zh-CN" altLang="en-US"/>
          </a:p>
          <a:p>
            <a:r>
              <a:rPr lang="zh-CN" altLang="en-US"/>
              <a:t>给出N个点，让你画一个最小的包含所有点的圆。</a:t>
            </a:r>
            <a:endParaRPr lang="zh-CN" altLang="en-US"/>
          </a:p>
          <a:p>
            <a:endParaRPr lang="zh-CN" altLang="en-US"/>
          </a:p>
          <a:p>
            <a:r>
              <a:rPr lang="zh-CN" altLang="en-US"/>
              <a:t>输入格式</a:t>
            </a:r>
            <a:endParaRPr lang="zh-CN" altLang="en-US"/>
          </a:p>
          <a:p>
            <a:r>
              <a:rPr lang="zh-CN" altLang="en-US"/>
              <a:t>先给出点的个数N,2&lt;=N&lt;=100000，再给出坐标Xi,Yi.(-10000.0&lt;=xi,yi&lt;=10000.0)</a:t>
            </a:r>
            <a:endParaRPr lang="zh-CN" altLang="en-US"/>
          </a:p>
          <a:p>
            <a:endParaRPr lang="zh-CN" altLang="en-US"/>
          </a:p>
          <a:p>
            <a:r>
              <a:rPr lang="zh-CN" altLang="en-US"/>
              <a:t>输出格式</a:t>
            </a:r>
            <a:endParaRPr lang="zh-CN" altLang="en-US"/>
          </a:p>
          <a:p>
            <a:r>
              <a:rPr lang="zh-CN" altLang="en-US"/>
              <a:t>输出圆的半径，及圆心的坐标，保留10位小数</a:t>
            </a:r>
            <a:endParaRPr lang="zh-CN" altLang="en-US"/>
          </a:p>
          <a:p>
            <a:endParaRPr lang="zh-CN" altLang="en-US"/>
          </a:p>
          <a:p>
            <a:r>
              <a:rPr lang="zh-CN" altLang="en-US"/>
              <a:t>输入输出样例</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0280" y="1212850"/>
            <a:ext cx="2540000" cy="645160"/>
          </a:xfrm>
          <a:prstGeom prst="rect">
            <a:avLst/>
          </a:prstGeom>
          <a:noFill/>
        </p:spPr>
        <p:txBody>
          <a:bodyPr wrap="square" rtlCol="0" anchor="t">
            <a:spAutoFit/>
          </a:bodyPr>
          <a:p>
            <a:r>
              <a:rPr lang="zh-CN" altLang="en-US" sz="3600"/>
              <a:t>输入 #1</a:t>
            </a:r>
            <a:endParaRPr lang="zh-CN" altLang="en-US" sz="3600"/>
          </a:p>
        </p:txBody>
      </p:sp>
      <p:sp>
        <p:nvSpPr>
          <p:cNvPr id="3" name="文本框 2"/>
          <p:cNvSpPr txBox="1"/>
          <p:nvPr/>
        </p:nvSpPr>
        <p:spPr>
          <a:xfrm>
            <a:off x="970280" y="2257425"/>
            <a:ext cx="2540000" cy="3969385"/>
          </a:xfrm>
          <a:prstGeom prst="rect">
            <a:avLst/>
          </a:prstGeom>
          <a:noFill/>
        </p:spPr>
        <p:txBody>
          <a:bodyPr wrap="square" rtlCol="0" anchor="t">
            <a:spAutoFit/>
          </a:bodyPr>
          <a:p>
            <a:r>
              <a:rPr lang="zh-CN" altLang="en-US" sz="3600"/>
              <a:t>6</a:t>
            </a:r>
            <a:endParaRPr lang="zh-CN" altLang="en-US" sz="3600"/>
          </a:p>
          <a:p>
            <a:r>
              <a:rPr lang="zh-CN" altLang="en-US" sz="3600"/>
              <a:t>8.0 9.0</a:t>
            </a:r>
            <a:endParaRPr lang="zh-CN" altLang="en-US" sz="3600"/>
          </a:p>
          <a:p>
            <a:r>
              <a:rPr lang="zh-CN" altLang="en-US" sz="3600"/>
              <a:t>4.0 7.5</a:t>
            </a:r>
            <a:endParaRPr lang="zh-CN" altLang="en-US" sz="3600"/>
          </a:p>
          <a:p>
            <a:r>
              <a:rPr lang="zh-CN" altLang="en-US" sz="3600"/>
              <a:t>1.0 2.0</a:t>
            </a:r>
            <a:endParaRPr lang="zh-CN" altLang="en-US" sz="3600"/>
          </a:p>
          <a:p>
            <a:r>
              <a:rPr lang="zh-CN" altLang="en-US" sz="3600"/>
              <a:t>5.1 8.7</a:t>
            </a:r>
            <a:endParaRPr lang="zh-CN" altLang="en-US" sz="3600"/>
          </a:p>
          <a:p>
            <a:r>
              <a:rPr lang="zh-CN" altLang="en-US" sz="3600"/>
              <a:t>9.0 2.0</a:t>
            </a:r>
            <a:endParaRPr lang="zh-CN" altLang="en-US" sz="3600"/>
          </a:p>
          <a:p>
            <a:r>
              <a:rPr lang="zh-CN" altLang="en-US" sz="3600"/>
              <a:t>4.5 1.0</a:t>
            </a:r>
            <a:endParaRPr lang="zh-CN" altLang="en-US" sz="3600"/>
          </a:p>
        </p:txBody>
      </p:sp>
      <p:sp>
        <p:nvSpPr>
          <p:cNvPr id="4" name="文本框 3"/>
          <p:cNvSpPr txBox="1"/>
          <p:nvPr/>
        </p:nvSpPr>
        <p:spPr>
          <a:xfrm>
            <a:off x="4826000" y="1212850"/>
            <a:ext cx="2540000" cy="645160"/>
          </a:xfrm>
          <a:prstGeom prst="rect">
            <a:avLst/>
          </a:prstGeom>
          <a:noFill/>
        </p:spPr>
        <p:txBody>
          <a:bodyPr wrap="square" rtlCol="0" anchor="t">
            <a:spAutoFit/>
          </a:bodyPr>
          <a:p>
            <a:r>
              <a:rPr lang="zh-CN" altLang="en-US" sz="3600"/>
              <a:t>输出 #1</a:t>
            </a:r>
            <a:endParaRPr lang="zh-CN" altLang="en-US" sz="3600"/>
          </a:p>
        </p:txBody>
      </p:sp>
      <p:sp>
        <p:nvSpPr>
          <p:cNvPr id="5" name="文本框 4"/>
          <p:cNvSpPr txBox="1"/>
          <p:nvPr/>
        </p:nvSpPr>
        <p:spPr>
          <a:xfrm>
            <a:off x="4999355" y="2967990"/>
            <a:ext cx="4780915" cy="1753235"/>
          </a:xfrm>
          <a:prstGeom prst="rect">
            <a:avLst/>
          </a:prstGeom>
          <a:noFill/>
        </p:spPr>
        <p:txBody>
          <a:bodyPr wrap="square" rtlCol="0" anchor="t">
            <a:spAutoFit/>
          </a:bodyPr>
          <a:p>
            <a:r>
              <a:rPr lang="zh-CN" altLang="en-US" sz="3600"/>
              <a:t>5.0000000000</a:t>
            </a:r>
            <a:endParaRPr lang="zh-CN" altLang="en-US" sz="3600"/>
          </a:p>
          <a:p>
            <a:r>
              <a:rPr lang="zh-CN" altLang="en-US" sz="3600"/>
              <a:t>5.0000000000 5.0000000000</a:t>
            </a:r>
            <a:endParaRPr lang="zh-CN" altLang="en-US" sz="36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7795" y="276225"/>
            <a:ext cx="7193915" cy="1198880"/>
          </a:xfrm>
          <a:prstGeom prst="rect">
            <a:avLst/>
          </a:prstGeom>
          <a:noFill/>
        </p:spPr>
        <p:txBody>
          <a:bodyPr wrap="square" rtlCol="0" anchor="t">
            <a:spAutoFit/>
          </a:bodyPr>
          <a:p>
            <a:r>
              <a:rPr lang="zh-CN" altLang="en-US"/>
              <a:t>分析</a:t>
            </a:r>
            <a:endParaRPr lang="zh-CN" altLang="en-US"/>
          </a:p>
          <a:p>
            <a:r>
              <a:rPr lang="zh-CN" altLang="en-US"/>
              <a:t>虽然可以用模拟退火或者三分套三分，</a:t>
            </a:r>
            <a:endParaRPr lang="zh-CN" altLang="en-US"/>
          </a:p>
          <a:p>
            <a:endParaRPr lang="zh-CN" altLang="en-US"/>
          </a:p>
          <a:p>
            <a:r>
              <a:rPr lang="zh-CN" altLang="en-US"/>
              <a:t>这里只讲随机增量法，</a:t>
            </a:r>
            <a:endParaRPr lang="zh-CN" altLang="en-US"/>
          </a:p>
        </p:txBody>
      </p:sp>
      <p:pic>
        <p:nvPicPr>
          <p:cNvPr id="3" name="图片 2"/>
          <p:cNvPicPr>
            <a:picLocks noChangeAspect="1"/>
          </p:cNvPicPr>
          <p:nvPr/>
        </p:nvPicPr>
        <p:blipFill>
          <a:blip r:embed="rId1"/>
          <a:stretch>
            <a:fillRect/>
          </a:stretch>
        </p:blipFill>
        <p:spPr>
          <a:xfrm>
            <a:off x="248285" y="1633220"/>
            <a:ext cx="11243945" cy="516255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87475" y="222885"/>
            <a:ext cx="2540000" cy="368300"/>
          </a:xfrm>
          <a:prstGeom prst="rect">
            <a:avLst/>
          </a:prstGeom>
          <a:noFill/>
        </p:spPr>
        <p:txBody>
          <a:bodyPr wrap="square" rtlCol="0" anchor="t">
            <a:spAutoFit/>
          </a:bodyPr>
          <a:p>
            <a:r>
              <a:rPr lang="zh-CN" altLang="en-US"/>
              <a:t>具体的复杂度分析：</a:t>
            </a:r>
            <a:endParaRPr lang="zh-CN" altLang="en-US"/>
          </a:p>
        </p:txBody>
      </p:sp>
      <p:pic>
        <p:nvPicPr>
          <p:cNvPr id="6" name="图片 5"/>
          <p:cNvPicPr>
            <a:picLocks noChangeAspect="1"/>
          </p:cNvPicPr>
          <p:nvPr/>
        </p:nvPicPr>
        <p:blipFill>
          <a:blip r:embed="rId1"/>
          <a:stretch>
            <a:fillRect/>
          </a:stretch>
        </p:blipFill>
        <p:spPr>
          <a:xfrm>
            <a:off x="1196975" y="944245"/>
            <a:ext cx="10057765" cy="5471795"/>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rot="16200000">
            <a:off x="4444365" y="-1764665"/>
            <a:ext cx="3303270" cy="11633200"/>
          </a:xfrm>
          <a:prstGeom prst="rect">
            <a:avLst/>
          </a:prstGeom>
          <a:noFill/>
        </p:spPr>
        <p:txBody>
          <a:bodyPr wrap="square" rtlCol="0" anchor="t">
            <a:spAutoFit/>
          </a:bodyPr>
          <a:p>
            <a:r>
              <a:rPr lang="zh-CN" altLang="en-US" sz="1000"/>
              <a:t>#include &lt;iostream&gt;</a:t>
            </a:r>
            <a:endParaRPr lang="zh-CN" altLang="en-US" sz="1000"/>
          </a:p>
          <a:p>
            <a:r>
              <a:rPr lang="zh-CN" altLang="en-US" sz="1000"/>
              <a:t>#include &lt;string.h&gt;</a:t>
            </a:r>
            <a:endParaRPr lang="zh-CN" altLang="en-US" sz="1000"/>
          </a:p>
          <a:p>
            <a:r>
              <a:rPr lang="zh-CN" altLang="en-US" sz="1000"/>
              <a:t>#include &lt;stdio.h&gt;</a:t>
            </a:r>
            <a:endParaRPr lang="zh-CN" altLang="en-US" sz="1000"/>
          </a:p>
          <a:p>
            <a:r>
              <a:rPr lang="zh-CN" altLang="en-US" sz="1000"/>
              <a:t>#include &lt;algorithm&gt;</a:t>
            </a:r>
            <a:endParaRPr lang="zh-CN" altLang="en-US" sz="1000"/>
          </a:p>
          <a:p>
            <a:r>
              <a:rPr lang="zh-CN" altLang="en-US" sz="1000"/>
              <a:t>#include &lt;math.h&gt;</a:t>
            </a:r>
            <a:endParaRPr lang="zh-CN" altLang="en-US" sz="1000"/>
          </a:p>
          <a:p>
            <a:endParaRPr lang="zh-CN" altLang="en-US" sz="1000"/>
          </a:p>
          <a:p>
            <a:r>
              <a:rPr lang="zh-CN" altLang="en-US" sz="1000"/>
              <a:t>using namespace std;</a:t>
            </a:r>
            <a:endParaRPr lang="zh-CN" altLang="en-US" sz="1000"/>
          </a:p>
          <a:p>
            <a:r>
              <a:rPr lang="zh-CN" altLang="en-US" sz="1000"/>
              <a:t>const double eps=1e-8;</a:t>
            </a:r>
            <a:endParaRPr lang="zh-CN" altLang="en-US" sz="1000"/>
          </a:p>
          <a:p>
            <a:r>
              <a:rPr lang="zh-CN" altLang="en-US" sz="1000"/>
              <a:t>const int maxn = 100000 + 10;</a:t>
            </a:r>
            <a:endParaRPr lang="zh-CN" altLang="en-US" sz="1000"/>
          </a:p>
          <a:p>
            <a:endParaRPr lang="zh-CN" altLang="en-US" sz="1000"/>
          </a:p>
          <a:p>
            <a:r>
              <a:rPr lang="zh-CN" altLang="en-US" sz="1000"/>
              <a:t>struct Point</a:t>
            </a:r>
            <a:endParaRPr lang="zh-CN" altLang="en-US" sz="1000"/>
          </a:p>
          <a:p>
            <a:r>
              <a:rPr lang="zh-CN" altLang="en-US" sz="1000"/>
              <a:t>{</a:t>
            </a:r>
            <a:endParaRPr lang="zh-CN" altLang="en-US" sz="1000"/>
          </a:p>
          <a:p>
            <a:r>
              <a:rPr lang="zh-CN" altLang="en-US" sz="1000"/>
              <a:t>    double x,y;</a:t>
            </a:r>
            <a:endParaRPr lang="zh-CN" altLang="en-US" sz="1000"/>
          </a:p>
          <a:p>
            <a:r>
              <a:rPr lang="zh-CN" altLang="en-US" sz="1000"/>
              <a:t>};</a:t>
            </a:r>
            <a:endParaRPr lang="zh-CN" altLang="en-US" sz="1000"/>
          </a:p>
          <a:p>
            <a:endParaRPr lang="zh-CN" altLang="en-US" sz="1000"/>
          </a:p>
          <a:p>
            <a:r>
              <a:rPr lang="zh-CN" altLang="en-US" sz="1000"/>
              <a:t>Point p[maxn];</a:t>
            </a:r>
            <a:endParaRPr lang="zh-CN" altLang="en-US" sz="1000"/>
          </a:p>
          <a:p>
            <a:endParaRPr lang="zh-CN" altLang="en-US" sz="1000"/>
          </a:p>
          <a:p>
            <a:r>
              <a:rPr lang="zh-CN" altLang="en-US" sz="1000"/>
              <a:t>double dist(Point A,Point B)</a:t>
            </a:r>
            <a:endParaRPr lang="zh-CN" altLang="en-US" sz="1000"/>
          </a:p>
          <a:p>
            <a:r>
              <a:rPr lang="zh-CN" altLang="en-US" sz="1000"/>
              <a:t>{</a:t>
            </a:r>
            <a:endParaRPr lang="zh-CN" altLang="en-US" sz="1000"/>
          </a:p>
          <a:p>
            <a:r>
              <a:rPr lang="zh-CN" altLang="en-US" sz="1000"/>
              <a:t>    return sqrt((A.x-B.x)*(A.x-B.x)+(A.y-B.y)*(A.y-B.y));</a:t>
            </a:r>
            <a:endParaRPr lang="zh-CN" altLang="en-US" sz="1000"/>
          </a:p>
          <a:p>
            <a:r>
              <a:rPr lang="zh-CN" altLang="en-US" sz="1000"/>
              <a:t>}</a:t>
            </a:r>
            <a:endParaRPr lang="zh-CN" altLang="en-US" sz="1000"/>
          </a:p>
          <a:p>
            <a:endParaRPr lang="zh-CN" altLang="en-US" sz="1000"/>
          </a:p>
          <a:p>
            <a:r>
              <a:rPr lang="zh-CN" altLang="en-US" sz="1000"/>
              <a:t>/***返回三角形的外心 */</a:t>
            </a:r>
            <a:endParaRPr lang="zh-CN" altLang="en-US" sz="1000"/>
          </a:p>
          <a:p>
            <a:r>
              <a:rPr lang="zh-CN" altLang="en-US" sz="1000"/>
              <a:t>Point circumcenter(Point A,Point B,Point C)</a:t>
            </a:r>
            <a:endParaRPr lang="zh-CN" altLang="en-US" sz="1000"/>
          </a:p>
          <a:p>
            <a:r>
              <a:rPr lang="zh-CN" altLang="en-US" sz="1000"/>
              <a:t>{</a:t>
            </a:r>
            <a:endParaRPr lang="zh-CN" altLang="en-US" sz="1000"/>
          </a:p>
          <a:p>
            <a:r>
              <a:rPr lang="zh-CN" altLang="en-US" sz="1000"/>
              <a:t>    Point ret;</a:t>
            </a:r>
            <a:endParaRPr lang="zh-CN" altLang="en-US" sz="1000"/>
          </a:p>
          <a:p>
            <a:r>
              <a:rPr lang="zh-CN" altLang="en-US" sz="1000"/>
              <a:t>    double a1=B.x-A.x,b1=B.y-A.y,c1=(a1*a1+b1*b1)/2;</a:t>
            </a:r>
            <a:endParaRPr lang="zh-CN" altLang="en-US" sz="1000"/>
          </a:p>
          <a:p>
            <a:r>
              <a:rPr lang="zh-CN" altLang="en-US" sz="1000"/>
              <a:t>    double a2=C.x-A.x,b2=C.y-A.y,c2=(a2*a2+b2*b2)/2;</a:t>
            </a:r>
            <a:endParaRPr lang="zh-CN" altLang="en-US" sz="1000"/>
          </a:p>
          <a:p>
            <a:r>
              <a:rPr lang="zh-CN" altLang="en-US" sz="1000"/>
              <a:t>    double d=a1*b2-a2*b1;</a:t>
            </a:r>
            <a:endParaRPr lang="zh-CN" altLang="en-US" sz="1000"/>
          </a:p>
          <a:p>
            <a:r>
              <a:rPr lang="zh-CN" altLang="en-US" sz="1000"/>
              <a:t>    ret.x=A.x+(c1*b2-c2*b1)/d;</a:t>
            </a:r>
            <a:endParaRPr lang="zh-CN" altLang="en-US" sz="1000"/>
          </a:p>
          <a:p>
            <a:r>
              <a:rPr lang="zh-CN" altLang="en-US" sz="1000"/>
              <a:t>    ret.y=A.y+(a1*c2-a2*c1)/d;</a:t>
            </a:r>
            <a:endParaRPr lang="zh-CN" altLang="en-US" sz="1000"/>
          </a:p>
          <a:p>
            <a:r>
              <a:rPr lang="zh-CN" altLang="en-US" sz="1000"/>
              <a:t>    return ret;</a:t>
            </a:r>
            <a:endParaRPr lang="zh-CN" altLang="en-US" sz="1000"/>
          </a:p>
          <a:p>
            <a:r>
              <a:rPr lang="zh-CN" altLang="en-US" sz="1000"/>
              <a:t>}</a:t>
            </a:r>
            <a:endParaRPr lang="zh-CN" altLang="en-US" sz="1000"/>
          </a:p>
          <a:p>
            <a:endParaRPr lang="zh-CN" altLang="en-US" sz="1000"/>
          </a:p>
          <a:p>
            <a:r>
              <a:rPr lang="zh-CN" altLang="en-US" sz="1000"/>
              <a:t>/***c为圆心，r为半径 */</a:t>
            </a:r>
            <a:endParaRPr lang="zh-CN" altLang="en-US" sz="1000"/>
          </a:p>
          <a:p>
            <a:r>
              <a:rPr lang="zh-CN" altLang="en-US" sz="1000"/>
              <a:t>void min_cover_circle(Point *p,int n,Point &amp;c,double &amp;r)</a:t>
            </a:r>
            <a:endParaRPr lang="zh-CN" altLang="en-US" sz="1000"/>
          </a:p>
          <a:p>
            <a:r>
              <a:rPr lang="zh-CN" altLang="en-US" sz="1000"/>
              <a:t>{</a:t>
            </a:r>
            <a:endParaRPr lang="zh-CN" altLang="en-US" sz="1000"/>
          </a:p>
          <a:p>
            <a:r>
              <a:rPr lang="zh-CN" altLang="en-US" sz="1000"/>
              <a:t>    random_shuffle(p,p+n);      //将n个点随机打乱</a:t>
            </a:r>
            <a:endParaRPr lang="zh-CN" altLang="en-US" sz="1000"/>
          </a:p>
          <a:p>
            <a:r>
              <a:rPr lang="zh-CN" altLang="en-US" sz="1000"/>
              <a:t>    c=p[0]; r=0;</a:t>
            </a:r>
            <a:endParaRPr lang="zh-CN" altLang="en-US" sz="1000"/>
          </a:p>
          <a:p>
            <a:r>
              <a:rPr lang="zh-CN" altLang="en-US" sz="1000"/>
              <a:t>    for(int i=1;i&lt;n;i++)</a:t>
            </a:r>
            <a:endParaRPr lang="zh-CN" altLang="en-US" sz="1000"/>
          </a:p>
          <a:p>
            <a:r>
              <a:rPr lang="zh-CN" altLang="en-US" sz="1000"/>
              <a:t>    {</a:t>
            </a:r>
            <a:endParaRPr lang="zh-CN" altLang="en-US" sz="1000"/>
          </a:p>
          <a:p>
            <a:r>
              <a:rPr lang="zh-CN" altLang="en-US" sz="1000"/>
              <a:t>        if(dist(p[i],c)&gt;r+eps)   //第一个点</a:t>
            </a:r>
            <a:endParaRPr lang="zh-CN" altLang="en-US" sz="1000"/>
          </a:p>
          <a:p>
            <a:r>
              <a:rPr lang="zh-CN" altLang="en-US" sz="1000"/>
              <a:t>        {</a:t>
            </a:r>
            <a:endParaRPr lang="zh-CN" altLang="en-US" sz="1000"/>
          </a:p>
          <a:p>
            <a:r>
              <a:rPr lang="zh-CN" altLang="en-US" sz="1000"/>
              <a:t>            c=p[i]; r=0;</a:t>
            </a:r>
            <a:endParaRPr lang="zh-CN" altLang="en-US" sz="1000"/>
          </a:p>
          <a:p>
            <a:r>
              <a:rPr lang="zh-CN" altLang="en-US" sz="1000"/>
              <a:t>            for(int j=0;j&lt;i;j++)</a:t>
            </a:r>
            <a:endParaRPr lang="zh-CN" altLang="en-US" sz="1000"/>
          </a:p>
          <a:p>
            <a:r>
              <a:rPr lang="zh-CN" altLang="en-US" sz="1000"/>
              <a:t>                if(dist(p[j],c)&gt;r+eps)  //第二个点</a:t>
            </a:r>
            <a:endParaRPr lang="zh-CN" altLang="en-US" sz="1000"/>
          </a:p>
          <a:p>
            <a:r>
              <a:rPr lang="zh-CN" altLang="en-US" sz="1000"/>
              <a:t>                {</a:t>
            </a:r>
            <a:endParaRPr lang="zh-CN" altLang="en-US" sz="1000"/>
          </a:p>
          <a:p>
            <a:r>
              <a:rPr lang="zh-CN" altLang="en-US" sz="1000"/>
              <a:t>                    c.x=(p[i].x+p[j].x)/2;</a:t>
            </a:r>
            <a:endParaRPr lang="zh-CN" altLang="en-US" sz="1000"/>
          </a:p>
          <a:p>
            <a:r>
              <a:rPr lang="zh-CN" altLang="en-US" sz="1000"/>
              <a:t>                    c.y=(p[i].y+p[j].y)/2;</a:t>
            </a:r>
            <a:endParaRPr lang="zh-CN" altLang="en-US" sz="1000"/>
          </a:p>
          <a:p>
            <a:r>
              <a:rPr lang="zh-CN" altLang="en-US" sz="1000"/>
              <a:t>                    r=dist(p[j],c);</a:t>
            </a:r>
            <a:endParaRPr lang="zh-CN" altLang="en-US" sz="1000"/>
          </a:p>
          <a:p>
            <a:r>
              <a:rPr lang="zh-CN" altLang="en-US" sz="1000"/>
              <a:t>                    for(int k=0;k&lt;j;k++)</a:t>
            </a:r>
            <a:endParaRPr lang="zh-CN" altLang="en-US" sz="1000"/>
          </a:p>
          <a:p>
            <a:r>
              <a:rPr lang="zh-CN" altLang="en-US" sz="1000"/>
              <a:t>                        if(dist(p[k],c)&gt;r+eps)  //第三个点</a:t>
            </a:r>
            <a:endParaRPr lang="zh-CN" altLang="en-US" sz="1000"/>
          </a:p>
          <a:p>
            <a:r>
              <a:rPr lang="zh-CN" altLang="en-US" sz="1000"/>
              <a:t>                        {   //求外接圆圆心，三点必不共线</a:t>
            </a:r>
            <a:endParaRPr lang="zh-CN" altLang="en-US" sz="1000"/>
          </a:p>
          <a:p>
            <a:r>
              <a:rPr lang="zh-CN" altLang="en-US" sz="1000"/>
              <a:t>                            c=circumcenter(p[i],p[j],p[k]);</a:t>
            </a:r>
            <a:endParaRPr lang="zh-CN" altLang="en-US" sz="1000"/>
          </a:p>
          <a:p>
            <a:r>
              <a:rPr lang="zh-CN" altLang="en-US" sz="1000"/>
              <a:t>                            r=dist(p[i],c);</a:t>
            </a:r>
            <a:endParaRPr lang="zh-CN" altLang="en-US" sz="1000"/>
          </a:p>
          <a:p>
            <a:r>
              <a:rPr lang="zh-CN" altLang="en-US" sz="1000"/>
              <a:t>                        }</a:t>
            </a:r>
            <a:endParaRPr lang="zh-CN" altLang="en-US" sz="1000"/>
          </a:p>
          <a:p>
            <a:r>
              <a:rPr lang="zh-CN" altLang="en-US" sz="1000"/>
              <a:t>                }</a:t>
            </a:r>
            <a:endParaRPr lang="zh-CN" altLang="en-US" sz="1000"/>
          </a:p>
          <a:p>
            <a:r>
              <a:rPr lang="zh-CN" altLang="en-US" sz="1000"/>
              <a:t>        }</a:t>
            </a:r>
            <a:endParaRPr lang="zh-CN" altLang="en-US" sz="1000"/>
          </a:p>
          <a:p>
            <a:r>
              <a:rPr lang="zh-CN" altLang="en-US" sz="1000"/>
              <a:t>    }</a:t>
            </a:r>
            <a:endParaRPr lang="zh-CN" altLang="en-US" sz="1000"/>
          </a:p>
          <a:p>
            <a:r>
              <a:rPr lang="zh-CN" altLang="en-US" sz="1000"/>
              <a:t>}</a:t>
            </a:r>
            <a:endParaRPr lang="zh-CN" altLang="en-US" sz="1000"/>
          </a:p>
          <a:p>
            <a:endParaRPr lang="zh-CN" altLang="en-US" sz="1000"/>
          </a:p>
          <a:p>
            <a:r>
              <a:rPr lang="zh-CN" altLang="en-US" sz="1000"/>
              <a:t>int main()</a:t>
            </a:r>
            <a:endParaRPr lang="zh-CN" altLang="en-US" sz="1000"/>
          </a:p>
          <a:p>
            <a:r>
              <a:rPr lang="zh-CN" altLang="en-US" sz="1000"/>
              <a:t>{</a:t>
            </a:r>
            <a:endParaRPr lang="zh-CN" altLang="en-US" sz="1000"/>
          </a:p>
          <a:p>
            <a:r>
              <a:rPr lang="zh-CN" altLang="en-US" sz="1000"/>
              <a:t>    int n;</a:t>
            </a:r>
            <a:endParaRPr lang="zh-CN" altLang="en-US" sz="1000"/>
          </a:p>
          <a:p>
            <a:r>
              <a:rPr lang="zh-CN" altLang="en-US" sz="1000"/>
              <a:t>    Point c;</a:t>
            </a:r>
            <a:endParaRPr lang="zh-CN" altLang="en-US" sz="1000"/>
          </a:p>
          <a:p>
            <a:r>
              <a:rPr lang="zh-CN" altLang="en-US" sz="1000"/>
              <a:t>    double r;</a:t>
            </a:r>
            <a:endParaRPr lang="zh-CN" altLang="en-US" sz="1000"/>
          </a:p>
          <a:p>
            <a:r>
              <a:rPr lang="zh-CN" altLang="en-US" sz="1000"/>
              <a:t>    while(~scanf("%d",&amp;n)&amp;&amp;n)</a:t>
            </a:r>
            <a:endParaRPr lang="zh-CN" altLang="en-US" sz="1000"/>
          </a:p>
          <a:p>
            <a:r>
              <a:rPr lang="zh-CN" altLang="en-US" sz="1000"/>
              <a:t>    {</a:t>
            </a:r>
            <a:endParaRPr lang="zh-CN" altLang="en-US" sz="1000"/>
          </a:p>
          <a:p>
            <a:r>
              <a:rPr lang="zh-CN" altLang="en-US" sz="1000"/>
              <a:t>        for(int i=0;i&lt;n;i++)</a:t>
            </a:r>
            <a:endParaRPr lang="zh-CN" altLang="en-US" sz="1000"/>
          </a:p>
          <a:p>
            <a:r>
              <a:rPr lang="zh-CN" altLang="en-US" sz="1000"/>
              <a:t>            scanf("%lf%lf",&amp;p[i].x,&amp;p[i].y);</a:t>
            </a:r>
            <a:endParaRPr lang="zh-CN" altLang="en-US" sz="1000"/>
          </a:p>
          <a:p>
            <a:r>
              <a:rPr lang="zh-CN" altLang="en-US" sz="1000"/>
              <a:t>        min_cover_circle(p,n,c,r);</a:t>
            </a:r>
            <a:endParaRPr lang="zh-CN" altLang="en-US" sz="1000"/>
          </a:p>
          <a:p>
            <a:r>
              <a:rPr lang="zh-CN" altLang="en-US" sz="1000"/>
              <a:t>        printf("%.2lf %.2lf %.2lf\n",c.x,c.y,r);</a:t>
            </a:r>
            <a:endParaRPr lang="zh-CN" altLang="en-US" sz="1000"/>
          </a:p>
          <a:p>
            <a:r>
              <a:rPr lang="zh-CN" altLang="en-US" sz="1000"/>
              <a:t>    }</a:t>
            </a:r>
            <a:endParaRPr lang="zh-CN" altLang="en-US" sz="1000"/>
          </a:p>
          <a:p>
            <a:r>
              <a:rPr lang="zh-CN" altLang="en-US" sz="1000"/>
              <a:t>    return 0;</a:t>
            </a:r>
            <a:endParaRPr lang="zh-CN" altLang="en-US" sz="1000"/>
          </a:p>
          <a:p>
            <a:r>
              <a:rPr lang="zh-CN" altLang="en-US" sz="1000"/>
              <a:t>}</a:t>
            </a:r>
            <a:endParaRPr lang="zh-CN" altLang="en-US" sz="10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5005" y="2136775"/>
            <a:ext cx="10459085" cy="2584450"/>
          </a:xfrm>
          <a:prstGeom prst="rect">
            <a:avLst/>
          </a:prstGeom>
          <a:noFill/>
        </p:spPr>
        <p:txBody>
          <a:bodyPr wrap="square" rtlCol="0" anchor="t">
            <a:spAutoFit/>
          </a:bodyPr>
          <a:p>
            <a:r>
              <a:rPr lang="zh-CN" altLang="en-US"/>
              <a:t>参考链接：</a:t>
            </a:r>
            <a:endParaRPr lang="zh-CN" altLang="en-US"/>
          </a:p>
          <a:p>
            <a:endParaRPr lang="zh-CN" altLang="en-US"/>
          </a:p>
          <a:p>
            <a:r>
              <a:rPr lang="zh-CN" altLang="en-US"/>
              <a:t>1. https://yang2002.github.io/2019/04/21/最小圆覆盖学习笔记/</a:t>
            </a:r>
            <a:endParaRPr lang="zh-CN" altLang="en-US"/>
          </a:p>
          <a:p>
            <a:endParaRPr lang="zh-CN" altLang="en-US"/>
          </a:p>
          <a:p>
            <a:r>
              <a:rPr lang="zh-CN" altLang="en-US"/>
              <a:t>2. 时间复杂度分析：https://blog.csdn.net/ACdreamers/article/details/9406735</a:t>
            </a:r>
            <a:endParaRPr lang="zh-CN" altLang="en-US"/>
          </a:p>
          <a:p>
            <a:endParaRPr lang="zh-CN" altLang="en-US"/>
          </a:p>
          <a:p>
            <a:r>
              <a:rPr lang="zh-CN" altLang="en-US"/>
              <a:t>3. 代码：https://blog.csdn.net/wu_tongtong/article/details/79362339</a:t>
            </a:r>
            <a:endParaRPr lang="zh-CN" altLang="en-US"/>
          </a:p>
          <a:p>
            <a:endParaRPr lang="zh-CN" altLang="en-US"/>
          </a:p>
          <a:p>
            <a:r>
              <a:rPr lang="zh-CN" altLang="en-US"/>
              <a:t> </a:t>
            </a: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9195" y="751840"/>
            <a:ext cx="9485630" cy="2030095"/>
          </a:xfrm>
          <a:prstGeom prst="rect">
            <a:avLst/>
          </a:prstGeom>
          <a:noFill/>
        </p:spPr>
        <p:txBody>
          <a:bodyPr wrap="square" rtlCol="0" anchor="t">
            <a:spAutoFit/>
          </a:bodyPr>
          <a:p>
            <a:r>
              <a:rPr lang="zh-CN" altLang="en-US"/>
              <a:t>最小覆盖圆衍生问题：如何求能覆盖N个点中M个点(N≥M)的最小圆？</a:t>
            </a:r>
            <a:endParaRPr lang="zh-CN" altLang="en-US"/>
          </a:p>
          <a:p>
            <a:r>
              <a:rPr lang="zh-CN" altLang="en-US"/>
              <a:t>最小覆盖圆问题，是求解能覆盖平面上N个点的最小圆的问题。</a:t>
            </a:r>
            <a:endParaRPr lang="zh-CN" altLang="en-US"/>
          </a:p>
          <a:p>
            <a:endParaRPr lang="zh-CN" altLang="en-US"/>
          </a:p>
          <a:p>
            <a:r>
              <a:rPr lang="zh-CN" altLang="en-US"/>
              <a:t>而如果要求换为“覆盖平面上N个点中M个点的最小圆”，如何求解？</a:t>
            </a:r>
            <a:endParaRPr lang="zh-CN" altLang="en-US"/>
          </a:p>
          <a:p>
            <a:endParaRPr lang="zh-CN" altLang="en-US"/>
          </a:p>
          <a:p>
            <a:r>
              <a:rPr lang="zh-CN" altLang="en-US"/>
              <a:t>最暴力解法是O(N^4)这个自然不需要过脑子，O(N^3)穷举所有三点组合计算构成的圆，然后O(N)判断其中是否包含K个点。但是有没有时间复杂度小于O(N^4)的解法？</a:t>
            </a:r>
            <a:endParaRPr lang="zh-CN" altLang="en-US"/>
          </a:p>
        </p:txBody>
      </p:sp>
      <p:sp>
        <p:nvSpPr>
          <p:cNvPr id="3" name="文本框 2"/>
          <p:cNvSpPr txBox="1"/>
          <p:nvPr/>
        </p:nvSpPr>
        <p:spPr>
          <a:xfrm>
            <a:off x="1334770" y="4826000"/>
            <a:ext cx="6116955" cy="368300"/>
          </a:xfrm>
          <a:prstGeom prst="rect">
            <a:avLst/>
          </a:prstGeom>
          <a:noFill/>
        </p:spPr>
        <p:txBody>
          <a:bodyPr wrap="square" rtlCol="0" anchor="t">
            <a:spAutoFit/>
          </a:bodyPr>
          <a:p>
            <a:r>
              <a:rPr lang="zh-CN" altLang="en-US"/>
              <a:t>https://www.zhihu.com/question/266750532</a:t>
            </a: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751840"/>
            <a:ext cx="11723370" cy="4954270"/>
          </a:xfrm>
          <a:prstGeom prst="rect">
            <a:avLst/>
          </a:prstGeom>
          <a:noFill/>
        </p:spPr>
        <p:txBody>
          <a:bodyPr wrap="square" rtlCol="0" anchor="t">
            <a:spAutoFit/>
          </a:bodyPr>
          <a:p>
            <a:r>
              <a:rPr lang="zh-CN" altLang="en-US" sz="3600"/>
              <a:t>最小圆覆盖</a:t>
            </a:r>
            <a:endParaRPr lang="zh-CN" altLang="en-US" sz="3600"/>
          </a:p>
          <a:p>
            <a:r>
              <a:rPr lang="zh-CN" altLang="en-US" sz="2800"/>
              <a:t>正解是暴力。</a:t>
            </a:r>
            <a:endParaRPr lang="zh-CN" altLang="en-US" sz="2800"/>
          </a:p>
          <a:p>
            <a:endParaRPr lang="zh-CN" altLang="en-US" sz="2800"/>
          </a:p>
          <a:p>
            <a:r>
              <a:rPr lang="zh-CN" altLang="en-US" sz="2800"/>
              <a:t>根据三点定圆，我们可以通过枚举三个点，然后确定一个圆。</a:t>
            </a:r>
            <a:endParaRPr lang="zh-CN" altLang="en-US" sz="2800"/>
          </a:p>
          <a:p>
            <a:r>
              <a:rPr lang="zh-CN" altLang="en-US" sz="2800"/>
              <a:t>考虑在这个暴力的基础上进行优化。</a:t>
            </a:r>
            <a:endParaRPr lang="zh-CN" altLang="en-US" sz="2800"/>
          </a:p>
          <a:p>
            <a:endParaRPr lang="zh-CN" altLang="en-US" sz="2800"/>
          </a:p>
          <a:p>
            <a:r>
              <a:rPr lang="zh-CN" altLang="en-US" sz="2800"/>
              <a:t>当只有一个点时，最小圆覆盖显然是圆心是这个点，半径为 0 的 “圆”。</a:t>
            </a:r>
            <a:endParaRPr lang="zh-CN" altLang="en-US" sz="2800"/>
          </a:p>
          <a:p>
            <a:r>
              <a:rPr lang="zh-CN" altLang="en-US" sz="2800"/>
              <a:t>当只有两个点时，最小圆覆盖显然是以连线中点为圆心，</a:t>
            </a:r>
            <a:endParaRPr lang="zh-CN" altLang="en-US" sz="2800"/>
          </a:p>
          <a:p>
            <a:r>
              <a:rPr lang="zh-CN" altLang="en-US" sz="2800"/>
              <a:t>连线长一半为半径的圆。</a:t>
            </a:r>
            <a:endParaRPr lang="zh-CN" altLang="en-US" sz="2800"/>
          </a:p>
          <a:p>
            <a:endParaRPr lang="zh-CN" altLang="en-US" sz="2800"/>
          </a:p>
          <a:p>
            <a:r>
              <a:rPr lang="zh-CN" altLang="en-US" sz="2800"/>
              <a:t>当只有三个点时，最小圆覆盖是这三个点形成的三角形的外接圆。</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528920" y="526320"/>
            <a:ext cx="7229880" cy="5209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A6A6A6"/>
                </a:solidFill>
                <a:latin typeface="Calibri" panose="020F0502020204030204"/>
              </a:rPr>
              <a:t>  </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平面直角坐标系</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点</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直线</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000000"/>
                </a:solidFill>
                <a:latin typeface="Calibri" panose="020F0502020204030204"/>
              </a:rPr>
              <a:t>线段</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多边形</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圆</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矢量及其运算</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矢量的加减法</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矢量的数量积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矢量的矢量积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计算几何的基本算法</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07440" y="1996440"/>
            <a:ext cx="9324975" cy="4360545"/>
          </a:xfrm>
          <a:prstGeom prst="rect">
            <a:avLst/>
          </a:prstGeom>
        </p:spPr>
      </p:pic>
      <p:sp>
        <p:nvSpPr>
          <p:cNvPr id="4" name="文本框 3"/>
          <p:cNvSpPr txBox="1"/>
          <p:nvPr/>
        </p:nvSpPr>
        <p:spPr>
          <a:xfrm>
            <a:off x="672465" y="926465"/>
            <a:ext cx="8954770" cy="368300"/>
          </a:xfrm>
          <a:prstGeom prst="rect">
            <a:avLst/>
          </a:prstGeom>
          <a:noFill/>
        </p:spPr>
        <p:txBody>
          <a:bodyPr wrap="square" rtlCol="0" anchor="t">
            <a:spAutoFit/>
          </a:bodyPr>
          <a:p>
            <a:r>
              <a:rPr lang="zh-CN" altLang="en-US"/>
              <a:t>三重 for 循环。一个显然的优化就是如果该点已在圆内则跳过。</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图片 1"/>
          <p:cNvPicPr/>
          <p:nvPr/>
        </p:nvPicPr>
        <p:blipFill>
          <a:blip r:embed="rId1"/>
          <a:stretch>
            <a:fillRect/>
          </a:stretch>
        </p:blipFill>
        <p:spPr>
          <a:xfrm>
            <a:off x="759960" y="487080"/>
            <a:ext cx="10155960" cy="52707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1528920" y="526320"/>
            <a:ext cx="7229880" cy="5209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A6A6A6"/>
                </a:solidFill>
                <a:latin typeface="Calibri" panose="020F0502020204030204"/>
              </a:rPr>
              <a:t>  </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平面直角坐标系</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点</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直线</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线段</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000000"/>
                </a:solidFill>
                <a:latin typeface="Calibri" panose="020F0502020204030204"/>
              </a:rPr>
              <a:t>多边形</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圆</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矢量及其运算</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矢量的加减法</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矢量的数量积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矢量的矢量积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计算几何的基本算法</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7660" y="511175"/>
            <a:ext cx="11127105" cy="5631180"/>
          </a:xfrm>
          <a:prstGeom prst="rect">
            <a:avLst/>
          </a:prstGeom>
          <a:noFill/>
        </p:spPr>
        <p:txBody>
          <a:bodyPr wrap="square" rtlCol="0" anchor="t">
            <a:spAutoFit/>
          </a:bodyPr>
          <a:p>
            <a:r>
              <a:rPr lang="zh-CN" altLang="en-US" sz="3600"/>
              <a:t>多边形</a:t>
            </a:r>
            <a:endParaRPr lang="zh-CN" altLang="en-US" sz="3600"/>
          </a:p>
          <a:p>
            <a:r>
              <a:rPr lang="zh-CN" altLang="en-US" sz="3600"/>
              <a:t>一个 n 边形由 n 个点组成。</a:t>
            </a:r>
            <a:endParaRPr lang="zh-CN" altLang="en-US" sz="3600"/>
          </a:p>
          <a:p>
            <a:r>
              <a:rPr lang="zh-CN" altLang="en-US" sz="3600"/>
              <a:t>因此我们常用数组来表示多边形。</a:t>
            </a:r>
            <a:endParaRPr lang="zh-CN" altLang="en-US" sz="3600"/>
          </a:p>
          <a:p>
            <a:r>
              <a:rPr lang="zh-CN" altLang="en-US" sz="3600"/>
              <a:t>一般多边形的顶点逆时针排列。</a:t>
            </a:r>
            <a:endParaRPr lang="zh-CN" altLang="en-US" sz="3600"/>
          </a:p>
          <a:p>
            <a:r>
              <a:rPr lang="zh-CN" altLang="en-US" sz="3600"/>
              <a:t>因为二维平面内的象限就是逆时针的。</a:t>
            </a:r>
            <a:endParaRPr lang="zh-CN" altLang="en-US" sz="3600"/>
          </a:p>
          <a:p>
            <a:r>
              <a:rPr lang="zh-CN" altLang="en-US" sz="3600"/>
              <a:t>我们可以根据多边形面积的正负性</a:t>
            </a:r>
            <a:endParaRPr lang="zh-CN" altLang="en-US" sz="3600"/>
          </a:p>
          <a:p>
            <a:r>
              <a:rPr lang="zh-CN" altLang="en-US" sz="3600"/>
              <a:t>来判断这个多边形是逆时针与否。</a:t>
            </a:r>
            <a:endParaRPr lang="zh-CN" altLang="en-US" sz="3600"/>
          </a:p>
          <a:p>
            <a:r>
              <a:rPr lang="zh-CN" altLang="en-US" sz="3600"/>
              <a:t>因为</a:t>
            </a:r>
            <a:endParaRPr lang="zh-CN" altLang="en-US" sz="3600"/>
          </a:p>
          <a:p>
            <a:r>
              <a:rPr lang="zh-CN" altLang="en-US" sz="3600"/>
              <a:t>顺时针相邻两点与原点夹角角度为负，</a:t>
            </a:r>
            <a:endParaRPr lang="zh-CN" altLang="en-US" sz="3600"/>
          </a:p>
          <a:p>
            <a:r>
              <a:rPr lang="zh-CN" altLang="en-US" sz="3600"/>
              <a:t>则 sin 的值为负，则面积为负。</a:t>
            </a:r>
            <a:endParaRPr lang="zh-CN" altLang="en-US"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1528920" y="526320"/>
            <a:ext cx="7229880" cy="5209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A6A6A6"/>
                </a:solidFill>
                <a:latin typeface="Calibri" panose="020F0502020204030204"/>
              </a:rPr>
              <a:t>  </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平面直角坐标系</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点</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直线</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线段</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多边形</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000000"/>
                </a:solidFill>
                <a:latin typeface="Calibri" panose="020F0502020204030204"/>
              </a:rPr>
              <a:t>圆</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矢量及其运算</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矢量的加减法</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矢量的数量积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矢量的矢量积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计算几何的基本算法</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167920" y="0"/>
            <a:ext cx="2539800" cy="516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2800" b="0" strike="noStrike" spc="-1">
                <a:solidFill>
                  <a:srgbClr val="000000"/>
                </a:solidFill>
                <a:latin typeface="Calibri" panose="020F0502020204030204"/>
              </a:rPr>
              <a:t>圆的方程</a:t>
            </a:r>
            <a:endParaRPr lang="en-US" sz="2800" b="0" strike="noStrike" spc="-1">
              <a:latin typeface="Arial" panose="020B0604020202020204"/>
            </a:endParaRPr>
          </a:p>
        </p:txBody>
      </p:sp>
      <p:pic>
        <p:nvPicPr>
          <p:cNvPr id="180" name="图片 2"/>
          <p:cNvPicPr/>
          <p:nvPr/>
        </p:nvPicPr>
        <p:blipFill>
          <a:blip r:embed="rId1"/>
          <a:stretch>
            <a:fillRect/>
          </a:stretch>
        </p:blipFill>
        <p:spPr>
          <a:xfrm>
            <a:off x="413280" y="713880"/>
            <a:ext cx="12102840" cy="36021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2780640" y="0"/>
            <a:ext cx="253980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1800" b="0" strike="noStrike" spc="-1">
                <a:solidFill>
                  <a:srgbClr val="000000"/>
                </a:solidFill>
                <a:latin typeface="Calibri" panose="020F0502020204030204"/>
              </a:rPr>
              <a:t>圆的极坐标方程</a:t>
            </a:r>
            <a:endParaRPr lang="en-US" sz="1800" b="0" strike="noStrike" spc="-1">
              <a:latin typeface="Arial" panose="020B0604020202020204"/>
            </a:endParaRPr>
          </a:p>
        </p:txBody>
      </p:sp>
      <p:pic>
        <p:nvPicPr>
          <p:cNvPr id="182" name="图片 2"/>
          <p:cNvPicPr/>
          <p:nvPr/>
        </p:nvPicPr>
        <p:blipFill>
          <a:blip r:embed="rId1"/>
          <a:stretch>
            <a:fillRect/>
          </a:stretch>
        </p:blipFill>
        <p:spPr>
          <a:xfrm>
            <a:off x="816120" y="660960"/>
            <a:ext cx="10851840" cy="59947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1528920" y="526320"/>
            <a:ext cx="7229880" cy="5209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A6A6A6"/>
                </a:solidFill>
                <a:latin typeface="Calibri" panose="020F0502020204030204"/>
              </a:rPr>
              <a:t>  </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平面直角坐标系</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点</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直线</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线段</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多边形</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en-US" sz="2800" b="0" strike="noStrike" spc="-1">
                <a:solidFill>
                  <a:srgbClr val="000000"/>
                </a:solidFill>
                <a:latin typeface="Calibri" panose="020F0502020204030204"/>
              </a:rPr>
              <a:t> </a:t>
            </a:r>
            <a:r>
              <a:rPr lang="zh-CN" sz="2800" b="0" strike="noStrike" spc="-1">
                <a:solidFill>
                  <a:srgbClr val="A6A6A6"/>
                </a:solidFill>
                <a:latin typeface="Calibri" panose="020F0502020204030204"/>
              </a:rPr>
              <a:t>圆</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矢量及其运算</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矢量的加减法</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矢量的数量积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矢量的矢量积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000000"/>
                </a:solidFill>
                <a:latin typeface="Calibri" panose="020F0502020204030204"/>
              </a:rPr>
              <a:t>计算几何的基本算法</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559400" y="548545"/>
            <a:ext cx="7229880" cy="5209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chemeClr val="tx1"/>
                </a:solidFill>
                <a:latin typeface="Calibri" panose="020F0502020204030204"/>
              </a:rPr>
              <a:t>  </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平面直角坐标系</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点</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直线</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线段</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多边形</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圆</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矢量及其运算</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矢量的加减法</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矢量的数量积</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矢量的矢量积</a:t>
            </a:r>
            <a:endParaRPr lang="en-US" sz="2800" b="0" strike="noStrike" spc="-1">
              <a:solidFill>
                <a:schemeClr val="tx1"/>
              </a:solidFill>
              <a:latin typeface="Arial" panose="020B0604020202020204"/>
            </a:endParaRPr>
          </a:p>
          <a:p>
            <a:pPr>
              <a:lnSpc>
                <a:spcPct val="100000"/>
              </a:lnSpc>
            </a:pPr>
            <a:r>
              <a:rPr lang="en-US" sz="2800" b="0" strike="noStrike" spc="-1">
                <a:solidFill>
                  <a:schemeClr val="tx1"/>
                </a:solidFill>
                <a:latin typeface="Calibri" panose="020F0502020204030204"/>
              </a:rPr>
              <a:t>  </a:t>
            </a:r>
            <a:r>
              <a:rPr lang="zh-CN" sz="2800" b="0" strike="noStrike" spc="-1">
                <a:solidFill>
                  <a:schemeClr val="tx1"/>
                </a:solidFill>
                <a:latin typeface="Calibri" panose="020F0502020204030204"/>
              </a:rPr>
              <a:t>计算几何的基本算法</a:t>
            </a:r>
            <a:endParaRPr lang="zh-CN" sz="2800" b="0" strike="noStrike" spc="-1">
              <a:solidFill>
                <a:schemeClr val="tx1"/>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3024360" y="0"/>
            <a:ext cx="5466240" cy="516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2800" b="0" strike="noStrike" spc="-1">
                <a:solidFill>
                  <a:srgbClr val="000000"/>
                </a:solidFill>
                <a:latin typeface="Calibri" panose="020F0502020204030204"/>
              </a:rPr>
              <a:t>点到直线的距离</a:t>
            </a:r>
            <a:endParaRPr lang="en-US" sz="2800" b="0" strike="noStrike" spc="-1">
              <a:latin typeface="Arial" panose="020B0604020202020204"/>
            </a:endParaRPr>
          </a:p>
        </p:txBody>
      </p:sp>
      <p:pic>
        <p:nvPicPr>
          <p:cNvPr id="185" name="图片 2"/>
          <p:cNvPicPr/>
          <p:nvPr/>
        </p:nvPicPr>
        <p:blipFill>
          <a:blip r:embed="rId1"/>
          <a:stretch>
            <a:fillRect/>
          </a:stretch>
        </p:blipFill>
        <p:spPr>
          <a:xfrm>
            <a:off x="551160" y="1380600"/>
            <a:ext cx="11442240" cy="40971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2871000" y="0"/>
            <a:ext cx="5401440" cy="516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2800" b="0" strike="noStrike" spc="-1">
                <a:solidFill>
                  <a:srgbClr val="000000"/>
                </a:solidFill>
                <a:latin typeface="Calibri" panose="020F0502020204030204"/>
              </a:rPr>
              <a:t>两直线的位置关系</a:t>
            </a:r>
            <a:endParaRPr lang="en-US" sz="2800" b="0" strike="noStrike" spc="-1">
              <a:latin typeface="Arial" panose="020B0604020202020204"/>
            </a:endParaRPr>
          </a:p>
        </p:txBody>
      </p:sp>
      <p:pic>
        <p:nvPicPr>
          <p:cNvPr id="187" name="图片 2"/>
          <p:cNvPicPr/>
          <p:nvPr/>
        </p:nvPicPr>
        <p:blipFill>
          <a:blip r:embed="rId1"/>
          <a:stretch>
            <a:fillRect/>
          </a:stretch>
        </p:blipFill>
        <p:spPr>
          <a:xfrm>
            <a:off x="1287720" y="635760"/>
            <a:ext cx="9304920" cy="2347200"/>
          </a:xfrm>
          <a:prstGeom prst="rect">
            <a:avLst/>
          </a:prstGeom>
          <a:ln w="0">
            <a:noFill/>
          </a:ln>
        </p:spPr>
      </p:pic>
      <p:pic>
        <p:nvPicPr>
          <p:cNvPr id="188" name="图片 3"/>
          <p:cNvPicPr/>
          <p:nvPr/>
        </p:nvPicPr>
        <p:blipFill>
          <a:blip r:embed="rId2"/>
          <a:stretch>
            <a:fillRect/>
          </a:stretch>
        </p:blipFill>
        <p:spPr>
          <a:xfrm>
            <a:off x="1748880" y="3190320"/>
            <a:ext cx="6165360" cy="3667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2385000" y="0"/>
            <a:ext cx="2539800" cy="516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2800" b="0" strike="noStrike" spc="-1">
                <a:solidFill>
                  <a:srgbClr val="000000"/>
                </a:solidFill>
                <a:latin typeface="Calibri" panose="020F0502020204030204"/>
              </a:rPr>
              <a:t>两直线的夹角</a:t>
            </a:r>
            <a:endParaRPr lang="en-US" sz="2800" b="0" strike="noStrike" spc="-1">
              <a:latin typeface="Arial" panose="020B0604020202020204"/>
            </a:endParaRPr>
          </a:p>
        </p:txBody>
      </p:sp>
      <p:pic>
        <p:nvPicPr>
          <p:cNvPr id="190" name="图片 2"/>
          <p:cNvPicPr/>
          <p:nvPr/>
        </p:nvPicPr>
        <p:blipFill>
          <a:blip r:embed="rId1"/>
          <a:stretch>
            <a:fillRect/>
          </a:stretch>
        </p:blipFill>
        <p:spPr>
          <a:xfrm>
            <a:off x="1491480" y="755640"/>
            <a:ext cx="10310760" cy="55249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2653560" y="0"/>
            <a:ext cx="6743520" cy="516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2800" b="0" strike="noStrike" spc="-1">
                <a:solidFill>
                  <a:srgbClr val="000000"/>
                </a:solidFill>
                <a:latin typeface="Calibri" panose="020F0502020204030204"/>
              </a:rPr>
              <a:t>直线与圆及圆与圆的位置关系</a:t>
            </a:r>
            <a:endParaRPr lang="en-US" sz="2800" b="0" strike="noStrike" spc="-1">
              <a:latin typeface="Arial" panose="020B0604020202020204"/>
            </a:endParaRPr>
          </a:p>
        </p:txBody>
      </p:sp>
      <p:pic>
        <p:nvPicPr>
          <p:cNvPr id="192" name="图片 2"/>
          <p:cNvPicPr/>
          <p:nvPr/>
        </p:nvPicPr>
        <p:blipFill>
          <a:blip r:embed="rId1"/>
          <a:stretch>
            <a:fillRect/>
          </a:stretch>
        </p:blipFill>
        <p:spPr>
          <a:xfrm>
            <a:off x="518040" y="1100520"/>
            <a:ext cx="11406960" cy="40687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2653560" y="0"/>
            <a:ext cx="6743520" cy="516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2800" b="0" strike="noStrike" spc="-1">
                <a:solidFill>
                  <a:srgbClr val="000000"/>
                </a:solidFill>
                <a:latin typeface="Calibri" panose="020F0502020204030204"/>
              </a:rPr>
              <a:t>直线与圆及圆与圆的位置关系</a:t>
            </a:r>
            <a:endParaRPr lang="en-US" sz="2800" b="0" strike="noStrike" spc="-1">
              <a:latin typeface="Arial" panose="020B0604020202020204"/>
            </a:endParaRPr>
          </a:p>
        </p:txBody>
      </p:sp>
      <p:sp>
        <p:nvSpPr>
          <p:cNvPr id="194" name="CustomShape 2"/>
          <p:cNvSpPr/>
          <p:nvPr/>
        </p:nvSpPr>
        <p:spPr>
          <a:xfrm>
            <a:off x="1208880" y="791280"/>
            <a:ext cx="253980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000000"/>
                </a:solidFill>
                <a:latin typeface="Calibri" panose="020F0502020204030204"/>
              </a:rPr>
              <a:t>2</a:t>
            </a:r>
            <a:r>
              <a:rPr lang="zh-CN" sz="1800" b="0" strike="noStrike" spc="-1">
                <a:solidFill>
                  <a:srgbClr val="000000"/>
                </a:solidFill>
                <a:latin typeface="Calibri" panose="020F0502020204030204"/>
              </a:rPr>
              <a:t>．直线与圆相交</a:t>
            </a:r>
            <a:endParaRPr lang="en-US" sz="1800" b="0" strike="noStrike" spc="-1">
              <a:latin typeface="Arial" panose="020B0604020202020204"/>
            </a:endParaRPr>
          </a:p>
        </p:txBody>
      </p:sp>
      <p:sp>
        <p:nvSpPr>
          <p:cNvPr id="195" name="CustomShape 3"/>
          <p:cNvSpPr/>
          <p:nvPr/>
        </p:nvSpPr>
        <p:spPr>
          <a:xfrm>
            <a:off x="1132200" y="1498680"/>
            <a:ext cx="677016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1800" b="0" strike="noStrike" spc="-1">
                <a:solidFill>
                  <a:srgbClr val="000000"/>
                </a:solidFill>
                <a:latin typeface="Calibri" panose="020F0502020204030204"/>
              </a:rPr>
              <a:t>设直线 </a:t>
            </a:r>
            <a:r>
              <a:rPr lang="en-US" sz="1800" b="0" strike="noStrike" spc="-1">
                <a:solidFill>
                  <a:srgbClr val="000000"/>
                </a:solidFill>
                <a:latin typeface="Calibri" panose="020F0502020204030204"/>
              </a:rPr>
              <a:t>l </a:t>
            </a:r>
            <a:r>
              <a:rPr lang="zh-CN" sz="1800" b="0" strike="noStrike" spc="-1">
                <a:solidFill>
                  <a:srgbClr val="000000"/>
                </a:solidFill>
                <a:latin typeface="Calibri" panose="020F0502020204030204"/>
              </a:rPr>
              <a:t>与圆 </a:t>
            </a:r>
            <a:r>
              <a:rPr lang="en-US" sz="1800" b="0" strike="noStrike" spc="-1">
                <a:solidFill>
                  <a:srgbClr val="000000"/>
                </a:solidFill>
                <a:latin typeface="Calibri" panose="020F0502020204030204"/>
              </a:rPr>
              <a:t>C </a:t>
            </a:r>
            <a:r>
              <a:rPr lang="zh-CN" sz="1800" b="0" strike="noStrike" spc="-1">
                <a:solidFill>
                  <a:srgbClr val="000000"/>
                </a:solidFill>
                <a:latin typeface="Calibri" panose="020F0502020204030204"/>
              </a:rPr>
              <a:t>交于 </a:t>
            </a:r>
            <a:r>
              <a:rPr lang="en-US" sz="1800" b="0" strike="noStrike" spc="-1">
                <a:solidFill>
                  <a:srgbClr val="000000"/>
                </a:solidFill>
                <a:latin typeface="Calibri" panose="020F0502020204030204"/>
              </a:rPr>
              <a:t>A</a:t>
            </a:r>
            <a:r>
              <a:rPr lang="zh-CN" sz="1800" b="0" strike="noStrike" spc="-1">
                <a:solidFill>
                  <a:srgbClr val="000000"/>
                </a:solidFill>
                <a:latin typeface="Calibri" panose="020F0502020204030204"/>
              </a:rPr>
              <a:t>、</a:t>
            </a:r>
            <a:r>
              <a:rPr lang="en-US" sz="1800" b="0" strike="noStrike" spc="-1">
                <a:solidFill>
                  <a:srgbClr val="000000"/>
                </a:solidFill>
                <a:latin typeface="Calibri" panose="020F0502020204030204"/>
              </a:rPr>
              <a:t>B </a:t>
            </a:r>
            <a:r>
              <a:rPr lang="zh-CN" sz="1800" b="0" strike="noStrike" spc="-1">
                <a:solidFill>
                  <a:srgbClr val="000000"/>
                </a:solidFill>
                <a:latin typeface="Calibri" panose="020F0502020204030204"/>
              </a:rPr>
              <a:t>两点，又设圆的半径为 </a:t>
            </a:r>
            <a:r>
              <a:rPr lang="en-US" sz="1800" b="0" strike="noStrike" spc="-1">
                <a:solidFill>
                  <a:srgbClr val="000000"/>
                </a:solidFill>
                <a:latin typeface="Calibri" panose="020F0502020204030204"/>
              </a:rPr>
              <a:t>r</a:t>
            </a:r>
            <a:r>
              <a:rPr lang="zh-CN" sz="1800" b="0" strike="noStrike" spc="-1">
                <a:solidFill>
                  <a:srgbClr val="000000"/>
                </a:solidFill>
                <a:latin typeface="Calibri" panose="020F0502020204030204"/>
              </a:rPr>
              <a:t>，圆</a:t>
            </a:r>
            <a:endParaRPr lang="en-US" sz="1800" b="0" strike="noStrike" spc="-1">
              <a:latin typeface="Arial" panose="020B0604020202020204"/>
            </a:endParaRPr>
          </a:p>
        </p:txBody>
      </p:sp>
      <p:sp>
        <p:nvSpPr>
          <p:cNvPr id="196" name="CustomShape 4"/>
          <p:cNvSpPr/>
          <p:nvPr/>
        </p:nvSpPr>
        <p:spPr>
          <a:xfrm>
            <a:off x="1132200" y="1898640"/>
            <a:ext cx="9211680" cy="639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1800" b="0" strike="noStrike" spc="-1">
                <a:solidFill>
                  <a:srgbClr val="000000"/>
                </a:solidFill>
                <a:latin typeface="Calibri" panose="020F0502020204030204"/>
              </a:rPr>
              <a:t>心到 </a:t>
            </a:r>
            <a:r>
              <a:rPr lang="en-US" sz="1800" b="0" strike="noStrike" spc="-1">
                <a:solidFill>
                  <a:srgbClr val="000000"/>
                </a:solidFill>
                <a:latin typeface="Calibri" panose="020F0502020204030204"/>
              </a:rPr>
              <a:t>l </a:t>
            </a:r>
            <a:r>
              <a:rPr lang="zh-CN" sz="1800" b="0" strike="noStrike" spc="-1">
                <a:solidFill>
                  <a:srgbClr val="000000"/>
                </a:solidFill>
                <a:latin typeface="Calibri" panose="020F0502020204030204"/>
              </a:rPr>
              <a:t>的距离为 </a:t>
            </a:r>
            <a:r>
              <a:rPr lang="en-US" sz="1800" b="0" strike="noStrike" spc="-1">
                <a:solidFill>
                  <a:srgbClr val="000000"/>
                </a:solidFill>
                <a:latin typeface="Calibri" panose="020F0502020204030204"/>
              </a:rPr>
              <a:t>d</a:t>
            </a:r>
            <a:r>
              <a:rPr lang="zh-CN" sz="1800" b="0" strike="noStrike" spc="-1">
                <a:solidFill>
                  <a:srgbClr val="000000"/>
                </a:solidFill>
                <a:latin typeface="Calibri" panose="020F0502020204030204"/>
              </a:rPr>
              <a:t>，</a:t>
            </a:r>
            <a:r>
              <a:rPr lang="en-US" sz="1800" b="0" strike="noStrike" spc="-1">
                <a:solidFill>
                  <a:srgbClr val="000000"/>
                </a:solidFill>
                <a:latin typeface="Calibri" panose="020F0502020204030204"/>
              </a:rPr>
              <a:t>|AB|=2m</a:t>
            </a:r>
            <a:r>
              <a:rPr lang="zh-CN" sz="1800" b="0" strike="noStrike" spc="-1">
                <a:solidFill>
                  <a:srgbClr val="000000"/>
                </a:solidFill>
                <a:latin typeface="Calibri" panose="020F0502020204030204"/>
              </a:rPr>
              <a:t>，则 </a:t>
            </a:r>
            <a:r>
              <a:rPr lang="en-US" sz="1800" b="0" strike="noStrike" spc="-1">
                <a:solidFill>
                  <a:srgbClr val="000000"/>
                </a:solidFill>
                <a:latin typeface="Calibri" panose="020F0502020204030204"/>
              </a:rPr>
              <a:t>h </a:t>
            </a:r>
            <a:r>
              <a:rPr lang="en-US" sz="1800" b="0" strike="noStrike" spc="-1">
                <a:solidFill>
                  <a:srgbClr val="000000"/>
                </a:solidFill>
                <a:latin typeface="Calibri" panose="020F0502020204030204"/>
              </a:rPr>
              <a:t>^2 </a:t>
            </a:r>
            <a:r>
              <a:rPr lang="zh-CN" sz="1800" b="0" strike="noStrike" spc="-1">
                <a:solidFill>
                  <a:srgbClr val="000000"/>
                </a:solidFill>
                <a:latin typeface="Calibri" panose="020F0502020204030204"/>
              </a:rPr>
              <a:t>＋</a:t>
            </a:r>
            <a:r>
              <a:rPr lang="en-US" sz="1800" b="0" strike="noStrike" spc="-1">
                <a:solidFill>
                  <a:srgbClr val="000000"/>
                </a:solidFill>
                <a:latin typeface="Calibri" panose="020F0502020204030204"/>
              </a:rPr>
              <a:t>m^ 2 =r ^2 </a:t>
            </a:r>
            <a:r>
              <a:rPr lang="zh-CN" sz="1800" b="0" strike="noStrike" spc="-1">
                <a:solidFill>
                  <a:srgbClr val="000000"/>
                </a:solidFill>
                <a:latin typeface="Calibri" panose="020F0502020204030204"/>
              </a:rPr>
              <a:t>．解关于直线与圆相交的问题</a:t>
            </a:r>
            <a:endParaRPr lang="en-US" sz="1800" b="0" strike="noStrike" spc="-1">
              <a:latin typeface="Arial" panose="020B0604020202020204"/>
            </a:endParaRPr>
          </a:p>
          <a:p>
            <a:pPr>
              <a:lnSpc>
                <a:spcPct val="100000"/>
              </a:lnSpc>
            </a:pPr>
            <a:r>
              <a:rPr lang="zh-CN" sz="1800" b="0" strike="noStrike" spc="-1">
                <a:solidFill>
                  <a:srgbClr val="000000"/>
                </a:solidFill>
                <a:latin typeface="Calibri" panose="020F0502020204030204"/>
              </a:rPr>
              <a:t>时，要注意这个关系式的应用．</a:t>
            </a:r>
            <a:endParaRPr lang="en-US" sz="1800" b="0" strike="noStrike" spc="-1">
              <a:latin typeface="Arial" panose="020B0604020202020204"/>
            </a:endParaRPr>
          </a:p>
        </p:txBody>
      </p:sp>
      <p:pic>
        <p:nvPicPr>
          <p:cNvPr id="197" name="图片 6"/>
          <p:cNvPicPr/>
          <p:nvPr/>
        </p:nvPicPr>
        <p:blipFill>
          <a:blip r:embed="rId1"/>
          <a:stretch>
            <a:fillRect/>
          </a:stretch>
        </p:blipFill>
        <p:spPr>
          <a:xfrm>
            <a:off x="2538720" y="3004920"/>
            <a:ext cx="4599720" cy="34300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372745" y="188595"/>
            <a:ext cx="11671935" cy="2242820"/>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p>
            <a:pPr>
              <a:lnSpc>
                <a:spcPct val="100000"/>
              </a:lnSpc>
            </a:pPr>
            <a:r>
              <a:rPr lang="en-US" sz="2800" b="0" strike="noStrike" spc="-1">
                <a:solidFill>
                  <a:srgbClr val="000000"/>
                </a:solidFill>
                <a:latin typeface="Calibri" panose="020F0502020204030204"/>
              </a:rPr>
              <a:t>3</a:t>
            </a:r>
            <a:r>
              <a:rPr lang="zh-CN" sz="2800" b="0" strike="noStrike" spc="-1">
                <a:solidFill>
                  <a:srgbClr val="000000"/>
                </a:solidFill>
                <a:latin typeface="Calibri" panose="020F0502020204030204"/>
              </a:rPr>
              <a:t>．直线与圆相切</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直线与圆相切的基本问题是求圆的切线方程．一般地说，求圆的切</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线方程通常有下列三种类型题及解法：</a:t>
            </a: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(1)</a:t>
            </a:r>
            <a:r>
              <a:rPr lang="zh-CN" sz="2800" b="0" strike="noStrike" spc="-1">
                <a:solidFill>
                  <a:srgbClr val="000000"/>
                </a:solidFill>
                <a:latin typeface="Calibri" panose="020F0502020204030204"/>
              </a:rPr>
              <a:t>已知切点求切线方程</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已知切点求圆的切线方程，一般用切点式切线方程 </a:t>
            </a:r>
            <a:r>
              <a:rPr lang="en-US" sz="2800" b="0" strike="noStrike" spc="-1">
                <a:solidFill>
                  <a:srgbClr val="000000"/>
                </a:solidFill>
                <a:latin typeface="Calibri" panose="020F0502020204030204"/>
              </a:rPr>
              <a:t>x 0 x+y 0 y=r ^2 </a:t>
            </a:r>
            <a:r>
              <a:rPr lang="zh-CN" sz="2800" b="0" strike="noStrike" spc="-1">
                <a:solidFill>
                  <a:srgbClr val="000000"/>
                </a:solidFill>
                <a:latin typeface="Calibri" panose="020F0502020204030204"/>
              </a:rPr>
              <a:t>求解．</a:t>
            </a:r>
            <a:endParaRPr lang="en-US" sz="2800" b="0" strike="noStrike" spc="-1">
              <a:latin typeface="Arial" panose="020B0604020202020204"/>
            </a:endParaRPr>
          </a:p>
        </p:txBody>
      </p:sp>
      <p:sp>
        <p:nvSpPr>
          <p:cNvPr id="199" name="CustomShape 2"/>
          <p:cNvSpPr/>
          <p:nvPr/>
        </p:nvSpPr>
        <p:spPr>
          <a:xfrm>
            <a:off x="372110" y="2809240"/>
            <a:ext cx="11187430" cy="138112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p>
            <a:pPr>
              <a:lnSpc>
                <a:spcPct val="100000"/>
              </a:lnSpc>
            </a:pPr>
            <a:r>
              <a:rPr lang="en-US" sz="2800" b="0" strike="noStrike" spc="-1">
                <a:solidFill>
                  <a:srgbClr val="000000"/>
                </a:solidFill>
                <a:latin typeface="Calibri" panose="020F0502020204030204"/>
              </a:rPr>
              <a:t>(2)</a:t>
            </a:r>
            <a:r>
              <a:rPr lang="zh-CN" sz="2800" b="0" strike="noStrike" spc="-1">
                <a:solidFill>
                  <a:srgbClr val="000000"/>
                </a:solidFill>
                <a:latin typeface="Calibri" panose="020F0502020204030204"/>
              </a:rPr>
              <a:t>已知切线的斜率求切线方程</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已知切线的斜率 </a:t>
            </a:r>
            <a:r>
              <a:rPr lang="en-US" sz="2800" b="0" strike="noStrike" spc="-1">
                <a:solidFill>
                  <a:srgbClr val="000000"/>
                </a:solidFill>
                <a:latin typeface="Calibri" panose="020F0502020204030204"/>
              </a:rPr>
              <a:t>k</a:t>
            </a:r>
            <a:r>
              <a:rPr lang="zh-CN" sz="2800" b="0" strike="noStrike" spc="-1">
                <a:solidFill>
                  <a:srgbClr val="000000"/>
                </a:solidFill>
                <a:latin typeface="Calibri" panose="020F0502020204030204"/>
              </a:rPr>
              <a:t>，求圆的切线方程，一般考虑用直线的斜截式方程</a:t>
            </a: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y=kx+b</a:t>
            </a:r>
            <a:r>
              <a:rPr lang="zh-CN" sz="2800" b="0" strike="noStrike" spc="-1">
                <a:solidFill>
                  <a:srgbClr val="000000"/>
                </a:solidFill>
                <a:latin typeface="Calibri" panose="020F0502020204030204"/>
              </a:rPr>
              <a:t>，因此只需要求出截距 </a:t>
            </a:r>
            <a:r>
              <a:rPr lang="en-US" sz="2800" b="0" strike="noStrike" spc="-1">
                <a:solidFill>
                  <a:srgbClr val="000000"/>
                </a:solidFill>
                <a:latin typeface="Calibri" panose="020F0502020204030204"/>
              </a:rPr>
              <a:t>b </a:t>
            </a:r>
            <a:r>
              <a:rPr lang="zh-CN" sz="2800" b="0" strike="noStrike" spc="-1">
                <a:solidFill>
                  <a:srgbClr val="000000"/>
                </a:solidFill>
                <a:latin typeface="Calibri" panose="020F0502020204030204"/>
              </a:rPr>
              <a:t>的值即可</a:t>
            </a:r>
            <a:endParaRPr lang="en-US" sz="2800" b="0" strike="noStrike" spc="-1">
              <a:latin typeface="Arial" panose="020B0604020202020204"/>
            </a:endParaRPr>
          </a:p>
        </p:txBody>
      </p:sp>
      <p:sp>
        <p:nvSpPr>
          <p:cNvPr id="200" name="CustomShape 3"/>
          <p:cNvSpPr/>
          <p:nvPr/>
        </p:nvSpPr>
        <p:spPr>
          <a:xfrm>
            <a:off x="390525" y="4571365"/>
            <a:ext cx="11313795" cy="138112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p>
            <a:pPr>
              <a:lnSpc>
                <a:spcPct val="100000"/>
              </a:lnSpc>
            </a:pPr>
            <a:r>
              <a:rPr lang="en-US" sz="2800" b="0" strike="noStrike" spc="-1">
                <a:solidFill>
                  <a:srgbClr val="000000"/>
                </a:solidFill>
                <a:latin typeface="Calibri" panose="020F0502020204030204"/>
              </a:rPr>
              <a:t>(3)</a:t>
            </a:r>
            <a:r>
              <a:rPr lang="zh-CN" sz="2800" b="0" strike="noStrike" spc="-1">
                <a:solidFill>
                  <a:srgbClr val="000000"/>
                </a:solidFill>
                <a:latin typeface="Calibri" panose="020F0502020204030204"/>
              </a:rPr>
              <a:t>已知圆外一点求切线方程</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已知圆外一点求圆的切线方程，可考虑用圆的切点式切线方程或直</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线的点斜式方程求解．</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551080" y="476875"/>
            <a:ext cx="9771480" cy="181229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二</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圆与圆的位置关系</a:t>
            </a: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1</a:t>
            </a:r>
            <a:r>
              <a:rPr lang="zh-CN" sz="2800" b="0" strike="noStrike" spc="-1">
                <a:solidFill>
                  <a:srgbClr val="000000"/>
                </a:solidFill>
                <a:latin typeface="Calibri" panose="020F0502020204030204"/>
              </a:rPr>
              <a:t>．判断两圆位置关系的方法</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若两圆的半径分别为 </a:t>
            </a:r>
            <a:r>
              <a:rPr lang="en-US" sz="2800" b="0" strike="noStrike" spc="-1">
                <a:solidFill>
                  <a:srgbClr val="000000"/>
                </a:solidFill>
                <a:latin typeface="Calibri" panose="020F0502020204030204"/>
              </a:rPr>
              <a:t>R </a:t>
            </a:r>
            <a:r>
              <a:rPr lang="zh-CN" sz="2800" b="0" strike="noStrike" spc="-1">
                <a:solidFill>
                  <a:srgbClr val="000000"/>
                </a:solidFill>
                <a:latin typeface="Calibri" panose="020F0502020204030204"/>
              </a:rPr>
              <a:t>和 </a:t>
            </a:r>
            <a:r>
              <a:rPr lang="en-US" sz="2800" b="0" strike="noStrike" spc="-1">
                <a:solidFill>
                  <a:srgbClr val="000000"/>
                </a:solidFill>
                <a:latin typeface="Calibri" panose="020F0502020204030204"/>
              </a:rPr>
              <a:t>r</a:t>
            </a:r>
            <a:r>
              <a:rPr lang="zh-CN" sz="2800" b="0" strike="noStrike" spc="-1">
                <a:solidFill>
                  <a:srgbClr val="000000"/>
                </a:solidFill>
                <a:latin typeface="Calibri" panose="020F0502020204030204"/>
              </a:rPr>
              <a:t>，圆心距为 </a:t>
            </a:r>
            <a:r>
              <a:rPr lang="en-US" sz="2800" b="0" strike="noStrike" spc="-1">
                <a:solidFill>
                  <a:srgbClr val="000000"/>
                </a:solidFill>
                <a:latin typeface="Calibri" panose="020F0502020204030204"/>
              </a:rPr>
              <a:t>d</a:t>
            </a:r>
            <a:r>
              <a:rPr lang="zh-CN" sz="2800" b="0" strike="noStrike" spc="-1">
                <a:solidFill>
                  <a:srgbClr val="000000"/>
                </a:solidFill>
                <a:latin typeface="Calibri" panose="020F0502020204030204"/>
              </a:rPr>
              <a:t>，则</a:t>
            </a: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 </a:t>
            </a:r>
            <a:endParaRPr lang="en-US" sz="2800" b="0" strike="noStrike" spc="-1">
              <a:latin typeface="Arial" panose="020B0604020202020204"/>
            </a:endParaRPr>
          </a:p>
        </p:txBody>
      </p:sp>
      <p:pic>
        <p:nvPicPr>
          <p:cNvPr id="202" name="图片 2"/>
          <p:cNvPicPr/>
          <p:nvPr/>
        </p:nvPicPr>
        <p:blipFill>
          <a:blip r:embed="rId1"/>
          <a:stretch>
            <a:fillRect/>
          </a:stretch>
        </p:blipFill>
        <p:spPr>
          <a:xfrm>
            <a:off x="698400" y="2122200"/>
            <a:ext cx="4277520" cy="2076840"/>
          </a:xfrm>
          <a:prstGeom prst="rect">
            <a:avLst/>
          </a:prstGeom>
          <a:ln w="0">
            <a:noFill/>
          </a:ln>
        </p:spPr>
      </p:pic>
      <p:sp>
        <p:nvSpPr>
          <p:cNvPr id="203" name="CustomShape 2"/>
          <p:cNvSpPr/>
          <p:nvPr/>
        </p:nvSpPr>
        <p:spPr>
          <a:xfrm>
            <a:off x="332105" y="4637405"/>
            <a:ext cx="11443335" cy="138112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p>
            <a:pPr>
              <a:lnSpc>
                <a:spcPct val="100000"/>
              </a:lnSpc>
            </a:pPr>
            <a:r>
              <a:rPr lang="en-US" sz="2800" b="0" strike="noStrike" spc="-1">
                <a:solidFill>
                  <a:srgbClr val="000000"/>
                </a:solidFill>
                <a:latin typeface="Calibri" panose="020F0502020204030204"/>
              </a:rPr>
              <a:t>2</a:t>
            </a:r>
            <a:r>
              <a:rPr lang="zh-CN" sz="2800" b="0" strike="noStrike" spc="-1">
                <a:solidFill>
                  <a:srgbClr val="000000"/>
                </a:solidFill>
                <a:latin typeface="Calibri" panose="020F0502020204030204"/>
              </a:rPr>
              <a:t>．相交</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相切、相离等</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两圆问题的解法</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解关于相交</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相切、相离等</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两圆的问题除用代数方法外，还要注意</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应用平面几何知识简化解题步骤</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图片 203"/>
          <p:cNvPicPr/>
          <p:nvPr/>
        </p:nvPicPr>
        <p:blipFill>
          <a:blip r:embed="rId1"/>
          <a:stretch>
            <a:fillRect/>
          </a:stretch>
        </p:blipFill>
        <p:spPr>
          <a:xfrm>
            <a:off x="1080000" y="3548880"/>
            <a:ext cx="5040000" cy="2571120"/>
          </a:xfrm>
          <a:prstGeom prst="rect">
            <a:avLst/>
          </a:prstGeom>
          <a:ln w="0">
            <a:noFill/>
          </a:ln>
        </p:spPr>
      </p:pic>
      <p:sp>
        <p:nvSpPr>
          <p:cNvPr id="205" name="TextShape 1"/>
          <p:cNvSpPr txBox="1"/>
          <p:nvPr/>
        </p:nvSpPr>
        <p:spPr>
          <a:xfrm>
            <a:off x="1260000" y="1620000"/>
            <a:ext cx="4529520" cy="801000"/>
          </a:xfrm>
          <a:prstGeom prst="rect">
            <a:avLst/>
          </a:prstGeom>
          <a:noFill/>
          <a:ln w="0">
            <a:noFill/>
          </a:ln>
        </p:spPr>
        <p:txBody>
          <a:bodyPr lIns="90000" tIns="45000" rIns="90000" bIns="45000">
            <a:noAutofit/>
          </a:bodyPr>
          <a:p>
            <a:r>
              <a:rPr lang="zh-CN" sz="2800" b="0" strike="noStrike" spc="-1">
                <a:latin typeface="Arial" panose="020B0604020202020204"/>
              </a:rPr>
              <a:t>线性规划的可行域</a:t>
            </a:r>
            <a:endParaRPr lang="en-US" sz="2800" b="0" strike="noStrike" spc="-1">
              <a:latin typeface="Arial" panose="020B0604020202020204"/>
            </a:endParaRPr>
          </a:p>
        </p:txBody>
      </p:sp>
      <p:pic>
        <p:nvPicPr>
          <p:cNvPr id="206" name="图片 205"/>
          <p:cNvPicPr/>
          <p:nvPr/>
        </p:nvPicPr>
        <p:blipFill>
          <a:blip r:embed="rId2"/>
          <a:stretch>
            <a:fillRect/>
          </a:stretch>
        </p:blipFill>
        <p:spPr>
          <a:xfrm>
            <a:off x="6493680" y="145440"/>
            <a:ext cx="5355360" cy="58395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80920" y="1981835"/>
            <a:ext cx="7098665" cy="1876425"/>
          </a:xfrm>
          <a:prstGeom prst="rect">
            <a:avLst/>
          </a:prstGeom>
          <a:noFill/>
        </p:spPr>
        <p:txBody>
          <a:bodyPr wrap="square" rtlCol="0" anchor="t">
            <a:spAutoFit/>
          </a:bodyPr>
          <a:p>
            <a:r>
              <a:rPr lang="zh-CN" altLang="en-US" sz="6000"/>
              <a:t>向量</a:t>
            </a:r>
            <a:r>
              <a:rPr lang="zh-CN" altLang="en-US" sz="6000">
                <a:sym typeface="+mn-ea"/>
              </a:rPr>
              <a:t>（</a:t>
            </a:r>
            <a:r>
              <a:rPr lang="en-US" altLang="zh-CN" sz="6000">
                <a:sym typeface="+mn-ea"/>
              </a:rPr>
              <a:t>x,y)</a:t>
            </a:r>
            <a:endParaRPr lang="zh-CN" altLang="en-US" sz="2800"/>
          </a:p>
          <a:p>
            <a:endParaRPr lang="zh-CN" altLang="en-US" sz="2800"/>
          </a:p>
          <a:p>
            <a:r>
              <a:rPr lang="en-US" altLang="zh-CN" sz="2800"/>
              <a:t> </a:t>
            </a:r>
            <a:endParaRPr lang="en-US" altLang="zh-CN"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83970" y="589280"/>
            <a:ext cx="7098665" cy="1876425"/>
          </a:xfrm>
          <a:prstGeom prst="rect">
            <a:avLst/>
          </a:prstGeom>
          <a:noFill/>
        </p:spPr>
        <p:txBody>
          <a:bodyPr wrap="square" rtlCol="0" anchor="t">
            <a:spAutoFit/>
          </a:bodyPr>
          <a:p>
            <a:r>
              <a:rPr lang="zh-CN" altLang="en-US" sz="6000"/>
              <a:t>向量</a:t>
            </a:r>
            <a:r>
              <a:rPr lang="zh-CN" altLang="en-US" sz="6000">
                <a:sym typeface="+mn-ea"/>
              </a:rPr>
              <a:t>（</a:t>
            </a:r>
            <a:r>
              <a:rPr lang="en-US" altLang="zh-CN" sz="6000">
                <a:sym typeface="+mn-ea"/>
              </a:rPr>
              <a:t>x,y)</a:t>
            </a:r>
            <a:endParaRPr lang="zh-CN" altLang="en-US" sz="2800"/>
          </a:p>
          <a:p>
            <a:endParaRPr lang="zh-CN" altLang="en-US" sz="2800"/>
          </a:p>
          <a:p>
            <a:r>
              <a:rPr lang="en-US" altLang="zh-CN" sz="2800"/>
              <a:t> </a:t>
            </a:r>
            <a:endParaRPr lang="en-US" altLang="zh-CN" sz="2800"/>
          </a:p>
        </p:txBody>
      </p:sp>
      <p:sp>
        <p:nvSpPr>
          <p:cNvPr id="2" name="文本框 1"/>
          <p:cNvSpPr txBox="1"/>
          <p:nvPr/>
        </p:nvSpPr>
        <p:spPr>
          <a:xfrm>
            <a:off x="1283970" y="2254250"/>
            <a:ext cx="8004810" cy="953135"/>
          </a:xfrm>
          <a:prstGeom prst="rect">
            <a:avLst/>
          </a:prstGeom>
          <a:noFill/>
        </p:spPr>
        <p:txBody>
          <a:bodyPr wrap="square" rtlCol="0" anchor="t">
            <a:spAutoFit/>
          </a:bodyPr>
          <a:p>
            <a:r>
              <a:rPr lang="zh-CN" altLang="en-US" sz="2800"/>
              <a:t>一个点可以看做原点到该点的向量，</a:t>
            </a:r>
            <a:endParaRPr lang="zh-CN" altLang="en-US" sz="2800"/>
          </a:p>
          <a:p>
            <a:r>
              <a:rPr lang="zh-CN" altLang="en-US" sz="2800"/>
              <a:t>因此我们将向量和点合并。</a:t>
            </a:r>
            <a:endParaRPr lang="zh-CN" altLang="en-US" sz="2800"/>
          </a:p>
        </p:txBody>
      </p:sp>
      <p:sp>
        <p:nvSpPr>
          <p:cNvPr id="4" name="文本框 3"/>
          <p:cNvSpPr txBox="1"/>
          <p:nvPr/>
        </p:nvSpPr>
        <p:spPr>
          <a:xfrm>
            <a:off x="1476375" y="4225925"/>
            <a:ext cx="9871075" cy="1383665"/>
          </a:xfrm>
          <a:prstGeom prst="rect">
            <a:avLst/>
          </a:prstGeom>
          <a:noFill/>
        </p:spPr>
        <p:txBody>
          <a:bodyPr wrap="square" rtlCol="0" anchor="t">
            <a:spAutoFit/>
          </a:bodyPr>
          <a:p>
            <a:r>
              <a:rPr lang="zh-CN" altLang="en-US" sz="2800"/>
              <a:t>向量的模长就是该向量的“长度”。即勾股算出的 。</a:t>
            </a:r>
            <a:endParaRPr lang="zh-CN" altLang="en-US" sz="2800"/>
          </a:p>
          <a:p>
            <a:r>
              <a:rPr lang="zh-CN" altLang="en-US" sz="2800"/>
              <a:t>向量的范数为模长的平方。</a:t>
            </a:r>
            <a:endParaRPr lang="zh-CN" altLang="en-US" sz="2800"/>
          </a:p>
          <a:p>
            <a:r>
              <a:rPr lang="zh-CN" altLang="en-US" sz="2800"/>
              <a:t>因为不需要开根，一般比较长度直接比范数。</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618560" y="526320"/>
            <a:ext cx="7229880" cy="5209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A6A6A6"/>
                </a:solidFill>
                <a:latin typeface="Calibri" panose="020F0502020204030204"/>
              </a:rPr>
              <a:t>  </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en-US" sz="2800" b="0" strike="noStrike" spc="-1">
                <a:solidFill>
                  <a:srgbClr val="A6A6A6"/>
                </a:solidFill>
                <a:latin typeface="Calibri" panose="020F0502020204030204"/>
              </a:rPr>
              <a:t> </a:t>
            </a:r>
            <a:r>
              <a:rPr lang="zh-CN" sz="2800" b="0" strike="noStrike" spc="-1">
                <a:solidFill>
                  <a:srgbClr val="000000"/>
                </a:solidFill>
                <a:latin typeface="Calibri" panose="020F0502020204030204"/>
              </a:rPr>
              <a:t>平面直角坐标系</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点</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直线</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线段</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多边形</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圆</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矢量及其运算</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矢量的加减法</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矢量的数量积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矢量的矢量积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计算几何的基本算法</a:t>
            </a:r>
            <a:endParaRPr lang="en-US" sz="2800" b="0" strike="noStrike" spc="-1">
              <a:latin typeface="Arial" panose="020B0604020202020204"/>
            </a:endParaRPr>
          </a:p>
        </p:txBody>
      </p:sp>
      <p:sp>
        <p:nvSpPr>
          <p:cNvPr id="127" name="Line 2"/>
          <p:cNvSpPr/>
          <p:nvPr/>
        </p:nvSpPr>
        <p:spPr>
          <a:xfrm flipV="1">
            <a:off x="7501320" y="698400"/>
            <a:ext cx="0" cy="2819160"/>
          </a:xfrm>
          <a:prstGeom prst="line">
            <a:avLst/>
          </a:prstGeom>
          <a:ln w="12700">
            <a:solidFill>
              <a:schemeClr val="tx1"/>
            </a:solidFill>
            <a:round/>
            <a:tailEnd type="triangle" w="med" len="med"/>
          </a:ln>
        </p:spPr>
        <p:style>
          <a:lnRef idx="0">
            <a:srgbClr val="FFFFFF"/>
          </a:lnRef>
          <a:fillRef idx="0">
            <a:srgbClr val="FFFFFF"/>
          </a:fillRef>
          <a:effectRef idx="0">
            <a:srgbClr val="FFFFFF"/>
          </a:effectRef>
          <a:fontRef idx="minor"/>
        </p:style>
      </p:sp>
      <p:sp>
        <p:nvSpPr>
          <p:cNvPr id="128" name="Line 3"/>
          <p:cNvSpPr/>
          <p:nvPr/>
        </p:nvSpPr>
        <p:spPr>
          <a:xfrm>
            <a:off x="7349040" y="3288960"/>
            <a:ext cx="3124080" cy="0"/>
          </a:xfrm>
          <a:prstGeom prst="line">
            <a:avLst/>
          </a:prstGeom>
          <a:ln w="12700">
            <a:solidFill>
              <a:schemeClr val="tx1"/>
            </a:solidFill>
            <a:round/>
            <a:tailEnd type="triangle" w="med" len="med"/>
          </a:ln>
        </p:spPr>
        <p:style>
          <a:lnRef idx="0">
            <a:srgbClr val="FFFFFF"/>
          </a:lnRef>
          <a:fillRef idx="0">
            <a:srgbClr val="FFFFFF"/>
          </a:fillRef>
          <a:effectRef idx="0">
            <a:srgbClr val="FFFFFF"/>
          </a:effectRef>
          <a:fontRef idx="minor"/>
        </p:style>
      </p:sp>
      <p:sp>
        <p:nvSpPr>
          <p:cNvPr id="129" name="CustomShape 4"/>
          <p:cNvSpPr/>
          <p:nvPr/>
        </p:nvSpPr>
        <p:spPr>
          <a:xfrm>
            <a:off x="7120800" y="3238560"/>
            <a:ext cx="359280" cy="516960"/>
          </a:xfrm>
          <a:prstGeom prst="rect">
            <a:avLst/>
          </a:prstGeom>
          <a:noFill/>
          <a:ln w="1270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2800" b="0" strike="noStrike" spc="-1">
                <a:solidFill>
                  <a:srgbClr val="000000"/>
                </a:solidFill>
                <a:latin typeface="Times New Roman" panose="02020603050405020304"/>
              </a:rPr>
              <a:t>o</a:t>
            </a:r>
            <a:endParaRPr lang="en-US" sz="2800" b="0" strike="noStrike" spc="-1">
              <a:latin typeface="Arial" panose="020B0604020202020204"/>
            </a:endParaRPr>
          </a:p>
        </p:txBody>
      </p:sp>
      <p:sp>
        <p:nvSpPr>
          <p:cNvPr id="130" name="CustomShape 5"/>
          <p:cNvSpPr/>
          <p:nvPr/>
        </p:nvSpPr>
        <p:spPr>
          <a:xfrm>
            <a:off x="10016640" y="3390840"/>
            <a:ext cx="359280" cy="516960"/>
          </a:xfrm>
          <a:prstGeom prst="rect">
            <a:avLst/>
          </a:prstGeom>
          <a:noFill/>
          <a:ln w="1270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2800" b="0" strike="noStrike" spc="-1">
                <a:solidFill>
                  <a:srgbClr val="000000"/>
                </a:solidFill>
                <a:latin typeface="Times New Roman" panose="02020603050405020304"/>
              </a:rPr>
              <a:t>x</a:t>
            </a:r>
            <a:endParaRPr lang="en-US" sz="2800" b="0" strike="noStrike" spc="-1">
              <a:latin typeface="Arial" panose="020B0604020202020204"/>
            </a:endParaRPr>
          </a:p>
        </p:txBody>
      </p:sp>
      <p:sp>
        <p:nvSpPr>
          <p:cNvPr id="131" name="CustomShape 6"/>
          <p:cNvSpPr/>
          <p:nvPr/>
        </p:nvSpPr>
        <p:spPr>
          <a:xfrm>
            <a:off x="6896880" y="546120"/>
            <a:ext cx="360000" cy="516960"/>
          </a:xfrm>
          <a:prstGeom prst="rect">
            <a:avLst/>
          </a:prstGeom>
          <a:noFill/>
          <a:ln w="1270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000000"/>
                </a:solidFill>
                <a:latin typeface="Times New Roman" panose="02020603050405020304"/>
              </a:rPr>
              <a:t>y</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1980" y="492125"/>
            <a:ext cx="10823575" cy="2922905"/>
          </a:xfrm>
          <a:prstGeom prst="rect">
            <a:avLst/>
          </a:prstGeom>
          <a:noFill/>
        </p:spPr>
        <p:txBody>
          <a:bodyPr wrap="square" rtlCol="0" anchor="t">
            <a:spAutoFit/>
          </a:bodyPr>
          <a:p>
            <a:r>
              <a:rPr lang="zh-CN" altLang="en-US" sz="3600"/>
              <a:t>向量</a:t>
            </a:r>
            <a:r>
              <a:rPr lang="en-US" altLang="zh-CN" sz="3600"/>
              <a:t> </a:t>
            </a:r>
            <a:r>
              <a:rPr lang="zh-CN" altLang="en-US" sz="3600"/>
              <a:t>（</a:t>
            </a:r>
            <a:r>
              <a:rPr lang="en-US" altLang="zh-CN" sz="3600"/>
              <a:t>x,y)</a:t>
            </a:r>
            <a:endParaRPr lang="en-US" altLang="zh-CN" sz="3600"/>
          </a:p>
          <a:p>
            <a:endParaRPr lang="zh-CN" altLang="en-US" sz="3600"/>
          </a:p>
          <a:p>
            <a:r>
              <a:rPr lang="zh-CN" altLang="en-US" sz="2800"/>
              <a:t>向量的加法遵循平行四边形定则。</a:t>
            </a:r>
            <a:endParaRPr lang="zh-CN" altLang="en-US" sz="2800"/>
          </a:p>
          <a:p>
            <a:r>
              <a:rPr lang="zh-CN" altLang="en-US" sz="2800"/>
              <a:t>实现到代码上就是对应的 x 相加，</a:t>
            </a:r>
            <a:endParaRPr lang="zh-CN" altLang="en-US" sz="2800"/>
          </a:p>
          <a:p>
            <a:r>
              <a:rPr lang="zh-CN" altLang="en-US" sz="2800"/>
              <a:t>对应的 y 相加。</a:t>
            </a:r>
            <a:endParaRPr lang="zh-CN" altLang="en-US" sz="2800"/>
          </a:p>
          <a:p>
            <a:r>
              <a:rPr lang="zh-CN" altLang="en-US" sz="2800"/>
              <a:t>对于点，加上一个向量相当于进行一次位移。减法同理，</a:t>
            </a:r>
            <a:endParaRPr lang="zh-CN" altLang="en-US" sz="2800"/>
          </a:p>
        </p:txBody>
      </p:sp>
      <p:sp>
        <p:nvSpPr>
          <p:cNvPr id="3" name="文本框 2"/>
          <p:cNvSpPr txBox="1"/>
          <p:nvPr/>
        </p:nvSpPr>
        <p:spPr>
          <a:xfrm>
            <a:off x="601980" y="3462020"/>
            <a:ext cx="6270625" cy="1383665"/>
          </a:xfrm>
          <a:prstGeom prst="rect">
            <a:avLst/>
          </a:prstGeom>
          <a:noFill/>
        </p:spPr>
        <p:txBody>
          <a:bodyPr wrap="square" rtlCol="0" anchor="t">
            <a:spAutoFit/>
          </a:bodyPr>
          <a:p>
            <a:r>
              <a:rPr lang="zh-CN" altLang="en-US" sz="2800"/>
              <a:t>从加法我们易得，</a:t>
            </a:r>
            <a:endParaRPr lang="zh-CN" altLang="en-US" sz="2800"/>
          </a:p>
          <a:p>
            <a:r>
              <a:rPr lang="zh-CN" altLang="en-US" sz="2800"/>
              <a:t>一个向量乘上一个常数 k ，</a:t>
            </a:r>
            <a:endParaRPr lang="zh-CN" altLang="en-US" sz="2800"/>
          </a:p>
          <a:p>
            <a:r>
              <a:rPr lang="zh-CN" altLang="en-US" sz="2800"/>
              <a:t>就是 x 和 y 分别乘上 k 。</a:t>
            </a:r>
            <a:endParaRPr lang="zh-CN" altLang="en-US" sz="2800"/>
          </a:p>
        </p:txBody>
      </p:sp>
      <p:sp>
        <p:nvSpPr>
          <p:cNvPr id="4" name="文本框 3"/>
          <p:cNvSpPr txBox="1"/>
          <p:nvPr/>
        </p:nvSpPr>
        <p:spPr>
          <a:xfrm>
            <a:off x="601980" y="5447030"/>
            <a:ext cx="10193655" cy="521970"/>
          </a:xfrm>
          <a:prstGeom prst="rect">
            <a:avLst/>
          </a:prstGeom>
          <a:noFill/>
        </p:spPr>
        <p:txBody>
          <a:bodyPr wrap="square" rtlCol="0" anchor="t">
            <a:spAutoFit/>
          </a:bodyPr>
          <a:p>
            <a:r>
              <a:rPr lang="zh-CN" altLang="en-US" sz="2800"/>
              <a:t>向量与向量的乘法分为内积（点乘）和外积（叉乘）。</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5810" y="529590"/>
            <a:ext cx="6791960" cy="645160"/>
          </a:xfrm>
          <a:prstGeom prst="rect">
            <a:avLst/>
          </a:prstGeom>
          <a:noFill/>
        </p:spPr>
        <p:txBody>
          <a:bodyPr wrap="square" rtlCol="0" anchor="t">
            <a:spAutoFit/>
          </a:bodyPr>
          <a:p>
            <a:r>
              <a:rPr lang="zh-CN" altLang="en-US" sz="3600"/>
              <a:t>向量内积（点乘）</a:t>
            </a:r>
            <a:endParaRPr lang="zh-CN" altLang="en-US" sz="3600"/>
          </a:p>
        </p:txBody>
      </p:sp>
      <p:sp>
        <p:nvSpPr>
          <p:cNvPr id="3" name="文本框 2"/>
          <p:cNvSpPr txBox="1"/>
          <p:nvPr/>
        </p:nvSpPr>
        <p:spPr>
          <a:xfrm>
            <a:off x="765810" y="1694815"/>
            <a:ext cx="10386060" cy="3538220"/>
          </a:xfrm>
          <a:prstGeom prst="rect">
            <a:avLst/>
          </a:prstGeom>
          <a:noFill/>
        </p:spPr>
        <p:txBody>
          <a:bodyPr wrap="square" rtlCol="0" anchor="t">
            <a:spAutoFit/>
          </a:bodyPr>
          <a:p>
            <a:r>
              <a:rPr lang="zh-CN" altLang="en-US" sz="2800"/>
              <a:t>顾名思义，内积就是和相同东西的积。</a:t>
            </a:r>
            <a:endParaRPr lang="zh-CN" altLang="en-US" sz="2800"/>
          </a:p>
          <a:p>
            <a:r>
              <a:rPr lang="zh-CN" altLang="en-US" sz="2800"/>
              <a:t>向量点乘的定义是 </a:t>
            </a:r>
            <a:r>
              <a:rPr lang="en-US" altLang="zh-CN" sz="2800"/>
              <a:t> </a:t>
            </a:r>
            <a:endParaRPr lang="zh-CN" altLang="en-US" sz="2800"/>
          </a:p>
          <a:p>
            <a:endParaRPr lang="zh-CN" altLang="en-US" sz="2800"/>
          </a:p>
          <a:p>
            <a:r>
              <a:rPr lang="zh-CN" altLang="en-US" sz="2800"/>
              <a:t>几何意义是 a 在 b 所在直线的投影的长度乘上 b 的长度。</a:t>
            </a:r>
            <a:endParaRPr lang="zh-CN" altLang="en-US" sz="2800"/>
          </a:p>
          <a:p>
            <a:endParaRPr lang="zh-CN" altLang="en-US" sz="2800"/>
          </a:p>
          <a:p>
            <a:r>
              <a:rPr lang="zh-CN" altLang="en-US" sz="2800"/>
              <a:t>即</a:t>
            </a:r>
            <a:r>
              <a:rPr lang="en-US" altLang="zh-CN" sz="2800"/>
              <a:t>   </a:t>
            </a:r>
            <a:r>
              <a:rPr lang="zh-CN" altLang="en-US" sz="2800"/>
              <a:t>a ⋅ b = ∣a∣∣b∣cosθ ，</a:t>
            </a:r>
            <a:endParaRPr lang="zh-CN" altLang="en-US" sz="2800"/>
          </a:p>
          <a:p>
            <a:endParaRPr lang="zh-CN" altLang="en-US" sz="2800"/>
          </a:p>
          <a:p>
            <a:r>
              <a:rPr lang="zh-CN" altLang="en-US" sz="2800"/>
              <a:t>其中 θ 表示 a 与 b 的夹角大小。</a:t>
            </a:r>
            <a:endParaRPr lang="zh-CN" altLang="en-US" sz="2800"/>
          </a:p>
        </p:txBody>
      </p:sp>
      <p:pic>
        <p:nvPicPr>
          <p:cNvPr id="4" name="图片 3"/>
          <p:cNvPicPr>
            <a:picLocks noChangeAspect="1"/>
          </p:cNvPicPr>
          <p:nvPr/>
        </p:nvPicPr>
        <p:blipFill>
          <a:blip r:embed="rId1"/>
          <a:stretch>
            <a:fillRect/>
          </a:stretch>
        </p:blipFill>
        <p:spPr>
          <a:xfrm>
            <a:off x="3787775" y="2159635"/>
            <a:ext cx="3048000" cy="5143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1530" y="0"/>
            <a:ext cx="7673975" cy="1476375"/>
          </a:xfrm>
          <a:prstGeom prst="rect">
            <a:avLst/>
          </a:prstGeom>
          <a:noFill/>
        </p:spPr>
        <p:txBody>
          <a:bodyPr wrap="square" rtlCol="0" anchor="t">
            <a:spAutoFit/>
          </a:bodyPr>
          <a:p>
            <a:r>
              <a:rPr lang="zh-CN" altLang="en-US"/>
              <a:t>几何意义是 a 在 b 所在直线的投影的长度乘上 b 的长度。即</a:t>
            </a:r>
            <a:endParaRPr lang="zh-CN" altLang="en-US"/>
          </a:p>
          <a:p>
            <a:endParaRPr lang="zh-CN" altLang="en-US"/>
          </a:p>
          <a:p>
            <a:r>
              <a:rPr lang="zh-CN" altLang="en-US"/>
              <a:t>a ⋅ b = ∣a∣∣b∣cosθ </a:t>
            </a:r>
            <a:endParaRPr lang="zh-CN" altLang="en-US"/>
          </a:p>
          <a:p>
            <a:endParaRPr lang="zh-CN" altLang="en-US"/>
          </a:p>
          <a:p>
            <a:r>
              <a:rPr lang="zh-CN" altLang="en-US"/>
              <a:t>其中 θ 表示 a 与 b 的夹角大小。</a:t>
            </a:r>
            <a:endParaRPr lang="zh-CN" altLang="en-US"/>
          </a:p>
        </p:txBody>
      </p:sp>
      <p:sp>
        <p:nvSpPr>
          <p:cNvPr id="3" name="文本框 2"/>
          <p:cNvSpPr txBox="1"/>
          <p:nvPr/>
        </p:nvSpPr>
        <p:spPr>
          <a:xfrm>
            <a:off x="811530" y="1590675"/>
            <a:ext cx="8420735" cy="645160"/>
          </a:xfrm>
          <a:prstGeom prst="rect">
            <a:avLst/>
          </a:prstGeom>
          <a:noFill/>
        </p:spPr>
        <p:txBody>
          <a:bodyPr wrap="square" rtlCol="0" anchor="t">
            <a:spAutoFit/>
          </a:bodyPr>
          <a:p>
            <a:r>
              <a:rPr lang="zh-CN" altLang="en-US">
                <a:solidFill>
                  <a:schemeClr val="accent5"/>
                </a:solidFill>
              </a:rPr>
              <a:t>证明</a:t>
            </a:r>
            <a:r>
              <a:rPr lang="zh-CN" altLang="en-US"/>
              <a:t>，我们设一个向量 c = a − b 。将 a,b,c 连起来可以连成一个三角形。</a:t>
            </a:r>
            <a:endParaRPr lang="zh-CN" altLang="en-US"/>
          </a:p>
          <a:p>
            <a:r>
              <a:rPr lang="zh-CN" altLang="en-US"/>
              <a:t>此时根据三角形的余弦定理，有：</a:t>
            </a:r>
            <a:endParaRPr lang="zh-CN" altLang="en-US"/>
          </a:p>
        </p:txBody>
      </p:sp>
      <p:pic>
        <p:nvPicPr>
          <p:cNvPr id="4" name="图片 3"/>
          <p:cNvPicPr>
            <a:picLocks noChangeAspect="1"/>
          </p:cNvPicPr>
          <p:nvPr/>
        </p:nvPicPr>
        <p:blipFill>
          <a:blip r:embed="rId1"/>
          <a:stretch>
            <a:fillRect/>
          </a:stretch>
        </p:blipFill>
        <p:spPr>
          <a:xfrm>
            <a:off x="811530" y="2390775"/>
            <a:ext cx="5086350" cy="609600"/>
          </a:xfrm>
          <a:prstGeom prst="rect">
            <a:avLst/>
          </a:prstGeom>
        </p:spPr>
      </p:pic>
      <p:sp>
        <p:nvSpPr>
          <p:cNvPr id="5" name="文本框 4"/>
          <p:cNvSpPr txBox="1"/>
          <p:nvPr/>
        </p:nvSpPr>
        <p:spPr>
          <a:xfrm>
            <a:off x="692150" y="3347085"/>
            <a:ext cx="8117840" cy="368300"/>
          </a:xfrm>
          <a:prstGeom prst="rect">
            <a:avLst/>
          </a:prstGeom>
          <a:noFill/>
        </p:spPr>
        <p:txBody>
          <a:bodyPr wrap="square" rtlCol="0" anchor="t">
            <a:spAutoFit/>
          </a:bodyPr>
          <a:p>
            <a:r>
              <a:rPr lang="zh-CN" altLang="en-US"/>
              <a:t>由于 c = a − b ，将 c 用 a 和 b 表示后，代入求出 c 的范数，即</a:t>
            </a:r>
            <a:endParaRPr lang="zh-CN" altLang="en-US"/>
          </a:p>
        </p:txBody>
      </p:sp>
      <p:pic>
        <p:nvPicPr>
          <p:cNvPr id="6" name="图片 5"/>
          <p:cNvPicPr>
            <a:picLocks noChangeAspect="1"/>
          </p:cNvPicPr>
          <p:nvPr/>
        </p:nvPicPr>
        <p:blipFill>
          <a:blip r:embed="rId2"/>
          <a:stretch>
            <a:fillRect/>
          </a:stretch>
        </p:blipFill>
        <p:spPr>
          <a:xfrm>
            <a:off x="692150" y="3978910"/>
            <a:ext cx="11020425" cy="619125"/>
          </a:xfrm>
          <a:prstGeom prst="rect">
            <a:avLst/>
          </a:prstGeom>
        </p:spPr>
      </p:pic>
      <p:sp>
        <p:nvSpPr>
          <p:cNvPr id="7" name="文本框 6"/>
          <p:cNvSpPr txBox="1"/>
          <p:nvPr/>
        </p:nvSpPr>
        <p:spPr>
          <a:xfrm>
            <a:off x="4872355" y="4725035"/>
            <a:ext cx="7165975" cy="368300"/>
          </a:xfrm>
          <a:prstGeom prst="rect">
            <a:avLst/>
          </a:prstGeom>
          <a:noFill/>
        </p:spPr>
        <p:txBody>
          <a:bodyPr wrap="square" rtlCol="0" anchor="t">
            <a:spAutoFit/>
          </a:bodyPr>
          <a:p>
            <a:r>
              <a:rPr lang="zh-CN" altLang="en-US"/>
              <a:t>注意到前面其实就是 ∣a∣</a:t>
            </a:r>
            <a:r>
              <a:rPr lang="en-US" altLang="zh-CN"/>
              <a:t>^2 </a:t>
            </a:r>
            <a:r>
              <a:rPr lang="zh-CN" altLang="en-US"/>
              <a:t> 和 ∣b∣</a:t>
            </a:r>
            <a:r>
              <a:rPr lang="en-US" altLang="zh-CN">
                <a:sym typeface="+mn-ea"/>
              </a:rPr>
              <a:t>^2</a:t>
            </a:r>
            <a:r>
              <a:rPr lang="zh-CN" altLang="en-US"/>
              <a:t> ，后面其实就是点积的形式</a:t>
            </a:r>
            <a:endParaRPr lang="zh-CN" altLang="en-US"/>
          </a:p>
        </p:txBody>
      </p:sp>
      <p:pic>
        <p:nvPicPr>
          <p:cNvPr id="8" name="图片 7"/>
          <p:cNvPicPr>
            <a:picLocks noChangeAspect="1"/>
          </p:cNvPicPr>
          <p:nvPr/>
        </p:nvPicPr>
        <p:blipFill>
          <a:blip r:embed="rId3"/>
          <a:stretch>
            <a:fillRect/>
          </a:stretch>
        </p:blipFill>
        <p:spPr>
          <a:xfrm>
            <a:off x="1802130" y="5220335"/>
            <a:ext cx="7943850" cy="666750"/>
          </a:xfrm>
          <a:prstGeom prst="rect">
            <a:avLst/>
          </a:prstGeom>
        </p:spPr>
      </p:pic>
      <p:sp>
        <p:nvSpPr>
          <p:cNvPr id="9" name="文本框 8"/>
          <p:cNvSpPr txBox="1"/>
          <p:nvPr/>
        </p:nvSpPr>
        <p:spPr>
          <a:xfrm>
            <a:off x="3865245" y="6102985"/>
            <a:ext cx="2540000" cy="368300"/>
          </a:xfrm>
          <a:prstGeom prst="rect">
            <a:avLst/>
          </a:prstGeom>
          <a:noFill/>
        </p:spPr>
        <p:txBody>
          <a:bodyPr wrap="square" rtlCol="0" anchor="t">
            <a:spAutoFit/>
          </a:bodyPr>
          <a:p>
            <a:r>
              <a:rPr lang="zh-CN" altLang="en-US"/>
              <a:t>a ⋅ b = ∣a∣∣b∣cosθ </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9300" y="292735"/>
            <a:ext cx="2540000" cy="368300"/>
          </a:xfrm>
          <a:prstGeom prst="rect">
            <a:avLst/>
          </a:prstGeom>
          <a:noFill/>
        </p:spPr>
        <p:txBody>
          <a:bodyPr wrap="square" rtlCol="0" anchor="t">
            <a:spAutoFit/>
          </a:bodyPr>
          <a:p>
            <a:r>
              <a:rPr lang="zh-CN" altLang="en-US"/>
              <a:t>点乘有什么用</a:t>
            </a:r>
            <a:endParaRPr lang="zh-CN" altLang="en-US"/>
          </a:p>
        </p:txBody>
      </p:sp>
      <p:pic>
        <p:nvPicPr>
          <p:cNvPr id="4" name="图片 3"/>
          <p:cNvPicPr>
            <a:picLocks noChangeAspect="1"/>
          </p:cNvPicPr>
          <p:nvPr/>
        </p:nvPicPr>
        <p:blipFill>
          <a:blip r:embed="rId1"/>
          <a:stretch>
            <a:fillRect/>
          </a:stretch>
        </p:blipFill>
        <p:spPr>
          <a:xfrm>
            <a:off x="1086485" y="2981325"/>
            <a:ext cx="7648575" cy="1838325"/>
          </a:xfrm>
          <a:prstGeom prst="rect">
            <a:avLst/>
          </a:prstGeom>
        </p:spPr>
      </p:pic>
      <p:sp>
        <p:nvSpPr>
          <p:cNvPr id="5" name="文本框 4"/>
          <p:cNvSpPr txBox="1"/>
          <p:nvPr/>
        </p:nvSpPr>
        <p:spPr>
          <a:xfrm>
            <a:off x="1086485" y="1685925"/>
            <a:ext cx="4985385" cy="645160"/>
          </a:xfrm>
          <a:prstGeom prst="rect">
            <a:avLst/>
          </a:prstGeom>
          <a:noFill/>
        </p:spPr>
        <p:txBody>
          <a:bodyPr wrap="none" rtlCol="0" anchor="t">
            <a:spAutoFit/>
          </a:bodyPr>
          <a:p>
            <a:r>
              <a:rPr lang="zh-CN" altLang="en-US" sz="3600">
                <a:sym typeface="+mn-ea"/>
              </a:rPr>
              <a:t>a ⋅ b = ∣a∣∣b∣cosθ </a:t>
            </a:r>
            <a:endParaRPr lang="zh-CN" altLang="en-US" sz="360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9730" y="233045"/>
            <a:ext cx="8737600" cy="1076325"/>
          </a:xfrm>
          <a:prstGeom prst="rect">
            <a:avLst/>
          </a:prstGeom>
          <a:noFill/>
        </p:spPr>
        <p:txBody>
          <a:bodyPr wrap="square" rtlCol="0" anchor="t">
            <a:spAutoFit/>
          </a:bodyPr>
          <a:p>
            <a:r>
              <a:rPr lang="zh-CN" altLang="en-US" sz="3200"/>
              <a:t>向量外积（叉乘）</a:t>
            </a:r>
            <a:endParaRPr lang="zh-CN" altLang="en-US" sz="3200"/>
          </a:p>
          <a:p>
            <a:r>
              <a:rPr lang="zh-CN" altLang="en-US" sz="3200"/>
              <a:t>同样顾名思义，外积就是和不同东西的积。</a:t>
            </a:r>
            <a:endParaRPr lang="zh-CN" altLang="en-US" sz="3200"/>
          </a:p>
        </p:txBody>
      </p:sp>
      <p:pic>
        <p:nvPicPr>
          <p:cNvPr id="3" name="图片 2"/>
          <p:cNvPicPr>
            <a:picLocks noChangeAspect="1"/>
          </p:cNvPicPr>
          <p:nvPr/>
        </p:nvPicPr>
        <p:blipFill>
          <a:blip r:embed="rId1"/>
          <a:stretch>
            <a:fillRect/>
          </a:stretch>
        </p:blipFill>
        <p:spPr>
          <a:xfrm>
            <a:off x="1495425" y="1309370"/>
            <a:ext cx="5020945" cy="668655"/>
          </a:xfrm>
          <a:prstGeom prst="rect">
            <a:avLst/>
          </a:prstGeom>
        </p:spPr>
      </p:pic>
      <p:sp>
        <p:nvSpPr>
          <p:cNvPr id="4" name="文本框 3"/>
          <p:cNvSpPr txBox="1"/>
          <p:nvPr/>
        </p:nvSpPr>
        <p:spPr>
          <a:xfrm>
            <a:off x="762635" y="2691130"/>
            <a:ext cx="9965055" cy="1476375"/>
          </a:xfrm>
          <a:prstGeom prst="rect">
            <a:avLst/>
          </a:prstGeom>
          <a:noFill/>
        </p:spPr>
        <p:txBody>
          <a:bodyPr wrap="square" rtlCol="0" anchor="t">
            <a:spAutoFit/>
          </a:bodyPr>
          <a:p>
            <a:r>
              <a:rPr lang="zh-CN" altLang="en-US"/>
              <a:t>几何意义是以两条 a ，两条 b 围成的平行四边形面积。面积是有正负的。</a:t>
            </a:r>
            <a:endParaRPr lang="zh-CN" altLang="en-US"/>
          </a:p>
          <a:p>
            <a:r>
              <a:rPr lang="zh-CN" altLang="en-US"/>
              <a:t>即 a × b = ∣a∣∣b∣sinθ 。因此向量叉乘是一个奇函数，不满足交换律。</a:t>
            </a:r>
            <a:endParaRPr lang="zh-CN" altLang="en-US"/>
          </a:p>
          <a:p>
            <a:endParaRPr lang="zh-CN" altLang="en-US"/>
          </a:p>
          <a:p>
            <a:endParaRPr lang="zh-CN" altLang="en-US"/>
          </a:p>
          <a:p>
            <a:r>
              <a:rPr lang="zh-CN" altLang="en-US"/>
              <a:t>可以使用叉乘求多边形面积，记得取 abs 。还可以判断角度正负性。</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01411281向量叉积的几何意义"/>
          <p:cNvPicPr>
            <a:picLocks noChangeAspect="1"/>
          </p:cNvPicPr>
          <p:nvPr/>
        </p:nvPicPr>
        <p:blipFill>
          <a:blip r:embed="rId1"/>
          <a:stretch>
            <a:fillRect/>
          </a:stretch>
        </p:blipFill>
        <p:spPr>
          <a:xfrm>
            <a:off x="1347470" y="1652905"/>
            <a:ext cx="5715000" cy="5124450"/>
          </a:xfrm>
          <a:prstGeom prst="rect">
            <a:avLst/>
          </a:prstGeom>
        </p:spPr>
      </p:pic>
      <p:sp>
        <p:nvSpPr>
          <p:cNvPr id="5" name="文本框 4"/>
          <p:cNvSpPr txBox="1"/>
          <p:nvPr/>
        </p:nvSpPr>
        <p:spPr>
          <a:xfrm>
            <a:off x="1149985" y="193040"/>
            <a:ext cx="8794115" cy="922020"/>
          </a:xfrm>
          <a:prstGeom prst="rect">
            <a:avLst/>
          </a:prstGeom>
          <a:noFill/>
        </p:spPr>
        <p:txBody>
          <a:bodyPr wrap="square" rtlCol="0" anchor="t">
            <a:spAutoFit/>
          </a:bodyPr>
          <a:p>
            <a:r>
              <a:rPr lang="zh-CN" altLang="en-US"/>
              <a:t>向量叉积的几何意义</a:t>
            </a:r>
            <a:endParaRPr lang="zh-CN" altLang="en-US"/>
          </a:p>
          <a:p>
            <a:r>
              <a:rPr lang="zh-CN" altLang="en-US"/>
              <a:t>为什么以向量 (a, b) 和 (c, d) 为邻边，构成的平行四边形的面积正好是 ad – bc 呢？</a:t>
            </a:r>
            <a:endParaRPr lang="zh-CN" altLang="en-US"/>
          </a:p>
          <a:p>
            <a:r>
              <a:rPr lang="zh-CN" altLang="en-US"/>
              <a:t>下图是一个非常漂亮的无字证明。</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950" y="278765"/>
            <a:ext cx="5382895" cy="5292725"/>
          </a:xfrm>
          <a:prstGeom prst="rect">
            <a:avLst/>
          </a:prstGeom>
          <a:noFill/>
        </p:spPr>
        <p:txBody>
          <a:bodyPr wrap="square" rtlCol="0" anchor="t">
            <a:spAutoFit/>
          </a:bodyPr>
          <a:p>
            <a:r>
              <a:rPr lang="zh-CN" altLang="en-US" sz="3200"/>
              <a:t>向量旋转</a:t>
            </a:r>
            <a:endParaRPr lang="zh-CN" altLang="en-US" sz="3200"/>
          </a:p>
          <a:p>
            <a:endParaRPr lang="zh-CN" altLang="en-US" sz="3200"/>
          </a:p>
          <a:p>
            <a:r>
              <a:rPr lang="zh-CN" altLang="en-US"/>
              <a:t>一个二维向量 (x,y) 逆时针旋转 θ 后，</a:t>
            </a:r>
            <a:endParaRPr lang="zh-CN" altLang="en-US"/>
          </a:p>
          <a:p>
            <a:r>
              <a:rPr lang="zh-CN" altLang="en-US"/>
              <a:t>新的向量 (</a:t>
            </a:r>
            <a:r>
              <a:rPr lang="zh-CN" altLang="en-US" sz="2800"/>
              <a:t>x ,y</a:t>
            </a:r>
            <a:r>
              <a:rPr lang="zh-CN" altLang="en-US"/>
              <a:t> ) 与原向量满足下列等式关系：</a:t>
            </a:r>
            <a:endParaRPr lang="zh-CN" altLang="en-US"/>
          </a:p>
          <a:p>
            <a:endParaRPr lang="zh-CN" altLang="en-US"/>
          </a:p>
          <a:p>
            <a:r>
              <a:rPr lang="zh-CN" altLang="en-US" sz="6000"/>
              <a:t>x</a:t>
            </a:r>
            <a:r>
              <a:rPr lang="zh-CN" altLang="en-US" sz="3600"/>
              <a:t> = x ⋅ cosθ − y ⋅ sinθ</a:t>
            </a:r>
            <a:endParaRPr lang="zh-CN" altLang="en-US" sz="3600"/>
          </a:p>
          <a:p>
            <a:r>
              <a:rPr lang="zh-CN" altLang="en-US" sz="6000"/>
              <a:t>y </a:t>
            </a:r>
            <a:r>
              <a:rPr lang="zh-CN" altLang="en-US" sz="3600"/>
              <a:t>= x ⋅ sinθ + y ⋅ cosθ</a:t>
            </a:r>
            <a:endParaRPr lang="zh-CN" altLang="en-US" sz="3600"/>
          </a:p>
          <a:p>
            <a:endParaRPr lang="zh-CN" altLang="en-US"/>
          </a:p>
          <a:p>
            <a:r>
              <a:rPr lang="zh-CN" altLang="en-US"/>
              <a:t>证明可以利用和角公式。</a:t>
            </a:r>
            <a:endParaRPr lang="zh-CN" altLang="en-US"/>
          </a:p>
          <a:p>
            <a:r>
              <a:rPr lang="zh-CN" altLang="en-US"/>
              <a:t>设该向量的模长为 r ，旋转之前该向量旋转角为 α ，</a:t>
            </a:r>
            <a:endParaRPr lang="zh-CN" altLang="en-US"/>
          </a:p>
          <a:p>
            <a:r>
              <a:rPr lang="zh-CN" altLang="en-US"/>
              <a:t>那么转之后该向量旋</a:t>
            </a:r>
            <a:endParaRPr lang="zh-CN" altLang="en-US"/>
          </a:p>
          <a:p>
            <a:r>
              <a:rPr lang="zh-CN" altLang="en-US"/>
              <a:t>转角为 α + θ 。</a:t>
            </a:r>
            <a:endParaRPr lang="zh-CN" altLang="en-US"/>
          </a:p>
        </p:txBody>
      </p:sp>
      <p:pic>
        <p:nvPicPr>
          <p:cNvPr id="3" name="图片 2"/>
          <p:cNvPicPr>
            <a:picLocks noChangeAspect="1"/>
          </p:cNvPicPr>
          <p:nvPr/>
        </p:nvPicPr>
        <p:blipFill>
          <a:blip r:embed="rId1"/>
          <a:stretch>
            <a:fillRect/>
          </a:stretch>
        </p:blipFill>
        <p:spPr>
          <a:xfrm>
            <a:off x="5899785" y="186690"/>
            <a:ext cx="5525135" cy="2503805"/>
          </a:xfrm>
          <a:prstGeom prst="rect">
            <a:avLst/>
          </a:prstGeom>
        </p:spPr>
      </p:pic>
      <p:sp>
        <p:nvSpPr>
          <p:cNvPr id="4" name="文本框 3"/>
          <p:cNvSpPr txBox="1"/>
          <p:nvPr/>
        </p:nvSpPr>
        <p:spPr>
          <a:xfrm>
            <a:off x="5746750" y="2690495"/>
            <a:ext cx="6346825" cy="2245360"/>
          </a:xfrm>
          <a:prstGeom prst="rect">
            <a:avLst/>
          </a:prstGeom>
          <a:noFill/>
        </p:spPr>
        <p:txBody>
          <a:bodyPr wrap="square" rtlCol="0" anchor="t">
            <a:spAutoFit/>
          </a:bodyPr>
          <a:p>
            <a:r>
              <a:rPr lang="zh-CN" altLang="en-US" sz="2800"/>
              <a:t>和角公式</a:t>
            </a:r>
            <a:endParaRPr lang="zh-CN" altLang="en-US" sz="2800"/>
          </a:p>
          <a:p>
            <a:r>
              <a:rPr lang="zh-CN" altLang="en-US" sz="2800"/>
              <a:t>sin(α + β) = sinα ⋅ cosβ + cosα ⋅ sinβ</a:t>
            </a:r>
            <a:endParaRPr lang="zh-CN" altLang="en-US" sz="2800"/>
          </a:p>
          <a:p>
            <a:r>
              <a:rPr lang="zh-CN" altLang="en-US" sz="2800"/>
              <a:t>sin(α − β) = sinα ⋅ cosβ − cosα ⋅ sinβ</a:t>
            </a:r>
            <a:endParaRPr lang="zh-CN" altLang="en-US" sz="2800"/>
          </a:p>
          <a:p>
            <a:r>
              <a:rPr lang="zh-CN" altLang="en-US" sz="2800"/>
              <a:t>cos(α + β) = cosα ⋅ cosβ − sinα ⋅ sinβ</a:t>
            </a:r>
            <a:endParaRPr lang="zh-CN" altLang="en-US" sz="2800"/>
          </a:p>
          <a:p>
            <a:r>
              <a:rPr lang="zh-CN" altLang="en-US" sz="2800"/>
              <a:t>cos(α − β) = cosα ⋅ cosβ + sinα ⋅ sinβ</a:t>
            </a:r>
            <a:endParaRPr lang="zh-CN"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4960" y="172085"/>
            <a:ext cx="10041255" cy="4984750"/>
          </a:xfrm>
          <a:prstGeom prst="rect">
            <a:avLst/>
          </a:prstGeom>
          <a:noFill/>
        </p:spPr>
        <p:txBody>
          <a:bodyPr wrap="square" rtlCol="0" anchor="t">
            <a:spAutoFit/>
          </a:bodyPr>
          <a:p>
            <a:r>
              <a:rPr lang="zh-CN" altLang="en-US" sz="3600"/>
              <a:t>向量旋转</a:t>
            </a:r>
            <a:endParaRPr lang="zh-CN" altLang="en-US" sz="3600"/>
          </a:p>
          <a:p>
            <a:endParaRPr lang="zh-CN" altLang="en-US"/>
          </a:p>
          <a:p>
            <a:r>
              <a:rPr lang="zh-CN" altLang="en-US"/>
              <a:t>此时已经可以利用这三个字母表示出旋转后的坐标了：</a:t>
            </a:r>
            <a:endParaRPr lang="zh-CN" altLang="en-US"/>
          </a:p>
          <a:p>
            <a:endParaRPr lang="zh-CN" altLang="en-US"/>
          </a:p>
          <a:p>
            <a:r>
              <a:rPr lang="zh-CN" altLang="en-US" sz="2800"/>
              <a:t>(r ⋅ cos(α + θ),r ⋅ sin(α + θ))</a:t>
            </a:r>
            <a:endParaRPr lang="zh-CN" altLang="en-US" sz="2800"/>
          </a:p>
          <a:p>
            <a:endParaRPr lang="zh-CN" altLang="en-US"/>
          </a:p>
          <a:p>
            <a:r>
              <a:rPr lang="zh-CN" altLang="en-US"/>
              <a:t>通过和角公式，我们将 cos(α + θ) 和 sin(α + θ) 展开，能得到：</a:t>
            </a:r>
            <a:endParaRPr lang="zh-CN" altLang="en-US"/>
          </a:p>
          <a:p>
            <a:endParaRPr lang="zh-CN" altLang="en-US"/>
          </a:p>
          <a:p>
            <a:r>
              <a:rPr lang="zh-CN" altLang="en-US"/>
              <a:t>(r ⋅ cosα ⋅ cosθ − r ⋅ sinα ⋅ sinθ,r ⋅ sinα ⋅ cosθ + r ⋅ cosα ⋅ sinθ)</a:t>
            </a:r>
            <a:endParaRPr lang="zh-CN" altLang="en-US"/>
          </a:p>
          <a:p>
            <a:endParaRPr lang="zh-CN" altLang="en-US"/>
          </a:p>
          <a:p>
            <a:r>
              <a:rPr lang="zh-CN" altLang="en-US" sz="2800"/>
              <a:t>r ⋅ cosα 就是 x ， r ⋅ sinα 就是 y 。</a:t>
            </a:r>
            <a:endParaRPr lang="zh-CN" altLang="en-US"/>
          </a:p>
          <a:p>
            <a:endParaRPr lang="zh-CN" altLang="en-US"/>
          </a:p>
          <a:p>
            <a:r>
              <a:rPr lang="zh-CN" altLang="en-US"/>
              <a:t>简化成只与 x,y,θ 有关的式子。</a:t>
            </a:r>
            <a:endParaRPr lang="zh-CN" altLang="en-US"/>
          </a:p>
          <a:p>
            <a:endParaRPr lang="zh-CN" altLang="en-US"/>
          </a:p>
          <a:p>
            <a:r>
              <a:rPr lang="zh-CN" altLang="en-US" sz="2800"/>
              <a:t>(x ⋅ cosθ − y ⋅ sinθ,</a:t>
            </a:r>
            <a:r>
              <a:rPr lang="en-US" altLang="zh-CN" sz="2800"/>
              <a:t>  </a:t>
            </a:r>
            <a:r>
              <a:rPr lang="zh-CN" altLang="en-US" sz="2800"/>
              <a:t>y ⋅ cosθ + x ⋅ sinθ)</a:t>
            </a:r>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8200" y="401320"/>
            <a:ext cx="7906385" cy="798830"/>
          </a:xfrm>
          <a:prstGeom prst="rect">
            <a:avLst/>
          </a:prstGeom>
          <a:noFill/>
        </p:spPr>
        <p:txBody>
          <a:bodyPr wrap="square" rtlCol="0" anchor="t">
            <a:spAutoFit/>
          </a:bodyPr>
          <a:p>
            <a:r>
              <a:rPr lang="zh-CN" altLang="en-US" sz="2800"/>
              <a:t>直线与线段</a:t>
            </a:r>
            <a:endParaRPr lang="zh-CN" altLang="en-US" sz="2800"/>
          </a:p>
          <a:p>
            <a:r>
              <a:rPr lang="zh-CN" altLang="en-US"/>
              <a:t>两个点既可以表示线段的两个端点，也可以确定一条直线。</a:t>
            </a:r>
            <a:endParaRPr lang="zh-CN" altLang="en-US"/>
          </a:p>
        </p:txBody>
      </p:sp>
      <p:sp>
        <p:nvSpPr>
          <p:cNvPr id="3" name="文本框 2"/>
          <p:cNvSpPr txBox="1"/>
          <p:nvPr/>
        </p:nvSpPr>
        <p:spPr>
          <a:xfrm>
            <a:off x="455930" y="2413635"/>
            <a:ext cx="9324340" cy="1353185"/>
          </a:xfrm>
          <a:prstGeom prst="rect">
            <a:avLst/>
          </a:prstGeom>
          <a:noFill/>
        </p:spPr>
        <p:txBody>
          <a:bodyPr wrap="square" rtlCol="0" anchor="t">
            <a:spAutoFit/>
          </a:bodyPr>
          <a:p>
            <a:r>
              <a:rPr lang="zh-CN" altLang="en-US" sz="2800"/>
              <a:t>点是否在直线上</a:t>
            </a:r>
            <a:endParaRPr lang="zh-CN" altLang="en-US" sz="2800"/>
          </a:p>
          <a:p>
            <a:r>
              <a:rPr lang="zh-CN" altLang="en-US"/>
              <a:t>若一个点 P 在直线 AB 上，当且仅当 PA 与 PB 共线。</a:t>
            </a:r>
            <a:endParaRPr lang="zh-CN" altLang="en-US"/>
          </a:p>
          <a:p>
            <a:endParaRPr lang="zh-CN" altLang="en-US"/>
          </a:p>
          <a:p>
            <a:r>
              <a:rPr lang="zh-CN" altLang="en-US"/>
              <a:t>由于共线，故PA 平行 PB ，也就是 , </a:t>
            </a:r>
            <a:r>
              <a:rPr lang="en-US" altLang="zh-CN"/>
              <a:t>                                      </a:t>
            </a:r>
            <a:r>
              <a:rPr lang="zh-CN" altLang="en-US"/>
              <a:t>无法围成平行四边形，故</a:t>
            </a:r>
            <a:endParaRPr lang="zh-CN" altLang="en-US"/>
          </a:p>
        </p:txBody>
      </p:sp>
      <p:pic>
        <p:nvPicPr>
          <p:cNvPr id="4" name="图片 3"/>
          <p:cNvPicPr>
            <a:picLocks noChangeAspect="1"/>
          </p:cNvPicPr>
          <p:nvPr/>
        </p:nvPicPr>
        <p:blipFill>
          <a:blip r:embed="rId1"/>
          <a:stretch>
            <a:fillRect/>
          </a:stretch>
        </p:blipFill>
        <p:spPr>
          <a:xfrm>
            <a:off x="4432300" y="3233420"/>
            <a:ext cx="1371600" cy="533400"/>
          </a:xfrm>
          <a:prstGeom prst="rect">
            <a:avLst/>
          </a:prstGeom>
        </p:spPr>
      </p:pic>
      <p:pic>
        <p:nvPicPr>
          <p:cNvPr id="5" name="图片 4"/>
          <p:cNvPicPr>
            <a:picLocks noChangeAspect="1"/>
          </p:cNvPicPr>
          <p:nvPr/>
        </p:nvPicPr>
        <p:blipFill>
          <a:blip r:embed="rId2"/>
          <a:stretch>
            <a:fillRect/>
          </a:stretch>
        </p:blipFill>
        <p:spPr>
          <a:xfrm>
            <a:off x="681355" y="3933190"/>
            <a:ext cx="6819900" cy="13030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800735" y="1021080"/>
            <a:ext cx="7523480" cy="3969385"/>
          </a:xfrm>
          <a:prstGeom prst="rect">
            <a:avLst/>
          </a:prstGeom>
          <a:noFill/>
        </p:spPr>
        <p:txBody>
          <a:bodyPr wrap="square" rtlCol="0" anchor="t">
            <a:spAutoFit/>
          </a:bodyPr>
          <a:p>
            <a:r>
              <a:rPr lang="zh-CN" altLang="en-US" sz="3600"/>
              <a:t>点到直线最近距离</a:t>
            </a:r>
            <a:endParaRPr lang="zh-CN" altLang="en-US" sz="3600"/>
          </a:p>
          <a:p>
            <a:endParaRPr lang="zh-CN" altLang="en-US" sz="3600"/>
          </a:p>
          <a:p>
            <a:endParaRPr lang="zh-CN" altLang="en-US" sz="3600"/>
          </a:p>
          <a:p>
            <a:r>
              <a:rPr lang="zh-CN" altLang="en-US" sz="3600"/>
              <a:t>平行四边形面积公式 S = ah 。</a:t>
            </a:r>
            <a:endParaRPr lang="zh-CN" altLang="en-US" sz="3600"/>
          </a:p>
          <a:p>
            <a:r>
              <a:rPr lang="zh-CN" altLang="en-US" sz="3600"/>
              <a:t>我们需要求出 h 。</a:t>
            </a:r>
            <a:endParaRPr lang="zh-CN" altLang="en-US" sz="3600"/>
          </a:p>
          <a:p>
            <a:r>
              <a:rPr lang="zh-CN" altLang="en-US" sz="3600"/>
              <a:t>勾股定理算出 a ，叉积算出 S 。</a:t>
            </a:r>
            <a:endParaRPr lang="zh-CN" altLang="en-US" sz="3600"/>
          </a:p>
          <a:p>
            <a:r>
              <a:rPr lang="zh-CN" altLang="en-US" sz="3600"/>
              <a:t>除一下就完事了。</a:t>
            </a:r>
            <a:endParaRPr lang="zh-CN"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891000" y="493920"/>
            <a:ext cx="10845360" cy="1796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2800" b="0" strike="noStrike" spc="-1">
                <a:solidFill>
                  <a:srgbClr val="000000"/>
                </a:solidFill>
                <a:latin typeface="Calibri" panose="020F0502020204030204"/>
              </a:rPr>
              <a:t>坐标法是解析几何最基本的方法，</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它的思路是，通过建立平面坐标系</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直角坐标系或极坐标系等</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把几何问题转化为代数问题</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或代数问题转化为几何问题</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a:t>
            </a:r>
            <a:endParaRPr lang="en-US" sz="2800" b="0" strike="noStrike" spc="-1">
              <a:latin typeface="Arial" panose="020B0604020202020204"/>
            </a:endParaRPr>
          </a:p>
          <a:p>
            <a:pPr>
              <a:lnSpc>
                <a:spcPct val="100000"/>
              </a:lnSpc>
            </a:pPr>
            <a:r>
              <a:rPr lang="zh-CN" sz="2800" b="0" strike="noStrike" spc="-1">
                <a:solidFill>
                  <a:srgbClr val="000000"/>
                </a:solidFill>
                <a:latin typeface="Calibri" panose="020F0502020204030204"/>
              </a:rPr>
              <a:t>从而利用代数知识</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或解析几何知识</a:t>
            </a:r>
            <a:r>
              <a:rPr lang="en-US" sz="2800" b="0" strike="noStrike" spc="-1">
                <a:solidFill>
                  <a:srgbClr val="000000"/>
                </a:solidFill>
                <a:latin typeface="Calibri" panose="020F0502020204030204"/>
              </a:rPr>
              <a:t>)</a:t>
            </a:r>
            <a:r>
              <a:rPr lang="zh-CN" sz="2800" b="0" strike="noStrike" spc="-1">
                <a:solidFill>
                  <a:srgbClr val="000000"/>
                </a:solidFill>
                <a:latin typeface="Calibri" panose="020F0502020204030204"/>
              </a:rPr>
              <a:t>使问题得以解决．</a:t>
            </a:r>
            <a:endParaRPr lang="en-US" sz="2800" b="0" strike="noStrike" spc="-1">
              <a:latin typeface="Arial" panose="020B0604020202020204"/>
            </a:endParaRPr>
          </a:p>
        </p:txBody>
      </p:sp>
      <p:pic>
        <p:nvPicPr>
          <p:cNvPr id="133" name="图片 2"/>
          <p:cNvPicPr/>
          <p:nvPr/>
        </p:nvPicPr>
        <p:blipFill>
          <a:blip r:embed="rId1"/>
          <a:stretch>
            <a:fillRect/>
          </a:stretch>
        </p:blipFill>
        <p:spPr>
          <a:xfrm>
            <a:off x="1854720" y="2242080"/>
            <a:ext cx="7580880" cy="46155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2595" y="541655"/>
            <a:ext cx="8789035" cy="798830"/>
          </a:xfrm>
          <a:prstGeom prst="rect">
            <a:avLst/>
          </a:prstGeom>
          <a:noFill/>
        </p:spPr>
        <p:txBody>
          <a:bodyPr wrap="square" rtlCol="0" anchor="t">
            <a:spAutoFit/>
          </a:bodyPr>
          <a:p>
            <a:r>
              <a:rPr lang="zh-CN" altLang="en-US" sz="2800"/>
              <a:t>两直线位置关系</a:t>
            </a:r>
            <a:endParaRPr lang="zh-CN" altLang="en-US" sz="2800"/>
          </a:p>
          <a:p>
            <a:r>
              <a:rPr lang="zh-CN" altLang="en-US"/>
              <a:t>平面上，两种直线的位置关系只有三种：重合、平行和相交。</a:t>
            </a:r>
            <a:endParaRPr lang="zh-CN" altLang="en-US"/>
          </a:p>
        </p:txBody>
      </p:sp>
      <p:pic>
        <p:nvPicPr>
          <p:cNvPr id="3" name="图片 2"/>
          <p:cNvPicPr>
            <a:picLocks noChangeAspect="1"/>
          </p:cNvPicPr>
          <p:nvPr/>
        </p:nvPicPr>
        <p:blipFill>
          <a:blip r:embed="rId1"/>
          <a:stretch>
            <a:fillRect/>
          </a:stretch>
        </p:blipFill>
        <p:spPr>
          <a:xfrm>
            <a:off x="537845" y="2319655"/>
            <a:ext cx="10795635" cy="28441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7830" y="284480"/>
            <a:ext cx="9925685" cy="953135"/>
          </a:xfrm>
          <a:prstGeom prst="rect">
            <a:avLst/>
          </a:prstGeom>
          <a:noFill/>
        </p:spPr>
        <p:txBody>
          <a:bodyPr wrap="square" rtlCol="0" anchor="t">
            <a:spAutoFit/>
          </a:bodyPr>
          <a:p>
            <a:r>
              <a:rPr lang="zh-CN" altLang="en-US" sz="2800"/>
              <a:t>求两直线交点</a:t>
            </a:r>
            <a:endParaRPr lang="zh-CN" altLang="en-US" sz="2800"/>
          </a:p>
          <a:p>
            <a:r>
              <a:rPr lang="zh-CN" altLang="en-US" sz="2800"/>
              <a:t>设交点为 P ，直线分别为 AB 和 CD 。</a:t>
            </a:r>
            <a:endParaRPr lang="zh-CN" altLang="en-US" sz="2800"/>
          </a:p>
        </p:txBody>
      </p:sp>
      <p:pic>
        <p:nvPicPr>
          <p:cNvPr id="3" name="图片 2"/>
          <p:cNvPicPr>
            <a:picLocks noChangeAspect="1"/>
          </p:cNvPicPr>
          <p:nvPr/>
        </p:nvPicPr>
        <p:blipFill>
          <a:blip r:embed="rId1"/>
          <a:stretch>
            <a:fillRect/>
          </a:stretch>
        </p:blipFill>
        <p:spPr>
          <a:xfrm>
            <a:off x="537845" y="1329690"/>
            <a:ext cx="11107420" cy="428688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594995"/>
            <a:ext cx="11906250" cy="5631180"/>
          </a:xfrm>
          <a:prstGeom prst="rect">
            <a:avLst/>
          </a:prstGeom>
          <a:noFill/>
        </p:spPr>
        <p:txBody>
          <a:bodyPr wrap="square" rtlCol="0" anchor="t">
            <a:spAutoFit/>
          </a:bodyPr>
          <a:p>
            <a:r>
              <a:rPr lang="zh-CN" altLang="en-US" sz="3600"/>
              <a:t>判断点是否在线段上</a:t>
            </a:r>
            <a:endParaRPr lang="zh-CN" altLang="en-US" sz="3600"/>
          </a:p>
          <a:p>
            <a:endParaRPr lang="zh-CN" altLang="en-US" sz="3600"/>
          </a:p>
          <a:p>
            <a:r>
              <a:rPr lang="zh-CN" altLang="en-US" sz="3600"/>
              <a:t>根据三角形不等式，若点 P 不在直线 AB 上，</a:t>
            </a:r>
            <a:endParaRPr lang="zh-CN" altLang="en-US" sz="3600"/>
          </a:p>
          <a:p>
            <a:r>
              <a:rPr lang="zh-CN" altLang="en-US" sz="3600"/>
              <a:t>必有 AP + BP &gt; AB</a:t>
            </a:r>
            <a:endParaRPr lang="zh-CN" altLang="en-US" sz="3600"/>
          </a:p>
          <a:p>
            <a:endParaRPr lang="zh-CN" altLang="en-US" sz="3600"/>
          </a:p>
          <a:p>
            <a:r>
              <a:rPr lang="zh-CN" altLang="en-US" sz="3600"/>
              <a:t>若 P 在 AB 或 BA 的延长线上，则有 ∣PA − PB∣ = AB 。</a:t>
            </a:r>
            <a:endParaRPr lang="zh-CN" altLang="en-US" sz="3600"/>
          </a:p>
          <a:p>
            <a:endParaRPr lang="zh-CN" altLang="en-US" sz="3600"/>
          </a:p>
          <a:p>
            <a:r>
              <a:rPr lang="zh-CN" altLang="en-US" sz="3600"/>
              <a:t>当且仅当 P 在 AB 上时， AP + PB = AB 。</a:t>
            </a:r>
            <a:endParaRPr lang="zh-CN" altLang="en-US" sz="3600"/>
          </a:p>
          <a:p>
            <a:endParaRPr lang="zh-CN" altLang="en-US" sz="3600"/>
          </a:p>
          <a:p>
            <a:r>
              <a:rPr lang="zh-CN" altLang="en-US" sz="3600"/>
              <a:t>因此直接判断长度相加是否相等即可。</a:t>
            </a:r>
            <a:endParaRPr lang="zh-CN" altLang="en-US" sz="3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5800" y="189230"/>
            <a:ext cx="8852535" cy="1753235"/>
          </a:xfrm>
          <a:prstGeom prst="rect">
            <a:avLst/>
          </a:prstGeom>
          <a:noFill/>
        </p:spPr>
        <p:txBody>
          <a:bodyPr wrap="square" rtlCol="0" anchor="t">
            <a:spAutoFit/>
          </a:bodyPr>
          <a:p>
            <a:r>
              <a:rPr lang="zh-CN" altLang="en-US"/>
              <a:t>判断两线段是否相交</a:t>
            </a:r>
            <a:endParaRPr lang="zh-CN" altLang="en-US"/>
          </a:p>
          <a:p>
            <a:r>
              <a:rPr lang="zh-CN" altLang="en-US"/>
              <a:t>有两种主要的方法：</a:t>
            </a:r>
            <a:endParaRPr lang="zh-CN" altLang="en-US"/>
          </a:p>
          <a:p>
            <a:r>
              <a:rPr lang="zh-CN" altLang="en-US"/>
              <a:t>先求出两直线交点，分别判断交点是否在线段上。</a:t>
            </a:r>
            <a:endParaRPr lang="zh-CN" altLang="en-US"/>
          </a:p>
          <a:p>
            <a:r>
              <a:rPr lang="zh-CN" altLang="en-US"/>
              <a:t>快速排斥实验 + 跨立实验。</a:t>
            </a:r>
            <a:endParaRPr lang="zh-CN" altLang="en-US"/>
          </a:p>
          <a:p>
            <a:r>
              <a:rPr lang="zh-CN" altLang="en-US"/>
              <a:t>第一种方法不难实现，而且精度较低，并不推荐。因此这里只介绍快速排</a:t>
            </a:r>
            <a:endParaRPr lang="zh-CN" altLang="en-US"/>
          </a:p>
          <a:p>
            <a:r>
              <a:rPr lang="zh-CN" altLang="en-US"/>
              <a:t>斥实验 + 跨立实验的做法。</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2930" y="0"/>
            <a:ext cx="8852535" cy="1753235"/>
          </a:xfrm>
          <a:prstGeom prst="rect">
            <a:avLst/>
          </a:prstGeom>
          <a:noFill/>
        </p:spPr>
        <p:txBody>
          <a:bodyPr wrap="square" rtlCol="0" anchor="t">
            <a:spAutoFit/>
          </a:bodyPr>
          <a:p>
            <a:r>
              <a:rPr lang="zh-CN" altLang="en-US"/>
              <a:t>判断两线段是否相交</a:t>
            </a:r>
            <a:endParaRPr lang="zh-CN" altLang="en-US"/>
          </a:p>
          <a:p>
            <a:r>
              <a:rPr lang="zh-CN" altLang="en-US"/>
              <a:t>有两种主要的方法：</a:t>
            </a:r>
            <a:endParaRPr lang="zh-CN" altLang="en-US"/>
          </a:p>
          <a:p>
            <a:r>
              <a:rPr lang="zh-CN" altLang="en-US"/>
              <a:t>先求出两直线交点，分别判断交点是否在线段上。</a:t>
            </a:r>
            <a:endParaRPr lang="zh-CN" altLang="en-US"/>
          </a:p>
          <a:p>
            <a:r>
              <a:rPr lang="zh-CN" altLang="en-US"/>
              <a:t>快速排斥实验 + 跨立实验。</a:t>
            </a:r>
            <a:endParaRPr lang="zh-CN" altLang="en-US"/>
          </a:p>
          <a:p>
            <a:r>
              <a:rPr lang="zh-CN" altLang="en-US"/>
              <a:t>第一种方法不难实现，而且精度较低，并不推荐。因此这里只介绍快速排</a:t>
            </a:r>
            <a:endParaRPr lang="zh-CN" altLang="en-US"/>
          </a:p>
          <a:p>
            <a:r>
              <a:rPr lang="zh-CN" altLang="en-US"/>
              <a:t>斥实验 + 跨立实验的做法。</a:t>
            </a:r>
            <a:endParaRPr lang="zh-CN" altLang="en-US"/>
          </a:p>
        </p:txBody>
      </p:sp>
      <p:sp>
        <p:nvSpPr>
          <p:cNvPr id="3" name="文本框 2"/>
          <p:cNvSpPr txBox="1"/>
          <p:nvPr/>
        </p:nvSpPr>
        <p:spPr>
          <a:xfrm>
            <a:off x="723265" y="1936115"/>
            <a:ext cx="9812020" cy="2030095"/>
          </a:xfrm>
          <a:prstGeom prst="rect">
            <a:avLst/>
          </a:prstGeom>
          <a:noFill/>
        </p:spPr>
        <p:txBody>
          <a:bodyPr wrap="square" rtlCol="0" anchor="t">
            <a:spAutoFit/>
          </a:bodyPr>
          <a:p>
            <a:r>
              <a:rPr lang="zh-CN" altLang="en-US"/>
              <a:t>判断两线段是否相交</a:t>
            </a:r>
            <a:endParaRPr lang="zh-CN" altLang="en-US"/>
          </a:p>
          <a:p>
            <a:r>
              <a:rPr lang="zh-CN" altLang="en-US"/>
              <a:t>作两个边与坐标轴平行的矩形，使这两条线段分别成为矩形的对角线。</a:t>
            </a:r>
            <a:endParaRPr lang="zh-CN" altLang="en-US"/>
          </a:p>
          <a:p>
            <a:endParaRPr lang="zh-CN" altLang="en-US"/>
          </a:p>
          <a:p>
            <a:r>
              <a:rPr lang="zh-CN" altLang="en-US"/>
              <a:t>若这两个矩形不相交，则这两条线段肯定不相交。</a:t>
            </a:r>
            <a:endParaRPr lang="zh-CN" altLang="en-US"/>
          </a:p>
          <a:p>
            <a:r>
              <a:rPr lang="zh-CN" altLang="en-US"/>
              <a:t>也就是说两条线段能够相交，则延伸的横坐标和纵坐标的范围的交集不能为空。</a:t>
            </a:r>
            <a:endParaRPr lang="zh-CN" altLang="en-US"/>
          </a:p>
          <a:p>
            <a:endParaRPr lang="zh-CN" altLang="en-US"/>
          </a:p>
          <a:p>
            <a:r>
              <a:rPr lang="zh-CN" altLang="en-US"/>
              <a:t>通过了快速排斥实验还不能确定两线段能否相交，还得再进行一次跨立实验。</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55295" y="108585"/>
            <a:ext cx="9812020" cy="2030095"/>
          </a:xfrm>
          <a:prstGeom prst="rect">
            <a:avLst/>
          </a:prstGeom>
          <a:noFill/>
        </p:spPr>
        <p:txBody>
          <a:bodyPr wrap="square" rtlCol="0" anchor="t">
            <a:spAutoFit/>
          </a:bodyPr>
          <a:p>
            <a:r>
              <a:rPr lang="zh-CN" altLang="en-US"/>
              <a:t>判断两线段是否相交</a:t>
            </a:r>
            <a:endParaRPr lang="zh-CN" altLang="en-US"/>
          </a:p>
          <a:p>
            <a:r>
              <a:rPr lang="zh-CN" altLang="en-US"/>
              <a:t>作两个边与坐标轴平行的矩形，使这两条线段分别成为矩形的对角线。</a:t>
            </a:r>
            <a:endParaRPr lang="zh-CN" altLang="en-US"/>
          </a:p>
          <a:p>
            <a:endParaRPr lang="zh-CN" altLang="en-US"/>
          </a:p>
          <a:p>
            <a:r>
              <a:rPr lang="zh-CN" altLang="en-US"/>
              <a:t>若这两个矩形不相交，则这两条线段肯定不相交。</a:t>
            </a:r>
            <a:endParaRPr lang="zh-CN" altLang="en-US"/>
          </a:p>
          <a:p>
            <a:r>
              <a:rPr lang="zh-CN" altLang="en-US"/>
              <a:t>也就是说两条线段能够相交，则延伸的横坐标和纵坐标的范围的交集不能为空。</a:t>
            </a:r>
            <a:endParaRPr lang="zh-CN" altLang="en-US"/>
          </a:p>
          <a:p>
            <a:endParaRPr lang="zh-CN" altLang="en-US"/>
          </a:p>
          <a:p>
            <a:r>
              <a:rPr lang="zh-CN" altLang="en-US"/>
              <a:t>通过了快速排斥实验还不能确定两线段能否相交，还得再进行一次跨立实验。</a:t>
            </a:r>
            <a:endParaRPr lang="zh-CN" altLang="en-US"/>
          </a:p>
        </p:txBody>
      </p:sp>
      <p:sp>
        <p:nvSpPr>
          <p:cNvPr id="4" name="文本框 3"/>
          <p:cNvSpPr txBox="1"/>
          <p:nvPr/>
        </p:nvSpPr>
        <p:spPr>
          <a:xfrm>
            <a:off x="544830" y="2400300"/>
            <a:ext cx="10820400" cy="1753235"/>
          </a:xfrm>
          <a:prstGeom prst="rect">
            <a:avLst/>
          </a:prstGeom>
          <a:noFill/>
        </p:spPr>
        <p:txBody>
          <a:bodyPr wrap="square" rtlCol="0" anchor="t">
            <a:spAutoFit/>
          </a:bodyPr>
          <a:p>
            <a:r>
              <a:rPr lang="zh-CN" altLang="en-US"/>
              <a:t>对于一条线段 AB ，我们希望它“跨”过 CD ，即从中途横穿 CD 。</a:t>
            </a:r>
            <a:endParaRPr lang="zh-CN" altLang="en-US"/>
          </a:p>
          <a:p>
            <a:r>
              <a:rPr lang="zh-CN" altLang="en-US"/>
              <a:t>那么我们只要判断 ∠CAB 和 ∠BAD 是否在同一方向即可。特殊地，</a:t>
            </a:r>
            <a:endParaRPr lang="zh-CN" altLang="en-US"/>
          </a:p>
          <a:p>
            <a:r>
              <a:rPr lang="zh-CN" altLang="en-US"/>
              <a:t>若 C 或 D 与 AB 重合，也应判作相交。换句话说，如果角度有负数的话，</a:t>
            </a:r>
            <a:endParaRPr lang="zh-CN" altLang="en-US"/>
          </a:p>
          <a:p>
            <a:r>
              <a:rPr lang="zh-CN" altLang="en-US"/>
              <a:t>若同号或有一个为 0 ，则两线相交。</a:t>
            </a:r>
            <a:endParaRPr lang="zh-CN" altLang="en-US"/>
          </a:p>
          <a:p>
            <a:r>
              <a:rPr lang="zh-CN" altLang="en-US"/>
              <a:t>这个通过 sin 的正负性判断。因此只要使用叉积即可。</a:t>
            </a:r>
            <a:endParaRPr lang="zh-CN" altLang="en-US"/>
          </a:p>
          <a:p>
            <a:r>
              <a:rPr lang="zh-CN" altLang="en-US"/>
              <a:t>为了防止 AB 可能太短还伸不到 CD 的情况，我们对 CD 再做一遍跨立实验即可。</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0025" y="306070"/>
            <a:ext cx="10577830" cy="5015865"/>
          </a:xfrm>
          <a:prstGeom prst="rect">
            <a:avLst/>
          </a:prstGeom>
          <a:noFill/>
        </p:spPr>
        <p:txBody>
          <a:bodyPr wrap="square" rtlCol="0" anchor="t">
            <a:spAutoFit/>
          </a:bodyPr>
          <a:p>
            <a:r>
              <a:rPr lang="zh-CN" altLang="en-US" sz="3200"/>
              <a:t>点到线段最近距离</a:t>
            </a:r>
            <a:endParaRPr lang="zh-CN" altLang="en-US" sz="3200"/>
          </a:p>
          <a:p>
            <a:endParaRPr lang="zh-CN" altLang="en-US" sz="3200"/>
          </a:p>
          <a:p>
            <a:r>
              <a:rPr lang="zh-CN" altLang="en-US" sz="3200"/>
              <a:t>分类讨论。</a:t>
            </a:r>
            <a:endParaRPr lang="zh-CN" altLang="en-US" sz="3200"/>
          </a:p>
          <a:p>
            <a:r>
              <a:rPr lang="zh-CN" altLang="en-US" sz="3200"/>
              <a:t>当垂足在线段上时，就是点到直线的最近距离。</a:t>
            </a:r>
            <a:endParaRPr lang="zh-CN" altLang="en-US" sz="3200"/>
          </a:p>
          <a:p>
            <a:r>
              <a:rPr lang="zh-CN" altLang="en-US" sz="3200"/>
              <a:t>否则是到线段</a:t>
            </a:r>
            <a:endParaRPr lang="zh-CN" altLang="en-US" sz="3200"/>
          </a:p>
          <a:p>
            <a:r>
              <a:rPr lang="zh-CN" altLang="en-US" sz="3200"/>
              <a:t>两端点距离的较小值。</a:t>
            </a:r>
            <a:endParaRPr lang="zh-CN" altLang="en-US" sz="3200"/>
          </a:p>
          <a:p>
            <a:r>
              <a:rPr lang="zh-CN" altLang="en-US" sz="3200"/>
              <a:t>如何判断垂足是否在线段上呢？</a:t>
            </a:r>
            <a:endParaRPr lang="zh-CN" altLang="en-US" sz="3200"/>
          </a:p>
          <a:p>
            <a:r>
              <a:rPr lang="zh-CN" altLang="en-US" sz="3200"/>
              <a:t>设点 P ，线段 AB 。</a:t>
            </a:r>
            <a:endParaRPr lang="zh-CN" altLang="en-US" sz="3200"/>
          </a:p>
          <a:p>
            <a:r>
              <a:rPr lang="zh-CN" altLang="en-US" sz="3200"/>
              <a:t>点积判断 ∠PAB 或 ∠PBA 是否为钝角。</a:t>
            </a:r>
            <a:endParaRPr lang="zh-CN" altLang="en-US" sz="3200"/>
          </a:p>
          <a:p>
            <a:r>
              <a:rPr lang="zh-CN" altLang="en-US" sz="3200"/>
              <a:t>若有一个为钝角，则垂足不在线段上。</a:t>
            </a:r>
            <a:endParaRPr lang="zh-CN" altLang="en-US" sz="3200"/>
          </a:p>
        </p:txBody>
      </p:sp>
      <p:sp>
        <p:nvSpPr>
          <p:cNvPr id="3" name="文本框 2"/>
          <p:cNvSpPr txBox="1"/>
          <p:nvPr/>
        </p:nvSpPr>
        <p:spPr>
          <a:xfrm>
            <a:off x="391795" y="5429250"/>
            <a:ext cx="10591165" cy="1568450"/>
          </a:xfrm>
          <a:prstGeom prst="rect">
            <a:avLst/>
          </a:prstGeom>
          <a:noFill/>
        </p:spPr>
        <p:txBody>
          <a:bodyPr wrap="square" rtlCol="0" anchor="t">
            <a:spAutoFit/>
          </a:bodyPr>
          <a:p>
            <a:r>
              <a:rPr lang="zh-CN" altLang="en-US" sz="3200"/>
              <a:t>如果两线段相交， 则距离为 0 。</a:t>
            </a:r>
            <a:endParaRPr lang="zh-CN" altLang="en-US" sz="3200"/>
          </a:p>
          <a:p>
            <a:r>
              <a:rPr lang="zh-CN" altLang="en-US" sz="3200"/>
              <a:t>否则求出两线段四个顶点到另一线段的距离，</a:t>
            </a:r>
            <a:endParaRPr lang="zh-CN" altLang="en-US" sz="3200"/>
          </a:p>
          <a:p>
            <a:r>
              <a:rPr lang="zh-CN" altLang="en-US" sz="3200"/>
              <a:t>四个值取个 min ，就是答案。</a:t>
            </a:r>
            <a:endParaRPr lang="zh-CN" altLang="en-US"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7400" y="1721485"/>
            <a:ext cx="9722485" cy="4030980"/>
          </a:xfrm>
          <a:prstGeom prst="rect">
            <a:avLst/>
          </a:prstGeom>
          <a:noFill/>
        </p:spPr>
        <p:txBody>
          <a:bodyPr wrap="square" rtlCol="0" anchor="t">
            <a:spAutoFit/>
          </a:bodyPr>
          <a:p>
            <a:r>
              <a:rPr lang="zh-CN" altLang="en-US" sz="3200"/>
              <a:t>圆</a:t>
            </a:r>
            <a:endParaRPr lang="zh-CN" altLang="en-US" sz="3200"/>
          </a:p>
          <a:p>
            <a:r>
              <a:rPr lang="zh-CN" altLang="en-US" sz="3200"/>
              <a:t>一个圆心和一个半径就能表示一个圆了。</a:t>
            </a:r>
            <a:endParaRPr lang="zh-CN" altLang="en-US" sz="3200"/>
          </a:p>
          <a:p>
            <a:r>
              <a:rPr lang="en-US" altLang="zh-CN" sz="3200"/>
              <a:t> </a:t>
            </a:r>
            <a:endParaRPr lang="en-US" altLang="zh-CN" sz="3200"/>
          </a:p>
          <a:p>
            <a:r>
              <a:rPr lang="zh-CN" altLang="en-US" sz="3200"/>
              <a:t>两圆关系</a:t>
            </a:r>
            <a:endParaRPr lang="zh-CN" altLang="en-US" sz="3200"/>
          </a:p>
          <a:p>
            <a:r>
              <a:rPr lang="zh-CN" altLang="en-US" sz="3200"/>
              <a:t>初中数学课本有</a:t>
            </a:r>
            <a:r>
              <a:rPr lang="en-US" altLang="zh-CN" sz="3200"/>
              <a:t> </a:t>
            </a:r>
            <a:r>
              <a:rPr lang="zh-CN" altLang="en-US" sz="3200"/>
              <a:t>。</a:t>
            </a:r>
            <a:endParaRPr lang="zh-CN" altLang="en-US" sz="3200"/>
          </a:p>
          <a:p>
            <a:endParaRPr lang="zh-CN" altLang="en-US" sz="3200"/>
          </a:p>
          <a:p>
            <a:r>
              <a:rPr lang="zh-CN" altLang="en-US" sz="3200"/>
              <a:t>两圆之间最近点对数学最值问题经常有，</a:t>
            </a:r>
            <a:endParaRPr lang="zh-CN" altLang="en-US" sz="3200"/>
          </a:p>
          <a:p>
            <a:r>
              <a:rPr lang="zh-CN" altLang="en-US" sz="3200"/>
              <a:t>就是圆心距离减两圆半径对 0 取 max </a:t>
            </a:r>
            <a:r>
              <a:rPr lang="en-US" altLang="zh-CN" sz="3200"/>
              <a:t> </a:t>
            </a:r>
            <a:r>
              <a:rPr lang="zh-CN" altLang="en-US" sz="3200"/>
              <a:t>。</a:t>
            </a:r>
            <a:endParaRPr lang="zh-CN" altLang="en-US" sz="3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7660" y="511175"/>
            <a:ext cx="11127105" cy="5631180"/>
          </a:xfrm>
          <a:prstGeom prst="rect">
            <a:avLst/>
          </a:prstGeom>
          <a:noFill/>
        </p:spPr>
        <p:txBody>
          <a:bodyPr wrap="square" rtlCol="0" anchor="t">
            <a:spAutoFit/>
          </a:bodyPr>
          <a:p>
            <a:r>
              <a:rPr lang="zh-CN" altLang="en-US" sz="3600"/>
              <a:t>多边形</a:t>
            </a:r>
            <a:endParaRPr lang="zh-CN" altLang="en-US" sz="3600"/>
          </a:p>
          <a:p>
            <a:r>
              <a:rPr lang="zh-CN" altLang="en-US" sz="3600"/>
              <a:t>一个 n 边形由 n 个点组成。</a:t>
            </a:r>
            <a:endParaRPr lang="zh-CN" altLang="en-US" sz="3600"/>
          </a:p>
          <a:p>
            <a:r>
              <a:rPr lang="zh-CN" altLang="en-US" sz="3600"/>
              <a:t>因此我们常用数组来表示多边形。</a:t>
            </a:r>
            <a:endParaRPr lang="zh-CN" altLang="en-US" sz="3600"/>
          </a:p>
          <a:p>
            <a:r>
              <a:rPr lang="zh-CN" altLang="en-US" sz="3600"/>
              <a:t>一般多边形的顶点逆时针排列。</a:t>
            </a:r>
            <a:endParaRPr lang="zh-CN" altLang="en-US" sz="3600"/>
          </a:p>
          <a:p>
            <a:r>
              <a:rPr lang="zh-CN" altLang="en-US" sz="3600"/>
              <a:t>因为二维平面内的象限就是逆时针的。</a:t>
            </a:r>
            <a:endParaRPr lang="zh-CN" altLang="en-US" sz="3600"/>
          </a:p>
          <a:p>
            <a:r>
              <a:rPr lang="zh-CN" altLang="en-US" sz="3600"/>
              <a:t>我们可以根据多边形面积的正负性</a:t>
            </a:r>
            <a:endParaRPr lang="zh-CN" altLang="en-US" sz="3600"/>
          </a:p>
          <a:p>
            <a:r>
              <a:rPr lang="zh-CN" altLang="en-US" sz="3600"/>
              <a:t>来判断这个多边形是逆时针与否。</a:t>
            </a:r>
            <a:endParaRPr lang="zh-CN" altLang="en-US" sz="3600"/>
          </a:p>
          <a:p>
            <a:r>
              <a:rPr lang="zh-CN" altLang="en-US" sz="3600"/>
              <a:t>因为</a:t>
            </a:r>
            <a:endParaRPr lang="zh-CN" altLang="en-US" sz="3600"/>
          </a:p>
          <a:p>
            <a:r>
              <a:rPr lang="zh-CN" altLang="en-US" sz="3600"/>
              <a:t>顺时针相邻两点与原点夹角角度为负，</a:t>
            </a:r>
            <a:endParaRPr lang="zh-CN" altLang="en-US" sz="3600"/>
          </a:p>
          <a:p>
            <a:r>
              <a:rPr lang="zh-CN" altLang="en-US" sz="3600"/>
              <a:t>则 sin 的值为负，则面积为负。</a:t>
            </a:r>
            <a:endParaRPr lang="zh-CN" altLang="en-US" sz="3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360" y="510540"/>
            <a:ext cx="10859135" cy="5507990"/>
          </a:xfrm>
          <a:prstGeom prst="rect">
            <a:avLst/>
          </a:prstGeom>
          <a:noFill/>
        </p:spPr>
        <p:txBody>
          <a:bodyPr wrap="square" rtlCol="0" anchor="t">
            <a:spAutoFit/>
          </a:bodyPr>
          <a:p>
            <a:r>
              <a:rPr lang="zh-CN" altLang="en-US" sz="3200"/>
              <a:t>判断点是否在多边形内</a:t>
            </a:r>
            <a:endParaRPr lang="zh-CN" altLang="en-US" sz="3200"/>
          </a:p>
          <a:p>
            <a:r>
              <a:rPr lang="zh-CN" altLang="en-US" sz="3200"/>
              <a:t>常用的方法是射线法。</a:t>
            </a:r>
            <a:endParaRPr lang="zh-CN" altLang="en-US" sz="3200"/>
          </a:p>
          <a:p>
            <a:r>
              <a:rPr lang="zh-CN" altLang="en-US" sz="3200"/>
              <a:t>先特判点在边上和顶点上的情况。</a:t>
            </a:r>
            <a:endParaRPr lang="zh-CN" altLang="en-US" sz="3200"/>
          </a:p>
          <a:p>
            <a:r>
              <a:rPr lang="zh-CN" altLang="en-US" sz="3200"/>
              <a:t>从该点向外随机引一条射线，</a:t>
            </a:r>
            <a:endParaRPr lang="zh-CN" altLang="en-US" sz="3200"/>
          </a:p>
          <a:p>
            <a:r>
              <a:rPr lang="zh-CN" altLang="en-US" sz="3200"/>
              <a:t>统计与多少条多边形的点相交。</a:t>
            </a:r>
            <a:endParaRPr lang="zh-CN" altLang="en-US" sz="3200"/>
          </a:p>
          <a:p>
            <a:endParaRPr lang="zh-CN" altLang="en-US" sz="3200"/>
          </a:p>
          <a:p>
            <a:r>
              <a:rPr lang="zh-CN" altLang="en-US" sz="3200"/>
              <a:t>如果相交了偶数个点，那么该点在多边形外；</a:t>
            </a:r>
            <a:endParaRPr lang="zh-CN" altLang="en-US" sz="3200"/>
          </a:p>
          <a:p>
            <a:r>
              <a:rPr lang="zh-CN" altLang="en-US" sz="3200"/>
              <a:t>否则该点在多边形内。</a:t>
            </a:r>
            <a:endParaRPr lang="zh-CN" altLang="en-US" sz="3200"/>
          </a:p>
          <a:p>
            <a:endParaRPr lang="zh-CN" altLang="en-US" sz="3200"/>
          </a:p>
          <a:p>
            <a:r>
              <a:rPr lang="zh-CN" altLang="en-US" sz="3200"/>
              <a:t>若引出的射线过多边形的某个顶点，</a:t>
            </a:r>
            <a:endParaRPr lang="zh-CN" altLang="en-US" sz="3200"/>
          </a:p>
          <a:p>
            <a:r>
              <a:rPr lang="zh-CN" altLang="en-US" sz="3200"/>
              <a:t>再随机引射线，因为这会导致特例。</a:t>
            </a: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528920" y="526320"/>
            <a:ext cx="7229880" cy="5209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A6A6A6"/>
                </a:solidFill>
                <a:latin typeface="Calibri" panose="020F0502020204030204"/>
              </a:rPr>
              <a:t>  </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平面直角坐标系</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000000"/>
                </a:solidFill>
                <a:latin typeface="Calibri" panose="020F0502020204030204"/>
              </a:rPr>
              <a:t>点</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直线</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线段</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多边形</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圆</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矢量及其运算</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矢量的加减法</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矢量的数量积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矢量的矢量积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计算几何的基本算法</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3190" y="1443990"/>
            <a:ext cx="11102340" cy="4523105"/>
          </a:xfrm>
          <a:prstGeom prst="rect">
            <a:avLst/>
          </a:prstGeom>
          <a:noFill/>
        </p:spPr>
        <p:txBody>
          <a:bodyPr wrap="square" rtlCol="0" anchor="t">
            <a:spAutoFit/>
          </a:bodyPr>
          <a:p>
            <a:r>
              <a:rPr lang="zh-CN" altLang="en-US" sz="3200"/>
              <a:t>求多边形面积</a:t>
            </a:r>
            <a:endParaRPr lang="zh-CN" altLang="en-US" sz="3200"/>
          </a:p>
          <a:p>
            <a:r>
              <a:rPr lang="zh-CN" altLang="en-US" sz="3200"/>
              <a:t>通过三角剖分求面积。</a:t>
            </a:r>
            <a:endParaRPr lang="zh-CN" altLang="en-US" sz="3200"/>
          </a:p>
          <a:p>
            <a:r>
              <a:rPr lang="zh-CN" altLang="en-US" sz="3200"/>
              <a:t>对于多边形的每一条边，将其两端向原点连边，</a:t>
            </a:r>
            <a:endParaRPr lang="zh-CN" altLang="en-US" sz="3200"/>
          </a:p>
          <a:p>
            <a:r>
              <a:rPr lang="zh-CN" altLang="en-US" sz="3200"/>
              <a:t>这样就形成了若干个面积有正有负的三角形。</a:t>
            </a:r>
            <a:endParaRPr lang="zh-CN" altLang="en-US" sz="3200"/>
          </a:p>
          <a:p>
            <a:endParaRPr lang="zh-CN" altLang="en-US" sz="3200"/>
          </a:p>
          <a:p>
            <a:r>
              <a:rPr lang="zh-CN" altLang="en-US" sz="3200"/>
              <a:t>这些三边形的面积和就是这个多边形的面积。</a:t>
            </a:r>
            <a:endParaRPr lang="zh-CN" altLang="en-US" sz="3200"/>
          </a:p>
          <a:p>
            <a:endParaRPr lang="zh-CN" altLang="en-US" sz="3200"/>
          </a:p>
          <a:p>
            <a:r>
              <a:rPr lang="zh-CN" altLang="en-US" sz="3200"/>
              <a:t>三角形面积可以直接通过叉积除以二得到。</a:t>
            </a:r>
            <a:endParaRPr lang="zh-CN" altLang="en-US" sz="3200"/>
          </a:p>
          <a:p>
            <a:r>
              <a:rPr lang="zh-CN" altLang="en-US" sz="3200"/>
              <a:t>因为叉积的几何意义就是平行四边形的面积。</a:t>
            </a:r>
            <a:endParaRPr lang="zh-CN" altLang="en-US" sz="3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028315" y="2004695"/>
            <a:ext cx="6135370" cy="1160780"/>
          </a:xfrm>
          <a:prstGeom prst="rect">
            <a:avLst/>
          </a:prstGeom>
        </p:spPr>
      </p:pic>
      <p:sp>
        <p:nvSpPr>
          <p:cNvPr id="2" name="文本框 1"/>
          <p:cNvSpPr txBox="1"/>
          <p:nvPr/>
        </p:nvSpPr>
        <p:spPr>
          <a:xfrm>
            <a:off x="1318260" y="4326255"/>
            <a:ext cx="10028555" cy="953135"/>
          </a:xfrm>
          <a:prstGeom prst="rect">
            <a:avLst/>
          </a:prstGeom>
          <a:noFill/>
        </p:spPr>
        <p:txBody>
          <a:bodyPr wrap="square" rtlCol="0" anchor="t">
            <a:spAutoFit/>
          </a:bodyPr>
          <a:p>
            <a:r>
              <a:rPr lang="zh-CN" altLang="en-US" sz="2800"/>
              <a:t>凸包（Convex Hull）是计算几何中的一类极其重要的问题，</a:t>
            </a:r>
            <a:endParaRPr lang="zh-CN" altLang="en-US" sz="2800"/>
          </a:p>
          <a:p>
            <a:r>
              <a:rPr lang="zh-CN" altLang="en-US" sz="2800"/>
              <a:t>计算几何中的很多问题都可以转化为凸包问题来解决。</a:t>
            </a:r>
            <a:endParaRPr lang="zh-CN" alt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265170" y="100330"/>
            <a:ext cx="6135370" cy="1160780"/>
          </a:xfrm>
          <a:prstGeom prst="rect">
            <a:avLst/>
          </a:prstGeom>
        </p:spPr>
      </p:pic>
      <p:sp>
        <p:nvSpPr>
          <p:cNvPr id="3" name="文本框 2"/>
          <p:cNvSpPr txBox="1"/>
          <p:nvPr/>
        </p:nvSpPr>
        <p:spPr>
          <a:xfrm>
            <a:off x="1337310" y="1412875"/>
            <a:ext cx="8264525" cy="953135"/>
          </a:xfrm>
          <a:prstGeom prst="rect">
            <a:avLst/>
          </a:prstGeom>
          <a:noFill/>
        </p:spPr>
        <p:txBody>
          <a:bodyPr wrap="square" rtlCol="0" anchor="t">
            <a:spAutoFit/>
          </a:bodyPr>
          <a:p>
            <a:r>
              <a:rPr lang="zh-CN" altLang="en-US" sz="2800"/>
              <a:t>直观的来讲，凸包就像是在一块钉有若干个钉子的木板上撑开一根橡皮筋来讲所有钉子围起来一样。</a:t>
            </a:r>
            <a:endParaRPr lang="zh-CN" altLang="en-US" sz="2800"/>
          </a:p>
        </p:txBody>
      </p:sp>
      <p:pic>
        <p:nvPicPr>
          <p:cNvPr id="100" name="图片 99"/>
          <p:cNvPicPr/>
          <p:nvPr/>
        </p:nvPicPr>
        <p:blipFill>
          <a:blip r:embed="rId2" r:link="rId3"/>
          <a:stretch>
            <a:fillRect/>
          </a:stretch>
        </p:blipFill>
        <p:spPr>
          <a:xfrm>
            <a:off x="2426335" y="3100070"/>
            <a:ext cx="5716270" cy="29845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265170" y="100330"/>
            <a:ext cx="6135370" cy="1160780"/>
          </a:xfrm>
          <a:prstGeom prst="rect">
            <a:avLst/>
          </a:prstGeom>
        </p:spPr>
      </p:pic>
      <p:sp>
        <p:nvSpPr>
          <p:cNvPr id="2" name="文本框 1"/>
          <p:cNvSpPr txBox="1"/>
          <p:nvPr/>
        </p:nvSpPr>
        <p:spPr>
          <a:xfrm>
            <a:off x="953770" y="2413635"/>
            <a:ext cx="9095740" cy="2676525"/>
          </a:xfrm>
          <a:prstGeom prst="rect">
            <a:avLst/>
          </a:prstGeom>
          <a:noFill/>
        </p:spPr>
        <p:txBody>
          <a:bodyPr wrap="square" rtlCol="0" anchor="t">
            <a:spAutoFit/>
          </a:bodyPr>
          <a:p>
            <a:r>
              <a:rPr lang="zh-CN" altLang="en-US" sz="2800"/>
              <a:t>构造凸包的算法可谓汗牛充栋，</a:t>
            </a:r>
            <a:endParaRPr lang="zh-CN" altLang="en-US" sz="2800"/>
          </a:p>
          <a:p>
            <a:r>
              <a:rPr lang="zh-CN" altLang="en-US" sz="2800"/>
              <a:t>著名的有Gift wrapping（Jarvis March算法）,</a:t>
            </a:r>
            <a:endParaRPr lang="zh-CN" altLang="en-US" sz="2800"/>
          </a:p>
          <a:p>
            <a:r>
              <a:rPr lang="zh-CN" altLang="en-US" sz="2800"/>
              <a:t> Graham scan, </a:t>
            </a:r>
            <a:endParaRPr lang="zh-CN" altLang="en-US" sz="2800"/>
          </a:p>
          <a:p>
            <a:r>
              <a:rPr lang="zh-CN" altLang="en-US" sz="2800"/>
              <a:t>QuickHull, </a:t>
            </a:r>
            <a:endParaRPr lang="zh-CN" altLang="en-US" sz="2800"/>
          </a:p>
          <a:p>
            <a:r>
              <a:rPr lang="zh-CN" altLang="en-US" sz="2800"/>
              <a:t>Divide and conquer, </a:t>
            </a:r>
            <a:endParaRPr lang="zh-CN" altLang="en-US" sz="2800"/>
          </a:p>
          <a:p>
            <a:r>
              <a:rPr lang="zh-CN" altLang="en-US" sz="2800"/>
              <a:t>Incremental convex hull algorithm等</a:t>
            </a:r>
            <a:endParaRPr lang="zh-CN" alt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0" y="139065"/>
            <a:ext cx="3681730" cy="696595"/>
          </a:xfrm>
          <a:prstGeom prst="rect">
            <a:avLst/>
          </a:prstGeom>
        </p:spPr>
      </p:pic>
      <p:sp>
        <p:nvSpPr>
          <p:cNvPr id="2" name="文本框 1"/>
          <p:cNvSpPr txBox="1"/>
          <p:nvPr/>
        </p:nvSpPr>
        <p:spPr>
          <a:xfrm>
            <a:off x="4563745" y="303530"/>
            <a:ext cx="6526530" cy="645160"/>
          </a:xfrm>
          <a:prstGeom prst="rect">
            <a:avLst/>
          </a:prstGeom>
          <a:noFill/>
        </p:spPr>
        <p:txBody>
          <a:bodyPr wrap="square" rtlCol="0" anchor="t">
            <a:spAutoFit/>
          </a:bodyPr>
          <a:p>
            <a:r>
              <a:rPr lang="zh-CN" altLang="en-US" sz="3600"/>
              <a:t>基于极点的算法</a:t>
            </a:r>
            <a:endParaRPr lang="zh-CN" altLang="en-US" sz="3600"/>
          </a:p>
        </p:txBody>
      </p:sp>
      <p:sp>
        <p:nvSpPr>
          <p:cNvPr id="3" name="文本框 2"/>
          <p:cNvSpPr txBox="1"/>
          <p:nvPr/>
        </p:nvSpPr>
        <p:spPr>
          <a:xfrm>
            <a:off x="0" y="1176020"/>
            <a:ext cx="11433810" cy="645160"/>
          </a:xfrm>
          <a:prstGeom prst="rect">
            <a:avLst/>
          </a:prstGeom>
          <a:noFill/>
        </p:spPr>
        <p:txBody>
          <a:bodyPr wrap="square" rtlCol="0" anchor="t">
            <a:spAutoFit/>
          </a:bodyPr>
          <a:p>
            <a:r>
              <a:rPr lang="zh-CN" altLang="en-US"/>
              <a:t>设S为平面点集，若存在一条经过点p的直线l使得除p点外所有的点都位于直线l的同一端，</a:t>
            </a:r>
            <a:endParaRPr lang="zh-CN" altLang="en-US"/>
          </a:p>
          <a:p>
            <a:r>
              <a:rPr lang="zh-CN" altLang="en-US"/>
              <a:t>那么称点p为极点（Extreme Point）。否则称为非极点（Non-Extreme Point）。</a:t>
            </a:r>
            <a:endParaRPr lang="zh-CN" altLang="en-US"/>
          </a:p>
        </p:txBody>
      </p:sp>
      <p:pic>
        <p:nvPicPr>
          <p:cNvPr id="101" name="图片 100"/>
          <p:cNvPicPr/>
          <p:nvPr/>
        </p:nvPicPr>
        <p:blipFill>
          <a:blip r:embed="rId2" r:link="rId3"/>
          <a:stretch>
            <a:fillRect/>
          </a:stretch>
        </p:blipFill>
        <p:spPr>
          <a:xfrm>
            <a:off x="3331210" y="1821180"/>
            <a:ext cx="3114040" cy="1878330"/>
          </a:xfrm>
          <a:prstGeom prst="rect">
            <a:avLst/>
          </a:prstGeom>
          <a:noFill/>
          <a:ln w="9525">
            <a:noFill/>
          </a:ln>
        </p:spPr>
      </p:pic>
      <p:sp>
        <p:nvSpPr>
          <p:cNvPr id="6" name="文本框 5"/>
          <p:cNvSpPr txBox="1"/>
          <p:nvPr/>
        </p:nvSpPr>
        <p:spPr>
          <a:xfrm>
            <a:off x="435610" y="3996690"/>
            <a:ext cx="10233025" cy="2861310"/>
          </a:xfrm>
          <a:prstGeom prst="rect">
            <a:avLst/>
          </a:prstGeom>
          <a:noFill/>
        </p:spPr>
        <p:txBody>
          <a:bodyPr wrap="square" rtlCol="0" anchor="t">
            <a:spAutoFit/>
          </a:bodyPr>
          <a:p>
            <a:r>
              <a:rPr lang="zh-CN" altLang="en-US"/>
              <a:t>如上图所示，直观的来讲，一个点是极点那么它一定就是凸包上的点。</a:t>
            </a:r>
            <a:endParaRPr lang="zh-CN" altLang="en-US"/>
          </a:p>
          <a:p>
            <a:r>
              <a:rPr lang="zh-CN" altLang="en-US"/>
              <a:t>构造策略</a:t>
            </a:r>
            <a:endParaRPr lang="zh-CN" altLang="en-US"/>
          </a:p>
          <a:p>
            <a:r>
              <a:rPr lang="zh-CN" altLang="en-US"/>
              <a:t>回忆一下冒泡排序的原理：</a:t>
            </a:r>
            <a:endParaRPr lang="zh-CN" altLang="en-US"/>
          </a:p>
          <a:p>
            <a:r>
              <a:rPr lang="zh-CN" altLang="en-US"/>
              <a:t>一个序列有序当且仅当每一个点都是有序的</a:t>
            </a:r>
            <a:endParaRPr lang="zh-CN" altLang="en-US"/>
          </a:p>
          <a:p>
            <a:r>
              <a:rPr lang="zh-CN" altLang="en-US"/>
              <a:t>同样的根据极点的概念我们有如下的凸包定义：</a:t>
            </a:r>
            <a:endParaRPr lang="zh-CN" altLang="en-US"/>
          </a:p>
          <a:p>
            <a:r>
              <a:rPr lang="zh-CN" altLang="en-US"/>
              <a:t>一个多边形为凸包当且仅当所有顶点都是极点</a:t>
            </a:r>
            <a:endParaRPr lang="zh-CN" altLang="en-US"/>
          </a:p>
          <a:p>
            <a:r>
              <a:rPr lang="zh-CN" altLang="en-US"/>
              <a:t>根据极点的定义我们可以想出一个很直接的凸包的构造算法：遍历每个点，检查是否为极点，如果是，就将它加入到凸包的集合中。这样，构造凸包的问题就被我们转化为了判断点是否为极点的问题，虽然离我们的目标还有一些距离，但已经前进了一大步。不过，我们还没有判断极点的算法。</a:t>
            </a:r>
            <a:endParaRPr lang="zh-CN" altLang="en-US"/>
          </a:p>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441055" y="204470"/>
            <a:ext cx="3669665" cy="694055"/>
          </a:xfrm>
          <a:prstGeom prst="rect">
            <a:avLst/>
          </a:prstGeom>
        </p:spPr>
      </p:pic>
      <p:pic>
        <p:nvPicPr>
          <p:cNvPr id="102" name="图片 101"/>
          <p:cNvPicPr/>
          <p:nvPr/>
        </p:nvPicPr>
        <p:blipFill>
          <a:blip r:embed="rId2" r:link="rId3"/>
          <a:stretch>
            <a:fillRect/>
          </a:stretch>
        </p:blipFill>
        <p:spPr>
          <a:xfrm>
            <a:off x="903923" y="-317"/>
            <a:ext cx="5172075" cy="4943475"/>
          </a:xfrm>
          <a:prstGeom prst="rect">
            <a:avLst/>
          </a:prstGeom>
          <a:noFill/>
          <a:ln w="9525">
            <a:noFill/>
          </a:ln>
        </p:spPr>
      </p:pic>
      <p:sp>
        <p:nvSpPr>
          <p:cNvPr id="2" name="文本框 1"/>
          <p:cNvSpPr txBox="1"/>
          <p:nvPr/>
        </p:nvSpPr>
        <p:spPr>
          <a:xfrm>
            <a:off x="-635" y="5467350"/>
            <a:ext cx="12111355" cy="922020"/>
          </a:xfrm>
          <a:prstGeom prst="rect">
            <a:avLst/>
          </a:prstGeom>
          <a:noFill/>
        </p:spPr>
        <p:txBody>
          <a:bodyPr wrap="square" rtlCol="0" anchor="t">
            <a:spAutoFit/>
          </a:bodyPr>
          <a:p>
            <a:r>
              <a:rPr lang="zh-CN" altLang="en-US"/>
              <a:t>要判断一个点是不是极点其实很容易，它要不是极点，那么一定能找到三个点（从给定的点集中）将它包围起来。</a:t>
            </a:r>
            <a:endParaRPr lang="zh-CN" altLang="en-US"/>
          </a:p>
          <a:p>
            <a:r>
              <a:rPr lang="zh-CN" altLang="en-US"/>
              <a:t>原因很简单，因为平面点集的凸包就是能将所有点包围起来的凸多边形，</a:t>
            </a:r>
            <a:endParaRPr lang="zh-CN" altLang="en-US"/>
          </a:p>
          <a:p>
            <a:r>
              <a:rPr lang="zh-CN" altLang="en-US"/>
              <a:t>那么对于在凸包内部的点（不是极点的点）最少最少能从凸包上找到三个点将其围起来。于是就有：</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265170" y="100330"/>
            <a:ext cx="6135370" cy="1160780"/>
          </a:xfrm>
          <a:prstGeom prst="rect">
            <a:avLst/>
          </a:prstGeom>
        </p:spPr>
      </p:pic>
      <p:pic>
        <p:nvPicPr>
          <p:cNvPr id="2" name="图片 1"/>
          <p:cNvPicPr>
            <a:picLocks noChangeAspect="1"/>
          </p:cNvPicPr>
          <p:nvPr/>
        </p:nvPicPr>
        <p:blipFill>
          <a:blip r:embed="rId2"/>
          <a:stretch>
            <a:fillRect/>
          </a:stretch>
        </p:blipFill>
        <p:spPr>
          <a:xfrm>
            <a:off x="311785" y="1427480"/>
            <a:ext cx="12237085" cy="1191260"/>
          </a:xfrm>
          <a:prstGeom prst="rect">
            <a:avLst/>
          </a:prstGeom>
        </p:spPr>
      </p:pic>
      <p:sp>
        <p:nvSpPr>
          <p:cNvPr id="3" name="文本框 2"/>
          <p:cNvSpPr txBox="1"/>
          <p:nvPr/>
        </p:nvSpPr>
        <p:spPr>
          <a:xfrm>
            <a:off x="864235" y="3703955"/>
            <a:ext cx="10041255" cy="1476375"/>
          </a:xfrm>
          <a:prstGeom prst="rect">
            <a:avLst/>
          </a:prstGeom>
          <a:noFill/>
        </p:spPr>
        <p:txBody>
          <a:bodyPr wrap="square" rtlCol="0" anchor="t">
            <a:spAutoFit/>
          </a:bodyPr>
          <a:p>
            <a:r>
              <a:rPr lang="zh-CN" altLang="en-US"/>
              <a:t>In-Triangle Test</a:t>
            </a:r>
            <a:endParaRPr lang="zh-CN" altLang="en-US"/>
          </a:p>
          <a:p>
            <a:r>
              <a:rPr lang="zh-CN" altLang="en-US"/>
              <a:t>虽然有了上面的判断极点的In-Triangle Test方法，但我们还无法马上给出一个实现，</a:t>
            </a:r>
            <a:endParaRPr lang="zh-CN" altLang="en-US"/>
          </a:p>
          <a:p>
            <a:r>
              <a:rPr lang="zh-CN" altLang="en-US"/>
              <a:t>因为我们还不知道如何判断点是不是在三角形内。</a:t>
            </a:r>
            <a:endParaRPr lang="zh-CN" altLang="en-US"/>
          </a:p>
          <a:p>
            <a:endParaRPr lang="zh-CN" altLang="en-US"/>
          </a:p>
          <a:p>
            <a:r>
              <a:rPr lang="zh-CN" altLang="en-US"/>
              <a:t>要判断点是否在三角形内，需要用到一个计算几何中十分常用而重要的技术，叫做To-Left测试。</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056630" y="0"/>
            <a:ext cx="6135370" cy="1160780"/>
          </a:xfrm>
          <a:prstGeom prst="rect">
            <a:avLst/>
          </a:prstGeom>
        </p:spPr>
      </p:pic>
      <p:pic>
        <p:nvPicPr>
          <p:cNvPr id="103" name="图片 102"/>
          <p:cNvPicPr/>
          <p:nvPr/>
        </p:nvPicPr>
        <p:blipFill>
          <a:blip r:embed="rId2" r:link="rId3"/>
          <a:stretch>
            <a:fillRect/>
          </a:stretch>
        </p:blipFill>
        <p:spPr>
          <a:xfrm>
            <a:off x="956628" y="512763"/>
            <a:ext cx="4886325" cy="4067175"/>
          </a:xfrm>
          <a:prstGeom prst="rect">
            <a:avLst/>
          </a:prstGeom>
          <a:noFill/>
          <a:ln w="9525">
            <a:noFill/>
          </a:ln>
        </p:spPr>
      </p:pic>
      <p:pic>
        <p:nvPicPr>
          <p:cNvPr id="5" name="图片 4"/>
          <p:cNvPicPr>
            <a:picLocks noChangeAspect="1"/>
          </p:cNvPicPr>
          <p:nvPr/>
        </p:nvPicPr>
        <p:blipFill>
          <a:blip r:embed="rId4"/>
          <a:stretch>
            <a:fillRect/>
          </a:stretch>
        </p:blipFill>
        <p:spPr>
          <a:xfrm>
            <a:off x="504825" y="4930140"/>
            <a:ext cx="9942830" cy="191008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265170" y="100330"/>
            <a:ext cx="6135370" cy="1160780"/>
          </a:xfrm>
          <a:prstGeom prst="rect">
            <a:avLst/>
          </a:prstGeom>
        </p:spPr>
      </p:pic>
      <p:pic>
        <p:nvPicPr>
          <p:cNvPr id="2" name="图片 1"/>
          <p:cNvPicPr>
            <a:picLocks noChangeAspect="1"/>
          </p:cNvPicPr>
          <p:nvPr/>
        </p:nvPicPr>
        <p:blipFill>
          <a:blip r:embed="rId2"/>
          <a:stretch>
            <a:fillRect/>
          </a:stretch>
        </p:blipFill>
        <p:spPr>
          <a:xfrm>
            <a:off x="1068070" y="1261110"/>
            <a:ext cx="10879455" cy="1192530"/>
          </a:xfrm>
          <a:prstGeom prst="rect">
            <a:avLst/>
          </a:prstGeom>
        </p:spPr>
      </p:pic>
      <p:pic>
        <p:nvPicPr>
          <p:cNvPr id="104" name="图片 103"/>
          <p:cNvPicPr/>
          <p:nvPr/>
        </p:nvPicPr>
        <p:blipFill>
          <a:blip r:embed="rId3" r:link="rId4"/>
          <a:stretch>
            <a:fillRect/>
          </a:stretch>
        </p:blipFill>
        <p:spPr>
          <a:xfrm>
            <a:off x="5097145" y="2619375"/>
            <a:ext cx="3480435" cy="3919855"/>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75920" y="0"/>
            <a:ext cx="9753600" cy="67589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762120" y="165240"/>
            <a:ext cx="866880" cy="3646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zh-CN" sz="1800" b="1" strike="noStrike" spc="-1">
                <a:solidFill>
                  <a:srgbClr val="FF0000"/>
                </a:solidFill>
                <a:latin typeface="Calibri" panose="020F0502020204030204"/>
              </a:rPr>
              <a:t>复平面</a:t>
            </a:r>
            <a:endParaRPr lang="en-US" sz="1800" b="0" strike="noStrike" spc="-1">
              <a:latin typeface="Arial" panose="020B0604020202020204"/>
            </a:endParaRPr>
          </a:p>
        </p:txBody>
      </p:sp>
      <p:pic>
        <p:nvPicPr>
          <p:cNvPr id="142" name="图片 2"/>
          <p:cNvPicPr/>
          <p:nvPr/>
        </p:nvPicPr>
        <p:blipFill>
          <a:blip r:embed="rId1"/>
          <a:stretch>
            <a:fillRect/>
          </a:stretch>
        </p:blipFill>
        <p:spPr>
          <a:xfrm>
            <a:off x="568800" y="3812040"/>
            <a:ext cx="6581520" cy="485280"/>
          </a:xfrm>
          <a:prstGeom prst="rect">
            <a:avLst/>
          </a:prstGeom>
          <a:ln w="0">
            <a:noFill/>
          </a:ln>
        </p:spPr>
      </p:pic>
      <p:pic>
        <p:nvPicPr>
          <p:cNvPr id="143" name="图片 3"/>
          <p:cNvPicPr/>
          <p:nvPr/>
        </p:nvPicPr>
        <p:blipFill>
          <a:blip r:embed="rId2"/>
          <a:stretch>
            <a:fillRect/>
          </a:stretch>
        </p:blipFill>
        <p:spPr>
          <a:xfrm>
            <a:off x="7667640" y="4449960"/>
            <a:ext cx="3577320" cy="1928880"/>
          </a:xfrm>
          <a:prstGeom prst="rect">
            <a:avLst/>
          </a:prstGeom>
          <a:ln w="0">
            <a:noFill/>
          </a:ln>
        </p:spPr>
      </p:pic>
      <p:pic>
        <p:nvPicPr>
          <p:cNvPr id="144" name="图片 4"/>
          <p:cNvPicPr/>
          <p:nvPr/>
        </p:nvPicPr>
        <p:blipFill>
          <a:blip r:embed="rId3"/>
          <a:stretch>
            <a:fillRect/>
          </a:stretch>
        </p:blipFill>
        <p:spPr>
          <a:xfrm>
            <a:off x="568800" y="5224320"/>
            <a:ext cx="6943320" cy="380520"/>
          </a:xfrm>
          <a:prstGeom prst="rect">
            <a:avLst/>
          </a:prstGeom>
          <a:ln w="0">
            <a:noFill/>
          </a:ln>
        </p:spPr>
      </p:pic>
      <p:pic>
        <p:nvPicPr>
          <p:cNvPr id="145" name="图片 144"/>
          <p:cNvPicPr/>
          <p:nvPr/>
        </p:nvPicPr>
        <p:blipFill>
          <a:blip r:embed="rId4"/>
          <a:stretch>
            <a:fillRect/>
          </a:stretch>
        </p:blipFill>
        <p:spPr>
          <a:xfrm>
            <a:off x="568800" y="991800"/>
            <a:ext cx="7467480" cy="25527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8075" y="224155"/>
            <a:ext cx="9030970" cy="6123940"/>
          </a:xfrm>
          <a:prstGeom prst="rect">
            <a:avLst/>
          </a:prstGeom>
          <a:noFill/>
        </p:spPr>
        <p:txBody>
          <a:bodyPr wrap="square" rtlCol="0" anchor="t">
            <a:spAutoFit/>
          </a:bodyPr>
          <a:p>
            <a:r>
              <a:rPr lang="zh-CN" altLang="en-US" sz="2800"/>
              <a:t>基于极边的算法</a:t>
            </a:r>
            <a:endParaRPr lang="zh-CN" altLang="en-US" sz="2800"/>
          </a:p>
          <a:p>
            <a:endParaRPr lang="zh-CN" altLang="en-US" sz="2800"/>
          </a:p>
          <a:p>
            <a:r>
              <a:rPr lang="zh-CN" altLang="en-US" sz="2800"/>
              <a:t>刚才我们得到了一个可用的算法，</a:t>
            </a:r>
            <a:endParaRPr lang="zh-CN" altLang="en-US" sz="2800"/>
          </a:p>
          <a:p>
            <a:r>
              <a:rPr lang="zh-CN" altLang="en-US" sz="2800"/>
              <a:t>但这近乎于brute-force，</a:t>
            </a:r>
            <a:endParaRPr lang="zh-CN" altLang="en-US" sz="2800"/>
          </a:p>
          <a:p>
            <a:r>
              <a:rPr lang="zh-CN" altLang="en-US" sz="2800"/>
              <a:t>算法的时间复杂度过高以致于几乎不能用，</a:t>
            </a:r>
            <a:endParaRPr lang="zh-CN" altLang="en-US" sz="2800"/>
          </a:p>
          <a:p>
            <a:r>
              <a:rPr lang="zh-CN" altLang="en-US" sz="2800"/>
              <a:t>为此我们不得不考虑更优的算法。</a:t>
            </a:r>
            <a:endParaRPr lang="zh-CN" altLang="en-US" sz="2800"/>
          </a:p>
          <a:p>
            <a:endParaRPr lang="zh-CN" altLang="en-US" sz="2800"/>
          </a:p>
          <a:p>
            <a:r>
              <a:rPr lang="zh-CN" altLang="en-US" sz="2800"/>
              <a:t>论及上面那个算法为什么这么慢的话，</a:t>
            </a:r>
            <a:endParaRPr lang="zh-CN" altLang="en-US" sz="2800"/>
          </a:p>
          <a:p>
            <a:r>
              <a:rPr lang="zh-CN" altLang="en-US" sz="2800"/>
              <a:t>其原因便在于我们是基于极点来构造凸包的，</a:t>
            </a:r>
            <a:endParaRPr lang="zh-CN" altLang="en-US" sz="2800"/>
          </a:p>
          <a:p>
            <a:r>
              <a:rPr lang="zh-CN" altLang="en-US" sz="2800"/>
              <a:t>而要判断极点又不得不枚举所有三角形，</a:t>
            </a:r>
            <a:endParaRPr lang="zh-CN" altLang="en-US" sz="2800"/>
          </a:p>
          <a:p>
            <a:r>
              <a:rPr lang="zh-CN" altLang="en-US" sz="2800"/>
              <a:t>这样复杂度一下子就上去了，</a:t>
            </a:r>
            <a:endParaRPr lang="zh-CN" altLang="en-US" sz="2800"/>
          </a:p>
          <a:p>
            <a:r>
              <a:rPr lang="zh-CN" altLang="en-US" sz="2800"/>
              <a:t>于是我们只有继续发掘看看凸包的几何性质，</a:t>
            </a:r>
            <a:endParaRPr lang="zh-CN" altLang="en-US" sz="2800"/>
          </a:p>
          <a:p>
            <a:r>
              <a:rPr lang="zh-CN" altLang="en-US" sz="2800"/>
              <a:t>来找到一种更好的方法</a:t>
            </a:r>
            <a:endParaRPr lang="zh-CN" altLang="en-US" sz="2800"/>
          </a:p>
          <a:p>
            <a:r>
              <a:rPr lang="en-US" altLang="zh-CN" sz="2800"/>
              <a:t> </a:t>
            </a:r>
            <a:endParaRPr lang="en-US" altLang="zh-CN" sz="2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 name="图片 104"/>
          <p:cNvPicPr/>
          <p:nvPr/>
        </p:nvPicPr>
        <p:blipFill>
          <a:blip r:embed="rId1" r:link="rId2"/>
          <a:stretch>
            <a:fillRect/>
          </a:stretch>
        </p:blipFill>
        <p:spPr>
          <a:xfrm>
            <a:off x="3570605" y="380365"/>
            <a:ext cx="3043555" cy="2787650"/>
          </a:xfrm>
          <a:prstGeom prst="rect">
            <a:avLst/>
          </a:prstGeom>
          <a:noFill/>
          <a:ln w="9525">
            <a:noFill/>
          </a:ln>
        </p:spPr>
      </p:pic>
      <p:sp>
        <p:nvSpPr>
          <p:cNvPr id="2" name="文本框 1"/>
          <p:cNvSpPr txBox="1"/>
          <p:nvPr/>
        </p:nvSpPr>
        <p:spPr>
          <a:xfrm>
            <a:off x="1030605" y="574040"/>
            <a:ext cx="2540000" cy="368300"/>
          </a:xfrm>
          <a:prstGeom prst="rect">
            <a:avLst/>
          </a:prstGeom>
          <a:noFill/>
        </p:spPr>
        <p:txBody>
          <a:bodyPr wrap="square" rtlCol="0" anchor="t">
            <a:spAutoFit/>
          </a:bodyPr>
          <a:p>
            <a:r>
              <a:rPr lang="zh-CN" altLang="en-US"/>
              <a:t>极边</a:t>
            </a:r>
            <a:endParaRPr lang="zh-CN" altLang="en-US"/>
          </a:p>
        </p:txBody>
      </p:sp>
      <p:sp>
        <p:nvSpPr>
          <p:cNvPr id="3" name="文本框 2"/>
          <p:cNvSpPr txBox="1"/>
          <p:nvPr/>
        </p:nvSpPr>
        <p:spPr>
          <a:xfrm>
            <a:off x="685800" y="3561715"/>
            <a:ext cx="10513695" cy="645160"/>
          </a:xfrm>
          <a:prstGeom prst="rect">
            <a:avLst/>
          </a:prstGeom>
          <a:noFill/>
        </p:spPr>
        <p:txBody>
          <a:bodyPr wrap="square" rtlCol="0" anchor="t">
            <a:spAutoFit/>
          </a:bodyPr>
          <a:p>
            <a:r>
              <a:rPr lang="zh-CN" altLang="en-US"/>
              <a:t>观察上图就可以发现，对于凸包上的每一条边，都将平面分成了两部分，</a:t>
            </a:r>
            <a:endParaRPr lang="zh-CN" altLang="en-US"/>
          </a:p>
          <a:p>
            <a:r>
              <a:rPr lang="zh-CN" altLang="en-US"/>
              <a:t>并且其它所有的点都位于这条边的一侧。这些边称为极边。</a:t>
            </a:r>
            <a:endParaRPr lang="zh-CN" altLang="en-US"/>
          </a:p>
        </p:txBody>
      </p:sp>
      <p:pic>
        <p:nvPicPr>
          <p:cNvPr id="4" name="图片 3"/>
          <p:cNvPicPr>
            <a:picLocks noChangeAspect="1"/>
          </p:cNvPicPr>
          <p:nvPr/>
        </p:nvPicPr>
        <p:blipFill>
          <a:blip r:embed="rId3"/>
          <a:stretch>
            <a:fillRect/>
          </a:stretch>
        </p:blipFill>
        <p:spPr>
          <a:xfrm>
            <a:off x="685800" y="4321810"/>
            <a:ext cx="10408920" cy="655955"/>
          </a:xfrm>
          <a:prstGeom prst="rect">
            <a:avLst/>
          </a:prstGeom>
        </p:spPr>
      </p:pic>
      <p:sp>
        <p:nvSpPr>
          <p:cNvPr id="5" name="文本框 4"/>
          <p:cNvSpPr txBox="1"/>
          <p:nvPr/>
        </p:nvSpPr>
        <p:spPr>
          <a:xfrm>
            <a:off x="774700" y="5259070"/>
            <a:ext cx="5530215" cy="645160"/>
          </a:xfrm>
          <a:prstGeom prst="rect">
            <a:avLst/>
          </a:prstGeom>
          <a:noFill/>
        </p:spPr>
        <p:txBody>
          <a:bodyPr wrap="square" rtlCol="0" anchor="t">
            <a:spAutoFit/>
          </a:bodyPr>
          <a:p>
            <a:r>
              <a:rPr lang="zh-CN" altLang="en-US"/>
              <a:t>根据上一节的经验，我们不难得出判断极边的方法：只要对每一个点进行一次To-Left测试即可。</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49020" y="143510"/>
            <a:ext cx="10845165" cy="602043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3810" y="1442720"/>
            <a:ext cx="6322060" cy="2306955"/>
          </a:xfrm>
          <a:prstGeom prst="rect">
            <a:avLst/>
          </a:prstGeom>
          <a:noFill/>
        </p:spPr>
        <p:txBody>
          <a:bodyPr wrap="square" rtlCol="0" anchor="t">
            <a:spAutoFit/>
          </a:bodyPr>
          <a:p>
            <a:r>
              <a:rPr lang="zh-CN" altLang="en-US"/>
              <a:t>增量构造法 Incremental Construction</a:t>
            </a:r>
            <a:endParaRPr lang="zh-CN" altLang="en-US"/>
          </a:p>
          <a:p>
            <a:r>
              <a:rPr lang="zh-CN" altLang="en-US"/>
              <a:t>我们已经给出了两个算法，然而在实际应用中这两个算法的表现都不能让人满意。</a:t>
            </a:r>
            <a:endParaRPr lang="zh-CN" altLang="en-US"/>
          </a:p>
          <a:p>
            <a:endParaRPr lang="zh-CN" altLang="en-US"/>
          </a:p>
          <a:p>
            <a:r>
              <a:rPr lang="zh-CN" altLang="en-US"/>
              <a:t>在计算几何中常常会用到一种增量构造的技术，用增量法求凸包的思想是逐次的将点加入到凸包中，最终得到完整的凸包。这个算法的复杂度为</a:t>
            </a:r>
            <a:r>
              <a:rPr lang="en-US" altLang="zh-CN"/>
              <a:t> </a:t>
            </a:r>
            <a:r>
              <a:rPr lang="zh-CN" altLang="en-US"/>
              <a:t>O(n</a:t>
            </a:r>
            <a:r>
              <a:rPr lang="en-US" altLang="zh-CN"/>
              <a:t>^</a:t>
            </a:r>
            <a:r>
              <a:rPr lang="zh-CN" altLang="en-US"/>
              <a:t>2)。</a:t>
            </a:r>
            <a:endParaRPr lang="zh-CN" altLang="en-US"/>
          </a:p>
          <a:p>
            <a:r>
              <a:rPr lang="en-US" altLang="zh-CN"/>
              <a:t> </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8125" y="709930"/>
            <a:ext cx="10500995" cy="2584450"/>
          </a:xfrm>
          <a:prstGeom prst="rect">
            <a:avLst/>
          </a:prstGeom>
          <a:noFill/>
        </p:spPr>
        <p:txBody>
          <a:bodyPr wrap="square" rtlCol="0" anchor="t">
            <a:spAutoFit/>
          </a:bodyPr>
          <a:p>
            <a:r>
              <a:rPr lang="zh-CN" altLang="en-US"/>
              <a:t>Jarvis March(Gift Wrapping)</a:t>
            </a:r>
            <a:endParaRPr lang="zh-CN" altLang="en-US"/>
          </a:p>
          <a:p>
            <a:r>
              <a:rPr lang="zh-CN" altLang="en-US"/>
              <a:t>Jarvis March算法（又称Gift Wrapping算法）是我们要介绍的第一个以人名命名的算法(●'</a:t>
            </a:r>
            <a:r>
              <a:rPr lang="en-US" altLang="zh-CN"/>
              <a:t> </a:t>
            </a:r>
            <a:r>
              <a:rPr lang="zh-CN" altLang="en-US"/>
              <a:t>◡'●)，这个算法的执行过程可以形象的看作是包装礼物。</a:t>
            </a:r>
            <a:endParaRPr lang="zh-CN" altLang="en-US"/>
          </a:p>
          <a:p>
            <a:endParaRPr lang="zh-CN" altLang="en-US"/>
          </a:p>
          <a:p>
            <a:r>
              <a:rPr lang="zh-CN" altLang="en-US"/>
              <a:t>直观理解</a:t>
            </a:r>
            <a:endParaRPr lang="zh-CN" altLang="en-US"/>
          </a:p>
          <a:p>
            <a:r>
              <a:rPr lang="zh-CN" altLang="en-US"/>
              <a:t>假想Jarvis March算法从点集中位置最低的那一个点（如果有多个点都同处于最低的那一条线，选最左边的那个，可以证明这个点一定属于凸包）开始把纸向右拉使其绷紧，然后让纸向逆时针方向旋转，直到碰到一个点，该点也必是凸包上的一个点。如此继续下去，直到回到初始点为止。</a:t>
            </a:r>
            <a:endParaRPr lang="zh-CN" altLang="en-US"/>
          </a:p>
          <a:p>
            <a:r>
              <a:rPr lang="en-US" altLang="zh-CN"/>
              <a:t> </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76860" y="1061085"/>
            <a:ext cx="11446510" cy="1814830"/>
          </a:xfrm>
          <a:prstGeom prst="rect">
            <a:avLst/>
          </a:prstGeom>
          <a:noFill/>
        </p:spPr>
        <p:txBody>
          <a:bodyPr wrap="square" rtlCol="0" anchor="t">
            <a:spAutoFit/>
          </a:bodyPr>
          <a:p>
            <a:r>
              <a:rPr lang="zh-CN" altLang="en-US" sz="2800"/>
              <a:t>Graham Scan</a:t>
            </a:r>
            <a:endParaRPr lang="zh-CN" altLang="en-US" sz="2800"/>
          </a:p>
          <a:p>
            <a:r>
              <a:rPr lang="zh-CN" altLang="en-US" sz="2800"/>
              <a:t>Graham Scan算法（葛立恒扫描法）是求解静态凸包的一种优秀的算法，</a:t>
            </a:r>
            <a:endParaRPr lang="zh-CN" altLang="en-US" sz="2800"/>
          </a:p>
          <a:p>
            <a:r>
              <a:rPr lang="zh-CN" altLang="en-US" sz="2800"/>
              <a:t>它的时间复杂度在最坏的情况下为O(nlogn)，</a:t>
            </a:r>
            <a:endParaRPr lang="zh-CN" altLang="en-US" sz="2800"/>
          </a:p>
          <a:p>
            <a:r>
              <a:rPr lang="zh-CN" altLang="en-US" sz="2800"/>
              <a:t>而在最好的情况下可以达到O(n)。</a:t>
            </a:r>
            <a:endParaRPr lang="zh-CN" altLang="en-US" sz="2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58290" y="86360"/>
            <a:ext cx="7773035" cy="641921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14045" y="405130"/>
            <a:ext cx="10301605" cy="16764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63600" y="1173480"/>
            <a:ext cx="10840720" cy="182689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15720" y="391795"/>
            <a:ext cx="8137525" cy="5203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panose="020F0502020204030204"/>
              </a:rPr>
              <a:t> </a:t>
            </a:r>
            <a:endParaRPr lang="en-US" sz="4400" b="0" strike="noStrike" spc="-1">
              <a:solidFill>
                <a:srgbClr val="000000"/>
              </a:solidFill>
              <a:latin typeface="Calibri" panose="020F0502020204030204"/>
            </a:endParaRPr>
          </a:p>
        </p:txBody>
      </p:sp>
      <p:sp>
        <p:nvSpPr>
          <p:cNvPr id="153" name="Line 2"/>
          <p:cNvSpPr/>
          <p:nvPr/>
        </p:nvSpPr>
        <p:spPr>
          <a:xfrm flipV="1">
            <a:off x="3821040" y="2717640"/>
            <a:ext cx="0" cy="2819520"/>
          </a:xfrm>
          <a:prstGeom prst="line">
            <a:avLst/>
          </a:prstGeom>
          <a:ln w="12700">
            <a:solidFill>
              <a:schemeClr val="tx1"/>
            </a:solidFill>
            <a:round/>
            <a:tailEnd type="triangle" w="med" len="med"/>
          </a:ln>
        </p:spPr>
        <p:style>
          <a:lnRef idx="0">
            <a:srgbClr val="FFFFFF"/>
          </a:lnRef>
          <a:fillRef idx="0">
            <a:srgbClr val="FFFFFF"/>
          </a:fillRef>
          <a:effectRef idx="0">
            <a:srgbClr val="FFFFFF"/>
          </a:effectRef>
          <a:fontRef idx="minor"/>
        </p:style>
      </p:sp>
      <p:sp>
        <p:nvSpPr>
          <p:cNvPr id="154" name="Line 3"/>
          <p:cNvSpPr/>
          <p:nvPr/>
        </p:nvSpPr>
        <p:spPr>
          <a:xfrm>
            <a:off x="3668400" y="5308560"/>
            <a:ext cx="3124440" cy="0"/>
          </a:xfrm>
          <a:prstGeom prst="line">
            <a:avLst/>
          </a:prstGeom>
          <a:ln w="12700">
            <a:solidFill>
              <a:schemeClr val="tx1"/>
            </a:solidFill>
            <a:round/>
            <a:tailEnd type="triangle" w="med" len="med"/>
          </a:ln>
        </p:spPr>
        <p:style>
          <a:lnRef idx="0">
            <a:srgbClr val="FFFFFF"/>
          </a:lnRef>
          <a:fillRef idx="0">
            <a:srgbClr val="FFFFFF"/>
          </a:fillRef>
          <a:effectRef idx="0">
            <a:srgbClr val="FFFFFF"/>
          </a:effectRef>
          <a:fontRef idx="minor"/>
        </p:style>
      </p:sp>
      <p:sp>
        <p:nvSpPr>
          <p:cNvPr id="155" name="CustomShape 4"/>
          <p:cNvSpPr/>
          <p:nvPr/>
        </p:nvSpPr>
        <p:spPr>
          <a:xfrm>
            <a:off x="3440520" y="5257800"/>
            <a:ext cx="359280" cy="516960"/>
          </a:xfrm>
          <a:prstGeom prst="rect">
            <a:avLst/>
          </a:prstGeom>
          <a:noFill/>
          <a:ln w="1270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2800" b="0" strike="noStrike" spc="-1">
                <a:solidFill>
                  <a:srgbClr val="000000"/>
                </a:solidFill>
                <a:latin typeface="Times New Roman" panose="02020603050405020304"/>
              </a:rPr>
              <a:t>o</a:t>
            </a:r>
            <a:endParaRPr lang="en-US" sz="2800" b="0" strike="noStrike" spc="-1">
              <a:latin typeface="Arial" panose="020B0604020202020204"/>
            </a:endParaRPr>
          </a:p>
        </p:txBody>
      </p:sp>
      <p:sp>
        <p:nvSpPr>
          <p:cNvPr id="156" name="CustomShape 5"/>
          <p:cNvSpPr/>
          <p:nvPr/>
        </p:nvSpPr>
        <p:spPr>
          <a:xfrm>
            <a:off x="6336000" y="5410080"/>
            <a:ext cx="359280" cy="516960"/>
          </a:xfrm>
          <a:prstGeom prst="rect">
            <a:avLst/>
          </a:prstGeom>
          <a:noFill/>
          <a:ln w="1270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2800" b="0" strike="noStrike" spc="-1">
                <a:solidFill>
                  <a:srgbClr val="000000"/>
                </a:solidFill>
                <a:latin typeface="Times New Roman" panose="02020603050405020304"/>
              </a:rPr>
              <a:t>x</a:t>
            </a:r>
            <a:endParaRPr lang="en-US" sz="2800" b="0" strike="noStrike" spc="-1">
              <a:latin typeface="Arial" panose="020B0604020202020204"/>
            </a:endParaRPr>
          </a:p>
        </p:txBody>
      </p:sp>
      <p:sp>
        <p:nvSpPr>
          <p:cNvPr id="157" name="CustomShape 6"/>
          <p:cNvSpPr/>
          <p:nvPr/>
        </p:nvSpPr>
        <p:spPr>
          <a:xfrm>
            <a:off x="3216240" y="2565360"/>
            <a:ext cx="360000" cy="516960"/>
          </a:xfrm>
          <a:prstGeom prst="rect">
            <a:avLst/>
          </a:prstGeom>
          <a:noFill/>
          <a:ln w="1270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000000"/>
                </a:solidFill>
                <a:latin typeface="Times New Roman" panose="02020603050405020304"/>
              </a:rPr>
              <a:t>y</a:t>
            </a:r>
            <a:endParaRPr lang="en-US" sz="2800" b="0" strike="noStrike" spc="-1">
              <a:latin typeface="Arial" panose="020B0604020202020204"/>
            </a:endParaRPr>
          </a:p>
        </p:txBody>
      </p:sp>
      <p:sp>
        <p:nvSpPr>
          <p:cNvPr id="158" name="CustomShape 7"/>
          <p:cNvSpPr/>
          <p:nvPr/>
        </p:nvSpPr>
        <p:spPr>
          <a:xfrm>
            <a:off x="5880240" y="2708280"/>
            <a:ext cx="1223640" cy="516960"/>
          </a:xfrm>
          <a:prstGeom prst="rect">
            <a:avLst/>
          </a:prstGeom>
          <a:noFill/>
          <a:ln w="1270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000000"/>
                </a:solidFill>
                <a:latin typeface="Times New Roman" panose="02020603050405020304"/>
              </a:rPr>
              <a:t>z=x+iy</a:t>
            </a:r>
            <a:endParaRPr lang="en-US" sz="2800" b="0" strike="noStrike" spc="-1">
              <a:latin typeface="Arial" panose="020B0604020202020204"/>
            </a:endParaRPr>
          </a:p>
        </p:txBody>
      </p:sp>
      <p:sp>
        <p:nvSpPr>
          <p:cNvPr id="159" name="Line 8"/>
          <p:cNvSpPr/>
          <p:nvPr/>
        </p:nvSpPr>
        <p:spPr>
          <a:xfrm flipV="1">
            <a:off x="3792240" y="3357360"/>
            <a:ext cx="1873440" cy="1944720"/>
          </a:xfrm>
          <a:prstGeom prst="line">
            <a:avLst/>
          </a:prstGeom>
          <a:ln w="38100">
            <a:solidFill>
              <a:schemeClr val="tx1"/>
            </a:solidFill>
            <a:round/>
            <a:tailEnd type="triangle" w="med" len="med"/>
          </a:ln>
        </p:spPr>
        <p:style>
          <a:lnRef idx="0">
            <a:srgbClr val="FFFFFF"/>
          </a:lnRef>
          <a:fillRef idx="0">
            <a:srgbClr val="FFFFFF"/>
          </a:fillRef>
          <a:effectRef idx="0">
            <a:srgbClr val="FFFFFF"/>
          </a:effectRef>
          <a:fontRef idx="minor"/>
        </p:style>
      </p:sp>
      <p:sp>
        <p:nvSpPr>
          <p:cNvPr id="160" name="CustomShape 9"/>
          <p:cNvSpPr/>
          <p:nvPr/>
        </p:nvSpPr>
        <p:spPr>
          <a:xfrm>
            <a:off x="3935520" y="2492280"/>
            <a:ext cx="504360" cy="942840"/>
          </a:xfrm>
          <a:prstGeom prst="rect">
            <a:avLst/>
          </a:prstGeom>
          <a:noFill/>
          <a:ln w="1270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000000"/>
                </a:solidFill>
                <a:latin typeface="Times New Roman" panose="02020603050405020304"/>
              </a:rPr>
              <a:t>(i)</a:t>
            </a:r>
            <a:endParaRPr lang="en-US" sz="2800" b="0" strike="noStrike" spc="-1">
              <a:latin typeface="Arial" panose="020B0604020202020204"/>
            </a:endParaRPr>
          </a:p>
        </p:txBody>
      </p:sp>
      <p:pic>
        <p:nvPicPr>
          <p:cNvPr id="161" name="图片 1"/>
          <p:cNvPicPr/>
          <p:nvPr/>
        </p:nvPicPr>
        <p:blipFill>
          <a:blip r:embed="rId1"/>
          <a:stretch>
            <a:fillRect/>
          </a:stretch>
        </p:blipFill>
        <p:spPr>
          <a:xfrm>
            <a:off x="2305080" y="690120"/>
            <a:ext cx="7314840" cy="6760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51815" y="906780"/>
            <a:ext cx="11214100" cy="283273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06120" y="531495"/>
            <a:ext cx="11261090" cy="252285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3770" y="118745"/>
            <a:ext cx="10067290" cy="6739255"/>
          </a:xfrm>
          <a:prstGeom prst="rect">
            <a:avLst/>
          </a:prstGeom>
          <a:noFill/>
        </p:spPr>
        <p:txBody>
          <a:bodyPr wrap="square" rtlCol="0" anchor="t">
            <a:spAutoFit/>
          </a:bodyPr>
          <a:p>
            <a:r>
              <a:rPr lang="zh-CN" altLang="en-US"/>
              <a:t>凸包的应用</a:t>
            </a:r>
            <a:endParaRPr lang="zh-CN" altLang="en-US"/>
          </a:p>
          <a:p>
            <a:r>
              <a:rPr lang="zh-CN" altLang="en-US"/>
              <a:t>凸包是计算几何中的一类极其重要的问题，很多问题都可以转化为凸包来解决，下面我们来看一些凸包的应用。</a:t>
            </a:r>
            <a:endParaRPr lang="zh-CN" altLang="en-US"/>
          </a:p>
          <a:p>
            <a:endParaRPr lang="zh-CN" altLang="en-US"/>
          </a:p>
          <a:p>
            <a:r>
              <a:rPr lang="zh-CN" altLang="en-US"/>
              <a:t>最远点对—旋转卡壳</a:t>
            </a:r>
            <a:endParaRPr lang="zh-CN" altLang="en-US"/>
          </a:p>
          <a:p>
            <a:r>
              <a:rPr lang="zh-CN" altLang="en-US"/>
              <a:t>对于一个平面点集我们要如何求出其中的最远点对呢？要解决这个问题需要借助旋转卡壳算法，旋转卡壳算法用于求凸包的直径，即凸包上最远的点对的距离。而平面点集最远点对一定是位于凸包上的，所以我们对点集求凸包再使用旋转卡壳算法就能求出最远点对。</a:t>
            </a:r>
            <a:endParaRPr lang="zh-CN" altLang="en-US"/>
          </a:p>
          <a:p>
            <a:endParaRPr lang="zh-CN" altLang="en-US"/>
          </a:p>
          <a:p>
            <a:r>
              <a:rPr lang="zh-CN" altLang="en-US"/>
              <a:t>要理解旋转卡壳算法我们可以想象有一对平行的直线从两边向中间靠拢将凸包夹住，这时直线会与凸包至少有两个交点，在交点有两个的情况下这两个点称为对踵点，凸包的直径就是对踵点对中距离最大的那一对的距离。</a:t>
            </a:r>
            <a:endParaRPr lang="zh-CN" altLang="en-US"/>
          </a:p>
          <a:p>
            <a:endParaRPr lang="zh-CN" altLang="en-US"/>
          </a:p>
          <a:p>
            <a:endParaRPr lang="zh-CN" altLang="en-US"/>
          </a:p>
          <a:p>
            <a:endParaRPr lang="zh-CN" altLang="en-US"/>
          </a:p>
          <a:p>
            <a:r>
              <a:rPr lang="zh-CN" altLang="en-US"/>
              <a:t>按照上面的描述来写旋转卡壳的代码显然是不切实际的，因为我们不可能枚举所有可能的直线来求它与凸包的交点，为此，我们继续观察。假设已经有一对直线将凸包夹住了，并假设交点数为2，我们可以将直线对进行旋转使其与凸包上的一条边重合，我们发现在旋转的过程中对踵点并没有发生变化，为此问题就转化为了对每个点找距离最远的边了。但如果直接枚举复杂度是O(n</a:t>
            </a:r>
            <a:r>
              <a:rPr lang="en-US" altLang="zh-CN"/>
              <a:t>^</a:t>
            </a:r>
            <a:r>
              <a:rPr lang="zh-CN" altLang="en-US"/>
              <a:t>2)</a:t>
            </a:r>
            <a:r>
              <a:rPr lang="en-US" altLang="zh-CN"/>
              <a:t> </a:t>
            </a:r>
            <a:r>
              <a:rPr lang="zh-CN" altLang="en-US"/>
              <a:t>，这样就和对点进行两两枚举没有区别了。但如果继续想想不难发现如果我们将直线对继续进行旋转就能找到新的点—边对，这样就能找到新的对踵点对。</a:t>
            </a:r>
            <a:endParaRPr lang="zh-CN" altLang="en-US"/>
          </a:p>
          <a:p>
            <a:endParaRPr lang="zh-CN" altLang="en-US"/>
          </a:p>
          <a:p>
            <a:r>
              <a:rPr lang="zh-CN" altLang="en-US"/>
              <a:t>代码如下：</a:t>
            </a:r>
            <a:endParaRPr lang="zh-CN" altLang="en-US"/>
          </a:p>
          <a:p>
            <a:r>
              <a:rPr lang="en-US" altLang="zh-CN"/>
              <a:t> </a:t>
            </a:r>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9580" y="751840"/>
            <a:ext cx="10859135" cy="5354320"/>
          </a:xfrm>
          <a:prstGeom prst="rect">
            <a:avLst/>
          </a:prstGeom>
          <a:noFill/>
        </p:spPr>
        <p:txBody>
          <a:bodyPr wrap="square" rtlCol="0" anchor="t">
            <a:spAutoFit/>
          </a:bodyPr>
          <a:p>
            <a:r>
              <a:rPr lang="zh-CN" altLang="en-US"/>
              <a:t>// 返回凸包直径的平方</a:t>
            </a:r>
            <a:endParaRPr lang="zh-CN" altLang="en-US"/>
          </a:p>
          <a:p>
            <a:endParaRPr lang="zh-CN" altLang="en-US"/>
          </a:p>
          <a:p>
            <a:r>
              <a:rPr lang="zh-CN" altLang="en-US"/>
              <a:t>int RotateCaliper(vector&lt;Point&gt; &amp;ch) {</a:t>
            </a:r>
            <a:endParaRPr lang="zh-CN" altLang="en-US"/>
          </a:p>
          <a:p>
            <a:endParaRPr lang="zh-CN" altLang="en-US"/>
          </a:p>
          <a:p>
            <a:r>
              <a:rPr lang="zh-CN" altLang="en-US"/>
              <a:t>  int diameter2 = 0;</a:t>
            </a:r>
            <a:endParaRPr lang="zh-CN" altLang="en-US"/>
          </a:p>
          <a:p>
            <a:endParaRPr lang="zh-CN" altLang="en-US"/>
          </a:p>
          <a:p>
            <a:r>
              <a:rPr lang="zh-CN" altLang="en-US"/>
              <a:t>  ch.push_back(ch[0]);</a:t>
            </a:r>
            <a:endParaRPr lang="zh-CN" altLang="en-US"/>
          </a:p>
          <a:p>
            <a:endParaRPr lang="zh-CN" altLang="en-US"/>
          </a:p>
          <a:p>
            <a:r>
              <a:rPr lang="zh-CN" altLang="en-US"/>
              <a:t>  for (int i = 0, j = 1; i &lt; ch.size() - 1; i++) {</a:t>
            </a:r>
            <a:endParaRPr lang="zh-CN" altLang="en-US"/>
          </a:p>
          <a:p>
            <a:r>
              <a:rPr lang="zh-CN" altLang="en-US"/>
              <a:t>    while (DoubleCmp(Cross(ch[i + 1] - ch[i], ch[j] - ch[i]) - Cross(ch[i + 1] - ch[i], ch[j + 1] - ch[i])) &lt; 0) {</a:t>
            </a:r>
            <a:endParaRPr lang="zh-CN" altLang="en-US"/>
          </a:p>
          <a:p>
            <a:r>
              <a:rPr lang="zh-CN" altLang="en-US"/>
              <a:t>      j = (j + 1) % (ch.size() - 1);</a:t>
            </a:r>
            <a:endParaRPr lang="zh-CN" altLang="en-US"/>
          </a:p>
          <a:p>
            <a:r>
              <a:rPr lang="zh-CN" altLang="en-US"/>
              <a:t>    }</a:t>
            </a:r>
            <a:endParaRPr lang="zh-CN" altLang="en-US"/>
          </a:p>
          <a:p>
            <a:endParaRPr lang="zh-CN" altLang="en-US"/>
          </a:p>
          <a:p>
            <a:r>
              <a:rPr lang="zh-CN" altLang="en-US"/>
              <a:t>    diameter2 = max(diameter2, max((int)((ch[i] - ch[j]).Norm2() + 0.5), (int)((ch[i + 1] - ch[j + 1]).Norm2() + 0.5)));</a:t>
            </a:r>
            <a:endParaRPr lang="zh-CN" altLang="en-US"/>
          </a:p>
          <a:p>
            <a:r>
              <a:rPr lang="zh-CN" altLang="en-US"/>
              <a:t>  }</a:t>
            </a:r>
            <a:endParaRPr lang="zh-CN" altLang="en-US"/>
          </a:p>
          <a:p>
            <a:endParaRPr lang="zh-CN" altLang="en-US"/>
          </a:p>
          <a:p>
            <a:r>
              <a:rPr lang="zh-CN" altLang="en-US"/>
              <a:t>  return diameter2;</a:t>
            </a:r>
            <a:endParaRPr lang="zh-CN" altLang="en-US"/>
          </a:p>
          <a:p>
            <a:r>
              <a:rPr lang="zh-CN" altLang="en-US"/>
              <a:t>}</a:t>
            </a:r>
            <a:endParaRPr lang="zh-CN" altLang="en-US"/>
          </a:p>
          <a:p>
            <a:r>
              <a:rPr lang="en-US" altLang="zh-CN"/>
              <a:t> </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704215"/>
            <a:ext cx="12192635" cy="3969385"/>
          </a:xfrm>
          <a:prstGeom prst="rect">
            <a:avLst/>
          </a:prstGeom>
          <a:noFill/>
        </p:spPr>
        <p:txBody>
          <a:bodyPr wrap="square" rtlCol="0" anchor="t">
            <a:spAutoFit/>
          </a:bodyPr>
          <a:p>
            <a:r>
              <a:rPr lang="zh-CN" altLang="en-US" sz="2800"/>
              <a:t>凸包</a:t>
            </a:r>
            <a:endParaRPr lang="zh-CN" altLang="en-US" sz="2800"/>
          </a:p>
          <a:p>
            <a:r>
              <a:rPr lang="zh-CN" altLang="en-US" sz="2800"/>
              <a:t>抽象有一块木板上有若干个钉子，将一根橡皮筋把这些钉子全套住，则此</a:t>
            </a:r>
            <a:endParaRPr lang="zh-CN" altLang="en-US" sz="2800"/>
          </a:p>
          <a:p>
            <a:r>
              <a:rPr lang="zh-CN" altLang="en-US" sz="2800"/>
              <a:t>时橡皮筋形成的形状就是这些钉子对应的点的凸包。</a:t>
            </a:r>
            <a:endParaRPr lang="zh-CN" altLang="en-US" sz="2800"/>
          </a:p>
          <a:p>
            <a:r>
              <a:rPr lang="zh-CN" altLang="en-US" sz="2800"/>
              <a:t>凸包一般使用 Graham 扫描法求，有一些不是纯计算几何题需要用到</a:t>
            </a:r>
            <a:endParaRPr lang="zh-CN" altLang="en-US" sz="2800"/>
          </a:p>
          <a:p>
            <a:r>
              <a:rPr lang="zh-CN" altLang="en-US" sz="2800"/>
              <a:t>Jarvis 步进法的思想，比如斜率优化。</a:t>
            </a:r>
            <a:endParaRPr lang="zh-CN" altLang="en-US" sz="2800"/>
          </a:p>
          <a:p>
            <a:r>
              <a:rPr lang="zh-CN" altLang="en-US" sz="2800"/>
              <a:t>把每一个点按照水平序排序，即 x 坐标较小的排前，若相同则 y 坐标较</a:t>
            </a:r>
            <a:endParaRPr lang="zh-CN" altLang="en-US" sz="2800"/>
          </a:p>
          <a:p>
            <a:r>
              <a:rPr lang="zh-CN" altLang="en-US" sz="2800"/>
              <a:t>小的排前，然后将凸包分为上凸壳和下凸壳分别求。</a:t>
            </a:r>
            <a:endParaRPr lang="zh-CN" altLang="en-US" sz="2800"/>
          </a:p>
          <a:p>
            <a:r>
              <a:rPr lang="zh-CN" altLang="en-US" sz="2800"/>
              <a:t>按照顺序扫描，用一个栈维护目前凸包内的点。若新加入的一个点与栈内</a:t>
            </a:r>
            <a:endParaRPr lang="zh-CN" altLang="en-US" sz="2800"/>
          </a:p>
          <a:p>
            <a:r>
              <a:rPr lang="zh-CN" altLang="en-US" sz="2800"/>
              <a:t>第二前的点的连线可以把栈顶元素围在凸包内，则弹出栈顶，直至结束。</a:t>
            </a:r>
            <a:endParaRPr lang="zh-CN" altLang="en-US"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490" y="469900"/>
            <a:ext cx="11856085" cy="6123940"/>
          </a:xfrm>
          <a:prstGeom prst="rect">
            <a:avLst/>
          </a:prstGeom>
          <a:noFill/>
        </p:spPr>
        <p:txBody>
          <a:bodyPr wrap="square" rtlCol="0" anchor="t">
            <a:spAutoFit/>
          </a:bodyPr>
          <a:p>
            <a:r>
              <a:rPr lang="zh-CN" altLang="en-US" sz="2800"/>
              <a:t>Rotating Calipers</a:t>
            </a:r>
            <a:endParaRPr lang="zh-CN" altLang="en-US" sz="2800"/>
          </a:p>
          <a:p>
            <a:endParaRPr lang="zh-CN" altLang="en-US" sz="2800"/>
          </a:p>
          <a:p>
            <a:r>
              <a:rPr lang="zh-CN" altLang="en-US" sz="2800"/>
              <a:t>这个东西可以用来求平面上最远点对、最小矩形覆盖等等等等。</a:t>
            </a:r>
            <a:endParaRPr lang="zh-CN" altLang="en-US" sz="2800"/>
          </a:p>
          <a:p>
            <a:endParaRPr lang="zh-CN" altLang="en-US" sz="2800"/>
          </a:p>
          <a:p>
            <a:r>
              <a:rPr lang="zh-CN" altLang="en-US" sz="2800"/>
              <a:t>以平面上最远点对为例。</a:t>
            </a:r>
            <a:endParaRPr lang="zh-CN" altLang="en-US" sz="2800"/>
          </a:p>
          <a:p>
            <a:endParaRPr lang="zh-CN" altLang="en-US" sz="2800"/>
          </a:p>
          <a:p>
            <a:r>
              <a:rPr lang="zh-CN" altLang="en-US" sz="2800"/>
              <a:t>主要做法是建出凸包，然后枚举凸包上的每一条边，</a:t>
            </a:r>
            <a:endParaRPr lang="zh-CN" altLang="en-US" sz="2800"/>
          </a:p>
          <a:p>
            <a:r>
              <a:rPr lang="zh-CN" altLang="en-US" sz="2800"/>
              <a:t>找到这条边对的最远</a:t>
            </a:r>
            <a:endParaRPr lang="zh-CN" altLang="en-US" sz="2800"/>
          </a:p>
          <a:p>
            <a:r>
              <a:rPr lang="zh-CN" altLang="en-US" sz="2800"/>
              <a:t>的点，拿这条边的两个端点到这个最远点的距离去更新 ans 。</a:t>
            </a:r>
            <a:endParaRPr lang="zh-CN" altLang="en-US" sz="2800"/>
          </a:p>
          <a:p>
            <a:r>
              <a:rPr lang="zh-CN" altLang="en-US" sz="2800"/>
              <a:t>然后将这</a:t>
            </a:r>
            <a:endParaRPr lang="zh-CN" altLang="en-US" sz="2800"/>
          </a:p>
          <a:p>
            <a:r>
              <a:rPr lang="zh-CN" altLang="en-US" sz="2800"/>
              <a:t>条边逆时针枚举的同时，</a:t>
            </a:r>
            <a:endParaRPr lang="zh-CN" altLang="en-US" sz="2800"/>
          </a:p>
          <a:p>
            <a:r>
              <a:rPr lang="zh-CN" altLang="en-US" sz="2800"/>
              <a:t>可以证明最远点一定也是逆时针移动的。就这样</a:t>
            </a:r>
            <a:endParaRPr lang="zh-CN" altLang="en-US" sz="2800"/>
          </a:p>
          <a:p>
            <a:r>
              <a:rPr lang="zh-CN" altLang="en-US" sz="2800"/>
              <a:t>进行类似于双指针扫描法的过程，</a:t>
            </a:r>
            <a:endParaRPr lang="zh-CN" altLang="en-US" sz="2800"/>
          </a:p>
          <a:p>
            <a:r>
              <a:rPr lang="zh-CN" altLang="en-US" sz="2800"/>
              <a:t>就可以快速地求出平面上最远点对了。</a:t>
            </a:r>
            <a:endParaRPr lang="zh-CN" altLang="en-US" sz="2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92475" y="586740"/>
            <a:ext cx="4734560" cy="521970"/>
          </a:xfrm>
          <a:prstGeom prst="rect">
            <a:avLst/>
          </a:prstGeom>
          <a:noFill/>
        </p:spPr>
        <p:txBody>
          <a:bodyPr wrap="square" rtlCol="0" anchor="t">
            <a:spAutoFit/>
          </a:bodyPr>
          <a:p>
            <a:r>
              <a:rPr lang="zh-CN" altLang="en-US" sz="2800"/>
              <a:t>半平面交</a:t>
            </a:r>
            <a:endParaRPr lang="zh-CN" altLang="en-US" sz="2800"/>
          </a:p>
        </p:txBody>
      </p:sp>
      <p:pic>
        <p:nvPicPr>
          <p:cNvPr id="2" name="图片 1" descr="3 半平面交"/>
          <p:cNvPicPr>
            <a:picLocks noChangeAspect="1"/>
          </p:cNvPicPr>
          <p:nvPr/>
        </p:nvPicPr>
        <p:blipFill>
          <a:blip r:embed="rId1"/>
          <a:stretch>
            <a:fillRect/>
          </a:stretch>
        </p:blipFill>
        <p:spPr>
          <a:xfrm>
            <a:off x="3030220" y="1692910"/>
            <a:ext cx="4572000" cy="45720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2590" y="1167130"/>
            <a:ext cx="11379200" cy="3538220"/>
          </a:xfrm>
          <a:prstGeom prst="rect">
            <a:avLst/>
          </a:prstGeom>
          <a:noFill/>
        </p:spPr>
        <p:txBody>
          <a:bodyPr wrap="square" rtlCol="0" anchor="t">
            <a:spAutoFit/>
          </a:bodyPr>
          <a:p>
            <a:r>
              <a:rPr lang="zh-CN" altLang="en-US" sz="2800"/>
              <a:t>半平面交是什么？</a:t>
            </a:r>
            <a:endParaRPr lang="zh-CN" altLang="en-US" sz="2800"/>
          </a:p>
          <a:p>
            <a:r>
              <a:rPr lang="zh-CN" altLang="en-US" sz="2800"/>
              <a:t>我们知道一条直线可以把平面分为两部分，其中一半的平面就叫半平面。</a:t>
            </a:r>
            <a:endParaRPr lang="zh-CN" altLang="en-US" sz="2800"/>
          </a:p>
          <a:p>
            <a:r>
              <a:rPr lang="zh-CN" altLang="en-US" sz="2800"/>
              <a:t>那半平面交，就是多个半平面的相交部分。我们在学习线性规划时就有用过。</a:t>
            </a:r>
            <a:endParaRPr lang="zh-CN" altLang="en-US" sz="2800"/>
          </a:p>
          <a:p>
            <a:endParaRPr lang="zh-CN" altLang="en-US" sz="2800"/>
          </a:p>
          <a:p>
            <a:r>
              <a:rPr lang="zh-CN" altLang="en-US" sz="2800"/>
              <a:t>半平面交有什么用？</a:t>
            </a:r>
            <a:endParaRPr lang="zh-CN" altLang="en-US" sz="2800"/>
          </a:p>
          <a:p>
            <a:r>
              <a:rPr lang="zh-CN" altLang="en-US" sz="2800"/>
              <a:t>1.求解一个区域，可以看到给定图形的各个角落。(多边形的核)</a:t>
            </a:r>
            <a:endParaRPr lang="zh-CN" altLang="en-US" sz="2800"/>
          </a:p>
          <a:p>
            <a:r>
              <a:rPr lang="zh-CN" altLang="en-US" sz="2800"/>
              <a:t>2.求可以放进多边形的圆的最大半径。</a:t>
            </a:r>
            <a:endParaRPr lang="zh-CN" altLang="en-US"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8120" y="0"/>
            <a:ext cx="11795760" cy="2676525"/>
          </a:xfrm>
          <a:prstGeom prst="rect">
            <a:avLst/>
          </a:prstGeom>
          <a:noFill/>
        </p:spPr>
        <p:txBody>
          <a:bodyPr wrap="square" rtlCol="0" anchor="t">
            <a:spAutoFit/>
          </a:bodyPr>
          <a:p>
            <a:r>
              <a:rPr lang="zh-CN" altLang="en-US" sz="2800"/>
              <a:t>求解半平面交的步骤(S&amp;I算法 O(nlogn))</a:t>
            </a:r>
            <a:endParaRPr lang="zh-CN" altLang="en-US" sz="2800"/>
          </a:p>
          <a:p>
            <a:r>
              <a:rPr lang="zh-CN" altLang="en-US" sz="2800"/>
              <a:t>我们试着来解决 “求解一个区域，可以看到给定图形的各个角落。”</a:t>
            </a:r>
            <a:endParaRPr lang="zh-CN" altLang="en-US" sz="2800"/>
          </a:p>
          <a:p>
            <a:r>
              <a:rPr lang="zh-CN" altLang="en-US" sz="2800"/>
              <a:t>为了叙述方便，我们把这个区域叫做多边形的核。</a:t>
            </a:r>
            <a:endParaRPr lang="zh-CN" altLang="en-US" sz="2800"/>
          </a:p>
          <a:p>
            <a:endParaRPr lang="zh-CN" altLang="en-US" sz="2800"/>
          </a:p>
          <a:p>
            <a:r>
              <a:rPr lang="zh-CN" altLang="en-US" sz="2800"/>
              <a:t>1.选取一个正方向。(一般为逆时针)</a:t>
            </a:r>
            <a:endParaRPr lang="zh-CN" altLang="en-US" sz="2800"/>
          </a:p>
          <a:p>
            <a:r>
              <a:rPr lang="zh-CN" altLang="en-US" sz="2800"/>
              <a:t>我们用这个一个不规则图形举例子。</a:t>
            </a:r>
            <a:endParaRPr lang="zh-CN" altLang="en-US" sz="2800"/>
          </a:p>
        </p:txBody>
      </p:sp>
      <p:pic>
        <p:nvPicPr>
          <p:cNvPr id="101" name="图片 100"/>
          <p:cNvPicPr/>
          <p:nvPr/>
        </p:nvPicPr>
        <p:blipFill>
          <a:blip r:embed="rId1" r:link="rId2"/>
          <a:stretch>
            <a:fillRect/>
          </a:stretch>
        </p:blipFill>
        <p:spPr>
          <a:xfrm>
            <a:off x="605790" y="3354705"/>
            <a:ext cx="4610100" cy="319278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8120" y="0"/>
            <a:ext cx="11795760" cy="2676525"/>
          </a:xfrm>
          <a:prstGeom prst="rect">
            <a:avLst/>
          </a:prstGeom>
          <a:noFill/>
        </p:spPr>
        <p:txBody>
          <a:bodyPr wrap="square" rtlCol="0" anchor="t">
            <a:spAutoFit/>
          </a:bodyPr>
          <a:p>
            <a:r>
              <a:rPr lang="zh-CN" altLang="en-US" sz="2800"/>
              <a:t>求解半平面交的步骤(S&amp;I算法 O(nlogn))</a:t>
            </a:r>
            <a:endParaRPr lang="zh-CN" altLang="en-US" sz="2800"/>
          </a:p>
          <a:p>
            <a:r>
              <a:rPr lang="zh-CN" altLang="en-US" sz="2800"/>
              <a:t>我们试着来解决 “求解一个区域，可以看到给定图形的各个角落。”</a:t>
            </a:r>
            <a:endParaRPr lang="zh-CN" altLang="en-US" sz="2800"/>
          </a:p>
          <a:p>
            <a:r>
              <a:rPr lang="zh-CN" altLang="en-US" sz="2800"/>
              <a:t>为了叙述方便，我们把这个区域叫做多边形的核。</a:t>
            </a:r>
            <a:endParaRPr lang="zh-CN" altLang="en-US" sz="2800"/>
          </a:p>
          <a:p>
            <a:endParaRPr lang="zh-CN" altLang="en-US" sz="2800"/>
          </a:p>
          <a:p>
            <a:r>
              <a:rPr lang="zh-CN" altLang="en-US" sz="2800"/>
              <a:t>1.选取一个正方向。(一般为逆时针)</a:t>
            </a:r>
            <a:endParaRPr lang="zh-CN" altLang="en-US" sz="2800"/>
          </a:p>
          <a:p>
            <a:r>
              <a:rPr lang="zh-CN" altLang="en-US" sz="2800"/>
              <a:t>我们用这个一个不规则图形举例子。</a:t>
            </a:r>
            <a:endParaRPr lang="zh-CN" altLang="en-US" sz="2800"/>
          </a:p>
        </p:txBody>
      </p:sp>
      <p:pic>
        <p:nvPicPr>
          <p:cNvPr id="100" name="图片 99"/>
          <p:cNvPicPr/>
          <p:nvPr/>
        </p:nvPicPr>
        <p:blipFill>
          <a:blip r:embed="rId1" r:link="rId2"/>
          <a:stretch>
            <a:fillRect/>
          </a:stretch>
        </p:blipFill>
        <p:spPr>
          <a:xfrm>
            <a:off x="5788025" y="2019300"/>
            <a:ext cx="5905500" cy="4838700"/>
          </a:xfrm>
          <a:prstGeom prst="rect">
            <a:avLst/>
          </a:prstGeom>
          <a:noFill/>
          <a:ln w="9525">
            <a:noFill/>
          </a:ln>
        </p:spPr>
      </p:pic>
      <p:pic>
        <p:nvPicPr>
          <p:cNvPr id="101" name="图片 100"/>
          <p:cNvPicPr/>
          <p:nvPr/>
        </p:nvPicPr>
        <p:blipFill>
          <a:blip r:embed="rId3" r:link="rId4"/>
          <a:stretch>
            <a:fillRect/>
          </a:stretch>
        </p:blipFill>
        <p:spPr>
          <a:xfrm>
            <a:off x="605790" y="3354705"/>
            <a:ext cx="4610100" cy="3192780"/>
          </a:xfrm>
          <a:prstGeom prst="rect">
            <a:avLst/>
          </a:prstGeom>
          <a:noFill/>
          <a:ln w="9525">
            <a:noFill/>
          </a:ln>
        </p:spPr>
      </p:pic>
      <p:sp>
        <p:nvSpPr>
          <p:cNvPr id="3" name="文本框 2"/>
          <p:cNvSpPr txBox="1"/>
          <p:nvPr/>
        </p:nvSpPr>
        <p:spPr>
          <a:xfrm>
            <a:off x="9153525" y="1358265"/>
            <a:ext cx="2540000" cy="1476375"/>
          </a:xfrm>
          <a:prstGeom prst="rect">
            <a:avLst/>
          </a:prstGeom>
          <a:noFill/>
        </p:spPr>
        <p:txBody>
          <a:bodyPr wrap="square" rtlCol="0" anchor="t">
            <a:spAutoFit/>
          </a:bodyPr>
          <a:p>
            <a:r>
              <a:rPr lang="zh-CN" altLang="en-US"/>
              <a:t>首先我们选逆时针方向做为有向线段。</a:t>
            </a:r>
            <a:endParaRPr lang="zh-CN" altLang="en-US"/>
          </a:p>
          <a:p>
            <a:endParaRPr lang="zh-CN" altLang="en-US"/>
          </a:p>
          <a:p>
            <a:r>
              <a:rPr lang="zh-CN" altLang="en-US"/>
              <a:t>这样选取的好处是，保证核在有向线段的左边。</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528920" y="526320"/>
            <a:ext cx="7229880" cy="5209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0" strike="noStrike" spc="-1">
                <a:solidFill>
                  <a:srgbClr val="A6A6A6"/>
                </a:solidFill>
                <a:latin typeface="Calibri" panose="020F0502020204030204"/>
              </a:rPr>
              <a:t>  </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平面直角坐标系</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点</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000000"/>
                </a:solidFill>
                <a:latin typeface="Calibri" panose="020F0502020204030204"/>
              </a:rPr>
              <a:t>直线</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线段</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多边形</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圆</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矢量及其运算</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矢量的加减法</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矢量的数量积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矢量的矢量积</a:t>
            </a:r>
            <a:endParaRPr lang="en-US" sz="2800" b="0" strike="noStrike" spc="-1">
              <a:latin typeface="Arial" panose="020B0604020202020204"/>
            </a:endParaRPr>
          </a:p>
          <a:p>
            <a:pPr>
              <a:lnSpc>
                <a:spcPct val="100000"/>
              </a:lnSpc>
            </a:pPr>
            <a:r>
              <a:rPr lang="en-US" sz="2800" b="0" strike="noStrike" spc="-1">
                <a:solidFill>
                  <a:srgbClr val="A6A6A6"/>
                </a:solidFill>
                <a:latin typeface="Calibri" panose="020F0502020204030204"/>
              </a:rPr>
              <a:t>  </a:t>
            </a:r>
            <a:r>
              <a:rPr lang="zh-CN" sz="2800" b="0" strike="noStrike" spc="-1">
                <a:solidFill>
                  <a:srgbClr val="A6A6A6"/>
                </a:solidFill>
                <a:latin typeface="Calibri" panose="020F0502020204030204"/>
              </a:rPr>
              <a:t>计算几何的基本算法</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2145030" y="2019300"/>
            <a:ext cx="5905500" cy="4838700"/>
          </a:xfrm>
          <a:prstGeom prst="rect">
            <a:avLst/>
          </a:prstGeom>
          <a:noFill/>
          <a:ln w="9525">
            <a:noFill/>
          </a:ln>
        </p:spPr>
      </p:pic>
      <p:sp>
        <p:nvSpPr>
          <p:cNvPr id="3" name="文本框 2"/>
          <p:cNvSpPr txBox="1"/>
          <p:nvPr/>
        </p:nvSpPr>
        <p:spPr>
          <a:xfrm>
            <a:off x="0" y="542925"/>
            <a:ext cx="10196195" cy="922020"/>
          </a:xfrm>
          <a:prstGeom prst="rect">
            <a:avLst/>
          </a:prstGeom>
          <a:noFill/>
        </p:spPr>
        <p:txBody>
          <a:bodyPr wrap="square" rtlCol="0" anchor="t">
            <a:spAutoFit/>
          </a:bodyPr>
          <a:p>
            <a:r>
              <a:rPr lang="zh-CN" altLang="en-US"/>
              <a:t>首先我们选逆时针方向做为有向线段。</a:t>
            </a:r>
            <a:endParaRPr lang="zh-CN" altLang="en-US"/>
          </a:p>
          <a:p>
            <a:endParaRPr lang="zh-CN" altLang="en-US"/>
          </a:p>
          <a:p>
            <a:r>
              <a:rPr lang="zh-CN" altLang="en-US"/>
              <a:t>这样选取的好处是，保证核在有向线段的左边。</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2980" y="335915"/>
            <a:ext cx="10607675" cy="6554470"/>
          </a:xfrm>
          <a:prstGeom prst="rect">
            <a:avLst/>
          </a:prstGeom>
          <a:noFill/>
        </p:spPr>
        <p:txBody>
          <a:bodyPr wrap="square" rtlCol="0" anchor="t">
            <a:spAutoFit/>
          </a:bodyPr>
          <a:p>
            <a:r>
              <a:rPr lang="zh-CN" altLang="en-US" sz="2800"/>
              <a:t>2.把有向线段通过极角排序(与 x xx 轴的夹角)(-180°,180°]</a:t>
            </a:r>
            <a:endParaRPr lang="zh-CN" altLang="en-US" sz="2800"/>
          </a:p>
          <a:p>
            <a:r>
              <a:rPr lang="zh-CN" altLang="en-US" sz="2800"/>
              <a:t>排序结果如下所示。</a:t>
            </a:r>
            <a:endParaRPr lang="zh-CN" altLang="en-US" sz="2800"/>
          </a:p>
          <a:p>
            <a:endParaRPr lang="zh-CN" altLang="en-US" sz="2800"/>
          </a:p>
          <a:p>
            <a:endParaRPr lang="zh-CN" altLang="en-US" sz="2800"/>
          </a:p>
          <a:p>
            <a:endParaRPr lang="zh-CN" altLang="en-US" sz="2800"/>
          </a:p>
          <a:p>
            <a:endParaRPr lang="zh-CN" altLang="en-US" sz="2800"/>
          </a:p>
          <a:p>
            <a:endParaRPr lang="zh-CN" altLang="en-US" sz="2800"/>
          </a:p>
          <a:p>
            <a:endParaRPr lang="zh-CN" altLang="en-US" sz="2800"/>
          </a:p>
          <a:p>
            <a:endParaRPr lang="zh-CN" altLang="en-US" sz="2800"/>
          </a:p>
          <a:p>
            <a:endParaRPr lang="zh-CN" altLang="en-US" sz="2800"/>
          </a:p>
          <a:p>
            <a:endParaRPr lang="zh-CN" altLang="en-US" sz="2800"/>
          </a:p>
          <a:p>
            <a:endParaRPr lang="zh-CN" altLang="en-US" sz="2800"/>
          </a:p>
          <a:p>
            <a:r>
              <a:rPr lang="zh-CN" altLang="en-US" sz="2800"/>
              <a:t>按照极角排序的原因是写代码方便，排序之后的线段是有序的，可以在双端队列里进行操作。(下面会再解释)。</a:t>
            </a:r>
            <a:endParaRPr lang="zh-CN" altLang="en-US" sz="2800"/>
          </a:p>
          <a:p>
            <a:r>
              <a:rPr lang="en-US" altLang="zh-CN" sz="2800"/>
              <a:t> </a:t>
            </a:r>
            <a:endParaRPr lang="en-US" altLang="zh-CN" sz="2800"/>
          </a:p>
        </p:txBody>
      </p:sp>
      <p:pic>
        <p:nvPicPr>
          <p:cNvPr id="102" name="图片 101"/>
          <p:cNvPicPr/>
          <p:nvPr/>
        </p:nvPicPr>
        <p:blipFill>
          <a:blip r:embed="rId1" r:link="rId2"/>
          <a:stretch>
            <a:fillRect/>
          </a:stretch>
        </p:blipFill>
        <p:spPr>
          <a:xfrm>
            <a:off x="3344863" y="1247775"/>
            <a:ext cx="5191125" cy="4362450"/>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9555" y="0"/>
            <a:ext cx="11160125" cy="1814830"/>
          </a:xfrm>
          <a:prstGeom prst="rect">
            <a:avLst/>
          </a:prstGeom>
          <a:noFill/>
        </p:spPr>
        <p:txBody>
          <a:bodyPr wrap="square" rtlCol="0" anchor="t">
            <a:spAutoFit/>
          </a:bodyPr>
          <a:p>
            <a:r>
              <a:rPr lang="zh-CN" altLang="en-US" sz="2800"/>
              <a:t>3.按顺序遍历每条线段，取左边区域，删右边区域</a:t>
            </a:r>
            <a:endParaRPr lang="zh-CN" altLang="en-US" sz="2800"/>
          </a:p>
          <a:p>
            <a:r>
              <a:rPr lang="zh-CN" altLang="en-US" sz="2800"/>
              <a:t>我们用这个 S&amp;I 算法求解半平面交时，用的是删减法，首先我们假设全部平面都是半平面交，然后不断加入直线，不断删去右边区域，保留左边区域。最后剩下的区域就是需要求的半平面交。</a:t>
            </a:r>
            <a:endParaRPr lang="zh-CN" altLang="en-US" sz="2800"/>
          </a:p>
        </p:txBody>
      </p:sp>
      <p:pic>
        <p:nvPicPr>
          <p:cNvPr id="103" name="图片 102"/>
          <p:cNvPicPr/>
          <p:nvPr/>
        </p:nvPicPr>
        <p:blipFill>
          <a:blip r:embed="rId1" r:link="rId2"/>
          <a:stretch>
            <a:fillRect/>
          </a:stretch>
        </p:blipFill>
        <p:spPr>
          <a:xfrm>
            <a:off x="6591300" y="2145030"/>
            <a:ext cx="5600700" cy="4343400"/>
          </a:xfrm>
          <a:prstGeom prst="rect">
            <a:avLst/>
          </a:prstGeom>
          <a:noFill/>
          <a:ln w="9525">
            <a:noFill/>
          </a:ln>
        </p:spPr>
      </p:pic>
      <p:sp>
        <p:nvSpPr>
          <p:cNvPr id="3" name="文本框 2"/>
          <p:cNvSpPr txBox="1"/>
          <p:nvPr/>
        </p:nvSpPr>
        <p:spPr>
          <a:xfrm>
            <a:off x="1030605" y="2145030"/>
            <a:ext cx="4448175" cy="368300"/>
          </a:xfrm>
          <a:prstGeom prst="rect">
            <a:avLst/>
          </a:prstGeom>
          <a:noFill/>
        </p:spPr>
        <p:txBody>
          <a:bodyPr wrap="square" rtlCol="0" anchor="t">
            <a:spAutoFit/>
          </a:bodyPr>
          <a:p>
            <a:r>
              <a:rPr lang="zh-CN" altLang="en-US"/>
              <a:t>1.全部平面都是半平面交。</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3890" y="675005"/>
            <a:ext cx="6743700" cy="368300"/>
          </a:xfrm>
          <a:prstGeom prst="rect">
            <a:avLst/>
          </a:prstGeom>
          <a:noFill/>
        </p:spPr>
        <p:txBody>
          <a:bodyPr wrap="square" rtlCol="0" anchor="t">
            <a:spAutoFit/>
          </a:bodyPr>
          <a:p>
            <a:r>
              <a:rPr lang="zh-CN" altLang="en-US"/>
              <a:t>2.加入第一条直线，保留左边区域，删除右边区域。</a:t>
            </a:r>
            <a:endParaRPr lang="zh-CN" altLang="en-US"/>
          </a:p>
        </p:txBody>
      </p:sp>
      <p:pic>
        <p:nvPicPr>
          <p:cNvPr id="104" name="图片 103"/>
          <p:cNvPicPr/>
          <p:nvPr/>
        </p:nvPicPr>
        <p:blipFill>
          <a:blip r:embed="rId1" r:link="rId2"/>
          <a:stretch>
            <a:fillRect/>
          </a:stretch>
        </p:blipFill>
        <p:spPr>
          <a:xfrm>
            <a:off x="1860550" y="1359535"/>
            <a:ext cx="7006590" cy="5114290"/>
          </a:xfrm>
          <a:prstGeom prst="rect">
            <a:avLst/>
          </a:prstGeom>
          <a:no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93520" y="313690"/>
            <a:ext cx="5426710" cy="368300"/>
          </a:xfrm>
          <a:prstGeom prst="rect">
            <a:avLst/>
          </a:prstGeom>
          <a:noFill/>
        </p:spPr>
        <p:txBody>
          <a:bodyPr wrap="square" rtlCol="0" anchor="t">
            <a:spAutoFit/>
          </a:bodyPr>
          <a:p>
            <a:r>
              <a:rPr lang="zh-CN" altLang="en-US"/>
              <a:t>3.加入第二条线段，保留左边区域，删除右边区域。</a:t>
            </a:r>
            <a:endParaRPr lang="zh-CN" altLang="en-US"/>
          </a:p>
        </p:txBody>
      </p:sp>
      <p:pic>
        <p:nvPicPr>
          <p:cNvPr id="105" name="图片 104"/>
          <p:cNvPicPr/>
          <p:nvPr/>
        </p:nvPicPr>
        <p:blipFill>
          <a:blip r:embed="rId1" r:link="rId2"/>
          <a:stretch>
            <a:fillRect/>
          </a:stretch>
        </p:blipFill>
        <p:spPr>
          <a:xfrm>
            <a:off x="1729105" y="1094740"/>
            <a:ext cx="6995160" cy="5220335"/>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4570" y="505460"/>
            <a:ext cx="6403975" cy="368300"/>
          </a:xfrm>
          <a:prstGeom prst="rect">
            <a:avLst/>
          </a:prstGeom>
          <a:noFill/>
        </p:spPr>
        <p:txBody>
          <a:bodyPr wrap="square" rtlCol="0" anchor="t">
            <a:spAutoFit/>
          </a:bodyPr>
          <a:p>
            <a:r>
              <a:rPr lang="zh-CN" altLang="en-US"/>
              <a:t>4.依次加入3 - 10线段，保留左边区域，删除右边区域。</a:t>
            </a:r>
            <a:endParaRPr lang="zh-CN" altLang="en-US"/>
          </a:p>
        </p:txBody>
      </p:sp>
      <p:pic>
        <p:nvPicPr>
          <p:cNvPr id="106" name="图片 105"/>
          <p:cNvPicPr/>
          <p:nvPr/>
        </p:nvPicPr>
        <p:blipFill>
          <a:blip r:embed="rId1" r:link="rId2"/>
          <a:stretch>
            <a:fillRect/>
          </a:stretch>
        </p:blipFill>
        <p:spPr>
          <a:xfrm>
            <a:off x="1775460" y="1210628"/>
            <a:ext cx="5200650" cy="4733925"/>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70255" y="505460"/>
            <a:ext cx="6340475" cy="368300"/>
          </a:xfrm>
          <a:prstGeom prst="rect">
            <a:avLst/>
          </a:prstGeom>
          <a:noFill/>
        </p:spPr>
        <p:txBody>
          <a:bodyPr wrap="square" rtlCol="0" anchor="t">
            <a:spAutoFit/>
          </a:bodyPr>
          <a:p>
            <a:r>
              <a:rPr lang="zh-CN" altLang="en-US"/>
              <a:t>5.加入最后一条线段，保留左边区域，删除右边区域。</a:t>
            </a:r>
            <a:endParaRPr lang="zh-CN" altLang="en-US"/>
          </a:p>
        </p:txBody>
      </p:sp>
      <p:pic>
        <p:nvPicPr>
          <p:cNvPr id="107" name="图片 106"/>
          <p:cNvPicPr/>
          <p:nvPr/>
        </p:nvPicPr>
        <p:blipFill>
          <a:blip r:embed="rId1" r:link="rId2"/>
          <a:stretch>
            <a:fillRect/>
          </a:stretch>
        </p:blipFill>
        <p:spPr>
          <a:xfrm>
            <a:off x="3576638" y="1328738"/>
            <a:ext cx="5038725" cy="4200525"/>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199390"/>
            <a:ext cx="11313795" cy="645160"/>
          </a:xfrm>
          <a:prstGeom prst="rect">
            <a:avLst/>
          </a:prstGeom>
          <a:noFill/>
        </p:spPr>
        <p:txBody>
          <a:bodyPr wrap="square" rtlCol="0" anchor="t">
            <a:spAutoFit/>
          </a:bodyPr>
          <a:p>
            <a:r>
              <a:rPr lang="zh-CN" altLang="en-US"/>
              <a:t>6.剩下的蓝色部分，就是多边形的和，也就是所有直线的半平面交，在蓝色区域的任何一点，都可以看到多边形的每一个角落。</a:t>
            </a:r>
            <a:endParaRPr lang="zh-CN" altLang="en-US"/>
          </a:p>
        </p:txBody>
      </p:sp>
      <p:pic>
        <p:nvPicPr>
          <p:cNvPr id="108" name="图片 107"/>
          <p:cNvPicPr/>
          <p:nvPr/>
        </p:nvPicPr>
        <p:blipFill>
          <a:blip r:embed="rId1" r:link="rId2"/>
          <a:stretch>
            <a:fillRect/>
          </a:stretch>
        </p:blipFill>
        <p:spPr>
          <a:xfrm>
            <a:off x="1863090" y="1409065"/>
            <a:ext cx="5425440" cy="5148580"/>
          </a:xfrm>
          <a:prstGeom prst="rect">
            <a:avLst/>
          </a:prstGeom>
          <a:noFill/>
          <a:ln w="9525">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6300" y="864235"/>
            <a:ext cx="9482455" cy="2676525"/>
          </a:xfrm>
          <a:prstGeom prst="rect">
            <a:avLst/>
          </a:prstGeom>
          <a:noFill/>
        </p:spPr>
        <p:txBody>
          <a:bodyPr wrap="square" rtlCol="0" anchor="t">
            <a:spAutoFit/>
          </a:bodyPr>
          <a:p>
            <a:r>
              <a:rPr lang="zh-CN" altLang="en-US" sz="2800"/>
              <a:t>7.这时我们得到的是围成这个蓝色区域的直线集合。</a:t>
            </a:r>
            <a:endParaRPr lang="zh-CN" altLang="en-US" sz="2800"/>
          </a:p>
          <a:p>
            <a:r>
              <a:rPr lang="zh-CN" altLang="en-US" sz="2800"/>
              <a:t>L = { 2 ， 5 ， 7 ， 9 ， 11 } L = \{2，5，7，9，11\}L={2，5，7，9，11} ，如果至少有三条边，就说明该多边形有核(三条以上时，核为全部直线围成的凸包。)如果要求面积，我们可以将直线的交点求出来，然后再用叉积求凸包面积。</a:t>
            </a:r>
            <a:endParaRPr lang="zh-CN" altLang="en-US" sz="2800"/>
          </a:p>
          <a:p>
            <a:r>
              <a:rPr lang="en-US" altLang="zh-CN" sz="2800"/>
              <a:t> </a:t>
            </a:r>
            <a:endParaRPr lang="en-US" altLang="zh-CN"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710" y="864235"/>
            <a:ext cx="10437495" cy="2676525"/>
          </a:xfrm>
          <a:prstGeom prst="rect">
            <a:avLst/>
          </a:prstGeom>
          <a:noFill/>
        </p:spPr>
        <p:txBody>
          <a:bodyPr wrap="square" rtlCol="0" anchor="t">
            <a:spAutoFit/>
          </a:bodyPr>
          <a:p>
            <a:r>
              <a:rPr lang="zh-CN" altLang="en-US" sz="2800"/>
              <a:t>4.如果题目要求求面积。</a:t>
            </a:r>
            <a:endParaRPr lang="zh-CN" altLang="en-US" sz="2800"/>
          </a:p>
          <a:p>
            <a:r>
              <a:rPr lang="zh-CN" altLang="en-US" sz="2800"/>
              <a:t>我们可以发现求出来的直线的集合是有序的 </a:t>
            </a:r>
            <a:endParaRPr lang="zh-CN" altLang="en-US" sz="2800"/>
          </a:p>
          <a:p>
            <a:r>
              <a:rPr lang="zh-CN" altLang="en-US" sz="2800"/>
              <a:t>L = { 2 ， 5 ， 7 ， 9 ， 11 } </a:t>
            </a:r>
            <a:r>
              <a:rPr lang="en-US" altLang="zh-CN" sz="2800"/>
              <a:t>  </a:t>
            </a:r>
            <a:r>
              <a:rPr lang="zh-CN" altLang="en-US" sz="2800"/>
              <a:t>，这些直线刚好是逆时针围着这个半平面交。(这就是按极角排序的好处)。如果要求面积，我们可以把所有L [ i ]</a:t>
            </a:r>
            <a:r>
              <a:rPr lang="en-US" altLang="zh-CN" sz="2800"/>
              <a:t> </a:t>
            </a:r>
            <a:r>
              <a:rPr lang="zh-CN" altLang="en-US" sz="2800"/>
              <a:t> 和 L [ i + 1 ] </a:t>
            </a:r>
            <a:r>
              <a:rPr lang="en-US" altLang="zh-CN" sz="2800"/>
              <a:t> </a:t>
            </a:r>
            <a:r>
              <a:rPr lang="zh-CN" altLang="en-US" sz="2800"/>
              <a:t>的交点求出来，然后用叉乘求凸包面积</a:t>
            </a:r>
            <a:endParaRPr lang="zh-CN" altLang="en-US" sz="2800"/>
          </a:p>
          <a:p>
            <a:r>
              <a:rPr lang="en-US" altLang="zh-CN" sz="2800"/>
              <a:t> </a:t>
            </a:r>
            <a:endParaRPr lang="en-US" altLang="zh-CN"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004040" y="232920"/>
            <a:ext cx="9338760" cy="6062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zh-CN" sz="2800" b="0" strike="noStrike" spc="-1">
                <a:solidFill>
                  <a:srgbClr val="000000"/>
                </a:solidFill>
                <a:latin typeface="Calibri" panose="020F0502020204030204"/>
              </a:rPr>
              <a:t>直线方程的几种形式</a:t>
            </a: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(1)</a:t>
            </a:r>
            <a:r>
              <a:rPr lang="zh-CN" sz="2800" b="0" strike="noStrike" spc="-1">
                <a:solidFill>
                  <a:srgbClr val="000000"/>
                </a:solidFill>
                <a:latin typeface="Calibri" panose="020F0502020204030204"/>
              </a:rPr>
              <a:t>点斜式 </a:t>
            </a:r>
            <a:r>
              <a:rPr lang="en-US" sz="2800" b="0" strike="noStrike" spc="-1">
                <a:solidFill>
                  <a:srgbClr val="000000"/>
                </a:solidFill>
                <a:latin typeface="Calibri" panose="020F0502020204030204"/>
              </a:rPr>
              <a:t>y-y0 =k(x-x0)</a:t>
            </a: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(2)</a:t>
            </a:r>
            <a:r>
              <a:rPr lang="zh-CN" sz="2800" b="0" strike="noStrike" spc="-1">
                <a:solidFill>
                  <a:srgbClr val="000000"/>
                </a:solidFill>
                <a:latin typeface="Calibri" panose="020F0502020204030204"/>
              </a:rPr>
              <a:t>斜截式 </a:t>
            </a:r>
            <a:r>
              <a:rPr lang="en-US" sz="2800" b="0" strike="noStrike" spc="-1">
                <a:solidFill>
                  <a:srgbClr val="000000"/>
                </a:solidFill>
                <a:latin typeface="Calibri" panose="020F0502020204030204"/>
              </a:rPr>
              <a:t>y=kx+b</a:t>
            </a: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(3)</a:t>
            </a:r>
            <a:r>
              <a:rPr lang="zh-CN" sz="2800" b="0" strike="noStrike" spc="-1">
                <a:solidFill>
                  <a:srgbClr val="000000"/>
                </a:solidFill>
                <a:latin typeface="Calibri" panose="020F0502020204030204"/>
              </a:rPr>
              <a:t>两点式</a:t>
            </a:r>
            <a:r>
              <a:rPr lang="en-US" sz="2800" b="0" strike="noStrike" spc="-1">
                <a:solidFill>
                  <a:srgbClr val="000000"/>
                </a:solidFill>
                <a:latin typeface="Calibri" panose="020F0502020204030204"/>
              </a:rPr>
              <a:t>  </a:t>
            </a: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(4)</a:t>
            </a:r>
            <a:r>
              <a:rPr lang="zh-CN" sz="2800" b="0" strike="noStrike" spc="-1">
                <a:solidFill>
                  <a:srgbClr val="000000"/>
                </a:solidFill>
                <a:latin typeface="Calibri" panose="020F0502020204030204"/>
              </a:rPr>
              <a:t>截距式</a:t>
            </a: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a:lnSpc>
                <a:spcPct val="100000"/>
              </a:lnSpc>
            </a:pPr>
            <a:r>
              <a:rPr lang="en-US" sz="2800" b="0" strike="noStrike" spc="-1">
                <a:solidFill>
                  <a:srgbClr val="000000"/>
                </a:solidFill>
                <a:latin typeface="Calibri" panose="020F0502020204030204"/>
              </a:rPr>
              <a:t>(5)</a:t>
            </a:r>
            <a:r>
              <a:rPr lang="zh-CN" sz="2800" b="0" strike="noStrike" spc="-1">
                <a:solidFill>
                  <a:srgbClr val="000000"/>
                </a:solidFill>
                <a:latin typeface="Calibri" panose="020F0502020204030204"/>
              </a:rPr>
              <a:t>一般式 </a:t>
            </a:r>
            <a:r>
              <a:rPr lang="en-US" sz="2800" b="0" strike="noStrike" spc="-1">
                <a:solidFill>
                  <a:srgbClr val="000000"/>
                </a:solidFill>
                <a:latin typeface="Calibri" panose="020F0502020204030204"/>
              </a:rPr>
              <a:t>Ax+By+C=0(A^2 +B^ 2 ≠0)</a:t>
            </a:r>
            <a:r>
              <a:rPr lang="zh-CN" sz="2800" b="0" strike="noStrike" spc="-1">
                <a:solidFill>
                  <a:srgbClr val="000000"/>
                </a:solidFill>
                <a:latin typeface="Calibri" panose="020F0502020204030204"/>
              </a:rPr>
              <a:t>．</a:t>
            </a:r>
            <a:endParaRPr lang="en-US" sz="2800" b="0" strike="noStrike" spc="-1">
              <a:latin typeface="Arial" panose="020B0604020202020204"/>
            </a:endParaRPr>
          </a:p>
        </p:txBody>
      </p:sp>
      <p:pic>
        <p:nvPicPr>
          <p:cNvPr id="164" name="图片 2"/>
          <p:cNvPicPr/>
          <p:nvPr/>
        </p:nvPicPr>
        <p:blipFill>
          <a:blip r:embed="rId1"/>
          <a:stretch>
            <a:fillRect/>
          </a:stretch>
        </p:blipFill>
        <p:spPr>
          <a:xfrm>
            <a:off x="1502280" y="2535480"/>
            <a:ext cx="2781720" cy="996120"/>
          </a:xfrm>
          <a:prstGeom prst="rect">
            <a:avLst/>
          </a:prstGeom>
          <a:ln w="0">
            <a:noFill/>
          </a:ln>
        </p:spPr>
      </p:pic>
      <p:pic>
        <p:nvPicPr>
          <p:cNvPr id="165" name="图片 3"/>
          <p:cNvPicPr/>
          <p:nvPr/>
        </p:nvPicPr>
        <p:blipFill>
          <a:blip r:embed="rId2"/>
          <a:stretch>
            <a:fillRect/>
          </a:stretch>
        </p:blipFill>
        <p:spPr>
          <a:xfrm>
            <a:off x="1336680" y="4465440"/>
            <a:ext cx="2198160" cy="10767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8800" y="1459865"/>
            <a:ext cx="10692765" cy="2676525"/>
          </a:xfrm>
          <a:prstGeom prst="rect">
            <a:avLst/>
          </a:prstGeom>
          <a:noFill/>
        </p:spPr>
        <p:txBody>
          <a:bodyPr wrap="square" rtlCol="0" anchor="t">
            <a:spAutoFit/>
          </a:bodyPr>
          <a:p>
            <a:r>
              <a:rPr lang="zh-CN" altLang="en-US" sz="2800"/>
              <a:t>5.总结</a:t>
            </a:r>
            <a:endParaRPr lang="zh-CN" altLang="en-US" sz="2800"/>
          </a:p>
          <a:p>
            <a:r>
              <a:rPr lang="zh-CN" altLang="en-US" sz="2800"/>
              <a:t>总体而言，求半平面交其实就是维护线段的集合 L </a:t>
            </a:r>
            <a:r>
              <a:rPr lang="en-US" altLang="zh-CN" sz="2800"/>
              <a:t> </a:t>
            </a:r>
            <a:r>
              <a:rPr lang="zh-CN" altLang="en-US" sz="2800"/>
              <a:t>，遍历每一条线段，判断这条线段加入后对于半平面交的影响，然后在集合 L</a:t>
            </a:r>
            <a:r>
              <a:rPr lang="en-US" altLang="zh-CN" sz="2800"/>
              <a:t> </a:t>
            </a:r>
            <a:r>
              <a:rPr lang="zh-CN" altLang="en-US" sz="2800"/>
              <a:t> 中剔除掉对半平面交没有决定作用的边，留下起决定作用的边。即最终目的是维护半平面交的线段集合 L</a:t>
            </a:r>
            <a:r>
              <a:rPr lang="en-US" altLang="zh-CN" sz="2800"/>
              <a:t> </a:t>
            </a:r>
            <a:r>
              <a:rPr lang="zh-CN" altLang="en-US" sz="2800"/>
              <a:t>。</a:t>
            </a:r>
            <a:endParaRPr lang="zh-CN" altLang="en-US" sz="2800"/>
          </a:p>
          <a:p>
            <a:r>
              <a:rPr lang="en-US" altLang="zh-CN" sz="2800"/>
              <a:t> </a:t>
            </a:r>
            <a:endParaRPr lang="en-US" altLang="zh-CN" sz="2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0710" y="991870"/>
            <a:ext cx="10395585" cy="3107690"/>
          </a:xfrm>
          <a:prstGeom prst="rect">
            <a:avLst/>
          </a:prstGeom>
          <a:noFill/>
        </p:spPr>
        <p:txBody>
          <a:bodyPr wrap="square" rtlCol="0" anchor="t">
            <a:spAutoFit/>
          </a:bodyPr>
          <a:p>
            <a:r>
              <a:rPr lang="zh-CN" altLang="en-US" sz="2800"/>
              <a:t>6.算法优化</a:t>
            </a:r>
            <a:endParaRPr lang="zh-CN" altLang="en-US" sz="2800"/>
          </a:p>
          <a:p>
            <a:r>
              <a:rPr lang="zh-CN" altLang="en-US" sz="2800"/>
              <a:t>1.同极角时，排序后可以去掉右边的线段，保留左边的线段。</a:t>
            </a:r>
            <a:endParaRPr lang="zh-CN" altLang="en-US" sz="2800"/>
          </a:p>
          <a:p>
            <a:r>
              <a:rPr lang="zh-CN" altLang="en-US" sz="2800"/>
              <a:t>例如上述步骤 3-3 时，加入第二条线段。不难发现，当①号线段和②号线段的极角相同时，①号线段没有意义。因为①号线段在②号线段右边。因此在排序后，可以去掉没有意义的线段，即保留极角相同的情况下最左边的线段。</a:t>
            </a:r>
            <a:endParaRPr lang="zh-CN" altLang="en-US" sz="2800"/>
          </a:p>
          <a:p>
            <a:r>
              <a:rPr lang="en-US" altLang="zh-CN" sz="2800"/>
              <a:t> </a:t>
            </a:r>
            <a:endParaRPr lang="en-US" altLang="zh-CN" sz="2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5755" y="0"/>
            <a:ext cx="11541125" cy="5262245"/>
          </a:xfrm>
          <a:prstGeom prst="rect">
            <a:avLst/>
          </a:prstGeom>
          <a:noFill/>
        </p:spPr>
        <p:txBody>
          <a:bodyPr wrap="square" rtlCol="0" anchor="t">
            <a:spAutoFit/>
          </a:bodyPr>
          <a:p>
            <a:r>
              <a:rPr lang="zh-CN" altLang="en-US" sz="2800"/>
              <a:t>算法实现 S &amp; I </a:t>
            </a:r>
            <a:r>
              <a:rPr lang="en-US" altLang="zh-CN" sz="2800"/>
              <a:t> </a:t>
            </a:r>
            <a:r>
              <a:rPr lang="zh-CN" altLang="en-US" sz="2800"/>
              <a:t>算法 O</a:t>
            </a:r>
            <a:r>
              <a:rPr lang="en-US" altLang="zh-CN" sz="2800"/>
              <a:t> </a:t>
            </a:r>
            <a:r>
              <a:rPr lang="zh-CN" altLang="en-US" sz="2800"/>
              <a:t>(n l o g </a:t>
            </a:r>
            <a:r>
              <a:rPr lang="en-US" altLang="zh-CN" sz="2800"/>
              <a:t> </a:t>
            </a:r>
            <a:r>
              <a:rPr lang="zh-CN" altLang="en-US" sz="2800"/>
              <a:t>)</a:t>
            </a:r>
            <a:endParaRPr lang="zh-CN" altLang="en-US" sz="2800"/>
          </a:p>
          <a:p>
            <a:r>
              <a:rPr lang="zh-CN" altLang="en-US" sz="2800"/>
              <a:t>算法流程</a:t>
            </a:r>
            <a:endParaRPr lang="zh-CN" altLang="en-US" sz="2800"/>
          </a:p>
          <a:p>
            <a:r>
              <a:rPr lang="zh-CN" altLang="en-US" sz="2800"/>
              <a:t>1.以逆时针为正方向，建边。(输入方向不确定时，可用叉乘求面积看正负得知输入的顺逆方向。)</a:t>
            </a:r>
            <a:endParaRPr lang="zh-CN" altLang="en-US" sz="2800"/>
          </a:p>
          <a:p>
            <a:r>
              <a:rPr lang="zh-CN" altLang="en-US" sz="2800"/>
              <a:t>2.对线段根据极角排序。</a:t>
            </a:r>
            <a:endParaRPr lang="zh-CN" altLang="en-US" sz="2800"/>
          </a:p>
          <a:p>
            <a:r>
              <a:rPr lang="zh-CN" altLang="en-US" sz="2800"/>
              <a:t>3.去除极角相同的情况下，位置在右边的边。</a:t>
            </a:r>
            <a:endParaRPr lang="zh-CN" altLang="en-US" sz="2800"/>
          </a:p>
          <a:p>
            <a:r>
              <a:rPr lang="zh-CN" altLang="en-US" sz="2800"/>
              <a:t>4.用双端队列储存线段集合 L </a:t>
            </a:r>
            <a:r>
              <a:rPr lang="en-US" altLang="zh-CN" sz="2800"/>
              <a:t> </a:t>
            </a:r>
            <a:r>
              <a:rPr lang="zh-CN" altLang="en-US" sz="2800"/>
              <a:t>，遍历所有线段。</a:t>
            </a:r>
            <a:endParaRPr lang="zh-CN" altLang="en-US" sz="2800"/>
          </a:p>
          <a:p>
            <a:r>
              <a:rPr lang="zh-CN" altLang="en-US" sz="2800"/>
              <a:t>5.判断该线段加入后对半平面交的影响，(对双端队列的头部和尾部进行判断，因为线段加入是有序的。)。</a:t>
            </a:r>
            <a:endParaRPr lang="zh-CN" altLang="en-US" sz="2800"/>
          </a:p>
          <a:p>
            <a:r>
              <a:rPr lang="zh-CN" altLang="en-US" sz="2800"/>
              <a:t>6.如果某条线段对于新的半平面交没有影响，则从队列中剔除掉。</a:t>
            </a:r>
            <a:endParaRPr lang="zh-CN" altLang="en-US" sz="2800"/>
          </a:p>
          <a:p>
            <a:r>
              <a:rPr lang="zh-CN" altLang="en-US" sz="2800"/>
              <a:t>7.最后剩下的线段集合 L </a:t>
            </a:r>
            <a:r>
              <a:rPr lang="en-US" altLang="zh-CN" sz="2800"/>
              <a:t> </a:t>
            </a:r>
            <a:r>
              <a:rPr lang="zh-CN" altLang="en-US" sz="2800"/>
              <a:t>，即使最后要求的半平面交。</a:t>
            </a:r>
            <a:endParaRPr lang="zh-CN" altLang="en-US" sz="2800"/>
          </a:p>
          <a:p>
            <a:r>
              <a:rPr lang="en-US" altLang="zh-CN" sz="2800"/>
              <a:t> </a:t>
            </a:r>
            <a:endParaRPr lang="en-US" altLang="zh-CN" sz="2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180465" y="0"/>
            <a:ext cx="6751955" cy="5626735"/>
          </a:xfrm>
          <a:prstGeom prst="rect">
            <a:avLst/>
          </a:prstGeom>
        </p:spPr>
      </p:pic>
      <p:pic>
        <p:nvPicPr>
          <p:cNvPr id="3" name="图片 2"/>
          <p:cNvPicPr>
            <a:picLocks noChangeAspect="1"/>
          </p:cNvPicPr>
          <p:nvPr/>
        </p:nvPicPr>
        <p:blipFill>
          <a:blip r:embed="rId2"/>
          <a:stretch>
            <a:fillRect/>
          </a:stretch>
        </p:blipFill>
        <p:spPr>
          <a:xfrm>
            <a:off x="1520190" y="5626735"/>
            <a:ext cx="9979025" cy="123126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41020" y="445135"/>
            <a:ext cx="4919345" cy="6095365"/>
          </a:xfrm>
          <a:prstGeom prst="rect">
            <a:avLst/>
          </a:prstGeom>
        </p:spPr>
      </p:pic>
      <p:pic>
        <p:nvPicPr>
          <p:cNvPr id="3" name="图片 2"/>
          <p:cNvPicPr>
            <a:picLocks noChangeAspect="1"/>
          </p:cNvPicPr>
          <p:nvPr/>
        </p:nvPicPr>
        <p:blipFill>
          <a:blip r:embed="rId2"/>
          <a:stretch>
            <a:fillRect/>
          </a:stretch>
        </p:blipFill>
        <p:spPr>
          <a:xfrm>
            <a:off x="5638165" y="574675"/>
            <a:ext cx="5648325" cy="4940300"/>
          </a:xfrm>
          <a:prstGeom prst="rect">
            <a:avLst/>
          </a:prstGeom>
        </p:spPr>
      </p:pic>
      <p:sp>
        <p:nvSpPr>
          <p:cNvPr id="4" name="文本框 3"/>
          <p:cNvSpPr txBox="1"/>
          <p:nvPr/>
        </p:nvSpPr>
        <p:spPr>
          <a:xfrm>
            <a:off x="5006340" y="5514975"/>
            <a:ext cx="6911975" cy="922020"/>
          </a:xfrm>
          <a:prstGeom prst="rect">
            <a:avLst/>
          </a:prstGeom>
          <a:noFill/>
        </p:spPr>
        <p:txBody>
          <a:bodyPr wrap="square" rtlCol="0" anchor="t">
            <a:spAutoFit/>
          </a:bodyPr>
          <a:p>
            <a:r>
              <a:rPr lang="zh-CN" altLang="en-US"/>
              <a:t>因为我们对线段进行了排序，所以加入的线段会比前面的更“陡”。显然，如果先前的两条线段的交点在当前加入线段的右侧，则较“陡”的那条线段就会无效。</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6085" y="217170"/>
            <a:ext cx="11339830" cy="1938020"/>
          </a:xfrm>
          <a:prstGeom prst="rect">
            <a:avLst/>
          </a:prstGeom>
          <a:noFill/>
        </p:spPr>
        <p:txBody>
          <a:bodyPr wrap="square" rtlCol="0" anchor="t">
            <a:spAutoFit/>
          </a:bodyPr>
          <a:p>
            <a:r>
              <a:rPr lang="zh-CN" altLang="en-US" sz="6000"/>
              <a:t>[Poj 2187]计算几何之凸包(三) </a:t>
            </a:r>
            <a:endParaRPr lang="zh-CN" altLang="en-US" sz="6000"/>
          </a:p>
          <a:p>
            <a:r>
              <a:rPr lang="zh-CN" altLang="en-US" sz="6000"/>
              <a:t>{旋转卡壳初步}</a:t>
            </a:r>
            <a:endParaRPr lang="zh-CN" altLang="en-US" sz="6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0"/>
            <a:ext cx="12192000" cy="6554470"/>
          </a:xfrm>
          <a:prstGeom prst="rect">
            <a:avLst/>
          </a:prstGeom>
          <a:noFill/>
        </p:spPr>
        <p:txBody>
          <a:bodyPr wrap="square" rtlCol="0" anchor="t">
            <a:spAutoFit/>
          </a:bodyPr>
          <a:p>
            <a:r>
              <a:rPr lang="zh-CN" altLang="en-US" sz="2800"/>
              <a:t>一.简单枚举算法的不足</a:t>
            </a:r>
            <a:endParaRPr lang="zh-CN" altLang="en-US" sz="2800"/>
          </a:p>
          <a:p>
            <a:endParaRPr lang="zh-CN" altLang="en-US" sz="2800"/>
          </a:p>
          <a:p>
            <a:r>
              <a:rPr lang="zh-CN" altLang="en-US" sz="2800"/>
              <a:t>一个基本的求平面最远点对的算法</a:t>
            </a:r>
            <a:endParaRPr lang="zh-CN" altLang="en-US" sz="2800"/>
          </a:p>
          <a:p>
            <a:r>
              <a:rPr lang="zh-CN" altLang="en-US" sz="2800"/>
              <a:t>即先求点集的凸包 然后枚举凸包上的点来求最远点集</a:t>
            </a:r>
            <a:endParaRPr lang="zh-CN" altLang="en-US" sz="2800"/>
          </a:p>
          <a:p>
            <a:endParaRPr lang="zh-CN" altLang="en-US" sz="2800"/>
          </a:p>
          <a:p>
            <a:r>
              <a:rPr lang="zh-CN" altLang="en-US" sz="2800"/>
              <a:t>这是利用了凸包上的点相比 点集中的点 一般是很少的 平均情况很好 并且我们也能AC这个问题</a:t>
            </a:r>
            <a:endParaRPr lang="zh-CN" altLang="en-US" sz="2800"/>
          </a:p>
          <a:p>
            <a:r>
              <a:rPr lang="zh-CN" altLang="en-US" sz="2800"/>
              <a:t>但是这是有局限性的 当凸包上的点达到O(N)的级别时 凸包的优化作用就不存在了</a:t>
            </a:r>
            <a:endParaRPr lang="zh-CN" altLang="en-US" sz="2800"/>
          </a:p>
          <a:p>
            <a:endParaRPr lang="zh-CN" altLang="en-US" sz="2800"/>
          </a:p>
          <a:p>
            <a:r>
              <a:rPr lang="zh-CN" altLang="en-US" sz="2800"/>
              <a:t>不过我们还要考虑到 凸包还起了对凸包上点集排序的作用</a:t>
            </a:r>
            <a:endParaRPr lang="zh-CN" altLang="en-US" sz="2800"/>
          </a:p>
          <a:p>
            <a:endParaRPr lang="zh-CN" altLang="en-US" sz="2800"/>
          </a:p>
          <a:p>
            <a:r>
              <a:rPr lang="zh-CN" altLang="en-US" sz="2800"/>
              <a:t>凸包有很多的优美的性质 我们可以加以利用 以得到更加高效的算法</a:t>
            </a:r>
            <a:endParaRPr lang="zh-CN" altLang="en-US" sz="2800"/>
          </a:p>
          <a:p>
            <a:endParaRPr lang="zh-CN" altLang="en-US" sz="2800"/>
          </a:p>
          <a:p>
            <a:r>
              <a:rPr lang="zh-CN" altLang="en-US" sz="2800"/>
              <a:t>旋转卡壳算法就是利用凸包特性的一类解决问题的方法</a:t>
            </a:r>
            <a:endParaRPr lang="zh-CN" altLang="en-US" sz="2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0015" y="0"/>
            <a:ext cx="11917680" cy="5262245"/>
          </a:xfrm>
          <a:prstGeom prst="rect">
            <a:avLst/>
          </a:prstGeom>
          <a:noFill/>
        </p:spPr>
        <p:txBody>
          <a:bodyPr wrap="square" rtlCol="0" anchor="t">
            <a:spAutoFit/>
          </a:bodyPr>
          <a:p>
            <a:r>
              <a:rPr lang="zh-CN" altLang="en-US" sz="2800"/>
              <a:t>二.旋转卡壳算法</a:t>
            </a:r>
            <a:endParaRPr lang="zh-CN" altLang="en-US" sz="2800"/>
          </a:p>
          <a:p>
            <a:endParaRPr lang="zh-CN" altLang="en-US" sz="2800"/>
          </a:p>
          <a:p>
            <a:r>
              <a:rPr lang="zh-CN" altLang="en-US" sz="2800"/>
              <a:t>旋转卡(qiǎ)壳算法(Rotating Calipers Algorithm):</a:t>
            </a:r>
            <a:endParaRPr lang="zh-CN" altLang="en-US" sz="2800"/>
          </a:p>
          <a:p>
            <a:endParaRPr lang="zh-CN" altLang="en-US" sz="2800"/>
          </a:p>
          <a:p>
            <a:r>
              <a:rPr lang="zh-CN" altLang="en-US" sz="2800"/>
              <a:t>是解决一些与凸包有关问题的有效算法 就像一对卡壳卡住凸包旋转而得名</a:t>
            </a:r>
            <a:endParaRPr lang="zh-CN" altLang="en-US" sz="2800"/>
          </a:p>
          <a:p>
            <a:endParaRPr lang="zh-CN" altLang="en-US" sz="2800"/>
          </a:p>
          <a:p>
            <a:r>
              <a:rPr lang="zh-CN" altLang="en-US" sz="2800"/>
              <a:t>Every time one blade of the caliper lies flat against an edge of the polygon, it forms an antipodal pair with the point or edge touching the opposite blade. It turns out that the complete "rotation" of the caliper around the polygon detects all antipodal pairs and may be carried out in O(n) time.</a:t>
            </a:r>
            <a:endParaRPr lang="zh-CN" altLang="en-US" sz="2800"/>
          </a:p>
          <a:p>
            <a:endParaRPr lang="zh-CN" altLang="en-US" sz="2800"/>
          </a:p>
          <a:p>
            <a:r>
              <a:rPr lang="zh-CN" altLang="en-US" sz="2800"/>
              <a:t>http://en.wikipedia.org/wiki/Rotating_calipers</a:t>
            </a:r>
            <a:endParaRPr lang="zh-CN" altLang="en-US" sz="2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3045" y="558165"/>
            <a:ext cx="11239500" cy="3107690"/>
          </a:xfrm>
          <a:prstGeom prst="rect">
            <a:avLst/>
          </a:prstGeom>
          <a:noFill/>
        </p:spPr>
        <p:txBody>
          <a:bodyPr wrap="square" rtlCol="0" anchor="t">
            <a:spAutoFit/>
          </a:bodyPr>
          <a:p>
            <a:r>
              <a:rPr lang="zh-CN" altLang="en-US" sz="2800"/>
              <a:t>被一对卡壳正好卡住的对应点对称为对踵点(Antipodal point)</a:t>
            </a:r>
            <a:endParaRPr lang="zh-CN" altLang="en-US" sz="2800"/>
          </a:p>
          <a:p>
            <a:endParaRPr lang="zh-CN" altLang="en-US" sz="2800"/>
          </a:p>
          <a:p>
            <a:r>
              <a:rPr lang="zh-CN" altLang="en-US" sz="2800"/>
              <a:t>http://en.wikipedia.org/wiki/Antipodal_point</a:t>
            </a:r>
            <a:endParaRPr lang="zh-CN" altLang="en-US" sz="2800"/>
          </a:p>
          <a:p>
            <a:endParaRPr lang="zh-CN" altLang="en-US" sz="2800"/>
          </a:p>
          <a:p>
            <a:r>
              <a:rPr lang="zh-CN" altLang="en-US" sz="2800"/>
              <a:t>可以证明对踵点的个数不超过3N/2个 也就是说对踵点的个数是O(N)的</a:t>
            </a:r>
            <a:endParaRPr lang="zh-CN" altLang="en-US" sz="2800"/>
          </a:p>
          <a:p>
            <a:endParaRPr lang="zh-CN" altLang="en-US" sz="2800"/>
          </a:p>
          <a:p>
            <a:r>
              <a:rPr lang="zh-CN" altLang="en-US" sz="2800"/>
              <a:t>对踵点的个数也是我们下面解决问题时间复杂度的保证</a:t>
            </a:r>
            <a:endParaRPr lang="zh-CN" alt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p:nvPr/>
        </p:nvPicPr>
        <p:blipFill>
          <a:blip r:embed="rId1" r:link="rId2"/>
          <a:stretch>
            <a:fillRect/>
          </a:stretch>
        </p:blipFill>
        <p:spPr>
          <a:xfrm>
            <a:off x="804228" y="352743"/>
            <a:ext cx="4886325" cy="4067175"/>
          </a:xfrm>
          <a:prstGeom prst="rect">
            <a:avLst/>
          </a:prstGeom>
          <a:noFill/>
          <a:ln w="9525">
            <a:noFill/>
          </a:ln>
        </p:spPr>
      </p:pic>
      <p:pic>
        <p:nvPicPr>
          <p:cNvPr id="102" name="图片 101"/>
          <p:cNvPicPr/>
          <p:nvPr/>
        </p:nvPicPr>
        <p:blipFill>
          <a:blip r:embed="rId3" r:link="rId4"/>
          <a:stretch>
            <a:fillRect/>
          </a:stretch>
        </p:blipFill>
        <p:spPr>
          <a:xfrm>
            <a:off x="6681153" y="467043"/>
            <a:ext cx="4733925" cy="3952875"/>
          </a:xfrm>
          <a:prstGeom prst="rect">
            <a:avLst/>
          </a:prstGeom>
          <a:noFill/>
          <a:ln w="9525">
            <a:noFill/>
          </a:ln>
        </p:spPr>
      </p:pic>
      <p:sp>
        <p:nvSpPr>
          <p:cNvPr id="2" name="文本框 1"/>
          <p:cNvSpPr txBox="1"/>
          <p:nvPr/>
        </p:nvSpPr>
        <p:spPr>
          <a:xfrm>
            <a:off x="1066165" y="4693285"/>
            <a:ext cx="10059670" cy="2030095"/>
          </a:xfrm>
          <a:prstGeom prst="rect">
            <a:avLst/>
          </a:prstGeom>
          <a:noFill/>
        </p:spPr>
        <p:txBody>
          <a:bodyPr wrap="square" rtlCol="0" anchor="t">
            <a:spAutoFit/>
          </a:bodyPr>
          <a:p>
            <a:r>
              <a:rPr lang="zh-CN" altLang="en-US"/>
              <a:t>上第一个图是卡壳的一般情况 卡住两点 图二是卡住一条边和一个点</a:t>
            </a:r>
            <a:endParaRPr lang="zh-CN" altLang="en-US"/>
          </a:p>
          <a:p>
            <a:endParaRPr lang="zh-CN" altLang="en-US"/>
          </a:p>
          <a:p>
            <a:r>
              <a:rPr lang="zh-CN" altLang="en-US"/>
              <a:t>由于实现中 卡住两点的情况不好处理 我们通常关注第二种情况</a:t>
            </a:r>
            <a:endParaRPr lang="zh-CN" altLang="en-US"/>
          </a:p>
          <a:p>
            <a:endParaRPr lang="zh-CN" altLang="en-US"/>
          </a:p>
          <a:p>
            <a:r>
              <a:rPr lang="zh-CN" altLang="en-US"/>
              <a:t>在第二种情况中 我们可以看到 一个对踵点和对应边之间的距离比其他点要大</a:t>
            </a:r>
            <a:endParaRPr lang="zh-CN" altLang="en-US"/>
          </a:p>
          <a:p>
            <a:endParaRPr lang="zh-CN" altLang="en-US"/>
          </a:p>
          <a:p>
            <a:r>
              <a:rPr lang="zh-CN" altLang="en-US"/>
              <a:t>也就是一个对踵点和对应边所形成的三角形是最大的 下面我们会据此得到对踵点的简化求法</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16186</Words>
  <Application>WPS 演示</Application>
  <PresentationFormat/>
  <Paragraphs>1040</Paragraphs>
  <Slides>120</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120</vt:i4>
      </vt:variant>
    </vt:vector>
  </HeadingPairs>
  <TitlesOfParts>
    <vt:vector size="138" baseType="lpstr">
      <vt:lpstr>Arial</vt:lpstr>
      <vt:lpstr>宋体</vt:lpstr>
      <vt:lpstr>Wingdings</vt:lpstr>
      <vt:lpstr>Calibri</vt:lpstr>
      <vt:lpstr>Symbol</vt:lpstr>
      <vt:lpstr>Arial</vt:lpstr>
      <vt:lpstr>Times New Roman</vt:lpstr>
      <vt:lpstr>Franklin Gothic Book</vt:lpstr>
      <vt:lpstr>方正舒体</vt:lpstr>
      <vt:lpstr>Wingdings 2</vt:lpstr>
      <vt:lpstr>微软雅黑</vt:lpstr>
      <vt:lpstr>DejaVu Sans</vt:lpstr>
      <vt:lpstr>Calibri</vt:lpstr>
      <vt:lpstr>Arial Unicode MS</vt:lpstr>
      <vt:lpstr>Symbol</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oqb</dc:creator>
  <cp:lastModifiedBy>oqb</cp:lastModifiedBy>
  <cp:revision>30</cp:revision>
  <dcterms:created xsi:type="dcterms:W3CDTF">2021-07-01T09:32:00Z</dcterms:created>
  <dcterms:modified xsi:type="dcterms:W3CDTF">2021-07-14T10:11:21Z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DC3E1388215D4B9F9D90B04E22602476</vt:lpwstr>
  </property>
  <property fmtid="{D5CDD505-2E9C-101B-9397-08002B2CF9AE}" pid="3" name="KSOProductBuildVer">
    <vt:lpwstr>2052-11.1.0.10495</vt:lpwstr>
  </property>
  <property fmtid="{D5CDD505-2E9C-101B-9397-08002B2CF9AE}" pid="4" name="PresentationFormat">
    <vt:lpwstr>宽屏</vt:lpwstr>
  </property>
  <property fmtid="{D5CDD505-2E9C-101B-9397-08002B2CF9AE}" pid="5" name="Slides">
    <vt:i4>27</vt:i4>
  </property>
</Properties>
</file>