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84" r:id="rId22"/>
    <p:sldId id="278" r:id="rId23"/>
    <p:sldId id="279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CC32-278E-477B-B182-CF9C64C5C546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6147-6D2C-4DB3-BA1B-926CAC3197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早上的考题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11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为什么说更为通用呢？树状数组能做的事，线段树都能做</a:t>
            </a:r>
            <a:endParaRPr lang="en-US" altLang="zh-CN" dirty="0"/>
          </a:p>
          <a:p>
            <a:r>
              <a:rPr lang="zh-CN" altLang="en-US" dirty="0"/>
              <a:t>那为什么要讲树状数组呢？码量是线段树的十分之一，常数比线段树小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模拟建树过程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9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样例：</a:t>
            </a:r>
            <a:r>
              <a:rPr lang="en-US" altLang="zh-CN" dirty="0"/>
              <a:t>[4, 5] [3, 7]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2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模拟：修改 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其实用树状数组也可以做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2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其实就是线段树</a:t>
            </a:r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是其它值时保留 </a:t>
            </a:r>
            <a:r>
              <a:rPr lang="en-US" altLang="zh-CN" dirty="0"/>
              <a:t>1~n </a:t>
            </a:r>
            <a:r>
              <a:rPr lang="zh-CN" altLang="en-US" dirty="0"/>
              <a:t>的区间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8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因为有些信息是重复的，对满足可减性的信息处理方便</a:t>
            </a:r>
            <a:endParaRPr lang="en-US" altLang="zh-CN" dirty="0"/>
          </a:p>
          <a:p>
            <a:r>
              <a:rPr lang="zh-CN" altLang="en-US" dirty="0"/>
              <a:t>这样区间右端点与区间一一对应，可以用右端点代表这个区间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2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  <a:endParaRPr lang="en-US" altLang="zh-CN" dirty="0"/>
          </a:p>
          <a:p>
            <a:r>
              <a:rPr lang="zh-CN" altLang="en-US" dirty="0"/>
              <a:t>解释为什么是 </a:t>
            </a:r>
            <a:r>
              <a:rPr lang="en-US" altLang="zh-CN" dirty="0" err="1"/>
              <a:t>lowbit</a:t>
            </a:r>
            <a:endParaRPr lang="en-US" altLang="zh-CN" dirty="0"/>
          </a:p>
          <a:p>
            <a:r>
              <a:rPr lang="zh-CN" altLang="en-US" dirty="0"/>
              <a:t>解释 </a:t>
            </a:r>
            <a:r>
              <a:rPr lang="en-US" altLang="zh-CN" dirty="0" err="1"/>
              <a:t>lowbit</a:t>
            </a:r>
            <a:r>
              <a:rPr lang="en-US" altLang="zh-CN" dirty="0"/>
              <a:t> </a:t>
            </a:r>
            <a:r>
              <a:rPr lang="zh-CN" altLang="en-US" dirty="0"/>
              <a:t>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1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父亲下标：考虑上一层的父亲，再推到右端点最上层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不理解也没有关系，把它当成一个黑盒就可以了</a:t>
            </a:r>
            <a:endParaRPr lang="en-US" altLang="zh-CN" dirty="0"/>
          </a:p>
          <a:p>
            <a:r>
              <a:rPr lang="zh-CN" altLang="en-US" dirty="0"/>
              <a:t>就像 </a:t>
            </a:r>
            <a:r>
              <a:rPr lang="en-US" altLang="zh-CN" dirty="0"/>
              <a:t>STL </a:t>
            </a:r>
            <a:r>
              <a:rPr lang="zh-CN" altLang="en-US" dirty="0"/>
              <a:t>的 </a:t>
            </a:r>
            <a:r>
              <a:rPr lang="en-US" altLang="zh-CN" dirty="0"/>
              <a:t>sort</a:t>
            </a:r>
            <a:r>
              <a:rPr lang="zh-CN" altLang="en-US" dirty="0"/>
              <a:t>，使用 </a:t>
            </a:r>
            <a:r>
              <a:rPr lang="en-US" altLang="zh-CN" dirty="0"/>
              <a:t>sort </a:t>
            </a:r>
            <a:r>
              <a:rPr lang="zh-CN" altLang="en-US" dirty="0"/>
              <a:t>时我们不需要知道它内部是如何排序的，我们只要知道给它一个数组，它能帮我们排序，然后我们在需要排序的时候调用它就行了</a:t>
            </a:r>
            <a:endParaRPr lang="en-US" altLang="zh-CN" dirty="0"/>
          </a:p>
          <a:p>
            <a:r>
              <a:rPr lang="zh-CN" altLang="en-US" dirty="0"/>
              <a:t>同样地，如果你不理解树状数组某些地方是怎么工作的，没关系，你只需要知道你有一个数据结构，它能支持单点加区间查的操作就行了</a:t>
            </a:r>
            <a:endParaRPr lang="en-US" altLang="zh-CN" dirty="0"/>
          </a:p>
          <a:p>
            <a:r>
              <a:rPr lang="zh-CN" altLang="en-US" dirty="0"/>
              <a:t>由于树状数组代码非常简单，但原理比较复杂，现在不理解可以先把代码背下来直接用，以后慢慢消化，这也是一种方法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7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样例 </a:t>
            </a:r>
            <a:r>
              <a:rPr lang="en-US" altLang="zh-CN" dirty="0"/>
              <a:t>5 4 2 6 3 1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6147-6D2C-4DB3-BA1B-926CAC3197B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2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3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0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9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7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3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2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91D4-05A6-41B5-8AE9-3263B1E499B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0C1753-1B91-4E1C-8CA4-BFB6DCC17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线段树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Comic Sans MS" panose="030F0702030302020204" pitchFamily="66" charset="0"/>
              </a:rPr>
              <a:t>By </a:t>
            </a:r>
            <a:r>
              <a:rPr lang="en-US" altLang="zh-CN" sz="3200" dirty="0" err="1">
                <a:latin typeface="Comic Sans MS" panose="030F0702030302020204" pitchFamily="66" charset="0"/>
              </a:rPr>
              <a:t>wler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882961"/>
            <a:ext cx="11584776" cy="29249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接下来再讨论一道例题。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次操作，操作分两种：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把某一段区间的数都加上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询问某一个数的值。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数据范围：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1&lt;=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n,m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&lt;=500000,|a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|&lt;=10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,|x|&lt;=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，时限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17038" y="3782860"/>
            <a:ext cx="11570162" cy="298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刚才的前缀和只能一次修改一个数，怎么办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这就需要用到差分。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设原序列为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，记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]=a[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]-a[i-1](a[0]=0)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6 2 7 4 -&gt; 1 1 1 1 2 -4 5 -3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b[1]+b[2]+…+b[x]=a[x]-a[x-1]+a[x-1]-a[x-2]+…-a[1]+a[1]=a[x]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l,r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时，只需将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b[l]+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x,b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[r+1]-x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即可。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7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908013"/>
            <a:ext cx="11584776" cy="21358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给定一个</a:t>
            </a:r>
            <a:r>
              <a:rPr lang="en-US" altLang="zh-CN" sz="2400" dirty="0"/>
              <a:t>1~n</a:t>
            </a:r>
            <a:r>
              <a:rPr lang="zh-CN" altLang="en-US" sz="2400" dirty="0"/>
              <a:t>的排列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，输出逆序对的个数。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逆序对定义为：满足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&lt;j&amp;&amp;a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的有序数对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 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数据范围：</a:t>
            </a:r>
            <a:r>
              <a:rPr lang="en-US" altLang="zh-CN" sz="2400" dirty="0"/>
              <a:t>1&lt;=n&lt;=100000</a:t>
            </a:r>
            <a:r>
              <a:rPr lang="zh-CN" altLang="en-US" sz="2400" dirty="0"/>
              <a:t>，时限</a:t>
            </a:r>
            <a:r>
              <a:rPr lang="en-US" altLang="zh-CN" sz="2400" dirty="0"/>
              <a:t>1s</a:t>
            </a:r>
            <a:r>
              <a:rPr lang="zh-CN" altLang="en-US" sz="2400" dirty="0"/>
              <a:t>，答案可能爆</a:t>
            </a:r>
            <a:r>
              <a:rPr lang="en-US" altLang="zh-CN" sz="2400" dirty="0" err="1"/>
              <a:t>int</a:t>
            </a:r>
            <a:endParaRPr lang="en-US" altLang="zh-CN" sz="2400" dirty="0"/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2320" y="3006246"/>
            <a:ext cx="10620272" cy="381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之前大家应该学过用归并排序求逆序数的算法，这里介绍用树状数组的方法。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400" baseline="30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暴力：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1~n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遍历，枚举到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时，答案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+=a[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前比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大的数的个数。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寻找优化：如果能快速求出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前比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大的数的个数，就能快速得解。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考虑维护一个数组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初值为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0).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枚举到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时，把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，并统计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x=b[1~a[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]-1]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的和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]-1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在之前出现的个数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i-1-x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]+1~n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在之前出现的个数，答案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+=i-1-x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即可。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显然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数组可以用树状数组维护，所以可以把复杂度降至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O(nlog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n).</a:t>
            </a:r>
          </a:p>
        </p:txBody>
      </p:sp>
    </p:spTree>
    <p:extLst>
      <p:ext uri="{BB962C8B-B14F-4D97-AF65-F5344CB8AC3E}">
        <p14:creationId xmlns:p14="http://schemas.microsoft.com/office/powerpoint/2010/main" val="15021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999" y="2004164"/>
            <a:ext cx="7766936" cy="2397400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Part 2</a:t>
            </a:r>
            <a:br>
              <a:rPr lang="en-US" altLang="zh-CN" sz="80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2213" y="3626748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90C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1008221"/>
            <a:ext cx="11584776" cy="29249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次操作，操作分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把某个数加上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询问一段区间中的最大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小值。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询问一段区间的和。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数据范围：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1&lt;=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n,m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&lt;=200000,|a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|&lt;=10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,|x|&lt;=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，时限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66934" y="3970751"/>
            <a:ext cx="11570162" cy="279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对于最大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小值，树状数组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差分已经不适用了。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这时，我们需要一种更通用的数据结构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zh-CN" altLang="en-US" sz="40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线段树</a:t>
            </a:r>
            <a:endParaRPr lang="en-US" altLang="zh-CN" sz="40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线段树</a:t>
            </a:r>
          </a:p>
        </p:txBody>
      </p:sp>
      <p:pic>
        <p:nvPicPr>
          <p:cNvPr id="1026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889" b="11026"/>
          <a:stretch>
            <a:fillRect/>
          </a:stretch>
        </p:blipFill>
        <p:spPr bwMode="auto">
          <a:xfrm>
            <a:off x="2718153" y="654755"/>
            <a:ext cx="6765019" cy="3273776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351657" y="3973686"/>
            <a:ext cx="10909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线段树，类似于树状数组，也是利用分治的思想，把区间操作转移到二叉树上进行的一种数据结构。它和树状数组既有共同点，也有不同之处。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把区间不断平分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l,r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分成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[l,(</a:t>
            </a:r>
            <a:r>
              <a:rPr lang="en-US" altLang="zh-CN" sz="20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l+r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)/2]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[(</a:t>
            </a:r>
            <a:r>
              <a:rPr lang="en-US" altLang="zh-CN" sz="20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l+r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)/2+1,r])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，直到长度为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。这就构成了一棵线段树。一棵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[1,10]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的线段树如上图所示。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线段树中，每个节点都记录着一些必要的信息，如区间和、最值等。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4090989"/>
            <a:ext cx="10600267" cy="2400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为什么要用线段树呢？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对于可以由连续的两个区间拼凑求得的数据</a:t>
            </a:r>
            <a:r>
              <a:rPr lang="en-US" altLang="zh-CN" sz="2000" dirty="0"/>
              <a:t>(</a:t>
            </a:r>
            <a:r>
              <a:rPr lang="zh-CN" altLang="en-US" sz="2000" dirty="0"/>
              <a:t>如区间和、最值</a:t>
            </a:r>
            <a:r>
              <a:rPr lang="en-US" altLang="zh-CN" sz="2000" dirty="0"/>
              <a:t>)</a:t>
            </a:r>
            <a:r>
              <a:rPr lang="zh-CN" altLang="en-US" sz="2000" dirty="0"/>
              <a:t>，可以用线段树维护。这样，可以把要查询的区间分散到几个小区间中并快速求得结果。可以证明，</a:t>
            </a:r>
            <a:r>
              <a:rPr lang="en-US" altLang="zh-CN" sz="2000" dirty="0"/>
              <a:t>[1,n]</a:t>
            </a:r>
            <a:r>
              <a:rPr lang="zh-CN" altLang="en-US" sz="2000" dirty="0"/>
              <a:t>的线段树深度至多为</a:t>
            </a:r>
            <a:r>
              <a:rPr lang="en-US" altLang="zh-CN" sz="2000" dirty="0"/>
              <a:t>O(log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n)</a:t>
            </a:r>
            <a:r>
              <a:rPr lang="zh-CN" altLang="en-US" sz="2000" dirty="0"/>
              <a:t>。所以，修改、查询的复杂度都可以被降至</a:t>
            </a:r>
            <a:r>
              <a:rPr lang="en-US" altLang="zh-CN" sz="2000" dirty="0"/>
              <a:t>O(log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下面，我们来讨论线段树的查询和修改操作。</a:t>
            </a:r>
          </a:p>
        </p:txBody>
      </p:sp>
      <p:pic>
        <p:nvPicPr>
          <p:cNvPr id="5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889" b="11026"/>
          <a:stretch>
            <a:fillRect/>
          </a:stretch>
        </p:blipFill>
        <p:spPr bwMode="auto">
          <a:xfrm>
            <a:off x="2718153" y="654755"/>
            <a:ext cx="6765019" cy="327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线段树的查询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3594279"/>
            <a:ext cx="10430933" cy="3122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由于线段树是树形结构，所以需要递归。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设查询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的最大值。当递归到区间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l,r</a:t>
            </a:r>
            <a:r>
              <a:rPr lang="en-US" altLang="zh-CN" sz="2000" dirty="0"/>
              <a:t>]</a:t>
            </a:r>
            <a:r>
              <a:rPr lang="zh-CN" altLang="en-US" sz="2000" dirty="0"/>
              <a:t> 时，记</a:t>
            </a:r>
            <a:r>
              <a:rPr lang="en-US" altLang="zh-CN" sz="2000" dirty="0"/>
              <a:t>mid=(</a:t>
            </a:r>
            <a:r>
              <a:rPr lang="en-US" altLang="zh-CN" sz="2000" dirty="0" err="1"/>
              <a:t>l+r</a:t>
            </a:r>
            <a:r>
              <a:rPr lang="en-US" altLang="zh-CN" sz="2000" dirty="0"/>
              <a:t>)/2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如果</a:t>
            </a:r>
            <a:r>
              <a:rPr lang="en-US" altLang="zh-CN" sz="2000" dirty="0"/>
              <a:t>l&gt;=a&amp;&amp;r&lt;=b(</a:t>
            </a:r>
            <a:r>
              <a:rPr lang="zh-CN" altLang="en-US" sz="2000" dirty="0"/>
              <a:t>即</a:t>
            </a:r>
            <a:r>
              <a:rPr lang="en-US" altLang="zh-CN" sz="2000" dirty="0" err="1"/>
              <a:t>l,r</a:t>
            </a:r>
            <a:r>
              <a:rPr lang="en-US" altLang="zh-CN" sz="2000" dirty="0"/>
              <a:t>]</a:t>
            </a:r>
            <a:r>
              <a:rPr lang="zh-CN" altLang="en-US" sz="2000" dirty="0"/>
              <a:t>是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的一部分</a:t>
            </a:r>
            <a:r>
              <a:rPr lang="en-US" altLang="zh-CN" sz="2000" dirty="0"/>
              <a:t>),</a:t>
            </a:r>
            <a:r>
              <a:rPr lang="zh-CN" altLang="en-US" sz="2000" dirty="0"/>
              <a:t>那么直接返回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l,r</a:t>
            </a:r>
            <a:r>
              <a:rPr lang="en-US" altLang="zh-CN" sz="2000" dirty="0"/>
              <a:t>]</a:t>
            </a:r>
            <a:r>
              <a:rPr lang="zh-CN" altLang="en-US" sz="2000" dirty="0"/>
              <a:t>的最大值；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如果</a:t>
            </a:r>
            <a:r>
              <a:rPr lang="en-US" altLang="zh-CN" sz="2000" dirty="0"/>
              <a:t>b&lt;=mid(</a:t>
            </a:r>
            <a:r>
              <a:rPr lang="zh-CN" altLang="en-US" sz="2000" dirty="0"/>
              <a:t>即左区间是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的一部分</a:t>
            </a:r>
            <a:r>
              <a:rPr lang="en-US" altLang="zh-CN" sz="2000" dirty="0"/>
              <a:t>),</a:t>
            </a:r>
            <a:r>
              <a:rPr lang="zh-CN" altLang="en-US" sz="2000" dirty="0"/>
              <a:t>则递归左区间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l,mid</a:t>
            </a:r>
            <a:r>
              <a:rPr lang="en-US" altLang="zh-CN" sz="2000" dirty="0"/>
              <a:t>]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如果</a:t>
            </a:r>
            <a:r>
              <a:rPr lang="en-US" altLang="zh-CN" sz="2000" dirty="0"/>
              <a:t>a&gt;mid (</a:t>
            </a:r>
            <a:r>
              <a:rPr lang="zh-CN" altLang="en-US" sz="2000" dirty="0"/>
              <a:t>即右区间是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的一部分</a:t>
            </a:r>
            <a:r>
              <a:rPr lang="en-US" altLang="zh-CN" sz="2000" dirty="0"/>
              <a:t>),</a:t>
            </a:r>
            <a:r>
              <a:rPr lang="zh-CN" altLang="en-US" sz="2000" dirty="0"/>
              <a:t>则递归右区间</a:t>
            </a:r>
            <a:r>
              <a:rPr lang="en-US" altLang="zh-CN" sz="2000" dirty="0"/>
              <a:t>[mid+1,r]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否则，分别递归左、右区间，返回两者中的较大值。</a:t>
            </a:r>
          </a:p>
        </p:txBody>
      </p:sp>
      <p:pic>
        <p:nvPicPr>
          <p:cNvPr id="5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889" b="11026"/>
          <a:stretch>
            <a:fillRect/>
          </a:stretch>
        </p:blipFill>
        <p:spPr bwMode="auto">
          <a:xfrm>
            <a:off x="3429357" y="237066"/>
            <a:ext cx="6765019" cy="327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线段树的单点修改</a:t>
            </a:r>
          </a:p>
        </p:txBody>
      </p:sp>
      <p:pic>
        <p:nvPicPr>
          <p:cNvPr id="4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889" b="11026"/>
          <a:stretch>
            <a:fillRect/>
          </a:stretch>
        </p:blipFill>
        <p:spPr bwMode="auto">
          <a:xfrm>
            <a:off x="3429357" y="237066"/>
            <a:ext cx="6765019" cy="3273776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41867" y="4188177"/>
            <a:ext cx="10430933" cy="25287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和树状数组类似，单点修改只会影响到它所有的祖先的记录值。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所以，从这一点出发，一直向上递归更新即可。复杂度显然为</a:t>
            </a:r>
            <a:r>
              <a:rPr lang="en-US" altLang="zh-CN" sz="2000" dirty="0"/>
              <a:t>O(log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84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代码实现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12" y="1591733"/>
            <a:ext cx="9584265" cy="3228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现在考虑如何实现。首先是存储方式。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由于线段树是一种</a:t>
            </a:r>
            <a:r>
              <a:rPr lang="en-US" altLang="zh-CN" sz="2000" dirty="0"/>
              <a:t>(</a:t>
            </a:r>
            <a:r>
              <a:rPr lang="zh-CN" altLang="en-US" sz="2000" dirty="0"/>
              <a:t>近似</a:t>
            </a:r>
            <a:r>
              <a:rPr lang="en-US" altLang="zh-CN" sz="2000" dirty="0"/>
              <a:t>)</a:t>
            </a:r>
            <a:r>
              <a:rPr lang="zh-CN" altLang="en-US" sz="2000" dirty="0"/>
              <a:t>完全二叉树，所以可以用数组模拟。即下标为</a:t>
            </a:r>
            <a:r>
              <a:rPr lang="en-US" altLang="zh-CN" sz="2000" dirty="0"/>
              <a:t>n</a:t>
            </a:r>
            <a:r>
              <a:rPr lang="zh-CN" altLang="en-US" sz="2000" dirty="0"/>
              <a:t>的节点，父亲节点为</a:t>
            </a:r>
            <a:r>
              <a:rPr lang="en-US" altLang="zh-CN" sz="2000" dirty="0"/>
              <a:t>n/2</a:t>
            </a:r>
            <a:r>
              <a:rPr lang="zh-CN" altLang="en-US" sz="2000" dirty="0"/>
              <a:t>，左孩子为</a:t>
            </a:r>
            <a:r>
              <a:rPr lang="en-US" altLang="zh-CN" sz="2000" dirty="0"/>
              <a:t>n*2</a:t>
            </a:r>
            <a:r>
              <a:rPr lang="zh-CN" altLang="en-US" sz="2000" dirty="0"/>
              <a:t>，右孩子为</a:t>
            </a:r>
            <a:r>
              <a:rPr lang="en-US" altLang="zh-CN" sz="2000" dirty="0"/>
              <a:t>n*2+1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在实际应用中，</a:t>
            </a:r>
            <a:r>
              <a:rPr lang="en-US" altLang="zh-CN" sz="2000" dirty="0"/>
              <a:t>[1,n]</a:t>
            </a:r>
            <a:r>
              <a:rPr lang="zh-CN" altLang="en-US" sz="2000" dirty="0"/>
              <a:t>的线段树下标不会超出</a:t>
            </a:r>
            <a:r>
              <a:rPr lang="en-US" altLang="zh-CN" sz="2000" dirty="0"/>
              <a:t>(</a:t>
            </a:r>
            <a:r>
              <a:rPr lang="zh-CN" altLang="en-US" sz="2000" dirty="0"/>
              <a:t>大于等于</a:t>
            </a:r>
            <a:r>
              <a:rPr lang="en-US" altLang="zh-CN" sz="2000" dirty="0"/>
              <a:t>n</a:t>
            </a:r>
            <a:r>
              <a:rPr lang="zh-CN" altLang="en-US" sz="2000" dirty="0"/>
              <a:t>且最小的</a:t>
            </a:r>
            <a:r>
              <a:rPr lang="en-US" altLang="zh-CN" sz="2000" dirty="0"/>
              <a:t>2</a:t>
            </a:r>
            <a:r>
              <a:rPr lang="zh-CN" altLang="en-US" sz="2000" dirty="0"/>
              <a:t>的幂</a:t>
            </a:r>
            <a:r>
              <a:rPr lang="en-US" altLang="zh-CN" sz="2000" dirty="0"/>
              <a:t>)*2</a:t>
            </a:r>
            <a:r>
              <a:rPr lang="zh-CN" altLang="en-US" sz="2000" dirty="0"/>
              <a:t>。故数组大小取</a:t>
            </a:r>
            <a:r>
              <a:rPr lang="en-US" altLang="zh-CN" sz="2000" dirty="0"/>
              <a:t>n*4</a:t>
            </a:r>
            <a:r>
              <a:rPr lang="zh-CN" altLang="en-US" sz="2000" dirty="0"/>
              <a:t>即可</a:t>
            </a:r>
            <a:r>
              <a:rPr lang="en-US" altLang="zh-CN" sz="2000" dirty="0"/>
              <a:t>(</a:t>
            </a:r>
            <a:r>
              <a:rPr lang="zh-CN" altLang="en-US" sz="2000" dirty="0"/>
              <a:t>当然，你也可以先估计一下，可以编写一个简单的程序来估计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对于节点的数据，可以开一个结构体保存。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dirty="0"/>
              <a:t>然后是建树，以及查询和单点修改的代码实现。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85" y="4940478"/>
            <a:ext cx="3123929" cy="103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59" y="4940478"/>
            <a:ext cx="2995141" cy="83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</a:t>
            </a:r>
            <a:r>
              <a:rPr lang="en-US" altLang="zh-CN" sz="4000" dirty="0"/>
              <a:t>(</a:t>
            </a:r>
            <a:r>
              <a:rPr lang="zh-CN" altLang="en-US" sz="4000" dirty="0"/>
              <a:t>合并</a:t>
            </a:r>
            <a:r>
              <a:rPr lang="en-US" altLang="zh-CN" sz="4000" dirty="0"/>
              <a:t>+)</a:t>
            </a:r>
            <a:r>
              <a:rPr lang="zh-CN" altLang="en-US" sz="4000" dirty="0"/>
              <a:t>建树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8546"/>
            <a:ext cx="7585720" cy="27368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47091"/>
            <a:ext cx="6436229" cy="19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999" y="2004164"/>
            <a:ext cx="7766936" cy="2397400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Part 1</a:t>
            </a:r>
            <a:br>
              <a:rPr lang="en-US" altLang="zh-CN" sz="80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3697" y="3589171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90C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树状数组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41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代码：区间查询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878" y="2273408"/>
            <a:ext cx="9557557" cy="32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3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代码：单点修改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041" y="1460810"/>
            <a:ext cx="9961579" cy="45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1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1008221"/>
            <a:ext cx="11584776" cy="24375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次操作，操作分两种：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把某个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的所有数加上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询问区间和。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数据范围：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1&lt;=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n,m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&lt;=200000,a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/>
              <a:t>,x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范围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，时限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898" y="3323224"/>
            <a:ext cx="9918813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常规做法：直接递归更新修改涉及到的每个区间，这样最坏情况下</a:t>
            </a:r>
            <a:r>
              <a:rPr lang="en-US" altLang="zh-CN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[1,n])</a:t>
            </a:r>
            <a:r>
              <a:rPr lang="zh-CN" altLang="en-US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将会影响到所有</a:t>
            </a:r>
            <a:r>
              <a:rPr lang="en-US" altLang="zh-CN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2n~4n</a:t>
            </a:r>
            <a:r>
              <a:rPr lang="zh-CN" altLang="en-US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个区间，显然会</a:t>
            </a:r>
            <a:r>
              <a:rPr lang="en-US" altLang="zh-CN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TLE</a:t>
            </a:r>
            <a:r>
              <a:rPr lang="zh-CN" altLang="en-US" sz="2200" dirty="0">
                <a:solidFill>
                  <a:srgbClr val="C42F1A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C42F1A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200" dirty="0">
                <a:solidFill>
                  <a:srgbClr val="2C3C43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思考：怎么优化呢？</a:t>
            </a:r>
            <a:endParaRPr lang="en-US" altLang="zh-CN" sz="2200" dirty="0">
              <a:solidFill>
                <a:srgbClr val="2C3C43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考虑对每个区间维护一个延迟标记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(lazy mark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，也叫懒标记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，修改时如果递归到一个</a:t>
            </a:r>
            <a:r>
              <a:rPr lang="zh-CN" altLang="en-US" sz="2200" dirty="0">
                <a:solidFill>
                  <a:srgbClr val="E76618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被完整包含的区间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，就只修改这个区间的数据而停止递归，并把操作缓存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记录到延迟标记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。查询和修改时，</a:t>
            </a:r>
            <a:r>
              <a:rPr lang="zh-CN" altLang="en-US" sz="2200" dirty="0">
                <a:solidFill>
                  <a:srgbClr val="E76618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每递归到一个区间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就把延迟标记下传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更新两个子区间的数据、延迟标记</a:t>
            </a:r>
            <a:r>
              <a:rPr lang="en-US" altLang="zh-CN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90C22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，以确保数据正确。</a:t>
            </a:r>
            <a:endParaRPr lang="en-US" altLang="zh-CN" sz="2200" dirty="0">
              <a:solidFill>
                <a:srgbClr val="90C22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200" dirty="0">
                <a:solidFill>
                  <a:srgbClr val="E6B91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可以证明，这样修改和查询的最坏复杂度都是</a:t>
            </a:r>
            <a:r>
              <a:rPr lang="en-US" altLang="zh-CN" sz="2200" dirty="0">
                <a:solidFill>
                  <a:srgbClr val="E6B91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O(log</a:t>
            </a:r>
            <a:r>
              <a:rPr lang="en-US" altLang="zh-CN" sz="2200" baseline="-25000" dirty="0">
                <a:solidFill>
                  <a:srgbClr val="E6B91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E6B91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zh-CN" altLang="en-US" sz="2200" dirty="0">
                <a:solidFill>
                  <a:srgbClr val="E6B91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E6B91E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3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46" y="249879"/>
            <a:ext cx="9102283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代码：节点结构</a:t>
            </a:r>
            <a:r>
              <a:rPr lang="en-US" altLang="zh-CN" sz="4000" dirty="0"/>
              <a:t>,</a:t>
            </a:r>
            <a:r>
              <a:rPr lang="zh-CN" altLang="en-US" sz="4000" dirty="0"/>
              <a:t>标记下传</a:t>
            </a:r>
            <a:r>
              <a:rPr lang="en-US" altLang="zh-CN" sz="4000" dirty="0"/>
              <a:t>(pushdown)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5" y="1279508"/>
            <a:ext cx="4429925" cy="17403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965" y="3643565"/>
            <a:ext cx="8949196" cy="27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46" y="249879"/>
            <a:ext cx="9102283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代码：区间修改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346" y="1288137"/>
            <a:ext cx="9419232" cy="45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46" y="249879"/>
            <a:ext cx="9102283" cy="8512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代码：区间查询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346" y="1636237"/>
            <a:ext cx="9472458" cy="38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94" y="308517"/>
            <a:ext cx="8656237" cy="78430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494" y="1212735"/>
            <a:ext cx="10388355" cy="50319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必做作业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洛谷上树状数组、线段树的题单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https://www.luogu.com.cn/training/206</a:t>
            </a:r>
          </a:p>
        </p:txBody>
      </p:sp>
    </p:spTree>
    <p:extLst>
      <p:ext uri="{BB962C8B-B14F-4D97-AF65-F5344CB8AC3E}">
        <p14:creationId xmlns:p14="http://schemas.microsoft.com/office/powerpoint/2010/main" val="44864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>
                <a:latin typeface="Comic Sans MS" panose="030F0702030302020204" pitchFamily="66" charset="0"/>
                <a:ea typeface="黑体" panose="02010609060101010101" pitchFamily="49" charset="-122"/>
              </a:rPr>
              <a:t>Thank you!</a:t>
            </a:r>
            <a:endParaRPr lang="zh-CN" altLang="en-US" sz="8000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33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204"/>
            <a:ext cx="10515600" cy="78440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引子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835" y="3641957"/>
            <a:ext cx="10515600" cy="1051570"/>
          </a:xfrm>
        </p:spPr>
        <p:txBody>
          <a:bodyPr wrap="square">
            <a:spAutoFit/>
          </a:bodyPr>
          <a:lstStyle/>
          <a:p>
            <a:pPr marL="0" defTabSz="91440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：直接暴力修改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查询，修改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，总复杂度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O(m*n)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，时间超限。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defTabSz="91440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：前缀和维护、暴力修改，修改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，还是时间超限。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027612"/>
            <a:ext cx="10423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次操作，操作分两种：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把某一个数加上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询问某一段区间的数的和。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数据范围：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1&lt;=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n,m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&lt;=500000,|a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|&lt;=10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,|x|&lt;=10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9216" y="2977186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分钟思考时间</a:t>
            </a:r>
            <a:r>
              <a:rPr lang="en-US" altLang="zh-CN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8" name="矩形 7"/>
          <p:cNvSpPr/>
          <p:nvPr/>
        </p:nvSpPr>
        <p:spPr>
          <a:xfrm>
            <a:off x="1431806" y="5356028"/>
            <a:ext cx="7302891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能不能把前缀和的复杂度降低，使修改和查询的复杂度均为</a:t>
            </a:r>
            <a:r>
              <a:rPr lang="en-US" altLang="zh-CN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O(log</a:t>
            </a:r>
            <a:r>
              <a:rPr lang="en-US" altLang="zh-CN" baseline="-25000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n)?</a:t>
            </a:r>
          </a:p>
        </p:txBody>
      </p:sp>
      <p:sp>
        <p:nvSpPr>
          <p:cNvPr id="9" name="矩形 8"/>
          <p:cNvSpPr/>
          <p:nvPr/>
        </p:nvSpPr>
        <p:spPr>
          <a:xfrm>
            <a:off x="1431806" y="49866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7" grpId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713" y="466476"/>
            <a:ext cx="8596668" cy="70546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925" y="2211365"/>
            <a:ext cx="5892142" cy="36508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考虑利用分治的思想，对前缀和进行分治，把整个序列建成一棵二叉树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n=8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时为例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，树的每个节点存对应区间的数字之和。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类似前缀和，每次查询只能从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1~n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]=[1,b]-[1,a-1]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22268" y="1325342"/>
            <a:ext cx="5423879" cy="4883971"/>
            <a:chOff x="6622268" y="1325342"/>
            <a:chExt cx="5423879" cy="4883971"/>
          </a:xfrm>
        </p:grpSpPr>
        <p:sp>
          <p:nvSpPr>
            <p:cNvPr id="9" name="矩形 8"/>
            <p:cNvSpPr/>
            <p:nvPr/>
          </p:nvSpPr>
          <p:spPr>
            <a:xfrm>
              <a:off x="6622268" y="1325342"/>
              <a:ext cx="5423879" cy="48839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91700" y="1485361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36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39781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14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91700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[5,8]</a:t>
              </a:r>
            </a:p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98329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[7,8]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17694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91700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[8,8]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5739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[6,6]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39781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[4,4]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63823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[2,2]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53718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77760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01802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25844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39781" y="4030580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[3,4]</a:t>
              </a:r>
            </a:p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63823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6" idx="0"/>
            </p:cNvCxnSpPr>
            <p:nvPr/>
          </p:nvCxnSpPr>
          <p:spPr>
            <a:xfrm>
              <a:off x="11526964" y="2134389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530132" y="3410939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1523796" y="4799630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5" idx="0"/>
            </p:cNvCxnSpPr>
            <p:nvPr/>
          </p:nvCxnSpPr>
          <p:spPr>
            <a:xfrm flipH="1">
              <a:off x="8981381" y="2134389"/>
              <a:ext cx="254241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981381" y="3390865"/>
              <a:ext cx="0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05423" y="3390865"/>
              <a:ext cx="1275958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259293" y="3410939"/>
              <a:ext cx="1280636" cy="56436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067444" y="4739362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8311290" y="4766789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9608405" y="4780881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970623" y="4752145"/>
              <a:ext cx="0" cy="6272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0893277" y="4790875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0257339" y="4766928"/>
              <a:ext cx="0" cy="60451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05423" y="4739362"/>
              <a:ext cx="0" cy="60451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32261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566302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4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00343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1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834384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7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468425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6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02466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5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36507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8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70549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3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4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63" y="212317"/>
            <a:ext cx="8596668" cy="70546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80" y="1045517"/>
            <a:ext cx="6436221" cy="5706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对于每个点所对应的区间，只保留最上面的。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[1,n]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时，从下标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对应的区间开始，每次把答案加上这个区间的和，然后把下标减去这个区间的长度，继续查询，直到下标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7[7,7](l=1,sum=8)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-&gt;6[5,6](l=2,sum=6+5=11)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-&gt;4[1,4](l=4,sum=2+4+1+7=14)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-&gt;0(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∴答案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=8+11+14=33=2+4+1+7+6+5+8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这样，所有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[1,n]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的区间都可以表示为至多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个区间的和，故查询复杂度为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O(log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n).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641537" y="901327"/>
            <a:ext cx="5423879" cy="5286531"/>
            <a:chOff x="6631146" y="1325342"/>
            <a:chExt cx="5423879" cy="5286531"/>
          </a:xfrm>
        </p:grpSpPr>
        <p:sp>
          <p:nvSpPr>
            <p:cNvPr id="9" name="矩形 8"/>
            <p:cNvSpPr/>
            <p:nvPr/>
          </p:nvSpPr>
          <p:spPr>
            <a:xfrm>
              <a:off x="6631146" y="1325342"/>
              <a:ext cx="5423879" cy="52865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200578" y="1485361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36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48659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14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2596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86638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10680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4722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2701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直接连接符 28"/>
            <p:cNvCxnSpPr>
              <a:endCxn id="5" idx="0"/>
            </p:cNvCxnSpPr>
            <p:nvPr/>
          </p:nvCxnSpPr>
          <p:spPr>
            <a:xfrm flipH="1">
              <a:off x="8990259" y="2134389"/>
              <a:ext cx="254241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4301" y="3390865"/>
              <a:ext cx="1275958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268171" y="3410939"/>
              <a:ext cx="1280636" cy="56436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076322" y="4739362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8320168" y="4766789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9617283" y="4780881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0902155" y="4790875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41139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09221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1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477303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6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45385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8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26572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383092" y="1720765"/>
            <a:ext cx="4517706" cy="3605131"/>
            <a:chOff x="7372701" y="2134389"/>
            <a:chExt cx="4517706" cy="3605131"/>
          </a:xfrm>
        </p:grpSpPr>
        <p:cxnSp>
          <p:nvCxnSpPr>
            <p:cNvPr id="25" name="直接连接符 24"/>
            <p:cNvCxnSpPr>
              <a:endCxn id="6" idx="0"/>
            </p:cNvCxnSpPr>
            <p:nvPr/>
          </p:nvCxnSpPr>
          <p:spPr>
            <a:xfrm>
              <a:off x="11535842" y="2134389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539010" y="3410939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1532674" y="4799630"/>
              <a:ext cx="633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990259" y="3390865"/>
              <a:ext cx="0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979501" y="4752145"/>
              <a:ext cx="0" cy="6272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0266217" y="4766928"/>
              <a:ext cx="0" cy="60451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14301" y="4739362"/>
              <a:ext cx="0" cy="60451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200578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[5,8]</a:t>
              </a:r>
            </a:p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207207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[7,8]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200578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[8,8]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24617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[6,6]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48659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[4,4]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72701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[2,2]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48659" y="4030580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[3,4]</a:t>
              </a:r>
            </a:p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85571" y="5263366"/>
            <a:ext cx="4110741" cy="369332"/>
            <a:chOff x="7575180" y="5676990"/>
            <a:chExt cx="4110741" cy="369332"/>
          </a:xfrm>
        </p:grpSpPr>
        <p:sp>
          <p:nvSpPr>
            <p:cNvPr id="50" name="文本框 49"/>
            <p:cNvSpPr txBox="1"/>
            <p:nvPr/>
          </p:nvSpPr>
          <p:spPr>
            <a:xfrm>
              <a:off x="7575180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4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843262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7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11344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5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79427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3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624840" y="5637746"/>
            <a:ext cx="592758" cy="35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[7,7]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357581" y="5637746"/>
            <a:ext cx="1203777" cy="35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[5,6] s=11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712177" y="5637746"/>
            <a:ext cx="2548986" cy="354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[1,4] l=4 sum=14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720113" y="6069628"/>
            <a:ext cx="4536073" cy="707537"/>
            <a:chOff x="6720113" y="6069628"/>
            <a:chExt cx="4536073" cy="707537"/>
          </a:xfrm>
        </p:grpSpPr>
        <p:sp>
          <p:nvSpPr>
            <p:cNvPr id="20" name="右大括号 19"/>
            <p:cNvSpPr/>
            <p:nvPr/>
          </p:nvSpPr>
          <p:spPr>
            <a:xfrm rot="5400000">
              <a:off x="8830095" y="3959646"/>
              <a:ext cx="291210" cy="4511173"/>
            </a:xfrm>
            <a:prstGeom prst="rightBrac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45113" y="6407833"/>
              <a:ext cx="451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[1,7] l=7 sum=33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8707584" y="2308353"/>
            <a:ext cx="586129" cy="62016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986859" y="3649348"/>
            <a:ext cx="586129" cy="6066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626756" y="4992121"/>
            <a:ext cx="586129" cy="5537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64" grpId="0" animBg="1"/>
      <p:bldP spid="65" grpId="0" animBg="1"/>
      <p:bldP spid="24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63" y="212317"/>
            <a:ext cx="8596668" cy="70546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确定查询的区间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815" y="1318524"/>
            <a:ext cx="6436221" cy="46910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接下来探究如何求出下标对应的区间的长度。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列出这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个区间、它们的长度以及用二进制表示的下标。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观察发现，区间的长度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下标二进制末尾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的数量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次方。我们将其称为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lowbit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。如，对于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，二进制为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，末尾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的数量为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，所以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lowbit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(4)=2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利用位运算，可以方便地求得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lowbit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。公式为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lowbit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(x)=x&amp;-x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641537" y="1014061"/>
            <a:ext cx="5423879" cy="4883971"/>
            <a:chOff x="6631146" y="1325342"/>
            <a:chExt cx="5423879" cy="4883971"/>
          </a:xfrm>
        </p:grpSpPr>
        <p:sp>
          <p:nvSpPr>
            <p:cNvPr id="9" name="矩形 8"/>
            <p:cNvSpPr/>
            <p:nvPr/>
          </p:nvSpPr>
          <p:spPr>
            <a:xfrm>
              <a:off x="6631146" y="1325342"/>
              <a:ext cx="5423879" cy="48839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200578" y="1485361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36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48659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14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2596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86638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10680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4722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2701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直接连接符 28"/>
            <p:cNvCxnSpPr>
              <a:endCxn id="5" idx="0"/>
            </p:cNvCxnSpPr>
            <p:nvPr/>
          </p:nvCxnSpPr>
          <p:spPr>
            <a:xfrm flipH="1">
              <a:off x="8990259" y="2134389"/>
              <a:ext cx="254241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4301" y="3390865"/>
              <a:ext cx="1275958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268171" y="3410939"/>
              <a:ext cx="1280636" cy="56436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076322" y="4739362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8320168" y="4766789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9617283" y="4780881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0902155" y="4790875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41139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09221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1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477303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6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45385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8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26572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85571" y="5376100"/>
            <a:ext cx="4110741" cy="369332"/>
            <a:chOff x="7575180" y="5676990"/>
            <a:chExt cx="4110741" cy="369332"/>
          </a:xfrm>
        </p:grpSpPr>
        <p:sp>
          <p:nvSpPr>
            <p:cNvPr id="50" name="文本框 49"/>
            <p:cNvSpPr txBox="1"/>
            <p:nvPr/>
          </p:nvSpPr>
          <p:spPr>
            <a:xfrm>
              <a:off x="7575180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4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843262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7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11344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5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79427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3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46625" y="5900948"/>
            <a:ext cx="5138040" cy="923330"/>
            <a:chOff x="6746625" y="6023789"/>
            <a:chExt cx="5138040" cy="923330"/>
          </a:xfrm>
        </p:grpSpPr>
        <p:sp>
          <p:nvSpPr>
            <p:cNvPr id="35" name="文本框 34"/>
            <p:cNvSpPr txBox="1"/>
            <p:nvPr/>
          </p:nvSpPr>
          <p:spPr>
            <a:xfrm>
              <a:off x="674662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383031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2</a:t>
              </a:r>
            </a:p>
            <a:p>
              <a:pPr algn="ctr"/>
              <a:r>
                <a:rPr lang="en-US" altLang="zh-CN" dirty="0"/>
                <a:t>1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019437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655843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4</a:t>
              </a:r>
            </a:p>
            <a:p>
              <a:pPr algn="ctr"/>
              <a:r>
                <a:rPr lang="en-US" altLang="zh-CN" dirty="0"/>
                <a:t>1</a:t>
              </a:r>
              <a:r>
                <a:rPr lang="en-US" altLang="zh-CN" dirty="0">
                  <a:solidFill>
                    <a:srgbClr val="FF0000"/>
                  </a:solidFill>
                </a:rPr>
                <a:t>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292249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101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92865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2</a:t>
              </a:r>
            </a:p>
            <a:p>
              <a:pPr algn="ctr"/>
              <a:r>
                <a:rPr lang="en-US" altLang="zh-CN" dirty="0"/>
                <a:t>11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65061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111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20146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8</a:t>
              </a:r>
            </a:p>
            <a:p>
              <a:pPr algn="ctr"/>
              <a:r>
                <a:rPr lang="en-US" altLang="zh-CN" dirty="0"/>
                <a:t>1</a:t>
              </a:r>
              <a:r>
                <a:rPr lang="en-US" altLang="zh-CN" dirty="0">
                  <a:solidFill>
                    <a:srgbClr val="FF0000"/>
                  </a:solidFill>
                </a:rPr>
                <a:t>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5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1497245"/>
            <a:ext cx="6234070" cy="9655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由此，可以写出代码：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398" y="2462807"/>
            <a:ext cx="5330251" cy="31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63" y="212317"/>
            <a:ext cx="8596668" cy="70546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815" y="1318524"/>
            <a:ext cx="6436221" cy="46910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修改一个节点时，显然只会影响到它的所有祖先区间。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如，把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-&gt;[1,2] 6+3=9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-&gt;[1,4] 14+3=17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-&gt;[1,8] 36+3=39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显然，一个区间的父亲的下标是它的下标加上它的长度。循环修改，直到遍历的下标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&gt;n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即可。复杂度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O(log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n).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641537" y="1014061"/>
            <a:ext cx="5423879" cy="4883971"/>
            <a:chOff x="6631146" y="1325342"/>
            <a:chExt cx="5423879" cy="4883971"/>
          </a:xfrm>
        </p:grpSpPr>
        <p:sp>
          <p:nvSpPr>
            <p:cNvPr id="9" name="矩形 8"/>
            <p:cNvSpPr/>
            <p:nvPr/>
          </p:nvSpPr>
          <p:spPr>
            <a:xfrm>
              <a:off x="6631146" y="1325342"/>
              <a:ext cx="5423879" cy="48839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200578" y="1485361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36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48659" y="270620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14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2596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86638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10680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4722" y="537018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2701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直接连接符 28"/>
            <p:cNvCxnSpPr>
              <a:endCxn id="5" idx="0"/>
            </p:cNvCxnSpPr>
            <p:nvPr/>
          </p:nvCxnSpPr>
          <p:spPr>
            <a:xfrm flipH="1">
              <a:off x="8990259" y="2134389"/>
              <a:ext cx="2542416" cy="57181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4301" y="3390865"/>
              <a:ext cx="1275958" cy="59188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268171" y="3410939"/>
              <a:ext cx="1280636" cy="56436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076322" y="4739362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8320168" y="4766789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9617283" y="4780881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0902155" y="4790875"/>
              <a:ext cx="637979" cy="60931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41139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09221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1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477303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6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45385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8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26572" y="4025786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85571" y="5376100"/>
            <a:ext cx="4110741" cy="369332"/>
            <a:chOff x="7575180" y="5676990"/>
            <a:chExt cx="4110741" cy="369332"/>
          </a:xfrm>
        </p:grpSpPr>
        <p:sp>
          <p:nvSpPr>
            <p:cNvPr id="50" name="文本框 49"/>
            <p:cNvSpPr txBox="1"/>
            <p:nvPr/>
          </p:nvSpPr>
          <p:spPr>
            <a:xfrm>
              <a:off x="7575180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4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843262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7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11344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5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79427" y="56769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3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46625" y="5900948"/>
            <a:ext cx="5138040" cy="923330"/>
            <a:chOff x="6746625" y="6023789"/>
            <a:chExt cx="5138040" cy="923330"/>
          </a:xfrm>
        </p:grpSpPr>
        <p:sp>
          <p:nvSpPr>
            <p:cNvPr id="35" name="文本框 34"/>
            <p:cNvSpPr txBox="1"/>
            <p:nvPr/>
          </p:nvSpPr>
          <p:spPr>
            <a:xfrm>
              <a:off x="674662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[1,1]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383031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[1,2]</a:t>
              </a:r>
            </a:p>
            <a:p>
              <a:pPr algn="ctr"/>
              <a:r>
                <a:rPr lang="en-US" altLang="zh-CN" dirty="0"/>
                <a:t>2</a:t>
              </a:r>
            </a:p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019437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[3,3]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655843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[1,4]</a:t>
              </a:r>
            </a:p>
            <a:p>
              <a:pPr algn="ctr"/>
              <a:r>
                <a:rPr lang="en-US" altLang="zh-CN" dirty="0"/>
                <a:t>4</a:t>
              </a:r>
            </a:p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292249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[5,5]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101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92865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[5,6]</a:t>
              </a:r>
            </a:p>
            <a:p>
              <a:pPr algn="ctr"/>
              <a:r>
                <a:rPr lang="en-US" altLang="zh-CN" dirty="0"/>
                <a:t>2</a:t>
              </a:r>
            </a:p>
            <a:p>
              <a:pPr algn="ctr"/>
              <a:r>
                <a:rPr lang="en-US" altLang="zh-CN" dirty="0"/>
                <a:t>110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65061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[7,7]</a:t>
              </a:r>
            </a:p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en-US" altLang="zh-CN" dirty="0"/>
                <a:t>111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201465" y="6023789"/>
              <a:ext cx="6832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[1,8]</a:t>
              </a:r>
            </a:p>
            <a:p>
              <a:pPr algn="ctr"/>
              <a:r>
                <a:rPr lang="en-US" altLang="zh-CN" dirty="0"/>
                <a:t>8</a:t>
              </a:r>
            </a:p>
            <a:p>
              <a:pPr algn="ctr"/>
              <a:r>
                <a:rPr lang="en-US" altLang="zh-CN" dirty="0"/>
                <a:t>1000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4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20" y="2075692"/>
            <a:ext cx="6234070" cy="9655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由此，又可以写出代码：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34563" y="212317"/>
            <a:ext cx="8596668" cy="705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树状数组的修改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0" y="3229144"/>
            <a:ext cx="6571858" cy="10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381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989</TotalTime>
  <Words>2580</Words>
  <Application>Microsoft Office PowerPoint</Application>
  <PresentationFormat>宽屏</PresentationFormat>
  <Paragraphs>305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黑体</vt:lpstr>
      <vt:lpstr>Arial</vt:lpstr>
      <vt:lpstr>Comic Sans MS</vt:lpstr>
      <vt:lpstr>Consolas</vt:lpstr>
      <vt:lpstr>Trebuchet MS</vt:lpstr>
      <vt:lpstr>Wingdings</vt:lpstr>
      <vt:lpstr>Wingdings 3</vt:lpstr>
      <vt:lpstr>平面</vt:lpstr>
      <vt:lpstr>树状数组&amp;线段树</vt:lpstr>
      <vt:lpstr>Part 1 </vt:lpstr>
      <vt:lpstr>引子</vt:lpstr>
      <vt:lpstr>树状数组的介绍</vt:lpstr>
      <vt:lpstr>树状数组的查询</vt:lpstr>
      <vt:lpstr>树状数组的查询——确定查询的区间</vt:lpstr>
      <vt:lpstr>PowerPoint 演示文稿</vt:lpstr>
      <vt:lpstr>树状数组的修改</vt:lpstr>
      <vt:lpstr>PowerPoint 演示文稿</vt:lpstr>
      <vt:lpstr>PowerPoint 演示文稿</vt:lpstr>
      <vt:lpstr>PowerPoint 演示文稿</vt:lpstr>
      <vt:lpstr>Part 2 </vt:lpstr>
      <vt:lpstr>PowerPoint 演示文稿</vt:lpstr>
      <vt:lpstr>线段树</vt:lpstr>
      <vt:lpstr>线段树</vt:lpstr>
      <vt:lpstr>线段树的查询</vt:lpstr>
      <vt:lpstr>线段树的单点修改</vt:lpstr>
      <vt:lpstr>代码实现</vt:lpstr>
      <vt:lpstr>代码：(合并+)建树</vt:lpstr>
      <vt:lpstr>代码：区间查询</vt:lpstr>
      <vt:lpstr>代码：单点修改</vt:lpstr>
      <vt:lpstr>PowerPoint 演示文稿</vt:lpstr>
      <vt:lpstr>代码：节点结构,标记下传(pushdown)</vt:lpstr>
      <vt:lpstr>代码：区间修改</vt:lpstr>
      <vt:lpstr>代码：区间查询</vt:lpstr>
      <vt:lpstr>作业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Home</dc:creator>
  <cp:lastModifiedBy>words hot</cp:lastModifiedBy>
  <cp:revision>225</cp:revision>
  <dcterms:created xsi:type="dcterms:W3CDTF">2017-11-20T12:20:28Z</dcterms:created>
  <dcterms:modified xsi:type="dcterms:W3CDTF">2021-07-18T05:23:05Z</dcterms:modified>
</cp:coreProperties>
</file>