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7" r:id="rId3"/>
    <p:sldId id="278" r:id="rId4"/>
    <p:sldId id="313" r:id="rId5"/>
    <p:sldId id="279" r:id="rId6"/>
    <p:sldId id="280" r:id="rId7"/>
    <p:sldId id="281" r:id="rId8"/>
    <p:sldId id="282" r:id="rId9"/>
    <p:sldId id="283" r:id="rId10"/>
    <p:sldId id="284" r:id="rId11"/>
    <p:sldId id="287" r:id="rId12"/>
    <p:sldId id="314" r:id="rId13"/>
    <p:sldId id="290" r:id="rId14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DDDDDD"/>
    <a:srgbClr val="663300"/>
    <a:srgbClr val="000066"/>
    <a:srgbClr val="CC0000"/>
    <a:srgbClr val="800000"/>
    <a:srgbClr val="A5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showOutlineIcons="0">
    <p:restoredLeft sz="15679"/>
    <p:restoredTop sz="94682"/>
  </p:normalViewPr>
  <p:slideViewPr>
    <p:cSldViewPr showGuides="1">
      <p:cViewPr>
        <p:scale>
          <a:sx n="66" d="100"/>
          <a:sy n="66" d="100"/>
        </p:scale>
        <p:origin x="-684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8546" name="页眉占位符 10854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/>
          </a:p>
        </p:txBody>
      </p:sp>
      <p:sp>
        <p:nvSpPr>
          <p:cNvPr id="108547" name="日期占位符 108546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CN" altLang="en-US" sz="1200" strike="noStrike" noProof="1" dirty="0"/>
          </a:p>
        </p:txBody>
      </p:sp>
      <p:sp>
        <p:nvSpPr>
          <p:cNvPr id="108548" name="页脚占位符 108547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fontAlgn="base"/>
            <a:endParaRPr lang="zh-CN" altLang="en-US" sz="1200" strike="noStrike" noProof="1" dirty="0"/>
          </a:p>
        </p:txBody>
      </p:sp>
      <p:sp>
        <p:nvSpPr>
          <p:cNvPr id="108549" name="灯片编号占位符 108548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626" name="页眉占位符 2662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/>
          </a:p>
        </p:txBody>
      </p:sp>
      <p:sp>
        <p:nvSpPr>
          <p:cNvPr id="26627" name="日期占位符 26626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CN" altLang="en-US" sz="1200" strike="noStrike" noProof="1" dirty="0"/>
          </a:p>
        </p:txBody>
      </p:sp>
      <p:sp>
        <p:nvSpPr>
          <p:cNvPr id="13316" name="幻灯片图像占位符 26627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3317" name="文本占位符 26628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6630" name="页脚占位符 2662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fontAlgn="base"/>
            <a:endParaRPr lang="zh-CN" altLang="en-US" sz="1200" strike="noStrike" noProof="1" dirty="0"/>
          </a:p>
        </p:txBody>
      </p:sp>
      <p:sp>
        <p:nvSpPr>
          <p:cNvPr id="26631" name="灯片编号占位符 26630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34713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347138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47140" name="日期占位符 347139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347141" name="页脚占位符 34714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347142" name="灯片编号占位符 34714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2.w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灯片编号占位符 1"/>
          <p:cNvSpPr/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4338" name="标题 304129"/>
          <p:cNvSpPr>
            <a:spLocks noGrp="1"/>
          </p:cNvSpPr>
          <p:nvPr>
            <p:ph type="title"/>
          </p:nvPr>
        </p:nvSpPr>
        <p:spPr>
          <a:xfrm>
            <a:off x="685800" y="609600"/>
            <a:ext cx="8278813" cy="1143000"/>
          </a:xfrm>
          <a:ln/>
        </p:spPr>
        <p:txBody>
          <a:bodyPr anchor="ctr" anchorCtr="0"/>
          <a:p>
            <a:pPr algn="l"/>
            <a:r>
              <a:rPr lang="en-US" altLang="zh-CN">
                <a:solidFill>
                  <a:srgbClr val="A50021"/>
                </a:solidFill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二项式定理与组合恒等式</a:t>
            </a:r>
            <a:endParaRPr lang="zh-CN" altLang="en-US" dirty="0">
              <a:solidFill>
                <a:srgbClr val="A5002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339" name="文本占位符 304130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b="1"/>
              <a:t>  </a:t>
            </a:r>
            <a:r>
              <a:rPr lang="zh-CN" altLang="en-US" b="1" dirty="0"/>
              <a:t>二项式定理</a:t>
            </a:r>
            <a:endParaRPr lang="zh-CN" altLang="en-US" b="1" dirty="0"/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b="1"/>
              <a:t>  </a:t>
            </a:r>
            <a:r>
              <a:rPr lang="zh-CN" altLang="en-US" b="1" dirty="0"/>
              <a:t>组合恒等式</a:t>
            </a:r>
            <a:endParaRPr lang="zh-CN" altLang="en-US" b="1" dirty="0"/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b="1"/>
              <a:t> </a:t>
            </a:r>
            <a:r>
              <a:rPr lang="zh-CN" altLang="en-US" b="1" dirty="0"/>
              <a:t>非降路径问题</a:t>
            </a:r>
            <a:endParaRPr lang="zh-CN" altLang="en-US" b="1" dirty="0"/>
          </a:p>
          <a:p>
            <a:pPr>
              <a:lnSpc>
                <a:spcPct val="90000"/>
              </a:lnSpc>
            </a:pPr>
            <a:endParaRPr lang="en-US" altLang="zh-CN" b="1"/>
          </a:p>
          <a:p>
            <a:pPr>
              <a:lnSpc>
                <a:spcPct val="90000"/>
              </a:lnSpc>
            </a:pPr>
            <a:endParaRPr lang="en-US" altLang="zh-CN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灯片编号占位符 1"/>
          <p:cNvSpPr/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2" name="标题 314370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pPr algn="l"/>
            <a:r>
              <a:rPr lang="zh-CN" altLang="en-US" sz="4000" dirty="0">
                <a:solidFill>
                  <a:srgbClr val="A50021"/>
                </a:solidFill>
              </a:rPr>
              <a:t>组合恒等式解题方法小结</a:t>
            </a:r>
            <a:endParaRPr lang="en-US" altLang="zh-CN" sz="4000">
              <a:solidFill>
                <a:srgbClr val="A50021"/>
              </a:solidFill>
            </a:endParaRPr>
          </a:p>
        </p:txBody>
      </p:sp>
      <p:sp>
        <p:nvSpPr>
          <p:cNvPr id="25603" name="文本框 314371"/>
          <p:cNvSpPr txBox="1"/>
          <p:nvPr/>
        </p:nvSpPr>
        <p:spPr>
          <a:xfrm>
            <a:off x="827088" y="1844675"/>
            <a:ext cx="7129462" cy="4473575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 marL="457200" indent="-457200"/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证明方法：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457200" indent="-457200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已知恒等式带入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二项式定理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幂级数的求导、积分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归纳法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组合分析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/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求和方法：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/>
            <a:r>
              <a:rPr lang="en-US" altLang="zh-CN" sz="2400" b="1">
                <a:latin typeface="Times New Roman" panose="02020603050405020304" pitchFamily="18" charset="0"/>
              </a:rPr>
              <a:t>    Pascal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公式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级数求和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观察和的结果，然后使用归纳法证明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利用已知的公式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灯片编号占位符 1"/>
          <p:cNvSpPr/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6626" name="标题 34201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pPr algn="l"/>
            <a:r>
              <a:rPr lang="zh-CN" altLang="en-US" sz="4000" dirty="0">
                <a:solidFill>
                  <a:srgbClr val="A50021"/>
                </a:solidFill>
              </a:rPr>
              <a:t>非降路径问题</a:t>
            </a:r>
            <a:endParaRPr lang="en-US" altLang="zh-CN" sz="4000">
              <a:solidFill>
                <a:srgbClr val="A50021"/>
              </a:solidFill>
            </a:endParaRPr>
          </a:p>
        </p:txBody>
      </p:sp>
      <p:sp>
        <p:nvSpPr>
          <p:cNvPr id="26627" name="文本占位符 342019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r>
              <a:rPr lang="zh-CN" altLang="en-US" b="1" dirty="0"/>
              <a:t>基本计数模型</a:t>
            </a:r>
            <a:endParaRPr lang="zh-CN" altLang="en-US" b="1" dirty="0"/>
          </a:p>
          <a:p>
            <a:pPr marL="0" indent="0">
              <a:buNone/>
            </a:pPr>
            <a:r>
              <a:rPr lang="en-US" altLang="zh-CN" b="1"/>
              <a:t> </a:t>
            </a:r>
            <a:endParaRPr lang="en-US" altLang="zh-CN" b="1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灯片编号占位符 1"/>
          <p:cNvSpPr/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0" name="标题 31744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pPr algn="l"/>
            <a:r>
              <a:rPr lang="zh-CN" altLang="en-US" sz="4000" dirty="0">
                <a:solidFill>
                  <a:srgbClr val="A50021"/>
                </a:solidFill>
              </a:rPr>
              <a:t>基本计数模型</a:t>
            </a:r>
            <a:endParaRPr lang="zh-CN" altLang="en-US" sz="4000" dirty="0">
              <a:solidFill>
                <a:srgbClr val="A50021"/>
              </a:solidFill>
            </a:endParaRPr>
          </a:p>
        </p:txBody>
      </p:sp>
      <p:pic>
        <p:nvPicPr>
          <p:cNvPr id="27651" name="图片 317445" descr="图形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988" y="3500438"/>
            <a:ext cx="4176712" cy="2892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2" name="矩形 317446"/>
          <p:cNvSpPr/>
          <p:nvPr/>
        </p:nvSpPr>
        <p:spPr>
          <a:xfrm>
            <a:off x="468313" y="1773238"/>
            <a:ext cx="7775575" cy="1552575"/>
          </a:xfrm>
          <a:prstGeom prst="rect">
            <a:avLst/>
          </a:prstGeom>
          <a:noFill/>
          <a:ln w="6350">
            <a:noFill/>
          </a:ln>
        </p:spPr>
        <p:txBody>
          <a:bodyPr anchor="ctr" anchorCtr="0">
            <a:spAutoFit/>
          </a:bodyPr>
          <a:p>
            <a:pPr indent="304800"/>
            <a:r>
              <a:rPr lang="en-US" altLang="zh-CN" sz="2400" b="1">
                <a:latin typeface="Times New Roman" panose="02020603050405020304" pitchFamily="18" charset="0"/>
              </a:rPr>
              <a:t>(0,0)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到 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en-US" altLang="zh-CN" sz="2400" b="1" i="1" err="1">
                <a:latin typeface="Times New Roman" panose="02020603050405020304" pitchFamily="18" charset="0"/>
              </a:rPr>
              <a:t>m,n</a:t>
            </a:r>
            <a:r>
              <a:rPr lang="en-US" altLang="zh-CN" sz="2400" b="1">
                <a:latin typeface="Times New Roman" panose="02020603050405020304" pitchFamily="18" charset="0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的非降路径数：</a:t>
            </a:r>
            <a:r>
              <a:rPr lang="en-US" altLang="zh-CN" sz="2400" b="1" i="1" err="1">
                <a:latin typeface="Times New Roman" panose="02020603050405020304" pitchFamily="18" charset="0"/>
              </a:rPr>
              <a:t>C</a:t>
            </a:r>
            <a:r>
              <a:rPr lang="en-US" altLang="zh-CN" sz="2400" b="1" err="1">
                <a:latin typeface="Times New Roman" panose="02020603050405020304" pitchFamily="18" charset="0"/>
              </a:rPr>
              <a:t>(</a:t>
            </a:r>
            <a:r>
              <a:rPr lang="en-US" altLang="zh-CN" sz="2400" b="1" i="1" err="1">
                <a:latin typeface="Times New Roman" panose="02020603050405020304" pitchFamily="18" charset="0"/>
              </a:rPr>
              <a:t>m+n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</a:rPr>
              <a:t>m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indent="304800"/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en-US" altLang="zh-CN" sz="2400" b="1" i="1" err="1">
                <a:latin typeface="Times New Roman" panose="02020603050405020304" pitchFamily="18" charset="0"/>
              </a:rPr>
              <a:t>a,b</a:t>
            </a:r>
            <a:r>
              <a:rPr lang="en-US" altLang="zh-CN" sz="2400" b="1">
                <a:latin typeface="Times New Roman" panose="02020603050405020304" pitchFamily="18" charset="0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到 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en-US" altLang="zh-CN" sz="2400" b="1" i="1" err="1">
                <a:latin typeface="Times New Roman" panose="02020603050405020304" pitchFamily="18" charset="0"/>
              </a:rPr>
              <a:t>m,n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的非降路径数：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等于 </a:t>
            </a:r>
            <a:r>
              <a:rPr lang="en-US" altLang="zh-CN" sz="2400" b="1">
                <a:latin typeface="Times New Roman" panose="02020603050405020304" pitchFamily="18" charset="0"/>
              </a:rPr>
              <a:t>(0,0)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到 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en-US" altLang="zh-CN" sz="2400" b="1" i="1" err="1">
                <a:latin typeface="Times New Roman" panose="02020603050405020304" pitchFamily="18" charset="0"/>
              </a:rPr>
              <a:t>m</a:t>
            </a:r>
            <a:r>
              <a:rPr lang="en-US" altLang="zh-CN" b="1" i="1" err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b="1" i="1" err="1">
                <a:latin typeface="Times New Roman" panose="02020603050405020304" pitchFamily="18" charset="0"/>
              </a:rPr>
              <a:t>a</a:t>
            </a:r>
            <a:r>
              <a:rPr lang="en-US" altLang="zh-CN" sz="2400" b="1" err="1">
                <a:latin typeface="Times New Roman" panose="02020603050405020304" pitchFamily="18" charset="0"/>
              </a:rPr>
              <a:t>,</a:t>
            </a:r>
            <a:r>
              <a:rPr lang="en-US" altLang="zh-CN" sz="2400" b="1" i="1" err="1">
                <a:latin typeface="Times New Roman" panose="02020603050405020304" pitchFamily="18" charset="0"/>
              </a:rPr>
              <a:t>n</a:t>
            </a:r>
            <a:r>
              <a:rPr lang="en-US" altLang="zh-CN" b="1" i="1" err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b="1" i="1" err="1">
                <a:latin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的非降路径数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/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en-US" altLang="zh-CN" sz="2400" b="1" i="1" err="1">
                <a:latin typeface="Times New Roman" panose="02020603050405020304" pitchFamily="18" charset="0"/>
              </a:rPr>
              <a:t>a,b</a:t>
            </a:r>
            <a:r>
              <a:rPr lang="en-US" altLang="zh-CN" sz="2400" b="1">
                <a:latin typeface="Times New Roman" panose="02020603050405020304" pitchFamily="18" charset="0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经过 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en-US" altLang="zh-CN" sz="2400" b="1" i="1" err="1">
                <a:latin typeface="Times New Roman" panose="02020603050405020304" pitchFamily="18" charset="0"/>
              </a:rPr>
              <a:t>c,d</a:t>
            </a:r>
            <a:r>
              <a:rPr lang="en-US" altLang="zh-CN" sz="2400" b="1">
                <a:latin typeface="Times New Roman" panose="02020603050405020304" pitchFamily="18" charset="0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到 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en-US" altLang="zh-CN" sz="2400" b="1" i="1" err="1">
                <a:latin typeface="Times New Roman" panose="02020603050405020304" pitchFamily="18" charset="0"/>
              </a:rPr>
              <a:t>m,n</a:t>
            </a:r>
            <a:r>
              <a:rPr lang="en-US" altLang="zh-CN" sz="2400" b="1">
                <a:latin typeface="Times New Roman" panose="02020603050405020304" pitchFamily="18" charset="0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的非降路径数：乘法法则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灯片编号占位符 1"/>
          <p:cNvSpPr/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5362" name="标题 30515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pPr algn="l"/>
            <a:r>
              <a:rPr lang="zh-CN" altLang="en-US" sz="4000" dirty="0">
                <a:solidFill>
                  <a:srgbClr val="A50021"/>
                </a:solidFill>
              </a:rPr>
              <a:t>二项式定理</a:t>
            </a:r>
            <a:endParaRPr lang="en-US" altLang="zh-CN" sz="4000">
              <a:solidFill>
                <a:srgbClr val="A50021"/>
              </a:solidFill>
            </a:endParaRPr>
          </a:p>
        </p:txBody>
      </p:sp>
      <p:sp>
        <p:nvSpPr>
          <p:cNvPr id="15363" name="矩形 30515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6350">
            <a:noFill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364" name="矩形 30516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6350">
            <a:noFill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15365" name="组合 305161"/>
          <p:cNvGrpSpPr/>
          <p:nvPr/>
        </p:nvGrpSpPr>
        <p:grpSpPr>
          <a:xfrm>
            <a:off x="763588" y="1954213"/>
            <a:ext cx="7696200" cy="4356100"/>
            <a:chOff x="481" y="1231"/>
            <a:chExt cx="4848" cy="2744"/>
          </a:xfrm>
        </p:grpSpPr>
        <p:sp>
          <p:nvSpPr>
            <p:cNvPr id="15366" name="文本框 305156"/>
            <p:cNvSpPr txBox="1"/>
            <p:nvPr/>
          </p:nvSpPr>
          <p:spPr>
            <a:xfrm>
              <a:off x="481" y="1231"/>
              <a:ext cx="4848" cy="2744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定理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400" b="1">
                  <a:latin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latin typeface="宋体" panose="02010600030101010101" pitchFamily="2" charset="-122"/>
                </a:rPr>
                <a:t>设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n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是正整数，对一切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x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和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y</a:t>
              </a:r>
              <a:endParaRPr lang="en-US" altLang="zh-CN" sz="2400" b="1" i="1">
                <a:latin typeface="Times New Roman" panose="02020603050405020304" pitchFamily="18" charset="0"/>
              </a:endParaRPr>
            </a:p>
            <a:p>
              <a:r>
                <a:rPr lang="en-US" altLang="zh-CN" sz="2400" b="1">
                  <a:latin typeface="Times New Roman" panose="02020603050405020304" pitchFamily="18" charset="0"/>
                </a:rPr>
                <a:t>     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endParaRPr lang="en-US" altLang="zh-CN" sz="2400" b="1">
                <a:latin typeface="Times New Roman" panose="02020603050405020304" pitchFamily="18" charset="0"/>
              </a:endParaRPr>
            </a:p>
            <a:p>
              <a:endParaRPr lang="en-US" altLang="zh-CN" sz="2400" b="1"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证明方法</a:t>
              </a:r>
              <a:r>
                <a:rPr lang="en-US" altLang="zh-CN" sz="2400" b="1">
                  <a:latin typeface="Times New Roman" panose="02020603050405020304" pitchFamily="18" charset="0"/>
                </a:rPr>
                <a:t>: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 数学归纳法、组合分析法</a:t>
              </a:r>
              <a:r>
                <a:rPr lang="en-US" altLang="zh-CN" sz="2400" b="1">
                  <a:latin typeface="Times New Roman" panose="02020603050405020304" pitchFamily="18" charset="0"/>
                </a:rPr>
                <a:t>. 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证  当乘积被展开时其中的项都是下述形式：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 i="1" baseline="30000">
                  <a:latin typeface="Times New Roman" panose="02020603050405020304" pitchFamily="18" charset="0"/>
                </a:rPr>
                <a:t>i </a:t>
              </a:r>
              <a:r>
                <a:rPr lang="en-US" altLang="zh-CN" sz="2400" b="1" i="1" err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i="1" baseline="30000" err="1">
                  <a:latin typeface="Times New Roman" panose="02020603050405020304" pitchFamily="18" charset="0"/>
                </a:rPr>
                <a:t>n</a:t>
              </a:r>
              <a:r>
                <a:rPr lang="en-US" altLang="zh-CN" sz="2400" b="1" i="1" baseline="30000" err="1"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2400" b="1" i="1" baseline="30000" err="1">
                  <a:latin typeface="Times New Roman" panose="02020603050405020304" pitchFamily="18" charset="0"/>
                </a:rPr>
                <a:t>i</a:t>
              </a:r>
              <a:r>
                <a:rPr lang="en-US" altLang="zh-CN" sz="2400" b="1">
                  <a:latin typeface="Times New Roman" panose="02020603050405020304" pitchFamily="18" charset="0"/>
                </a:rPr>
                <a:t>, 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r>
                <a:rPr lang="en-US" altLang="zh-CN" sz="2400" b="1" i="1">
                  <a:latin typeface="Times New Roman" panose="02020603050405020304" pitchFamily="18" charset="0"/>
                </a:rPr>
                <a:t>i</a:t>
              </a:r>
              <a:r>
                <a:rPr lang="en-US" altLang="zh-CN" sz="2400" b="1">
                  <a:latin typeface="Times New Roman" panose="02020603050405020304" pitchFamily="18" charset="0"/>
                </a:rPr>
                <a:t> = 0, 1, 2, …,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n</a:t>
              </a:r>
              <a:r>
                <a:rPr lang="en-US" altLang="zh-CN" sz="2400" b="1">
                  <a:latin typeface="Times New Roman" panose="02020603050405020304" pitchFamily="18" charset="0"/>
                </a:rPr>
                <a:t>.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而构成形如 </a:t>
              </a:r>
              <a:r>
                <a:rPr lang="en-US" altLang="zh-CN" sz="2400" b="1" i="1" err="1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 i="1" baseline="30000" err="1"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i="1" err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i="1" baseline="30000" err="1">
                  <a:latin typeface="Times New Roman" panose="02020603050405020304" pitchFamily="18" charset="0"/>
                </a:rPr>
                <a:t>n</a:t>
              </a:r>
              <a:r>
                <a:rPr lang="en-US" altLang="zh-CN" sz="2400" b="1" i="1" baseline="30000" err="1"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2400" b="1" i="1" baseline="30000" err="1"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i="1" baseline="30000">
                  <a:latin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的项，必须从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n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个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  <a:p>
              <a:pPr>
                <a:lnSpc>
                  <a:spcPct val="140000"/>
                </a:lnSpc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和 </a:t>
              </a:r>
              <a:r>
                <a:rPr lang="en-US" altLang="zh-CN" sz="2400" b="1">
                  <a:latin typeface="Times New Roman" panose="02020603050405020304" pitchFamily="18" charset="0"/>
                </a:rPr>
                <a:t>(</a:t>
              </a:r>
              <a:r>
                <a:rPr lang="en-US" altLang="zh-CN" sz="2400" b="1" i="1" err="1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 err="1">
                  <a:latin typeface="Times New Roman" panose="02020603050405020304" pitchFamily="18" charset="0"/>
                </a:rPr>
                <a:t>+</a:t>
              </a:r>
              <a:r>
                <a:rPr lang="en-US" altLang="zh-CN" sz="2400" b="1" i="1" err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>
                  <a:latin typeface="Times New Roman" panose="02020603050405020304" pitchFamily="18" charset="0"/>
                </a:rPr>
                <a:t>)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中选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i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个提供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，其它的 </a:t>
              </a:r>
              <a:r>
                <a:rPr lang="en-US" altLang="zh-CN" sz="2400" b="1" i="1" err="1">
                  <a:latin typeface="Times New Roman" panose="02020603050405020304" pitchFamily="18" charset="0"/>
                </a:rPr>
                <a:t>n</a:t>
              </a:r>
              <a:r>
                <a:rPr lang="en-US" altLang="zh-CN" sz="2400" b="1" err="1"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2400" b="1" i="1" err="1"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个提供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>
                  <a:latin typeface="Times New Roman" panose="02020603050405020304" pitchFamily="18" charset="0"/>
                </a:rPr>
                <a:t>.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因此， </a:t>
              </a:r>
              <a:r>
                <a:rPr lang="en-US" altLang="zh-CN" sz="2400" b="1" i="1" err="1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 i="1" baseline="30000" err="1"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i="1" err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i="1" baseline="30000" err="1">
                  <a:latin typeface="Times New Roman" panose="02020603050405020304" pitchFamily="18" charset="0"/>
                </a:rPr>
                <a:t>n</a:t>
              </a:r>
              <a:r>
                <a:rPr lang="en-US" altLang="zh-CN" sz="2400" b="1" i="1" baseline="30000" err="1"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2400" b="1" i="1" baseline="30000" err="1"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i="1" baseline="30000">
                  <a:latin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的系数是       ，定理得证</a:t>
              </a:r>
              <a:r>
                <a:rPr lang="en-US" altLang="zh-CN" sz="2400" b="1">
                  <a:latin typeface="Times New Roman" panose="02020603050405020304" pitchFamily="18" charset="0"/>
                </a:rPr>
                <a:t>.</a:t>
              </a:r>
              <a:r>
                <a:rPr lang="en-US" altLang="zh-CN" sz="2400">
                  <a:latin typeface="Times New Roman" panose="02020603050405020304" pitchFamily="18" charset="0"/>
                </a:rPr>
                <a:t> 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  <a:p>
              <a:r>
                <a:rPr lang="zh-CN" altLang="en-US" dirty="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 </a:t>
              </a:r>
              <a:endParaRPr lang="zh-CN" altLang="en-US" dirty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graphicFrame>
          <p:nvGraphicFramePr>
            <p:cNvPr id="15367" name="对象 305157"/>
            <p:cNvGraphicFramePr/>
            <p:nvPr/>
          </p:nvGraphicFramePr>
          <p:xfrm>
            <a:off x="1066" y="1525"/>
            <a:ext cx="1951" cy="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1485265" imgH="431800" progId="Equation.3">
                    <p:embed/>
                  </p:oleObj>
                </mc:Choice>
                <mc:Fallback>
                  <p:oleObj name="" r:id="rId1" imgW="1485265" imgH="4318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66" y="1525"/>
                          <a:ext cx="1951" cy="5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8" name="对象 305159"/>
            <p:cNvGraphicFramePr/>
            <p:nvPr/>
          </p:nvGraphicFramePr>
          <p:xfrm>
            <a:off x="1791" y="3430"/>
            <a:ext cx="223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3" imgW="266065" imgH="431165" progId="Equation.3">
                    <p:embed/>
                  </p:oleObj>
                </mc:Choice>
                <mc:Fallback>
                  <p:oleObj name="" r:id="rId3" imgW="266065" imgH="431165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91" y="3430"/>
                          <a:ext cx="223" cy="3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灯片编号占位符 1"/>
          <p:cNvSpPr/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6386" name="标题 34099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pPr algn="l"/>
            <a:r>
              <a:rPr lang="zh-CN" altLang="en-US" sz="4000" dirty="0">
                <a:solidFill>
                  <a:srgbClr val="A50021"/>
                </a:solidFill>
              </a:rPr>
              <a:t>二项式定理的应用</a:t>
            </a:r>
            <a:endParaRPr lang="zh-CN" altLang="en-US" sz="4000" dirty="0">
              <a:solidFill>
                <a:srgbClr val="A50021"/>
              </a:solidFill>
            </a:endParaRPr>
          </a:p>
        </p:txBody>
      </p:sp>
      <p:sp>
        <p:nvSpPr>
          <p:cNvPr id="16387" name="矩形 34099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6350">
            <a:noFill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矩形 34099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6350">
            <a:noFill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16389" name="组合 341000"/>
          <p:cNvGrpSpPr/>
          <p:nvPr/>
        </p:nvGrpSpPr>
        <p:grpSpPr>
          <a:xfrm>
            <a:off x="925513" y="1916113"/>
            <a:ext cx="7462837" cy="3529012"/>
            <a:chOff x="583" y="1207"/>
            <a:chExt cx="4701" cy="2223"/>
          </a:xfrm>
        </p:grpSpPr>
        <p:sp>
          <p:nvSpPr>
            <p:cNvPr id="16390" name="文本框 340999"/>
            <p:cNvSpPr txBox="1"/>
            <p:nvPr/>
          </p:nvSpPr>
          <p:spPr>
            <a:xfrm>
              <a:off x="583" y="1207"/>
              <a:ext cx="4701" cy="2082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rgbClr val="800000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2400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求在</a:t>
              </a:r>
              <a:r>
                <a:rPr lang="en-US" altLang="zh-CN" sz="2400" b="1">
                  <a:latin typeface="Times New Roman" panose="02020603050405020304" pitchFamily="18" charset="0"/>
                </a:rPr>
                <a:t>(2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－</a:t>
              </a:r>
              <a:r>
                <a:rPr lang="en-US" altLang="zh-CN" sz="2400" b="1">
                  <a:latin typeface="Times New Roman" panose="02020603050405020304" pitchFamily="18" charset="0"/>
                </a:rPr>
                <a:t>3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>
                  <a:latin typeface="Times New Roman" panose="02020603050405020304" pitchFamily="18" charset="0"/>
                </a:rPr>
                <a:t>)</a:t>
              </a:r>
              <a:r>
                <a:rPr lang="en-US" altLang="zh-CN" sz="2400" b="1" baseline="30000">
                  <a:latin typeface="Times New Roman" panose="02020603050405020304" pitchFamily="18" charset="0"/>
                </a:rPr>
                <a:t>25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的展开式中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 baseline="30000">
                  <a:latin typeface="Times New Roman" panose="02020603050405020304" pitchFamily="18" charset="0"/>
                </a:rPr>
                <a:t>12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baseline="30000">
                  <a:latin typeface="Times New Roman" panose="02020603050405020304" pitchFamily="18" charset="0"/>
                </a:rPr>
                <a:t>13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的系数</a:t>
              </a:r>
              <a:r>
                <a:rPr lang="en-US" altLang="zh-CN" sz="2400" b="1">
                  <a:latin typeface="Times New Roman" panose="02020603050405020304" pitchFamily="18" charset="0"/>
                </a:rPr>
                <a:t>. 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解  由二项式定理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</a:pPr>
              <a:endParaRPr lang="en-US" altLang="zh-CN" sz="2400" b="1">
                <a:latin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</a:pPr>
              <a:endParaRPr lang="zh-CN" altLang="en-US" sz="2400" b="1" dirty="0">
                <a:latin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令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i</a:t>
              </a:r>
              <a:r>
                <a:rPr lang="en-US" altLang="zh-CN" sz="2400" b="1">
                  <a:latin typeface="Times New Roman" panose="02020603050405020304" pitchFamily="18" charset="0"/>
                </a:rPr>
                <a:t> =13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得到展开式中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 baseline="30000">
                  <a:latin typeface="Times New Roman" panose="02020603050405020304" pitchFamily="18" charset="0"/>
                </a:rPr>
                <a:t>12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baseline="30000">
                  <a:latin typeface="Times New Roman" panose="02020603050405020304" pitchFamily="18" charset="0"/>
                </a:rPr>
                <a:t>13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的系数，即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latin typeface="Arial" panose="020B0604020202020204" pitchFamily="34" charset="0"/>
                  <a:ea typeface="华文行楷" panose="02010800040101010101" pitchFamily="2" charset="-122"/>
                </a:rPr>
                <a:t> </a:t>
              </a:r>
              <a:endParaRPr lang="zh-CN" altLang="en-US" sz="2400" b="1" dirty="0">
                <a:latin typeface="Arial" panose="020B0604020202020204" pitchFamily="34" charset="0"/>
                <a:ea typeface="华文行楷" panose="02010800040101010101" pitchFamily="2" charset="-122"/>
              </a:endParaRPr>
            </a:p>
            <a:p>
              <a:endParaRPr lang="zh-CN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graphicFrame>
          <p:nvGraphicFramePr>
            <p:cNvPr id="16391" name="对象 340995"/>
            <p:cNvGraphicFramePr/>
            <p:nvPr/>
          </p:nvGraphicFramePr>
          <p:xfrm>
            <a:off x="975" y="1836"/>
            <a:ext cx="3220" cy="5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1" imgW="2335530" imgH="431800" progId="Equation.3">
                    <p:embed/>
                  </p:oleObj>
                </mc:Choice>
                <mc:Fallback>
                  <p:oleObj name="" r:id="rId1" imgW="2335530" imgH="4318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75" y="1836"/>
                          <a:ext cx="3220" cy="5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2" name="对象 340997"/>
            <p:cNvGraphicFramePr/>
            <p:nvPr/>
          </p:nvGraphicFramePr>
          <p:xfrm>
            <a:off x="1020" y="2797"/>
            <a:ext cx="2700" cy="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3" imgW="1828165" imgH="431800" progId="Equation.3">
                    <p:embed/>
                  </p:oleObj>
                </mc:Choice>
                <mc:Fallback>
                  <p:oleObj name="" r:id="rId3" imgW="1828165" imgH="4318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20" y="2797"/>
                          <a:ext cx="2700" cy="6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灯片编号占位符 1"/>
          <p:cNvSpPr/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0" name="标题 306178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pPr algn="l"/>
            <a:r>
              <a:rPr lang="zh-CN" altLang="en-US" sz="4000" dirty="0">
                <a:solidFill>
                  <a:srgbClr val="A50021"/>
                </a:solidFill>
              </a:rPr>
              <a:t>组合恒等式</a:t>
            </a:r>
            <a:r>
              <a:rPr lang="en-US" altLang="zh-CN" sz="4000">
                <a:solidFill>
                  <a:srgbClr val="A50021"/>
                </a:solidFill>
              </a:rPr>
              <a:t>——</a:t>
            </a:r>
            <a:r>
              <a:rPr lang="zh-CN" altLang="en-US" sz="4000" dirty="0">
                <a:solidFill>
                  <a:srgbClr val="A50021"/>
                </a:solidFill>
              </a:rPr>
              <a:t>递推式</a:t>
            </a:r>
            <a:endParaRPr lang="en-US" altLang="zh-CN" sz="4000">
              <a:solidFill>
                <a:srgbClr val="A50021"/>
              </a:solidFill>
            </a:endParaRPr>
          </a:p>
        </p:txBody>
      </p:sp>
      <p:sp>
        <p:nvSpPr>
          <p:cNvPr id="17411" name="矩形 306180"/>
          <p:cNvSpPr/>
          <p:nvPr/>
        </p:nvSpPr>
        <p:spPr>
          <a:xfrm>
            <a:off x="0" y="2767013"/>
            <a:ext cx="9144000" cy="0"/>
          </a:xfrm>
          <a:prstGeom prst="rect">
            <a:avLst/>
          </a:prstGeom>
          <a:noFill/>
          <a:ln w="6350">
            <a:noFill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7412" name="对象 306179"/>
          <p:cNvGraphicFramePr/>
          <p:nvPr/>
        </p:nvGraphicFramePr>
        <p:xfrm>
          <a:off x="971550" y="1773238"/>
          <a:ext cx="2808288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1586865" imgH="1320165" progId="Equation.3">
                  <p:embed/>
                </p:oleObj>
              </mc:Choice>
              <mc:Fallback>
                <p:oleObj name="" r:id="rId1" imgW="1586865" imgH="1320165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1773238"/>
                        <a:ext cx="2808288" cy="233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文本框 306182"/>
          <p:cNvSpPr txBox="1"/>
          <p:nvPr/>
        </p:nvSpPr>
        <p:spPr>
          <a:xfrm>
            <a:off x="827088" y="4221163"/>
            <a:ext cx="7272337" cy="2282825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证明方法：公式代入、组合分析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应用：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式用于化简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式用于求和时消去变系数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式用于求和时拆项（两项之和或者差），然后合并</a:t>
            </a:r>
            <a:endParaRPr lang="zh-CN" altLang="en-US" sz="24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灯片编号占位符 1"/>
          <p:cNvSpPr/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4" name="标题 307202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pPr algn="l"/>
            <a:r>
              <a:rPr lang="zh-CN" altLang="en-US" sz="4000" dirty="0">
                <a:solidFill>
                  <a:srgbClr val="A50021"/>
                </a:solidFill>
              </a:rPr>
              <a:t>组合恒等式</a:t>
            </a:r>
            <a:r>
              <a:rPr lang="en-US" altLang="zh-CN" sz="4000">
                <a:solidFill>
                  <a:srgbClr val="A50021"/>
                </a:solidFill>
              </a:rPr>
              <a:t>——</a:t>
            </a:r>
            <a:r>
              <a:rPr lang="zh-CN" altLang="en-US" sz="4000" dirty="0">
                <a:solidFill>
                  <a:srgbClr val="A50021"/>
                </a:solidFill>
              </a:rPr>
              <a:t>变下项求和</a:t>
            </a:r>
            <a:endParaRPr lang="en-US" altLang="zh-CN" sz="4000">
              <a:solidFill>
                <a:srgbClr val="A50021"/>
              </a:solidFill>
            </a:endParaRPr>
          </a:p>
        </p:txBody>
      </p:sp>
      <p:graphicFrame>
        <p:nvGraphicFramePr>
          <p:cNvPr id="18435" name="对象 307203"/>
          <p:cNvGraphicFramePr/>
          <p:nvPr/>
        </p:nvGraphicFramePr>
        <p:xfrm>
          <a:off x="906463" y="1706563"/>
          <a:ext cx="725963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3364230" imgH="431800" progId="Equation.3">
                  <p:embed/>
                </p:oleObj>
              </mc:Choice>
              <mc:Fallback>
                <p:oleObj name="" r:id="rId1" imgW="3364230" imgH="4318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6463" y="1706563"/>
                        <a:ext cx="7259637" cy="930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矩形 307207"/>
          <p:cNvSpPr/>
          <p:nvPr/>
        </p:nvSpPr>
        <p:spPr>
          <a:xfrm>
            <a:off x="466725" y="2874963"/>
            <a:ext cx="8208963" cy="1589087"/>
          </a:xfrm>
          <a:prstGeom prst="rect">
            <a:avLst/>
          </a:prstGeom>
          <a:noFill/>
          <a:ln w="6350">
            <a:noFill/>
          </a:ln>
        </p:spPr>
        <p:txBody>
          <a:bodyPr anchor="ctr" anchorCtr="0">
            <a:spAutoFit/>
          </a:bodyPr>
          <a:p>
            <a:pPr indent="276225">
              <a:lnSpc>
                <a:spcPct val="12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证明公式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4.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方法：二项式定理或者组合分析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276225" eaLnBrk="0" hangingPunct="0">
              <a:lnSpc>
                <a:spcPct val="12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={1,2,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，下面计数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S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的所有子集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276225" eaLnBrk="0" hangingPunct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一种方法就是分类处理，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元集合的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子集个数是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437" name="对象 307206"/>
          <p:cNvGraphicFramePr/>
          <p:nvPr/>
        </p:nvGraphicFramePr>
        <p:xfrm>
          <a:off x="7524750" y="3860800"/>
          <a:ext cx="3635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266065" imgH="431165" progId="Equation.3">
                  <p:embed/>
                </p:oleObj>
              </mc:Choice>
              <mc:Fallback>
                <p:oleObj name="" r:id="rId3" imgW="266065" imgH="431165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24750" y="3860800"/>
                        <a:ext cx="363538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对象 307205"/>
          <p:cNvGraphicFramePr/>
          <p:nvPr/>
        </p:nvGraphicFramePr>
        <p:xfrm>
          <a:off x="4643438" y="4437063"/>
          <a:ext cx="57626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444500" imgH="431800" progId="Equation.3">
                  <p:embed/>
                </p:oleObj>
              </mc:Choice>
              <mc:Fallback>
                <p:oleObj name="" r:id="rId5" imgW="444500" imgH="4318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43438" y="4437063"/>
                        <a:ext cx="576262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文本框 307210"/>
          <p:cNvSpPr txBox="1"/>
          <p:nvPr/>
        </p:nvSpPr>
        <p:spPr>
          <a:xfrm>
            <a:off x="798513" y="4508500"/>
            <a:ext cx="6726237" cy="45720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根据加法法则，子集总数是</a:t>
            </a:r>
            <a:endParaRPr lang="zh-CN" altLang="en-US" sz="24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0" name="文本框 307211"/>
          <p:cNvSpPr txBox="1"/>
          <p:nvPr/>
        </p:nvSpPr>
        <p:spPr>
          <a:xfrm>
            <a:off x="757238" y="5229225"/>
            <a:ext cx="7991475" cy="968375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另一种方法是分步处理，为构成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S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的子集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，每个元素有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种选择，根据乘法法则，子集总数是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i="1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灯片编号占位符 1"/>
          <p:cNvSpPr/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9458" name="标题 30822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pPr algn="l"/>
            <a:r>
              <a:rPr lang="zh-CN" altLang="en-US" sz="4000" dirty="0">
                <a:solidFill>
                  <a:srgbClr val="A50021"/>
                </a:solidFill>
              </a:rPr>
              <a:t>恒等式求和</a:t>
            </a:r>
            <a:r>
              <a:rPr lang="en-US" altLang="zh-CN" sz="4000">
                <a:solidFill>
                  <a:srgbClr val="A50021"/>
                </a:solidFill>
              </a:rPr>
              <a:t>——</a:t>
            </a:r>
            <a:r>
              <a:rPr lang="zh-CN" altLang="en-US" sz="4000" dirty="0">
                <a:solidFill>
                  <a:srgbClr val="A50021"/>
                </a:solidFill>
              </a:rPr>
              <a:t>变系数和</a:t>
            </a:r>
            <a:endParaRPr lang="en-US" altLang="zh-CN" sz="4000">
              <a:solidFill>
                <a:srgbClr val="A50021"/>
              </a:solidFill>
            </a:endParaRPr>
          </a:p>
        </p:txBody>
      </p:sp>
      <p:sp>
        <p:nvSpPr>
          <p:cNvPr id="19459" name="矩形 308229"/>
          <p:cNvSpPr/>
          <p:nvPr/>
        </p:nvSpPr>
        <p:spPr>
          <a:xfrm>
            <a:off x="0" y="2957513"/>
            <a:ext cx="9144000" cy="0"/>
          </a:xfrm>
          <a:prstGeom prst="rect">
            <a:avLst/>
          </a:prstGeom>
          <a:noFill/>
          <a:ln w="6350">
            <a:noFill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19460" name="对象 308228"/>
          <p:cNvGraphicFramePr/>
          <p:nvPr/>
        </p:nvGraphicFramePr>
        <p:xfrm>
          <a:off x="900113" y="1916113"/>
          <a:ext cx="3490912" cy="186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1663700" imgH="889000" progId="Equation.3">
                  <p:embed/>
                </p:oleObj>
              </mc:Choice>
              <mc:Fallback>
                <p:oleObj name="" r:id="rId1" imgW="1663700" imgH="8890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1916113"/>
                        <a:ext cx="3490912" cy="1868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矩形 308232"/>
          <p:cNvSpPr/>
          <p:nvPr/>
        </p:nvSpPr>
        <p:spPr>
          <a:xfrm>
            <a:off x="0" y="3205163"/>
            <a:ext cx="9144000" cy="0"/>
          </a:xfrm>
          <a:prstGeom prst="rect">
            <a:avLst/>
          </a:prstGeom>
          <a:noFill/>
          <a:ln w="6350">
            <a:noFill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9462" name="矩形 308234"/>
          <p:cNvSpPr/>
          <p:nvPr/>
        </p:nvSpPr>
        <p:spPr>
          <a:xfrm>
            <a:off x="0" y="3205163"/>
            <a:ext cx="9144000" cy="0"/>
          </a:xfrm>
          <a:prstGeom prst="rect">
            <a:avLst/>
          </a:prstGeom>
          <a:noFill/>
          <a:ln w="6350">
            <a:noFill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9463" name="文本框 308240"/>
          <p:cNvSpPr txBox="1"/>
          <p:nvPr/>
        </p:nvSpPr>
        <p:spPr>
          <a:xfrm>
            <a:off x="971550" y="4127500"/>
            <a:ext cx="7272338" cy="1881188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b="1" dirty="0">
                <a:latin typeface="Arial" panose="020B0604020202020204" pitchFamily="34" charset="0"/>
              </a:rPr>
              <a:t>证明方法：</a:t>
            </a:r>
            <a:endParaRPr lang="zh-CN" altLang="en-US" sz="2400" b="1" dirty="0"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latin typeface="Arial" panose="020B0604020202020204" pitchFamily="34" charset="0"/>
              </a:rPr>
              <a:t>    二项式定理、级数求导</a:t>
            </a:r>
            <a:endParaRPr lang="zh-CN" altLang="en-US" sz="2400" b="1" dirty="0"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latin typeface="Arial" panose="020B0604020202020204" pitchFamily="34" charset="0"/>
              </a:rPr>
              <a:t>    其他组合恒等式代入</a:t>
            </a:r>
            <a:endParaRPr lang="zh-CN" altLang="en-US" sz="2400" b="1" dirty="0">
              <a:latin typeface="Arial" panose="020B0604020202020204" pitchFamily="34" charset="0"/>
            </a:endParaRPr>
          </a:p>
          <a:p>
            <a:endParaRPr lang="en-US" altLang="zh-CN" sz="24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灯片编号占位符 1"/>
          <p:cNvSpPr/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0482" name="对象 309249"/>
          <p:cNvGraphicFramePr/>
          <p:nvPr/>
        </p:nvGraphicFramePr>
        <p:xfrm>
          <a:off x="900113" y="1557338"/>
          <a:ext cx="6022975" cy="619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2114550" imgH="2184400" progId="Word.Document.8">
                  <p:embed/>
                </p:oleObj>
              </mc:Choice>
              <mc:Fallback>
                <p:oleObj name="" r:id="rId1" imgW="2114550" imgH="2184400" progId="Word.Document.8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1557338"/>
                        <a:ext cx="6022975" cy="619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标题 309250"/>
          <p:cNvSpPr>
            <a:spLocks noGrp="1"/>
          </p:cNvSpPr>
          <p:nvPr>
            <p:ph type="title"/>
          </p:nvPr>
        </p:nvSpPr>
        <p:spPr>
          <a:xfrm>
            <a:off x="685800" y="476250"/>
            <a:ext cx="7772400" cy="1143000"/>
          </a:xfrm>
          <a:ln/>
        </p:spPr>
        <p:txBody>
          <a:bodyPr anchor="ctr" anchorCtr="0"/>
          <a:p>
            <a:pPr algn="l"/>
            <a:r>
              <a:rPr lang="zh-CN" altLang="en-US" sz="4000" dirty="0">
                <a:solidFill>
                  <a:srgbClr val="A50021"/>
                </a:solidFill>
              </a:rPr>
              <a:t>证明公式</a:t>
            </a:r>
            <a:r>
              <a:rPr lang="en-US" altLang="zh-CN" sz="4000">
                <a:solidFill>
                  <a:srgbClr val="A50021"/>
                </a:solidFill>
              </a:rPr>
              <a:t>6 (</a:t>
            </a:r>
            <a:r>
              <a:rPr lang="zh-CN" altLang="en-US" sz="4000" dirty="0">
                <a:solidFill>
                  <a:srgbClr val="A50021"/>
                </a:solidFill>
              </a:rPr>
              <a:t>二项式定理</a:t>
            </a:r>
            <a:r>
              <a:rPr lang="en-US" altLang="zh-CN" sz="4000">
                <a:solidFill>
                  <a:srgbClr val="A50021"/>
                </a:solidFill>
              </a:rPr>
              <a:t>+</a:t>
            </a:r>
            <a:r>
              <a:rPr lang="zh-CN" altLang="en-US" sz="4000" dirty="0">
                <a:solidFill>
                  <a:srgbClr val="A50021"/>
                </a:solidFill>
              </a:rPr>
              <a:t>求导</a:t>
            </a:r>
            <a:r>
              <a:rPr lang="en-US" altLang="zh-CN" sz="4000">
                <a:solidFill>
                  <a:srgbClr val="A50021"/>
                </a:solidFill>
              </a:rPr>
              <a:t>)</a:t>
            </a:r>
            <a:endParaRPr lang="zh-CN" altLang="en-US" sz="4000" dirty="0">
              <a:solidFill>
                <a:srgbClr val="A5002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灯片编号占位符 1"/>
          <p:cNvSpPr/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1506" name="对象 310273"/>
          <p:cNvGraphicFramePr/>
          <p:nvPr/>
        </p:nvGraphicFramePr>
        <p:xfrm>
          <a:off x="-828675" y="1773238"/>
          <a:ext cx="8064500" cy="547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3797300" imgH="2579370" progId="Word.Document.8">
                  <p:embed/>
                </p:oleObj>
              </mc:Choice>
              <mc:Fallback>
                <p:oleObj name="" r:id="rId1" imgW="3797300" imgH="2579370" progId="Word.Document.8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828675" y="1773238"/>
                        <a:ext cx="8064500" cy="5475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标题 310274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pPr algn="l"/>
            <a:r>
              <a:rPr lang="zh-CN" altLang="en-US" sz="4000" dirty="0">
                <a:solidFill>
                  <a:srgbClr val="A50021"/>
                </a:solidFill>
              </a:rPr>
              <a:t>证明公式</a:t>
            </a:r>
            <a:r>
              <a:rPr lang="en-US" altLang="zh-CN" sz="4000">
                <a:solidFill>
                  <a:srgbClr val="A50021"/>
                </a:solidFill>
              </a:rPr>
              <a:t>7 (</a:t>
            </a:r>
            <a:r>
              <a:rPr lang="zh-CN" altLang="en-US" sz="4000" dirty="0">
                <a:solidFill>
                  <a:srgbClr val="A50021"/>
                </a:solidFill>
              </a:rPr>
              <a:t>已知恒等式代入</a:t>
            </a:r>
            <a:r>
              <a:rPr lang="en-US" altLang="zh-CN" sz="4000">
                <a:solidFill>
                  <a:srgbClr val="A50021"/>
                </a:solidFill>
              </a:rPr>
              <a:t>)</a:t>
            </a:r>
            <a:endParaRPr lang="en-US" altLang="zh-CN" sz="4000">
              <a:solidFill>
                <a:srgbClr val="A5002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灯片编号占位符 1"/>
          <p:cNvSpPr/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0" name="标题 311298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pPr algn="l"/>
            <a:r>
              <a:rPr lang="zh-CN" altLang="en-US" sz="4000" dirty="0">
                <a:solidFill>
                  <a:srgbClr val="A50021"/>
                </a:solidFill>
              </a:rPr>
              <a:t>恒等式</a:t>
            </a:r>
            <a:r>
              <a:rPr lang="en-US" altLang="zh-CN" sz="4000">
                <a:solidFill>
                  <a:srgbClr val="A50021"/>
                </a:solidFill>
              </a:rPr>
              <a:t>——</a:t>
            </a:r>
            <a:r>
              <a:rPr lang="zh-CN" altLang="en-US" sz="4000" dirty="0">
                <a:solidFill>
                  <a:srgbClr val="A50021"/>
                </a:solidFill>
              </a:rPr>
              <a:t>变上项求和</a:t>
            </a:r>
            <a:endParaRPr lang="zh-CN" altLang="en-US" sz="4000" dirty="0">
              <a:solidFill>
                <a:srgbClr val="A50021"/>
              </a:solidFill>
            </a:endParaRPr>
          </a:p>
        </p:txBody>
      </p:sp>
      <p:graphicFrame>
        <p:nvGraphicFramePr>
          <p:cNvPr id="22531" name="对象 311299"/>
          <p:cNvGraphicFramePr/>
          <p:nvPr/>
        </p:nvGraphicFramePr>
        <p:xfrm>
          <a:off x="827088" y="1844675"/>
          <a:ext cx="40005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1802765" imgH="431800" progId="Equation.3">
                  <p:embed/>
                </p:oleObj>
              </mc:Choice>
              <mc:Fallback>
                <p:oleObj name="" r:id="rId1" imgW="1802765" imgH="4318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088" y="1844675"/>
                        <a:ext cx="4000500" cy="966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2" name="组合 311310"/>
          <p:cNvGrpSpPr/>
          <p:nvPr/>
        </p:nvGrpSpPr>
        <p:grpSpPr>
          <a:xfrm>
            <a:off x="649288" y="2867025"/>
            <a:ext cx="7883525" cy="2017713"/>
            <a:chOff x="295" y="1795"/>
            <a:chExt cx="4966" cy="1271"/>
          </a:xfrm>
        </p:grpSpPr>
        <p:sp>
          <p:nvSpPr>
            <p:cNvPr id="22533" name="矩形 311304"/>
            <p:cNvSpPr/>
            <p:nvPr/>
          </p:nvSpPr>
          <p:spPr>
            <a:xfrm>
              <a:off x="295" y="1795"/>
              <a:ext cx="4966" cy="1254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ctr" anchorCtr="0">
              <a:spAutoFit/>
            </a:bodyPr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证明   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组合分析</a:t>
              </a:r>
              <a:r>
                <a:rPr lang="en-US" altLang="zh-CN" sz="2400" b="1">
                  <a:latin typeface="Times New Roman" panose="02020603050405020304" pitchFamily="18" charset="0"/>
                </a:rPr>
                <a:t>. 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令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S</a:t>
              </a:r>
              <a:r>
                <a:rPr lang="en-US" altLang="zh-CN" sz="2400" b="1">
                  <a:latin typeface="Times New Roman" panose="02020603050405020304" pitchFamily="18" charset="0"/>
                </a:rPr>
                <a:t>={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30000">
                  <a:latin typeface="Times New Roman" panose="02020603050405020304" pitchFamily="18" charset="0"/>
                </a:rPr>
                <a:t>1</a:t>
              </a:r>
              <a:r>
                <a:rPr lang="en-US" altLang="zh-CN" sz="2400" b="1">
                  <a:latin typeface="Times New Roman" panose="02020603050405020304" pitchFamily="18" charset="0"/>
                </a:rPr>
                <a:t>,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30000">
                  <a:latin typeface="Times New Roman" panose="02020603050405020304" pitchFamily="18" charset="0"/>
                </a:rPr>
                <a:t>2</a:t>
              </a:r>
              <a:r>
                <a:rPr lang="en-US" altLang="zh-CN" sz="2400" b="1">
                  <a:latin typeface="Times New Roman" panose="02020603050405020304" pitchFamily="18" charset="0"/>
                </a:rPr>
                <a:t>, </a:t>
              </a:r>
              <a:r>
                <a:rPr lang="en-US" altLang="zh-CN" sz="24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…</a:t>
              </a:r>
              <a:r>
                <a:rPr lang="en-US" altLang="zh-CN" sz="2400" b="1">
                  <a:latin typeface="Times New Roman" panose="02020603050405020304" pitchFamily="18" charset="0"/>
                </a:rPr>
                <a:t> ,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i="1" baseline="-30000">
                  <a:latin typeface="Times New Roman" panose="02020603050405020304" pitchFamily="18" charset="0"/>
                </a:rPr>
                <a:t>n</a:t>
              </a:r>
              <a:r>
                <a:rPr lang="en-US" altLang="zh-CN" sz="2400" b="1" baseline="-30000">
                  <a:latin typeface="Times New Roman" panose="02020603050405020304" pitchFamily="18" charset="0"/>
                </a:rPr>
                <a:t>+1</a:t>
              </a:r>
              <a:r>
                <a:rPr lang="en-US" altLang="zh-CN" sz="2400" b="1">
                  <a:latin typeface="Times New Roman" panose="02020603050405020304" pitchFamily="18" charset="0"/>
                </a:rPr>
                <a:t>}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为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n</a:t>
              </a:r>
              <a:r>
                <a:rPr lang="en-US" altLang="zh-CN" sz="2400" b="1">
                  <a:latin typeface="Times New Roman" panose="02020603050405020304" pitchFamily="18" charset="0"/>
                </a:rPr>
                <a:t>+1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元集合</a:t>
              </a:r>
              <a:r>
                <a:rPr lang="en-US" altLang="zh-CN" sz="2400" b="1">
                  <a:latin typeface="Times New Roman" panose="02020603050405020304" pitchFamily="18" charset="0"/>
                </a:rPr>
                <a:t>. 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等式右边是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S 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k</a:t>
              </a:r>
              <a:r>
                <a:rPr lang="en-US" altLang="zh-CN" sz="2400" b="1">
                  <a:latin typeface="Times New Roman" panose="02020603050405020304" pitchFamily="18" charset="0"/>
                </a:rPr>
                <a:t>+1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子集数</a:t>
              </a:r>
              <a:r>
                <a:rPr lang="en-US" altLang="zh-CN" sz="2400" b="1">
                  <a:latin typeface="Times New Roman" panose="02020603050405020304" pitchFamily="18" charset="0"/>
                </a:rPr>
                <a:t>. 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考虑另一种分类计数的方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法</a:t>
              </a:r>
              <a:r>
                <a:rPr lang="en-US" altLang="zh-CN" sz="2400" b="1">
                  <a:latin typeface="Times New Roman" panose="02020603050405020304" pitchFamily="18" charset="0"/>
                </a:rPr>
                <a:t>. 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将所有的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k</a:t>
              </a:r>
              <a:r>
                <a:rPr lang="en-US" altLang="zh-CN" sz="2400" b="1">
                  <a:latin typeface="Times New Roman" panose="02020603050405020304" pitchFamily="18" charset="0"/>
                </a:rPr>
                <a:t>+1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元子集分成如下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n</a:t>
              </a:r>
              <a:r>
                <a:rPr lang="en-US" altLang="zh-CN" sz="2400" b="1">
                  <a:latin typeface="Times New Roman" panose="02020603050405020304" pitchFamily="18" charset="0"/>
                </a:rPr>
                <a:t>+1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类：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第</a:t>
              </a:r>
              <a:r>
                <a:rPr lang="en-US" altLang="zh-CN" sz="2400" b="1">
                  <a:latin typeface="Times New Roman" panose="02020603050405020304" pitchFamily="18" charset="0"/>
                </a:rPr>
                <a:t>1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类：含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30000">
                  <a:latin typeface="Times New Roman" panose="02020603050405020304" pitchFamily="18" charset="0"/>
                </a:rPr>
                <a:t>1</a:t>
              </a:r>
              <a:r>
                <a:rPr lang="en-US" altLang="zh-CN" sz="2400" b="1">
                  <a:latin typeface="Times New Roman" panose="02020603050405020304" pitchFamily="18" charset="0"/>
                </a:rPr>
                <a:t>, 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剩下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k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个元素取自</a:t>
              </a:r>
              <a:r>
                <a:rPr lang="en-US" altLang="zh-CN" sz="2400" b="1">
                  <a:latin typeface="Times New Roman" panose="02020603050405020304" pitchFamily="18" charset="0"/>
                </a:rPr>
                <a:t>{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30000">
                  <a:latin typeface="Times New Roman" panose="02020603050405020304" pitchFamily="18" charset="0"/>
                </a:rPr>
                <a:t>2</a:t>
              </a:r>
              <a:r>
                <a:rPr lang="en-US" altLang="zh-CN" sz="2400" b="1">
                  <a:latin typeface="Times New Roman" panose="02020603050405020304" pitchFamily="18" charset="0"/>
                </a:rPr>
                <a:t>,</a:t>
              </a:r>
              <a:r>
                <a:rPr lang="en-US" altLang="zh-CN" sz="24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…</a:t>
              </a:r>
              <a:r>
                <a:rPr lang="en-US" altLang="zh-CN" sz="2400" b="1">
                  <a:latin typeface="Times New Roman" panose="02020603050405020304" pitchFamily="18" charset="0"/>
                </a:rPr>
                <a:t>,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i="1" baseline="-30000">
                  <a:latin typeface="Times New Roman" panose="02020603050405020304" pitchFamily="18" charset="0"/>
                </a:rPr>
                <a:t>n</a:t>
              </a:r>
              <a:r>
                <a:rPr lang="en-US" altLang="zh-CN" sz="2400" b="1" baseline="-30000">
                  <a:latin typeface="Times New Roman" panose="02020603050405020304" pitchFamily="18" charset="0"/>
                </a:rPr>
                <a:t>+1</a:t>
              </a:r>
              <a:r>
                <a:rPr lang="en-US" altLang="zh-CN" sz="2400" b="1">
                  <a:latin typeface="Times New Roman" panose="02020603050405020304" pitchFamily="18" charset="0"/>
                </a:rPr>
                <a:t>}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2534" name="对象 311303"/>
            <p:cNvGraphicFramePr/>
            <p:nvPr/>
          </p:nvGraphicFramePr>
          <p:xfrm>
            <a:off x="4422" y="2750"/>
            <a:ext cx="199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3" imgW="266065" imgH="431165" progId="Equation.3">
                    <p:embed/>
                  </p:oleObj>
                </mc:Choice>
                <mc:Fallback>
                  <p:oleObj name="" r:id="rId3" imgW="266065" imgH="431165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422" y="2750"/>
                          <a:ext cx="199" cy="3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35" name="组合 311309"/>
          <p:cNvGrpSpPr/>
          <p:nvPr/>
        </p:nvGrpSpPr>
        <p:grpSpPr>
          <a:xfrm>
            <a:off x="611188" y="4773613"/>
            <a:ext cx="7632700" cy="544512"/>
            <a:chOff x="431" y="2996"/>
            <a:chExt cx="4808" cy="343"/>
          </a:xfrm>
        </p:grpSpPr>
        <p:graphicFrame>
          <p:nvGraphicFramePr>
            <p:cNvPr id="22536" name="对象 311302"/>
            <p:cNvGraphicFramePr/>
            <p:nvPr/>
          </p:nvGraphicFramePr>
          <p:xfrm>
            <a:off x="4876" y="2996"/>
            <a:ext cx="363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5" imgW="457200" imgH="431800" progId="Equation.3">
                    <p:embed/>
                  </p:oleObj>
                </mc:Choice>
                <mc:Fallback>
                  <p:oleObj name="" r:id="rId5" imgW="457200" imgH="4318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76" y="2996"/>
                          <a:ext cx="363" cy="3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7" name="矩形 311305"/>
            <p:cNvSpPr/>
            <p:nvPr/>
          </p:nvSpPr>
          <p:spPr>
            <a:xfrm>
              <a:off x="431" y="3051"/>
              <a:ext cx="4404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anchor="ctr" anchorCtr="0">
              <a:spAutoFit/>
            </a:bodyPr>
            <a:p>
              <a:r>
                <a:rPr lang="zh-CN" altLang="en-US" sz="1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第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类：不含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30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含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30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剩下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个元素取自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{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a</a:t>
              </a:r>
              <a:r>
                <a:rPr lang="en-US" altLang="zh-CN" sz="2400" b="1" baseline="-30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…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, 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i="1" baseline="-3000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400" b="1" baseline="-30000">
                  <a:solidFill>
                    <a:srgbClr val="000000"/>
                  </a:solidFill>
                  <a:latin typeface="Times New Roman" panose="02020603050405020304" pitchFamily="18" charset="0"/>
                </a:rPr>
                <a:t>+1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2538" name="对象 311301"/>
          <p:cNvGraphicFramePr/>
          <p:nvPr/>
        </p:nvGraphicFramePr>
        <p:xfrm>
          <a:off x="7018338" y="5318125"/>
          <a:ext cx="3873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7" imgW="266065" imgH="431165" progId="Equation.3">
                  <p:embed/>
                </p:oleObj>
              </mc:Choice>
              <mc:Fallback>
                <p:oleObj name="" r:id="rId7" imgW="266065" imgH="431165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18338" y="5318125"/>
                        <a:ext cx="387350" cy="63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矩形 311306"/>
          <p:cNvSpPr/>
          <p:nvPr/>
        </p:nvSpPr>
        <p:spPr>
          <a:xfrm>
            <a:off x="395288" y="5084763"/>
            <a:ext cx="7183437" cy="822325"/>
          </a:xfrm>
          <a:prstGeom prst="rect">
            <a:avLst/>
          </a:prstGeom>
          <a:noFill/>
          <a:ln w="6350">
            <a:noFill/>
          </a:ln>
        </p:spPr>
        <p:txBody>
          <a:bodyPr anchor="ctr" anchorCtr="0">
            <a:spAutoFit/>
          </a:bodyPr>
          <a:p>
            <a:pPr indent="276225" eaLnBrk="0" hangingPunct="0"/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……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276225" eaLnBrk="0" hangingPunct="0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不含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含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+1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剩下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个元素取自空集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40" name="文本框 311308"/>
          <p:cNvSpPr txBox="1"/>
          <p:nvPr/>
        </p:nvSpPr>
        <p:spPr>
          <a:xfrm>
            <a:off x="684213" y="5924550"/>
            <a:ext cx="4248150" cy="45720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由加法法则公式得证</a:t>
            </a:r>
            <a:endParaRPr lang="en-US" altLang="zh-CN" sz="24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1062</Words>
  <Application>WPS 演示</Application>
  <PresentationFormat>在屏幕上显示</PresentationFormat>
  <Paragraphs>125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15</vt:i4>
      </vt:variant>
      <vt:variant>
        <vt:lpstr>幻灯片标题</vt:lpstr>
      </vt:variant>
      <vt:variant>
        <vt:i4>12</vt:i4>
      </vt:variant>
    </vt:vector>
  </HeadingPairs>
  <TitlesOfParts>
    <vt:vector size="37" baseType="lpstr">
      <vt:lpstr>Arial</vt:lpstr>
      <vt:lpstr>宋体</vt:lpstr>
      <vt:lpstr>Wingdings</vt:lpstr>
      <vt:lpstr>Times New Roman</vt:lpstr>
      <vt:lpstr>黑体</vt:lpstr>
      <vt:lpstr>Symbol</vt:lpstr>
      <vt:lpstr>华文行楷</vt:lpstr>
      <vt:lpstr>微软雅黑</vt:lpstr>
      <vt:lpstr>Arial Unicode MS</vt:lpstr>
      <vt:lpstr>默认设计模板</vt:lpstr>
      <vt:lpstr>Equation.3</vt:lpstr>
      <vt:lpstr>Word.Document.8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NEC</dc:creator>
  <cp:lastModifiedBy>oqb</cp:lastModifiedBy>
  <cp:revision>31</cp:revision>
  <dcterms:created xsi:type="dcterms:W3CDTF">2003-05-27T06:14:28Z</dcterms:created>
  <dcterms:modified xsi:type="dcterms:W3CDTF">2021-07-10T03:19:06Z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1F14FED7B25D40829A8CC479A5633365</vt:lpwstr>
  </property>
  <property fmtid="{D5CDD505-2E9C-101B-9397-08002B2CF9AE}" pid="3" name="KSOProductBuildVer">
    <vt:lpwstr>2052-11.1.0.10495</vt:lpwstr>
  </property>
</Properties>
</file>