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68" r:id="rId4"/>
    <p:sldId id="369" r:id="rId5"/>
    <p:sldId id="370" r:id="rId6"/>
    <p:sldId id="364" r:id="rId7"/>
    <p:sldId id="371" r:id="rId8"/>
    <p:sldId id="365" r:id="rId9"/>
    <p:sldId id="366" r:id="rId10"/>
    <p:sldId id="36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file:///C:\Users\oqb\AppData\Local\Temp\wps\INetCache\566f4c153a9cb01de682d7e6e49df503" TargetMode="Externa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oqb\AppData\Local\Temp\wps\INetCache\566f4c153a9cb01de682d7e6e49df503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87295" y="3106420"/>
            <a:ext cx="75488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大数因数分解Pollard_rho 算法详解</a:t>
            </a:r>
            <a:endParaRPr lang="zh-CN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59660" y="2967990"/>
            <a:ext cx="7421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给定一个数n,</a:t>
            </a:r>
            <a:endParaRPr lang="zh-CN" altLang="en-US" sz="3600"/>
          </a:p>
          <a:p>
            <a:r>
              <a:rPr lang="zh-CN" altLang="en-US" sz="3600"/>
              <a:t>让你把它分解成多个素数的乘积</a:t>
            </a:r>
            <a:endParaRPr lang="zh-CN" alt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0565" y="92710"/>
            <a:ext cx="7421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给定一个数n,</a:t>
            </a:r>
            <a:endParaRPr lang="zh-CN" altLang="en-US" sz="3600"/>
          </a:p>
          <a:p>
            <a:r>
              <a:rPr lang="zh-CN" altLang="en-US" sz="3600"/>
              <a:t>让你把它分解成多个素数的乘积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12800" y="1641475"/>
            <a:ext cx="83680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你离此算法大成就差一个Miller-Rabin素数检测算法和floyd判圈算法了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0565" y="92710"/>
            <a:ext cx="7421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/>
              <a:t>给定一个数n,</a:t>
            </a:r>
            <a:endParaRPr lang="zh-CN" altLang="en-US" sz="3600"/>
          </a:p>
          <a:p>
            <a:r>
              <a:rPr lang="zh-CN" altLang="en-US" sz="3600"/>
              <a:t>让你把它分解成多个素数的乘积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812800" y="1641475"/>
            <a:ext cx="83680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你离此算法大成就差一个Miller-Rabin素数检测算法和floyd判圈算法了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5835" y="2286635"/>
            <a:ext cx="93649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Pollard Rho算法:</a:t>
            </a:r>
            <a:endParaRPr lang="zh-CN" altLang="en-US" sz="2800"/>
          </a:p>
          <a:p>
            <a:r>
              <a:rPr lang="zh-CN" altLang="en-US" sz="2800"/>
              <a:t>对于一个数n,只需要如下步骤即可分成若干个素数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找到一个数p , 使p|n</a:t>
            </a:r>
            <a:endParaRPr lang="zh-CN" altLang="en-US" sz="2800"/>
          </a:p>
          <a:p>
            <a:r>
              <a:rPr lang="zh-CN" altLang="en-US" sz="2800"/>
              <a:t>那么n就可以变成p和n/p</a:t>
            </a:r>
            <a:endParaRPr lang="zh-CN" altLang="en-US" sz="2800"/>
          </a:p>
          <a:p>
            <a:r>
              <a:rPr lang="zh-CN" altLang="en-US" sz="2800"/>
              <a:t>如果p或者n/p不是质数,当成n重新第一步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0230" y="660400"/>
            <a:ext cx="7472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判断是否为质数用Miller-Rabin素数检测算法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最关键的是如何找到这个数p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0230" y="660400"/>
            <a:ext cx="7472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判断是否为质数用Miller-Rabin素数检测算法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最关键的是如何找到这个数p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0400" y="1708785"/>
            <a:ext cx="975995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因为随机产生p可能一直找不到,</a:t>
            </a:r>
            <a:endParaRPr lang="zh-CN" altLang="en-US" sz="2800"/>
          </a:p>
          <a:p>
            <a:r>
              <a:rPr lang="zh-CN" altLang="en-US" sz="2800"/>
              <a:t>所以我们要用下面的方法,用两个数的差代替p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随机产生一个数p1,和一个随机常数c</a:t>
            </a:r>
            <a:endParaRPr lang="zh-CN" altLang="en-US" sz="2800"/>
          </a:p>
          <a:p>
            <a:r>
              <a:rPr lang="zh-CN" altLang="en-US" sz="2800"/>
              <a:t>令p2=(p1^2+c)%n</a:t>
            </a:r>
            <a:endParaRPr lang="zh-CN" altLang="en-US" sz="2800"/>
          </a:p>
          <a:p>
            <a:r>
              <a:rPr lang="zh-CN" altLang="en-US" sz="2800"/>
              <a:t>如果|p2-p1|可以被n整除,说明已经找到</a:t>
            </a:r>
            <a:endParaRPr lang="zh-CN" altLang="en-US" sz="2800"/>
          </a:p>
          <a:p>
            <a:r>
              <a:rPr lang="zh-CN" altLang="en-US" sz="2800"/>
              <a:t>如果找不到,令p1=p2继续第一步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9005" y="1057275"/>
            <a:ext cx="89547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p-&gt;(p^2+c)%n,</a:t>
            </a:r>
            <a:endParaRPr lang="zh-CN" altLang="en-US" sz="2800"/>
          </a:p>
          <a:p>
            <a:r>
              <a:rPr lang="zh-CN" altLang="en-US" sz="2800"/>
              <a:t>这样基本是不会出现p变回这前的数从而进行循环的情况,且一直重复的话,</a:t>
            </a:r>
            <a:endParaRPr lang="zh-CN" altLang="en-US" sz="2800"/>
          </a:p>
          <a:p>
            <a:r>
              <a:rPr lang="zh-CN" altLang="en-US" sz="2800"/>
              <a:t>|(p^2+c)%n-p|也基本不会重复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2375" y="916940"/>
            <a:ext cx="84435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怎么判断循环?如果用数组和map显然是不行的,</a:t>
            </a:r>
            <a:endParaRPr lang="zh-CN" altLang="en-US" sz="2800"/>
          </a:p>
          <a:p>
            <a:r>
              <a:rPr lang="zh-CN" altLang="en-US" sz="2800"/>
              <a:t>空间肯定会炸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那么就需要floyd判环这种空间复杂度为O(1)的方法了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因为循环节可能是走着走着才出现的,</a:t>
            </a:r>
            <a:endParaRPr lang="zh-CN" altLang="en-US" sz="2800"/>
          </a:p>
          <a:p>
            <a:r>
              <a:rPr lang="zh-CN" altLang="en-US" sz="2800"/>
              <a:t>就像希腊字母 ρ(rho) ,所以此法名为Pollard Rho</a:t>
            </a:r>
            <a:endParaRPr lang="zh-CN" altLang="en-US" sz="28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9410700" y="3239135"/>
            <a:ext cx="2192655" cy="27736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1870" y="1318895"/>
            <a:ext cx="961961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LL Pollard_Rho(LL n,LL c)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LL i=1,j=2,x=rand()%(n-1)+1,y=x;//随机初始化一个基数（p1）</a:t>
            </a:r>
            <a:endParaRPr lang="zh-CN" altLang="en-US"/>
          </a:p>
          <a:p>
            <a:r>
              <a:rPr lang="zh-CN" altLang="en-US"/>
              <a:t>    while(1)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i++;</a:t>
            </a:r>
            <a:endParaRPr lang="zh-CN" altLang="en-US"/>
          </a:p>
          <a:p>
            <a:r>
              <a:rPr lang="zh-CN" altLang="en-US"/>
              <a:t>        x=(ModMul(x,x,n)+c)%n;//玄学递推</a:t>
            </a:r>
            <a:endParaRPr lang="zh-CN" altLang="en-US"/>
          </a:p>
          <a:p>
            <a:r>
              <a:rPr lang="zh-CN" altLang="en-US"/>
              <a:t>        LL p=__gcd((y-x+n)%n,n);</a:t>
            </a:r>
            <a:endParaRPr lang="zh-CN" altLang="en-US"/>
          </a:p>
          <a:p>
            <a:r>
              <a:rPr lang="zh-CN" altLang="en-US"/>
              <a:t>        if(p!=1&amp;&amp;p!=n)return p;//判断</a:t>
            </a:r>
            <a:endParaRPr lang="zh-CN" altLang="en-US"/>
          </a:p>
          <a:p>
            <a:r>
              <a:rPr lang="zh-CN" altLang="en-US"/>
              <a:t>        if(y==x)return n;//y为x的备份，相等则说明</a:t>
            </a:r>
            <a:r>
              <a:rPr lang="zh-CN" altLang="en-US">
                <a:solidFill>
                  <a:srgbClr val="0070C0"/>
                </a:solidFill>
              </a:rPr>
              <a:t>遇到圈，退出</a:t>
            </a:r>
            <a:endParaRPr lang="zh-CN" altLang="en-US"/>
          </a:p>
          <a:p>
            <a:r>
              <a:rPr lang="zh-CN" altLang="en-US"/>
              <a:t>        if(i==j)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y=x;</a:t>
            </a:r>
            <a:endParaRPr lang="zh-CN" altLang="en-US"/>
          </a:p>
          <a:p>
            <a:r>
              <a:rPr lang="zh-CN" altLang="en-US"/>
              <a:t>            j&lt;&lt;=1;</a:t>
            </a:r>
            <a:endParaRPr lang="zh-CN" altLang="en-US"/>
          </a:p>
          <a:p>
            <a:r>
              <a:rPr lang="zh-CN" altLang="en-US"/>
              <a:t>        }//更新y，</a:t>
            </a:r>
            <a:r>
              <a:rPr lang="zh-CN" altLang="en-US">
                <a:solidFill>
                  <a:srgbClr val="0070C0"/>
                </a:solidFill>
              </a:rPr>
              <a:t>判圈算法应用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91870" y="407670"/>
            <a:ext cx="61556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floyd</a:t>
            </a:r>
            <a:r>
              <a:rPr lang="zh-CN" altLang="en-US" sz="2800">
                <a:solidFill>
                  <a:srgbClr val="0070C0"/>
                </a:solidFill>
                <a:sym typeface="+mn-ea"/>
              </a:rPr>
              <a:t>判环</a:t>
            </a:r>
            <a:r>
              <a:rPr lang="zh-CN" altLang="en-US" sz="2800">
                <a:sym typeface="+mn-ea"/>
              </a:rPr>
              <a:t>这种空间复杂度为O(1)的方法</a:t>
            </a:r>
            <a:endParaRPr lang="zh-CN" altLang="en-US" sz="2800"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7720965" y="1398905"/>
            <a:ext cx="4137660" cy="499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870,&quot;width&quot;:651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宽屏</PresentationFormat>
  <Paragraphs>73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oqb</dc:creator>
  <cp:lastModifiedBy>oqb</cp:lastModifiedBy>
  <cp:revision>13</cp:revision>
  <dcterms:created xsi:type="dcterms:W3CDTF">2021-06-30T09:42:00Z</dcterms:created>
  <dcterms:modified xsi:type="dcterms:W3CDTF">2021-07-10T11:51:19Z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ACD08E923D324CA2A984BF004307E237</vt:lpwstr>
  </property>
  <property fmtid="{D5CDD505-2E9C-101B-9397-08002B2CF9AE}" pid="3" name="KSOProductBuildVer">
    <vt:lpwstr>2052-11.1.0.10495</vt:lpwstr>
  </property>
</Properties>
</file>