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89320" y="628200"/>
            <a:ext cx="6429600" cy="367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6  </a:t>
            </a:r>
            <a:r>
              <a:rPr b="0" lang="zh-CN" sz="3600" spc="-1" strike="noStrike">
                <a:solidFill>
                  <a:srgbClr val="000000"/>
                </a:solidFill>
                <a:latin typeface="Arial"/>
                <a:ea typeface="DejaVu Sans"/>
              </a:rPr>
              <a:t>扩展欧几里得算法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r>
              <a:rPr b="0" lang="zh-CN" sz="3600" spc="-1" strike="noStrike">
                <a:solidFill>
                  <a:srgbClr val="000000"/>
                </a:solidFill>
                <a:latin typeface="Arial"/>
                <a:ea typeface="DejaVu Sans"/>
              </a:rPr>
              <a:t>【中国剩余定理】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1080000"/>
            <a:ext cx="1187820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扩展的欧几里得算法（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exgcd</a:t>
            </a:r>
            <a:r>
              <a:rPr b="0" lang="zh-C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）：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  </a:t>
            </a:r>
            <a:r>
              <a:rPr b="0" lang="zh-C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是欧几里得算法（又叫辗转相除法）的扩展。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已知整数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zh-C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、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zh-C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，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扩展欧几里得算法可以在求得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zh-C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、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zh-C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的最大公约数的同时，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能找到整数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b="0" lang="zh-C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、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zh-C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（其中一个很可能是负数），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使它们满足贝祖等式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ax+by=gcd(a,b)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36560" y="118800"/>
            <a:ext cx="107161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例子过程展示：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用类似辗转相除法，求二元一次不定方程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47x + 30y = 1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的整数解。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 = 30 * 1 + 17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36560" y="118800"/>
            <a:ext cx="10716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例子过程展示：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用类似辗转相除法，求二元一次不定方程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47x + 30y = 1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的整数解。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 = 30 * 1 + 17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 = 17 * 1 + 13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36560" y="118800"/>
            <a:ext cx="107161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例子过程展示：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用类似辗转相除法，求二元一次不定方程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47x + 30y = 1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的整数解。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 = 30 * 1 + 17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 = 17 * 1 + 13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17 = 13 * 1 + 4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 = 4 * 3 + 1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36560" y="118800"/>
            <a:ext cx="1071612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例子过程展示：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用类似辗转相除法，求二元一次不定方程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47x + 30y = 1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的整数解。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 = 30 * 1 + 17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 = 17 * 1 + 13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17 = 13 * 1 + 4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 = 4 * 3 + 1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然后，把它们改写成“余数等于”的形式。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17 = 47 * 1 + 30 * (-1)    //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式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37280" y="118800"/>
            <a:ext cx="107161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例子过程展示：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用类似辗转相除法，求二元一次不定方程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47x + 30y = 1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的整数解。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 = 30 * 1 + 17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 = 17 * 1 + 13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17 = 13 * 1 + 4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 = 4 * 3 + 1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然后，把它们改写成“余数等于”的形式。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17 = 47 * 1 + 30 * (-1)    //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式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 = 30 * 1 + 17 * (-1)    //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式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36560" y="118800"/>
            <a:ext cx="1071612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例子过程展示：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用类似辗转相除法，求二元一次不定方程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47x + 30y = 1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的整数解。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 = 30 * 1 + 17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 = 17 * 1 + 13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17 = 13 * 1 + 4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 = 4 * 3 + 1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然后，把它们改写成“余数等于”的形式。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17 = 47 * 1 + 30 * (-1)    //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式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 = 30 * 1 + 17 * (-1)    //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式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 = 17 * 1 + 13 * (-1)     //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式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36560" y="118800"/>
            <a:ext cx="10716120" cy="63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例子过程展示：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用类似辗转相除法，求二元一次不定方程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47x + 30y = 1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的整数解。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 = 30 * 1 + 17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 = 17 * 1 + 13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17 = 13 * 1 + 4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 = 4 * 3 + 1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然后，把它们改写成“余数等于”的形式。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17 = 47 * 1 + 30 * (-1)    //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式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 = 30 * 1 + 17 * (-1)    //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式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 = 17 * 1 + 13 * (-1)     //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式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= 13 * 1 + 4 * (-3)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然后，倒着计算并带入式子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，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，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= 13 * 1 + 4 * (-3)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1 = 13 * 1 + 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宋体"/>
              </a:rPr>
              <a:t>【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宋体"/>
              </a:rPr>
              <a:t>17 * 1 + 13 * (-1)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宋体"/>
              </a:rPr>
              <a:t>】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 (-3)      //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带入式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= 17 * (-3) + 13 *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= 17 * (-3) + 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【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 * 1 + 17 * (-1)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】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 4   // 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带入式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= 30 * 4 + 17 * (-7)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= 30 * 4 + 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【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 * 1 + 30 * (-1)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】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 (-7)   //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带入式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= 47 * (-7) + 30 * 11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36560" y="118800"/>
            <a:ext cx="10716120" cy="66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例子过程展示：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用类似辗转相除法，求二元一次不定方程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47x + 30y = 1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的整数解。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 = 30 * 1 + 17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 = 17 * 1 + 13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17 = 13 * 1 + 4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 = 4 * 3 + 1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然后，把它们改写成“余数等于”的形式。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17 = 47 * 1 + 30 * (-1)    //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式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13 = 30 * 1 + 17 * (-1)    //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式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 = 17 * 1 + 13 * (-1)     //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式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= 13 * 1 + 4 * (-3)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然后，倒着计算并带入式子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，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，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= 13 * 1 + 4 * (-3)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= 13 * 1 + 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【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17 * 1 + 13 * (-1)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】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(-3)*     //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带入式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= 17 * (-3) + 13 *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= 17 * (-3) + 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【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30 * 1 + 17 * (-1)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】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 4   // 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带入式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= 30 * 4 + 17 * (-7)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= 30 * 4 + 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【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 * 1 + 30 * (-1)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】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* (-7)   //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带入式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= 47 * (-7) + 30 * 11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得解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 = -7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，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 = 11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图片 1" descr=""/>
          <p:cNvPicPr/>
          <p:nvPr/>
        </p:nvPicPr>
        <p:blipFill>
          <a:blip r:embed="rId1"/>
          <a:stretch/>
        </p:blipFill>
        <p:spPr>
          <a:xfrm>
            <a:off x="1108800" y="169560"/>
            <a:ext cx="6483240" cy="68349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3147840" y="369720"/>
            <a:ext cx="1397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47x + 30y =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953640" y="1585440"/>
            <a:ext cx="8007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欧几里得算法及其扩展欧几里得算法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39840" y="3270600"/>
            <a:ext cx="115794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扩展欧几里得算法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【中国剩余定理】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743760"/>
            <a:ext cx="12189960" cy="64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扩展欧几里得算法：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定义：扩展欧几里得算法实现了对以下方程求解：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​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ax + by = gcd (a, b);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242640"/>
            <a:ext cx="12189960" cy="52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​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ax + by = gcd (a, b)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、首先，对于要求最大公约数的两个数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a, b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一定存在满足上式关系；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、对上式往下层层递推：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(1)…ax + by = gcd (a, b);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(2)…bx1 + a % by1 = gcd (b, a%b); (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运用欧几里算法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(3)…gcd (a, b) = gcd(b,a%b); (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欧几里得算法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(4)…ax + by = b x1 + a % b*y1; (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在计算机里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% b = (a - a / b * b))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2189960" cy="648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​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ax + by = gcd (a, b)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、首先，对于要求最大公约数的两个数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a, b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一定存在满足上式关系；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、对上式往下层层递推：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(1)…ax + by = gcd (a, b);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(2)…bx1 + a % by1 = gcd (b, a%b); (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运用欧几里算法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(3)…gcd (a, b) = gcd(b,a%b); (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欧几里得算法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(4)…ax + by = b x1 + a % b*y1; (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在计算机里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% b = (a - a / b * b))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(5)…ax + by = bx1 + ay1 - a / b * by1;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(6)…ax + by = ay1 + b (x1 - a / b) y1; (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合并同类项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(7)…x = y1, y = x1 - a / b * y1; (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结论）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2189960" cy="69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​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ax + by = gcd (a, b)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、首先，对于要求最大公约数的两个数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a, b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一定存在满足上式关系；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、对上式往下层层递推：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(1)…ax + by = gcd (a, b);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(2)…bx1 + a % by1 = gcd (b, a%b); (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运用欧几里算法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(3)…gcd (a, b) = gcd(b,a%b); (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欧几里得算法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(4)…ax + by = b x1 + a % b*y1; (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在计算机里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% b = (a - a / b * b))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(5)…ax + by = bx1 + ay1 - a / b * by1;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(6)…ax + by = ay1 + b (x1 - a / b) y1; (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合并同类项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(7)…x = y1, y = x1 - a / b * y1; (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结论）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由此得出结论，每一层的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x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都等于下一层的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，每一层的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y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都等于下一层的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x1 - a / b * y1;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1520" y="0"/>
            <a:ext cx="12189960" cy="66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​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ax + by = gcd (a, 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、首先，对于要求最大公约数的两个数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a, b 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一定存在满足上式关系；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、对上式往下层层递推：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(1)…ax + by = gcd (a, b);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(2)…bx1 + a % by1 = gcd (b, a%b); (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运用欧几里算法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(3)…gcd (a, b) = gcd(b,a%b); (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欧几里得算法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(4)…ax + by = b x1 + a % b*y1; (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在计算机里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% b = (a - a / b * b))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(5)…ax + by = bx1 + ay1 - a / b * by1;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(6)…ax + by = ay1 + b (x1 - a / b) y1; (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合并同类项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(7)…x = y1, y = x1 - a / b * y1; (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结论）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由此得出结论，每一层的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 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都等于下一层的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，每一层的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 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都等于下一层的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x1 - a / b * y1;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、到达底部：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由欧几里得算法到达最后一层时的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= 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最大公约数，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 = 0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，此时有：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​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ax + 0 = a (b = 0 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且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gcd (a, b) = a);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由此可得到解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 = 1, y = 0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，然后通过递归层层回溯可得到第一层的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 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和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；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1" descr=""/>
          <p:cNvPicPr/>
          <p:nvPr/>
        </p:nvPicPr>
        <p:blipFill>
          <a:blip r:embed="rId1"/>
          <a:stretch/>
        </p:blipFill>
        <p:spPr>
          <a:xfrm>
            <a:off x="636840" y="0"/>
            <a:ext cx="8767800" cy="693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92960" y="151920"/>
            <a:ext cx="11802960" cy="35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欧几里得算法（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gcd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）：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  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又名辗转相除法，是求最大公约数的算法。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辗转相除法基于如下原理：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两个整数的最大公约数等于其中较小的数和两数的差的最大公约数。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两个数的最大公约数通常写成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gcd(a, b)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92960" y="151920"/>
            <a:ext cx="11802960" cy="39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欧几里得算法（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gcd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）：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  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又名辗转相除法，是求最大公约数的算法。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辗转相除法基于如下原理：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两个整数的最大公约数等于其中较小的数和两数的差的最大公约数。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两个数的最大公约数通常写成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gcd(a, b)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例如，计算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= 1071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和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 = 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的最大公约数的过程如下：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  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1071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中不断减去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直到小于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（可以减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次，即商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q0 = 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），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92960" y="151920"/>
            <a:ext cx="11802960" cy="43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欧几里得算法（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gcd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）：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  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又名辗转相除法，是求最大公约数的算法。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辗转相除法基于如下原理：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两个整数的最大公约数等于其中较小的数和两数的差的最大公约数。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两个数的最大公约数通常写成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gcd(a, b)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例如，计算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= 1071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和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 = 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的最大公约数的过程如下：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  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1071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中不断减去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直到小于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（可以减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次，即商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q0 = 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），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余数是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147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：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1071 = 2 × 462 + 147.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92960" y="151920"/>
            <a:ext cx="11802960" cy="52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欧几里得算法（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gcd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）：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  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又名辗转相除法，是求最大公约数的算法。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辗转相除法基于如下原理：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两个整数的最大公约数等于其中较小的数和两数的差的最大公约数。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两个数的最大公约数通常写成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gcd(a, b)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例如，计算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= 1071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和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 = 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的最大公约数的过程如下：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  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1071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中不断减去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直到小于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（可以减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次，即商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q0 = 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），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余数是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147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：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1071 = 2 × 462 + 147.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然后从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中不断减去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147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直到小于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147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（可以减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次，即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q1 = 3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），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92960" y="151920"/>
            <a:ext cx="11802960" cy="563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欧几里得算法（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gcd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）：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  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又名辗转相除法，是求最大公约数的算法。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辗转相除法基于如下原理：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两个整数的最大公约数等于其中较小的数和两数的差的最大公约数。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两个数的最大公约数通常写成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gcd(a, b)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例如，计算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= 1071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和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 = 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的最大公约数的过程如下：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  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1071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中不断减去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直到小于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（可以减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次，即商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q0 = 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），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余数是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147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：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1071 = 2 × 462 + 147.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然后从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中不断减去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147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直到小于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147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（可以减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次，即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q1 = 3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），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余数是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：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462 = 3 × 147 + 21.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再从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147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中不断减去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直到小于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（可以减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次，即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q2 = 7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），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92960" y="151920"/>
            <a:ext cx="11802960" cy="648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欧几里得算法（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gcd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）：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  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又名辗转相除法，是求最大公约数的算法。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辗转相除法基于如下原理：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两个整数的最大公约数等于其中较小的数和两数的差的最大公约数。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两个数的最大公约数通常写成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gcd(a, b)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例如，计算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= 1071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和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 = 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的最大公约数的过程如下：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  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1071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中不断减去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直到小于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（可以减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次，即商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q0 = 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），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余数是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147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：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1071 = 2 × 462 + 147.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然后从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中不断减去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147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直到小于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147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（可以减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次，即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q1 = 3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），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余数是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：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462 = 3 × 147 + 21.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再从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147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中不断减去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直到小于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（可以减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次，即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q2 = 7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），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没有余数：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147 = 7 × 21 + 0.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此时，余数是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，所以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1071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和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462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的最大公约数是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21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1037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由此可以得到算法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图片 3" descr=""/>
          <p:cNvPicPr/>
          <p:nvPr/>
        </p:nvPicPr>
        <p:blipFill>
          <a:blip r:embed="rId1"/>
          <a:stretch/>
        </p:blipFill>
        <p:spPr>
          <a:xfrm>
            <a:off x="2794680" y="0"/>
            <a:ext cx="4682160" cy="674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LanShanOffice/1.2.4.10630$Windows_X86_64 LibreOffice_project/d1843f7e6c09749f9f39d30d5e7e1886e8f7efe0</Application>
  <AppVersion>15.0000</AppVersion>
  <Words>4956</Words>
  <Paragraphs>272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2021-06-30T08:31:00Z</dcterms:created>
  <dc:creator>oqb</dc:creator>
  <dc:description/>
  <dc:language>zh-CN</dc:language>
  <cp:lastModifiedBy/>
  <dcterms:modified xsi:type="dcterms:W3CDTF">2021-07-08T21:26:48Z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E1C4405AD2E0403C8E186518FEA9B11C</vt:lpwstr>
  </property>
  <property fmtid="{D5CDD505-2E9C-101B-9397-08002B2CF9AE}" pid="3" name="KSOProductBuildVer">
    <vt:lpwstr>2052-11.1.0.10495</vt:lpwstr>
  </property>
  <property fmtid="{D5CDD505-2E9C-101B-9397-08002B2CF9AE}" pid="4" name="PresentationFormat">
    <vt:lpwstr>宽屏</vt:lpwstr>
  </property>
  <property fmtid="{D5CDD505-2E9C-101B-9397-08002B2CF9AE}" pid="5" name="Slides">
    <vt:i4>36</vt:i4>
  </property>
</Properties>
</file>