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6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8" r:id="rId10"/>
    <p:sldId id="278" r:id="rId11"/>
    <p:sldId id="279" r:id="rId12"/>
    <p:sldId id="269" r:id="rId13"/>
    <p:sldId id="270" r:id="rId14"/>
    <p:sldId id="271" r:id="rId15"/>
    <p:sldId id="272" r:id="rId16"/>
    <p:sldId id="273" r:id="rId17"/>
    <p:sldId id="285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  <p:sldId id="277" r:id="rId27"/>
    <p:sldId id="276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95"/>
  </p:normalViewPr>
  <p:slideViewPr>
    <p:cSldViewPr snapToGrid="0" snapToObjects="1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Albrant" userId="b090f9c80978b1c0" providerId="LiveId" clId="{21539BC5-D0E3-4D8E-936F-8BED078B7BA9}"/>
    <pc:docChg chg="undo custSel addSld delSld modSld">
      <pc:chgData name="Alexander Albrant" userId="b090f9c80978b1c0" providerId="LiveId" clId="{21539BC5-D0E3-4D8E-936F-8BED078B7BA9}" dt="2018-03-02T18:48:21.427" v="1344" actId="2696"/>
      <pc:docMkLst>
        <pc:docMk/>
      </pc:docMkLst>
      <pc:sldChg chg="modSp">
        <pc:chgData name="Alexander Albrant" userId="b090f9c80978b1c0" providerId="LiveId" clId="{21539BC5-D0E3-4D8E-936F-8BED078B7BA9}" dt="2018-02-18T17:04:10.912" v="99" actId="20577"/>
        <pc:sldMkLst>
          <pc:docMk/>
          <pc:sldMk cId="1341379611" sldId="256"/>
        </pc:sldMkLst>
        <pc:spChg chg="mod">
          <ac:chgData name="Alexander Albrant" userId="b090f9c80978b1c0" providerId="LiveId" clId="{21539BC5-D0E3-4D8E-936F-8BED078B7BA9}" dt="2018-02-18T17:04:10.912" v="99" actId="20577"/>
          <ac:spMkLst>
            <pc:docMk/>
            <pc:sldMk cId="1341379611" sldId="256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18T17:10:13.688" v="270" actId="27636"/>
        <pc:sldMkLst>
          <pc:docMk/>
          <pc:sldMk cId="852270197" sldId="258"/>
        </pc:sldMkLst>
        <pc:spChg chg="mod">
          <ac:chgData name="Alexander Albrant" userId="b090f9c80978b1c0" providerId="LiveId" clId="{21539BC5-D0E3-4D8E-936F-8BED078B7BA9}" dt="2018-02-18T17:10:13.688" v="270" actId="27636"/>
          <ac:spMkLst>
            <pc:docMk/>
            <pc:sldMk cId="852270197" sldId="258"/>
            <ac:spMk id="3" creationId="{00000000-0000-0000-0000-000000000000}"/>
          </ac:spMkLst>
        </pc:spChg>
      </pc:sldChg>
      <pc:sldChg chg="modSp modAnim">
        <pc:chgData name="Alexander Albrant" userId="b090f9c80978b1c0" providerId="LiveId" clId="{21539BC5-D0E3-4D8E-936F-8BED078B7BA9}" dt="2018-03-01T17:55:38.334" v="1336" actId="27636"/>
        <pc:sldMkLst>
          <pc:docMk/>
          <pc:sldMk cId="1215770663" sldId="261"/>
        </pc:sldMkLst>
        <pc:spChg chg="mod">
          <ac:chgData name="Alexander Albrant" userId="b090f9c80978b1c0" providerId="LiveId" clId="{21539BC5-D0E3-4D8E-936F-8BED078B7BA9}" dt="2018-03-01T17:55:38.334" v="1336" actId="27636"/>
          <ac:spMkLst>
            <pc:docMk/>
            <pc:sldMk cId="1215770663" sldId="261"/>
            <ac:spMk id="3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6T20:02:01.796" v="988" actId="6549"/>
          <ac:spMkLst>
            <pc:docMk/>
            <pc:sldMk cId="1215770663" sldId="261"/>
            <ac:spMk id="7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24T10:35:27.434" v="841" actId="20577"/>
        <pc:sldMkLst>
          <pc:docMk/>
          <pc:sldMk cId="2891018936" sldId="264"/>
        </pc:sldMkLst>
        <pc:spChg chg="mod">
          <ac:chgData name="Alexander Albrant" userId="b090f9c80978b1c0" providerId="LiveId" clId="{21539BC5-D0E3-4D8E-936F-8BED078B7BA9}" dt="2018-02-24T10:35:27.434" v="841" actId="20577"/>
          <ac:spMkLst>
            <pc:docMk/>
            <pc:sldMk cId="2891018936" sldId="264"/>
            <ac:spMk id="3" creationId="{BB6E983A-BF35-4255-B20D-E2763A477E51}"/>
          </ac:spMkLst>
        </pc:spChg>
      </pc:sldChg>
      <pc:sldChg chg="modSp modAnim">
        <pc:chgData name="Alexander Albrant" userId="b090f9c80978b1c0" providerId="LiveId" clId="{21539BC5-D0E3-4D8E-936F-8BED078B7BA9}" dt="2018-03-01T17:52:03.685" v="1329"/>
        <pc:sldMkLst>
          <pc:docMk/>
          <pc:sldMk cId="105752248" sldId="265"/>
        </pc:sldMkLst>
        <pc:spChg chg="mod">
          <ac:chgData name="Alexander Albrant" userId="b090f9c80978b1c0" providerId="LiveId" clId="{21539BC5-D0E3-4D8E-936F-8BED078B7BA9}" dt="2018-02-27T19:07:45.478" v="1143" actId="20577"/>
          <ac:spMkLst>
            <pc:docMk/>
            <pc:sldMk cId="105752248" sldId="265"/>
            <ac:spMk id="13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9:07:38.985" v="1141" actId="20577"/>
          <ac:spMkLst>
            <pc:docMk/>
            <pc:sldMk cId="105752248" sldId="265"/>
            <ac:spMk id="14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9:07:42.393" v="1142" actId="20577"/>
          <ac:spMkLst>
            <pc:docMk/>
            <pc:sldMk cId="105752248" sldId="265"/>
            <ac:spMk id="16" creationId="{00000000-0000-0000-0000-000000000000}"/>
          </ac:spMkLst>
        </pc:spChg>
      </pc:sldChg>
      <pc:sldChg chg="modSp modAnim">
        <pc:chgData name="Alexander Albrant" userId="b090f9c80978b1c0" providerId="LiveId" clId="{21539BC5-D0E3-4D8E-936F-8BED078B7BA9}" dt="2018-02-27T18:59:06.690" v="1076" actId="14100"/>
        <pc:sldMkLst>
          <pc:docMk/>
          <pc:sldMk cId="1805625362" sldId="266"/>
        </pc:sldMkLst>
        <pc:spChg chg="mod">
          <ac:chgData name="Alexander Albrant" userId="b090f9c80978b1c0" providerId="LiveId" clId="{21539BC5-D0E3-4D8E-936F-8BED078B7BA9}" dt="2018-02-27T18:59:06.690" v="1076" actId="14100"/>
          <ac:spMkLst>
            <pc:docMk/>
            <pc:sldMk cId="1805625362" sldId="266"/>
            <ac:spMk id="3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8:59:02.650" v="1075" actId="27636"/>
          <ac:spMkLst>
            <pc:docMk/>
            <pc:sldMk cId="1805625362" sldId="266"/>
            <ac:spMk id="12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3-01T17:55:38.225" v="1330" actId="113"/>
        <pc:sldMkLst>
          <pc:docMk/>
          <pc:sldMk cId="1198632644" sldId="268"/>
        </pc:sldMkLst>
        <pc:spChg chg="mod">
          <ac:chgData name="Alexander Albrant" userId="b090f9c80978b1c0" providerId="LiveId" clId="{21539BC5-D0E3-4D8E-936F-8BED078B7BA9}" dt="2018-03-01T17:55:38.225" v="1330" actId="113"/>
          <ac:spMkLst>
            <pc:docMk/>
            <pc:sldMk cId="1198632644" sldId="268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18T18:16:16.874" v="317" actId="20577"/>
        <pc:sldMkLst>
          <pc:docMk/>
          <pc:sldMk cId="1557519856" sldId="269"/>
        </pc:sldMkLst>
        <pc:spChg chg="mod">
          <ac:chgData name="Alexander Albrant" userId="b090f9c80978b1c0" providerId="LiveId" clId="{21539BC5-D0E3-4D8E-936F-8BED078B7BA9}" dt="2018-02-18T18:16:16.874" v="317" actId="20577"/>
          <ac:spMkLst>
            <pc:docMk/>
            <pc:sldMk cId="1557519856" sldId="269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27T18:28:52.463" v="1072" actId="20577"/>
        <pc:sldMkLst>
          <pc:docMk/>
          <pc:sldMk cId="1819568892" sldId="271"/>
        </pc:sldMkLst>
        <pc:spChg chg="mod">
          <ac:chgData name="Alexander Albrant" userId="b090f9c80978b1c0" providerId="LiveId" clId="{21539BC5-D0E3-4D8E-936F-8BED078B7BA9}" dt="2018-02-27T18:28:40.838" v="1069" actId="20577"/>
          <ac:spMkLst>
            <pc:docMk/>
            <pc:sldMk cId="1819568892" sldId="271"/>
            <ac:spMk id="2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8:14:03.107" v="1055" actId="27636"/>
          <ac:spMkLst>
            <pc:docMk/>
            <pc:sldMk cId="1819568892" sldId="271"/>
            <ac:spMk id="6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8:28:52.463" v="1072" actId="20577"/>
          <ac:spMkLst>
            <pc:docMk/>
            <pc:sldMk cId="1819568892" sldId="271"/>
            <ac:spMk id="7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3-02T18:48:13.827" v="1343"/>
        <pc:sldMkLst>
          <pc:docMk/>
          <pc:sldMk cId="1327234564" sldId="272"/>
        </pc:sldMkLst>
        <pc:spChg chg="mod">
          <ac:chgData name="Alexander Albrant" userId="b090f9c80978b1c0" providerId="LiveId" clId="{21539BC5-D0E3-4D8E-936F-8BED078B7BA9}" dt="2018-03-02T18:48:13.827" v="1343"/>
          <ac:spMkLst>
            <pc:docMk/>
            <pc:sldMk cId="1327234564" sldId="272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27T19:01:47.819" v="1116" actId="108"/>
        <pc:sldMkLst>
          <pc:docMk/>
          <pc:sldMk cId="1241473964" sldId="273"/>
        </pc:sldMkLst>
        <pc:spChg chg="mod">
          <ac:chgData name="Alexander Albrant" userId="b090f9c80978b1c0" providerId="LiveId" clId="{21539BC5-D0E3-4D8E-936F-8BED078B7BA9}" dt="2018-02-27T19:01:47.819" v="1116" actId="108"/>
          <ac:spMkLst>
            <pc:docMk/>
            <pc:sldMk cId="1241473964" sldId="273"/>
            <ac:spMk id="6" creationId="{00000000-0000-0000-0000-000000000000}"/>
          </ac:spMkLst>
        </pc:spChg>
      </pc:sldChg>
      <pc:sldChg chg="addSp delSp modSp">
        <pc:chgData name="Alexander Albrant" userId="b090f9c80978b1c0" providerId="LiveId" clId="{21539BC5-D0E3-4D8E-936F-8BED078B7BA9}" dt="2018-02-27T20:04:16.872" v="1225" actId="20577"/>
        <pc:sldMkLst>
          <pc:docMk/>
          <pc:sldMk cId="501798696" sldId="274"/>
        </pc:sldMkLst>
        <pc:spChg chg="mod">
          <ac:chgData name="Alexander Albrant" userId="b090f9c80978b1c0" providerId="LiveId" clId="{21539BC5-D0E3-4D8E-936F-8BED078B7BA9}" dt="2018-02-27T20:04:16.872" v="1225" actId="20577"/>
          <ac:spMkLst>
            <pc:docMk/>
            <pc:sldMk cId="501798696" sldId="274"/>
            <ac:spMk id="3" creationId="{00000000-0000-0000-0000-000000000000}"/>
          </ac:spMkLst>
        </pc:spChg>
        <pc:spChg chg="add del">
          <ac:chgData name="Alexander Albrant" userId="b090f9c80978b1c0" providerId="LiveId" clId="{21539BC5-D0E3-4D8E-936F-8BED078B7BA9}" dt="2018-02-18T18:22:18.387" v="413" actId="6549"/>
          <ac:spMkLst>
            <pc:docMk/>
            <pc:sldMk cId="501798696" sldId="274"/>
            <ac:spMk id="6" creationId="{47A0FB79-14DF-48F7-BCDC-3311F691DFAB}"/>
          </ac:spMkLst>
        </pc:spChg>
        <pc:spChg chg="add del">
          <ac:chgData name="Alexander Albrant" userId="b090f9c80978b1c0" providerId="LiveId" clId="{21539BC5-D0E3-4D8E-936F-8BED078B7BA9}" dt="2018-02-18T18:22:36.767" v="417" actId="6549"/>
          <ac:spMkLst>
            <pc:docMk/>
            <pc:sldMk cId="501798696" sldId="274"/>
            <ac:spMk id="7" creationId="{A3B94BA7-1767-4257-8BD9-CB5E1C27DE3D}"/>
          </ac:spMkLst>
        </pc:spChg>
        <pc:spChg chg="add mod">
          <ac:chgData name="Alexander Albrant" userId="b090f9c80978b1c0" providerId="LiveId" clId="{21539BC5-D0E3-4D8E-936F-8BED078B7BA9}" dt="2018-02-18T18:22:36.131" v="416" actId="571"/>
          <ac:spMkLst>
            <pc:docMk/>
            <pc:sldMk cId="501798696" sldId="274"/>
            <ac:spMk id="8" creationId="{CD0A300C-1D23-431B-BA18-597F2D9A42DD}"/>
          </ac:spMkLst>
        </pc:spChg>
        <pc:spChg chg="add mod">
          <ac:chgData name="Alexander Albrant" userId="b090f9c80978b1c0" providerId="LiveId" clId="{21539BC5-D0E3-4D8E-936F-8BED078B7BA9}" dt="2018-02-18T18:22:36.131" v="416" actId="571"/>
          <ac:spMkLst>
            <pc:docMk/>
            <pc:sldMk cId="501798696" sldId="274"/>
            <ac:spMk id="9" creationId="{48A5A105-89BB-45AE-BBA1-5EF889CC600F}"/>
          </ac:spMkLst>
        </pc:spChg>
        <pc:spChg chg="add del">
          <ac:chgData name="Alexander Albrant" userId="b090f9c80978b1c0" providerId="LiveId" clId="{21539BC5-D0E3-4D8E-936F-8BED078B7BA9}" dt="2018-02-18T18:22:47.510" v="419" actId="6549"/>
          <ac:spMkLst>
            <pc:docMk/>
            <pc:sldMk cId="501798696" sldId="274"/>
            <ac:spMk id="10" creationId="{23F3AD9C-B411-4256-8608-6473C4BFBB5A}"/>
          </ac:spMkLst>
        </pc:spChg>
        <pc:spChg chg="add del mod">
          <ac:chgData name="Alexander Albrant" userId="b090f9c80978b1c0" providerId="LiveId" clId="{21539BC5-D0E3-4D8E-936F-8BED078B7BA9}" dt="2018-02-18T18:23:12.892" v="423" actId="6549"/>
          <ac:spMkLst>
            <pc:docMk/>
            <pc:sldMk cId="501798696" sldId="274"/>
            <ac:spMk id="11" creationId="{0FC84F9D-16EB-4962-AD9D-EDE5D2E86CF5}"/>
          </ac:spMkLst>
        </pc:spChg>
        <pc:spChg chg="add del">
          <ac:chgData name="Alexander Albrant" userId="b090f9c80978b1c0" providerId="LiveId" clId="{21539BC5-D0E3-4D8E-936F-8BED078B7BA9}" dt="2018-02-18T18:23:40.567" v="449" actId="6549"/>
          <ac:spMkLst>
            <pc:docMk/>
            <pc:sldMk cId="501798696" sldId="274"/>
            <ac:spMk id="12" creationId="{F1EDEB53-5E78-431D-AFB4-236D827C29DC}"/>
          </ac:spMkLst>
        </pc:spChg>
      </pc:sldChg>
      <pc:sldChg chg="modSp">
        <pc:chgData name="Alexander Albrant" userId="b090f9c80978b1c0" providerId="LiveId" clId="{21539BC5-D0E3-4D8E-936F-8BED078B7BA9}" dt="2018-02-27T20:12:14.964" v="1327" actId="20577"/>
        <pc:sldMkLst>
          <pc:docMk/>
          <pc:sldMk cId="562401903" sldId="275"/>
        </pc:sldMkLst>
        <pc:spChg chg="mod">
          <ac:chgData name="Alexander Albrant" userId="b090f9c80978b1c0" providerId="LiveId" clId="{21539BC5-D0E3-4D8E-936F-8BED078B7BA9}" dt="2018-02-27T20:12:14.964" v="1327" actId="20577"/>
          <ac:spMkLst>
            <pc:docMk/>
            <pc:sldMk cId="562401903" sldId="275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3-01T17:55:38.264" v="1332" actId="27636"/>
        <pc:sldMkLst>
          <pc:docMk/>
          <pc:sldMk cId="922778894" sldId="278"/>
        </pc:sldMkLst>
        <pc:spChg chg="mod">
          <ac:chgData name="Alexander Albrant" userId="b090f9c80978b1c0" providerId="LiveId" clId="{21539BC5-D0E3-4D8E-936F-8BED078B7BA9}" dt="2018-03-01T17:55:38.264" v="1332" actId="27636"/>
          <ac:spMkLst>
            <pc:docMk/>
            <pc:sldMk cId="922778894" sldId="278"/>
            <ac:spMk id="3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7T19:22:38.216" v="1198" actId="15"/>
          <ac:spMkLst>
            <pc:docMk/>
            <pc:sldMk cId="922778894" sldId="278"/>
            <ac:spMk id="4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2-24T10:36:01.156" v="881" actId="20577"/>
        <pc:sldMkLst>
          <pc:docMk/>
          <pc:sldMk cId="760310869" sldId="279"/>
        </pc:sldMkLst>
        <pc:spChg chg="mod">
          <ac:chgData name="Alexander Albrant" userId="b090f9c80978b1c0" providerId="LiveId" clId="{21539BC5-D0E3-4D8E-936F-8BED078B7BA9}" dt="2018-02-24T10:35:46.601" v="854" actId="20577"/>
          <ac:spMkLst>
            <pc:docMk/>
            <pc:sldMk cId="760310869" sldId="279"/>
            <ac:spMk id="3" creationId="{00000000-0000-0000-0000-000000000000}"/>
          </ac:spMkLst>
        </pc:spChg>
        <pc:spChg chg="mod">
          <ac:chgData name="Alexander Albrant" userId="b090f9c80978b1c0" providerId="LiveId" clId="{21539BC5-D0E3-4D8E-936F-8BED078B7BA9}" dt="2018-02-24T10:36:01.156" v="881" actId="20577"/>
          <ac:spMkLst>
            <pc:docMk/>
            <pc:sldMk cId="760310869" sldId="279"/>
            <ac:spMk id="4" creationId="{00000000-0000-0000-0000-000000000000}"/>
          </ac:spMkLst>
        </pc:spChg>
      </pc:sldChg>
      <pc:sldChg chg="modSp del">
        <pc:chgData name="Alexander Albrant" userId="b090f9c80978b1c0" providerId="LiveId" clId="{21539BC5-D0E3-4D8E-936F-8BED078B7BA9}" dt="2018-03-02T18:48:21.427" v="1344" actId="2696"/>
        <pc:sldMkLst>
          <pc:docMk/>
          <pc:sldMk cId="210812610" sldId="282"/>
        </pc:sldMkLst>
        <pc:spChg chg="mod">
          <ac:chgData name="Alexander Albrant" userId="b090f9c80978b1c0" providerId="LiveId" clId="{21539BC5-D0E3-4D8E-936F-8BED078B7BA9}" dt="2018-02-27T17:45:50.668" v="995" actId="20577"/>
          <ac:spMkLst>
            <pc:docMk/>
            <pc:sldMk cId="210812610" sldId="282"/>
            <ac:spMk id="3" creationId="{00000000-0000-0000-0000-000000000000}"/>
          </ac:spMkLst>
        </pc:spChg>
      </pc:sldChg>
      <pc:sldChg chg="modSp">
        <pc:chgData name="Alexander Albrant" userId="b090f9c80978b1c0" providerId="LiveId" clId="{21539BC5-D0E3-4D8E-936F-8BED078B7BA9}" dt="2018-03-01T17:55:38.286" v="1334" actId="27636"/>
        <pc:sldMkLst>
          <pc:docMk/>
          <pc:sldMk cId="1863524822" sldId="285"/>
        </pc:sldMkLst>
        <pc:spChg chg="mod">
          <ac:chgData name="Alexander Albrant" userId="b090f9c80978b1c0" providerId="LiveId" clId="{21539BC5-D0E3-4D8E-936F-8BED078B7BA9}" dt="2018-03-01T17:55:38.286" v="1334" actId="27636"/>
          <ac:spMkLst>
            <pc:docMk/>
            <pc:sldMk cId="1863524822" sldId="285"/>
            <ac:spMk id="3" creationId="{00000000-0000-0000-0000-000000000000}"/>
          </ac:spMkLst>
        </pc:spChg>
      </pc:sldChg>
      <pc:sldChg chg="modSp add">
        <pc:chgData name="Alexander Albrant" userId="b090f9c80978b1c0" providerId="LiveId" clId="{21539BC5-D0E3-4D8E-936F-8BED078B7BA9}" dt="2018-02-18T19:54:31.469" v="833" actId="14"/>
        <pc:sldMkLst>
          <pc:docMk/>
          <pc:sldMk cId="2112691535" sldId="286"/>
        </pc:sldMkLst>
        <pc:spChg chg="mod">
          <ac:chgData name="Alexander Albrant" userId="b090f9c80978b1c0" providerId="LiveId" clId="{21539BC5-D0E3-4D8E-936F-8BED078B7BA9}" dt="2018-02-18T19:54:31.469" v="833" actId="14"/>
          <ac:spMkLst>
            <pc:docMk/>
            <pc:sldMk cId="2112691535" sldId="286"/>
            <ac:spMk id="3" creationId="{00000000-0000-0000-0000-000000000000}"/>
          </ac:spMkLst>
        </pc:spChg>
      </pc:sldChg>
      <pc:sldChg chg="addSp modSp">
        <pc:chgData name="Alexander Albrant" userId="b090f9c80978b1c0" providerId="LiveId" clId="{21539BC5-D0E3-4D8E-936F-8BED078B7BA9}" dt="2018-02-27T18:01:57.885" v="1010" actId="255"/>
        <pc:sldMkLst>
          <pc:docMk/>
          <pc:sldMk cId="1734691331" sldId="288"/>
        </pc:sldMkLst>
        <pc:spChg chg="mod">
          <ac:chgData name="Alexander Albrant" userId="b090f9c80978b1c0" providerId="LiveId" clId="{21539BC5-D0E3-4D8E-936F-8BED078B7BA9}" dt="2018-02-27T18:01:57.885" v="1010" actId="255"/>
          <ac:spMkLst>
            <pc:docMk/>
            <pc:sldMk cId="1734691331" sldId="288"/>
            <ac:spMk id="3" creationId="{00000000-0000-0000-0000-000000000000}"/>
          </ac:spMkLst>
        </pc:spChg>
        <pc:spChg chg="add mod">
          <ac:chgData name="Alexander Albrant" userId="b090f9c80978b1c0" providerId="LiveId" clId="{21539BC5-D0E3-4D8E-936F-8BED078B7BA9}" dt="2018-02-27T18:01:46.672" v="1007" actId="27636"/>
          <ac:spMkLst>
            <pc:docMk/>
            <pc:sldMk cId="1734691331" sldId="288"/>
            <ac:spMk id="6" creationId="{484CC529-88C8-46B8-8E4F-EEB7F881665E}"/>
          </ac:spMkLst>
        </pc:spChg>
      </pc:sldChg>
      <pc:sldChg chg="modSp modAnim">
        <pc:chgData name="Alexander Albrant" userId="b090f9c80978b1c0" providerId="LiveId" clId="{21539BC5-D0E3-4D8E-936F-8BED078B7BA9}" dt="2018-02-26T19:59:13.835" v="964" actId="255"/>
        <pc:sldMkLst>
          <pc:docMk/>
          <pc:sldMk cId="2024699387" sldId="290"/>
        </pc:sldMkLst>
        <pc:spChg chg="mod">
          <ac:chgData name="Alexander Albrant" userId="b090f9c80978b1c0" providerId="LiveId" clId="{21539BC5-D0E3-4D8E-936F-8BED078B7BA9}" dt="2018-02-26T19:59:13.835" v="964" actId="255"/>
          <ac:spMkLst>
            <pc:docMk/>
            <pc:sldMk cId="2024699387" sldId="290"/>
            <ac:spMk id="3" creationId="{00000000-0000-0000-0000-000000000000}"/>
          </ac:spMkLst>
        </pc:spChg>
      </pc:sldChg>
      <pc:sldChg chg="modSp add">
        <pc:chgData name="Alexander Albrant" userId="b090f9c80978b1c0" providerId="LiveId" clId="{21539BC5-D0E3-4D8E-936F-8BED078B7BA9}" dt="2018-02-26T19:59:25.468" v="965" actId="20577"/>
        <pc:sldMkLst>
          <pc:docMk/>
          <pc:sldMk cId="194544585" sldId="291"/>
        </pc:sldMkLst>
        <pc:spChg chg="mod">
          <ac:chgData name="Alexander Albrant" userId="b090f9c80978b1c0" providerId="LiveId" clId="{21539BC5-D0E3-4D8E-936F-8BED078B7BA9}" dt="2018-02-26T19:59:25.468" v="965" actId="20577"/>
          <ac:spMkLst>
            <pc:docMk/>
            <pc:sldMk cId="194544585" sldId="291"/>
            <ac:spMk id="2" creationId="{76181154-C988-4AC6-9B34-56B9956658DE}"/>
          </ac:spMkLst>
        </pc:spChg>
        <pc:spChg chg="mod">
          <ac:chgData name="Alexander Albrant" userId="b090f9c80978b1c0" providerId="LiveId" clId="{21539BC5-D0E3-4D8E-936F-8BED078B7BA9}" dt="2018-02-26T19:59:05.551" v="963" actId="27636"/>
          <ac:spMkLst>
            <pc:docMk/>
            <pc:sldMk cId="194544585" sldId="291"/>
            <ac:spMk id="3" creationId="{57A8D911-2C69-4710-A4CD-7B9BB260D58F}"/>
          </ac:spMkLst>
        </pc:spChg>
      </pc:sldChg>
    </pc:docChg>
  </pc:docChgLst>
  <pc:docChgLst>
    <pc:chgData name="Alexander Albrant" userId="b090f9c80978b1c0" providerId="LiveId" clId="{D5CABE43-4497-41B1-8991-EC4C43D94C77}"/>
    <pc:docChg chg="custSel addSld modSld">
      <pc:chgData name="Alexander Albrant" userId="b090f9c80978b1c0" providerId="LiveId" clId="{D5CABE43-4497-41B1-8991-EC4C43D94C77}" dt="2018-01-27T09:56:56.169" v="103" actId="20577"/>
      <pc:docMkLst>
        <pc:docMk/>
      </pc:docMkLst>
      <pc:sldChg chg="modSp">
        <pc:chgData name="Alexander Albrant" userId="b090f9c80978b1c0" providerId="LiveId" clId="{D5CABE43-4497-41B1-8991-EC4C43D94C77}" dt="2018-01-27T09:53:56.569" v="62" actId="20577"/>
        <pc:sldMkLst>
          <pc:docMk/>
          <pc:sldMk cId="852270197" sldId="258"/>
        </pc:sldMkLst>
        <pc:spChg chg="mod">
          <ac:chgData name="Alexander Albrant" userId="b090f9c80978b1c0" providerId="LiveId" clId="{D5CABE43-4497-41B1-8991-EC4C43D94C77}" dt="2018-01-27T09:53:56.569" v="62" actId="20577"/>
          <ac:spMkLst>
            <pc:docMk/>
            <pc:sldMk cId="852270197" sldId="258"/>
            <ac:spMk id="3" creationId="{00000000-0000-0000-0000-000000000000}"/>
          </ac:spMkLst>
        </pc:spChg>
      </pc:sldChg>
      <pc:sldChg chg="modSp">
        <pc:chgData name="Alexander Albrant" userId="b090f9c80978b1c0" providerId="LiveId" clId="{D5CABE43-4497-41B1-8991-EC4C43D94C77}" dt="2018-01-27T09:56:56.169" v="103" actId="20577"/>
        <pc:sldMkLst>
          <pc:docMk/>
          <pc:sldMk cId="747466648" sldId="260"/>
        </pc:sldMkLst>
        <pc:spChg chg="mod">
          <ac:chgData name="Alexander Albrant" userId="b090f9c80978b1c0" providerId="LiveId" clId="{D5CABE43-4497-41B1-8991-EC4C43D94C77}" dt="2018-01-27T09:56:56.169" v="103" actId="20577"/>
          <ac:spMkLst>
            <pc:docMk/>
            <pc:sldMk cId="747466648" sldId="260"/>
            <ac:spMk id="3" creationId="{00000000-0000-0000-0000-000000000000}"/>
          </ac:spMkLst>
        </pc:spChg>
        <pc:spChg chg="mod">
          <ac:chgData name="Alexander Albrant" userId="b090f9c80978b1c0" providerId="LiveId" clId="{D5CABE43-4497-41B1-8991-EC4C43D94C77}" dt="2018-01-27T09:46:47.063" v="1" actId="255"/>
          <ac:spMkLst>
            <pc:docMk/>
            <pc:sldMk cId="747466648" sldId="260"/>
            <ac:spMk id="4" creationId="{00000000-0000-0000-0000-000000000000}"/>
          </ac:spMkLst>
        </pc:spChg>
      </pc:sldChg>
      <pc:sldChg chg="addSp delSp modSp add">
        <pc:chgData name="Alexander Albrant" userId="b090f9c80978b1c0" providerId="LiveId" clId="{D5CABE43-4497-41B1-8991-EC4C43D94C77}" dt="2018-01-27T09:49:37.789" v="27" actId="14100"/>
        <pc:sldMkLst>
          <pc:docMk/>
          <pc:sldMk cId="2891018936" sldId="264"/>
        </pc:sldMkLst>
        <pc:spChg chg="mod">
          <ac:chgData name="Alexander Albrant" userId="b090f9c80978b1c0" providerId="LiveId" clId="{D5CABE43-4497-41B1-8991-EC4C43D94C77}" dt="2018-01-27T09:48:50.168" v="12" actId="20577"/>
          <ac:spMkLst>
            <pc:docMk/>
            <pc:sldMk cId="2891018936" sldId="264"/>
            <ac:spMk id="2" creationId="{08B45C70-7485-480E-B33C-13695FC75509}"/>
          </ac:spMkLst>
        </pc:spChg>
        <pc:spChg chg="mod">
          <ac:chgData name="Alexander Albrant" userId="b090f9c80978b1c0" providerId="LiveId" clId="{D5CABE43-4497-41B1-8991-EC4C43D94C77}" dt="2018-01-27T09:49:23.227" v="25" actId="242"/>
          <ac:spMkLst>
            <pc:docMk/>
            <pc:sldMk cId="2891018936" sldId="264"/>
            <ac:spMk id="3" creationId="{BB6E983A-BF35-4255-B20D-E2763A477E51}"/>
          </ac:spMkLst>
        </pc:spChg>
        <pc:spChg chg="add del mod">
          <ac:chgData name="Alexander Albrant" userId="b090f9c80978b1c0" providerId="LiveId" clId="{D5CABE43-4497-41B1-8991-EC4C43D94C77}" dt="2018-01-27T09:49:01.364" v="24" actId="14100"/>
          <ac:spMkLst>
            <pc:docMk/>
            <pc:sldMk cId="2891018936" sldId="264"/>
            <ac:spMk id="6" creationId="{403BDFC3-0F84-4E00-9E1B-B0ABFAC0E4AC}"/>
          </ac:spMkLst>
        </pc:spChg>
        <pc:picChg chg="add mod">
          <ac:chgData name="Alexander Albrant" userId="b090f9c80978b1c0" providerId="LiveId" clId="{D5CABE43-4497-41B1-8991-EC4C43D94C77}" dt="2018-01-27T09:49:37.789" v="27" actId="14100"/>
          <ac:picMkLst>
            <pc:docMk/>
            <pc:sldMk cId="2891018936" sldId="264"/>
            <ac:picMk id="7" creationId="{191EFA51-7140-4DA2-91CB-A860343A64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4F54D-055C-E843-AF66-627F479F6C78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E572B-7BD2-2C4B-AD75-CEC0E45A6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8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E572B-7BD2-2C4B-AD75-CEC0E45A6DB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E572B-7BD2-2C4B-AD75-CEC0E45A6DB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9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Codeblock ist </a:t>
            </a:r>
            <a:r>
              <a:rPr lang="de-DE" dirty="0">
                <a:effectLst/>
              </a:rPr>
              <a:t>kein Objekt, sondern syntaktische Struktur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E572B-7BD2-2C4B-AD75-CEC0E45A6DB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74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3DB-869E-3748-86E4-36B2CF35ABCC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79F-3704-8149-90E4-841A6B077454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A7F5-EB71-FC45-A754-73B7AF2A9536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DB88-83CA-E149-93CF-69AE91AF8A1C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308-3530-2044-BEC2-CEB6296C6EA2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E5C-FFF4-3042-B8B0-FE4AF0F91E29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DE29-740E-9047-83F3-130CA27F5DD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9281-1126-D04C-A086-C258BD0E5CEF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621E-4CD6-6642-A5AE-EDF277B5C6CF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8E4D-4886-5147-8C95-E217E88A30A5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6E4B-0600-B24E-81E5-10A0481AE119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by-lang.org/en/about/log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Ruby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 Programmiersysteme </a:t>
            </a:r>
          </a:p>
          <a:p>
            <a:r>
              <a:rPr lang="de-DE" dirty="0"/>
              <a:t>Alexander Albrant</a:t>
            </a:r>
          </a:p>
          <a:p>
            <a:r>
              <a:rPr lang="de-DE" dirty="0"/>
              <a:t>Fernuniversität Hagen, 04. März 2018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06" y="542193"/>
            <a:ext cx="2007187" cy="20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 </a:t>
            </a:r>
            <a:r>
              <a:rPr lang="de-DE" sz="2000" dirty="0" err="1"/>
              <a:t>Proc</a:t>
            </a:r>
            <a:r>
              <a:rPr lang="de-DE" sz="2000" dirty="0"/>
              <a:t> und Lambda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Proc</a:t>
            </a:r>
            <a:r>
              <a:rPr lang="de-DE" dirty="0"/>
              <a:t>-Objekte</a:t>
            </a:r>
            <a:endParaRPr lang="de-DE" dirty="0">
              <a:effectLst/>
            </a:endParaRPr>
          </a:p>
          <a:p>
            <a:pPr marL="0" indent="0">
              <a:buNone/>
            </a:pP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erste Möglichkeit</a:t>
            </a:r>
            <a:b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zweite Möglichkeit</a:t>
            </a:r>
            <a:b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.new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.call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18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=&gt; 3</a:t>
            </a:r>
          </a:p>
          <a:p>
            <a:endParaRPr lang="de-DE" dirty="0"/>
          </a:p>
          <a:p>
            <a:r>
              <a:rPr lang="de-DE" dirty="0"/>
              <a:t>Blockähnliches Verhalten</a:t>
            </a:r>
          </a:p>
          <a:p>
            <a:pPr lvl="1"/>
            <a:r>
              <a:rPr lang="de-DE" dirty="0"/>
              <a:t>Keine Parameterüberprüfung</a:t>
            </a:r>
          </a:p>
          <a:p>
            <a:pPr lvl="1"/>
            <a:r>
              <a:rPr lang="de-DE" dirty="0"/>
              <a:t>Return-Anweisung </a:t>
            </a:r>
            <a:r>
              <a:rPr lang="mr-IN" dirty="0"/>
              <a:t>–</a:t>
            </a:r>
            <a:r>
              <a:rPr lang="de-DE" dirty="0"/>
              <a:t> verlässt den aktuellen Kontext</a:t>
            </a:r>
          </a:p>
          <a:p>
            <a:pPr marL="0" indent="0">
              <a:buNone/>
            </a:pPr>
            <a:endParaRPr lang="de-DE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Lambda </a:t>
            </a:r>
            <a:r>
              <a:rPr lang="mr-IN" dirty="0"/>
              <a:t>–</a:t>
            </a:r>
            <a:r>
              <a:rPr lang="de-DE" dirty="0"/>
              <a:t> Objekte</a:t>
            </a:r>
          </a:p>
          <a:p>
            <a:pPr marL="0" indent="0">
              <a:buNone/>
            </a:pP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erste Möglichkeit</a:t>
            </a:r>
            <a:b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zweite Möglichkeit</a:t>
            </a:r>
            <a:b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-&gt;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de-DE" sz="18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.call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18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=&gt; 3</a:t>
            </a:r>
            <a:endParaRPr lang="de-DE" sz="18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de-DE" dirty="0"/>
          </a:p>
          <a:p>
            <a:r>
              <a:rPr lang="de-DE" dirty="0"/>
              <a:t>Methodenähnliches Verhalten</a:t>
            </a:r>
          </a:p>
          <a:p>
            <a:pPr lvl="1"/>
            <a:r>
              <a:rPr lang="de-DE" dirty="0"/>
              <a:t>Führen Parameterüberprüfung durch</a:t>
            </a:r>
          </a:p>
          <a:p>
            <a:pPr lvl="1"/>
            <a:r>
              <a:rPr lang="de-DE" dirty="0"/>
              <a:t>Return-Anweisung </a:t>
            </a:r>
            <a:r>
              <a:rPr lang="mr-IN" dirty="0"/>
              <a:t>–</a:t>
            </a:r>
            <a:r>
              <a:rPr lang="de-DE" dirty="0"/>
              <a:t> verlässt nur den Block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308-3530-2044-BEC2-CEB6296C6EA2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1800" dirty="0"/>
              <a:t> </a:t>
            </a:r>
            <a:r>
              <a:rPr lang="de-DE" sz="2000" dirty="0" err="1"/>
              <a:t>Proc</a:t>
            </a:r>
            <a:r>
              <a:rPr lang="de-DE" sz="2000" dirty="0"/>
              <a:t> und Lambda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Proc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proc_bsp</a:t>
            </a:r>
            <a:b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"Vor dem Block"</a:t>
            </a:r>
            <a:b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.new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.call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"Nach dem Block"</a:t>
            </a:r>
            <a:b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proc_bsp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Vor dem Block</a:t>
            </a:r>
            <a:b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„</a:t>
            </a:r>
            <a:r>
              <a:rPr lang="de-DE" sz="2000" b="1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“</a:t>
            </a:r>
            <a:endParaRPr lang="de-DE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Lambda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lambda_bsp</a:t>
            </a:r>
            <a:b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"Vor dem Block"</a:t>
            </a:r>
            <a:b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-&gt;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.call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"Nach dem Block"</a:t>
            </a:r>
            <a:b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lambda_bsp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Vor dem Block </a:t>
            </a:r>
            <a:b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Nach dem Block</a:t>
            </a:r>
            <a:b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de-DE" sz="2000" b="1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nil</a:t>
            </a:r>
            <a:endParaRPr lang="de-DE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308-3530-2044-BEC2-CEB6296C6EA2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 err="1"/>
              <a:t>Iteratoren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Iteratoren</a:t>
            </a:r>
            <a:r>
              <a:rPr lang="de-DE"/>
              <a:t> sind Methoden, </a:t>
            </a:r>
            <a:r>
              <a:rPr lang="de-DE" dirty="0"/>
              <a:t>die</a:t>
            </a:r>
            <a:r>
              <a:rPr lang="de-DE"/>
              <a:t> Blocks repetitiv aufrufen</a:t>
            </a:r>
            <a:endParaRPr lang="de-DE" dirty="0"/>
          </a:p>
          <a:p>
            <a:r>
              <a:rPr lang="de-DE" dirty="0"/>
              <a:t>Gibt es in vielen Ruby Klassen, z.B. Array, Hash</a:t>
            </a:r>
            <a:r>
              <a:rPr lang="de-DE"/>
              <a:t>, Range</a:t>
            </a:r>
            <a:r>
              <a:rPr lang="de-DE" dirty="0"/>
              <a:t>..</a:t>
            </a:r>
          </a:p>
          <a:p>
            <a:r>
              <a:rPr lang="de-DE" dirty="0"/>
              <a:t>Bekanntester </a:t>
            </a:r>
            <a:r>
              <a:rPr lang="de-DE" dirty="0" err="1"/>
              <a:t>Iterator</a:t>
            </a:r>
            <a:r>
              <a:rPr lang="de-DE" dirty="0"/>
              <a:t>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each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de-DE" dirty="0"/>
          </a:p>
          <a:p>
            <a:pPr marL="0" indent="0">
              <a:buNone/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each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mr-IN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/>
              <a:t>Verwendung </a:t>
            </a:r>
            <a:r>
              <a:rPr lang="de-DE" dirty="0">
                <a:effectLst/>
              </a:rPr>
              <a:t>von Codeblöcken und </a:t>
            </a:r>
            <a:r>
              <a:rPr lang="de-DE" dirty="0" err="1">
                <a:effectLst/>
              </a:rPr>
              <a:t>Iteratoren</a:t>
            </a:r>
            <a:r>
              <a:rPr lang="de-DE" dirty="0">
                <a:effectLst/>
              </a:rPr>
              <a:t> schafft klare Trennung der Verantwortlichkeiten </a:t>
            </a:r>
          </a:p>
          <a:p>
            <a:pPr lvl="1"/>
            <a:r>
              <a:rPr lang="de-DE" dirty="0" err="1"/>
              <a:t>Iterator</a:t>
            </a:r>
            <a:r>
              <a:rPr lang="de-DE" dirty="0"/>
              <a:t> -  zuständig für die Beschaffung </a:t>
            </a:r>
            <a:r>
              <a:rPr lang="de-DE" dirty="0">
                <a:effectLst/>
              </a:rPr>
              <a:t>nächstmöglichen Elementes</a:t>
            </a:r>
          </a:p>
          <a:p>
            <a:pPr lvl="1"/>
            <a:r>
              <a:rPr lang="de-DE" dirty="0"/>
              <a:t>Codeblock </a:t>
            </a:r>
            <a:r>
              <a:rPr lang="mr-IN" dirty="0"/>
              <a:t>–</a:t>
            </a:r>
            <a:r>
              <a:rPr lang="de-DE" dirty="0"/>
              <a:t> übernimmt die Verarbeitung einzelner Elemente</a:t>
            </a:r>
            <a:endParaRPr lang="de-DE" dirty="0">
              <a:effectLst/>
            </a:endParaRPr>
          </a:p>
          <a:p>
            <a:pPr lvl="1"/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1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einer Methode</a:t>
            </a:r>
          </a:p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plus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0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0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</a:t>
            </a:r>
            <a:b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/>
              <a:t>Return-Anweisung  ist optional</a:t>
            </a:r>
          </a:p>
          <a:p>
            <a:r>
              <a:rPr lang="de-DE" dirty="0"/>
              <a:t>Konventionen: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= - Setter-Methoden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? </a:t>
            </a:r>
            <a:r>
              <a:rPr lang="mr-IN" dirty="0"/>
              <a:t>–</a:t>
            </a:r>
            <a:r>
              <a:rPr lang="de-DE" dirty="0"/>
              <a:t> Methode, die einen booleschen Wert zurückliefert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! </a:t>
            </a:r>
            <a:r>
              <a:rPr lang="mr-IN" dirty="0"/>
              <a:t>–</a:t>
            </a:r>
            <a:r>
              <a:rPr lang="de-DE" dirty="0"/>
              <a:t> destruktive Methode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Container:  Array und Hash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Array</a:t>
            </a:r>
            <a:r>
              <a:rPr lang="de-DE" dirty="0"/>
              <a:t> </a:t>
            </a:r>
            <a:r>
              <a:rPr lang="mr-IN" dirty="0"/>
              <a:t>–</a:t>
            </a:r>
            <a:r>
              <a:rPr lang="de-DE" dirty="0"/>
              <a:t> geordnete Liste von Objekten beliebigen Typs</a:t>
            </a:r>
          </a:p>
          <a:p>
            <a:pPr marL="0" indent="0">
              <a:buNone/>
            </a:pPr>
            <a:r>
              <a:rPr lang="de-DE" sz="2000" dirty="0" err="1"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2000" dirty="0" err="1">
                <a:latin typeface="Consolas" charset="0"/>
                <a:ea typeface="Consolas" charset="0"/>
                <a:cs typeface="Consolas" charset="0"/>
              </a:rPr>
              <a:t>.new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liste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de-DE" sz="20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0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"Dezember"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0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1.314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leeres_array</a:t>
            </a:r>
            <a:r>
              <a:rPr lang="de-DE" sz="20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[]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Zugriff erfolgt über Index (auch negativer ist möglich)</a:t>
            </a:r>
          </a:p>
          <a:p>
            <a:r>
              <a:rPr lang="de-DE" dirty="0">
                <a:effectLst/>
              </a:rPr>
              <a:t>Bereichs-Indizierung möglich</a:t>
            </a:r>
          </a:p>
          <a:p>
            <a:pPr marL="0" indent="0">
              <a:buNone/>
            </a:pP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liste[</a:t>
            </a:r>
            <a:r>
              <a:rPr lang="pt-BR" sz="20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t-BR" sz="20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pt-BR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pt-BR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["</a:t>
            </a:r>
            <a:r>
              <a:rPr lang="pt-BR" sz="2000" b="1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Dezember</a:t>
            </a:r>
            <a:r>
              <a:rPr lang="pt-BR" sz="2000" b="1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", 1.314]</a:t>
            </a:r>
            <a:endParaRPr lang="de-DE" sz="2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Hash</a:t>
            </a:r>
            <a:r>
              <a:rPr lang="de-DE" dirty="0"/>
              <a:t> - assoziativer Arrays mit Objekten als Keys</a:t>
            </a:r>
          </a:p>
          <a:p>
            <a:pPr marL="0" indent="0">
              <a:buNone/>
            </a:pP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leer </a:t>
            </a:r>
            <a:r>
              <a:rPr lang="mr-IN" sz="19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mr-IN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sz="19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coors </a:t>
            </a:r>
            <a:r>
              <a:rPr lang="mr-IN" sz="19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sz="1900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:x </a:t>
            </a:r>
            <a:r>
              <a:rPr lang="mr-IN" sz="1900" i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mr-IN" sz="19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900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:y </a:t>
            </a:r>
            <a:r>
              <a:rPr lang="mr-IN" sz="1900" i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mr-IN" sz="19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900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:z </a:t>
            </a:r>
            <a:r>
              <a:rPr lang="mr-IN" sz="1900" i="1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mr-IN" sz="19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mr-IN" sz="19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endParaRPr lang="de-DE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dirty="0"/>
              <a:t>Zugriff über Key</a:t>
            </a:r>
          </a:p>
          <a:p>
            <a:pPr marL="0" indent="0">
              <a:buNone/>
            </a:pPr>
            <a:r>
              <a:rPr lang="mr-IN" sz="20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coors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:x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mr-IN" sz="20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sz="20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15</a:t>
            </a:r>
            <a:endParaRPr lang="de-DE" sz="2000" dirty="0"/>
          </a:p>
          <a:p>
            <a:r>
              <a:rPr lang="de-DE" dirty="0"/>
              <a:t>Iteration über die Elemente mit Hilfe der Iteratoren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each</a:t>
            </a:r>
            <a:r>
              <a:rPr lang="de-DE" dirty="0"/>
              <a:t> oder </a:t>
            </a:r>
            <a:r>
              <a:rPr lang="de-DE" dirty="0" err="1"/>
              <a:t>each_value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6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Klassen und Objekte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Definition einer Klasse</a:t>
            </a:r>
          </a:p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Klasse</a:t>
            </a:r>
            <a:br>
              <a:rPr lang="de-DE" sz="20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param1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param2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0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@member1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param1</a:t>
            </a:r>
            <a:b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0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@member2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param2</a:t>
            </a:r>
            <a:b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</a:p>
          <a:p>
            <a:r>
              <a:rPr lang="de-DE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Initialize </a:t>
            </a:r>
            <a:r>
              <a:rPr lang="mr-IN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de-DE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/>
              <a:t>Konstruktormethode</a:t>
            </a:r>
            <a:r>
              <a:rPr lang="de-DE" dirty="0"/>
              <a:t> (nicht </a:t>
            </a:r>
            <a:r>
              <a:rPr lang="de-DE" dirty="0" err="1"/>
              <a:t>new</a:t>
            </a:r>
            <a:r>
              <a:rPr lang="de-DE" dirty="0"/>
              <a:t>!)</a:t>
            </a:r>
          </a:p>
          <a:p>
            <a:r>
              <a:rPr lang="de-DE" dirty="0"/>
              <a:t>Keine Möglichkeit Initialize zu überladen, wie z.B. in Java oder C</a:t>
            </a:r>
          </a:p>
          <a:p>
            <a:r>
              <a:rPr lang="de-DE" dirty="0"/>
              <a:t>Alternativen</a:t>
            </a:r>
          </a:p>
          <a:p>
            <a:pPr lvl="1"/>
            <a:r>
              <a:rPr lang="de-DE" dirty="0"/>
              <a:t>Default Argumente: </a:t>
            </a:r>
            <a:r>
              <a:rPr lang="de-DE" sz="20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0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0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0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de-DE" sz="20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de-DE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de-DE" sz="20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... </a:t>
            </a:r>
            <a:r>
              <a:rPr lang="de-DE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de-DE" dirty="0"/>
              <a:t>Variable Argumente: </a:t>
            </a:r>
            <a:r>
              <a:rPr lang="de-DE" sz="20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0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de-DE" sz="2000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de-DE" sz="20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de-DE" sz="20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... </a:t>
            </a:r>
            <a:r>
              <a:rPr lang="de-DE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dirty="0"/>
          </a:p>
          <a:p>
            <a:r>
              <a:rPr lang="de-DE" dirty="0"/>
              <a:t>Klassen sind immer offen und können erweitert werden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02/03/18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3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/>
              <a:t>Einfach-Vererbung </a:t>
            </a:r>
          </a:p>
          <a:p>
            <a:endParaRPr lang="de-DE" sz="4000" dirty="0"/>
          </a:p>
          <a:p>
            <a:pPr marL="0" indent="0">
              <a:lnSpc>
                <a:spcPct val="120000"/>
              </a:lnSpc>
              <a:buNone/>
            </a:pP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Klasse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de-DE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6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</a:t>
            </a:r>
            <a:r>
              <a:rPr lang="de-DE" sz="26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6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de-DE" sz="2600" b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member</a:t>
            </a:r>
            <a:r>
              <a:rPr lang="de-DE" sz="26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6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param</a:t>
            </a:r>
            <a:br>
              <a:rPr lang="de-DE" sz="26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Unterklasse </a:t>
            </a:r>
            <a:r>
              <a:rPr lang="de-DE" sz="26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Klasse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Definition von </a:t>
            </a:r>
            <a:r>
              <a:rPr lang="de-DE" sz="26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de-DE" sz="2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nicht notwendig   </a:t>
            </a:r>
            <a:br>
              <a:rPr lang="de-DE" sz="2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bezeichnung</a:t>
            </a:r>
            <a:br>
              <a:rPr lang="de-DE" sz="26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de-DE" sz="2600" b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member</a:t>
            </a:r>
            <a:br>
              <a:rPr lang="de-DE" sz="26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>
                <a:effectLst/>
              </a:rPr>
              <a:t>Existiert keine direkte Mehrfach-Vererbung </a:t>
            </a:r>
          </a:p>
          <a:p>
            <a:r>
              <a:rPr lang="de-DE" sz="4000" dirty="0"/>
              <a:t>Simulation mit Hilfe von </a:t>
            </a:r>
            <a:r>
              <a:rPr lang="de-DE" sz="4000" dirty="0" err="1"/>
              <a:t>Mixins</a:t>
            </a:r>
            <a:endParaRPr lang="de-DE" sz="4000" dirty="0"/>
          </a:p>
          <a:p>
            <a:endParaRPr lang="de-DE" sz="3200" dirty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Mixin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module_method</a:t>
            </a:r>
            <a:br>
              <a:rPr lang="de-DE" sz="26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2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"Methode aus dem </a:t>
            </a:r>
            <a:r>
              <a:rPr lang="de-DE" sz="26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Mixin</a:t>
            </a:r>
            <a:r>
              <a:rPr lang="de-DE" sz="2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de-DE" sz="2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KlasseMitInclude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i="1" dirty="0" err="1">
                <a:effectLst/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de-DE" sz="2600" i="1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Mixin</a:t>
            </a: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i="1" dirty="0">
                <a:solidFill>
                  <a:srgbClr val="808080"/>
                </a:solidFill>
                <a:latin typeface="Consolas" charset="0"/>
              </a:rPr>
              <a:t>#</a:t>
            </a:r>
            <a:r>
              <a:rPr lang="de-DE" sz="2600" i="1" dirty="0" err="1">
                <a:solidFill>
                  <a:srgbClr val="808080"/>
                </a:solidFill>
                <a:latin typeface="Consolas" charset="0"/>
              </a:rPr>
              <a:t>Instanzmethoden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KlasseMitExtend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600" i="1" dirty="0" err="1">
                <a:effectLst/>
                <a:latin typeface="Consolas" charset="0"/>
                <a:ea typeface="Consolas" charset="0"/>
                <a:cs typeface="Consolas" charset="0"/>
              </a:rPr>
              <a:t>extend</a:t>
            </a:r>
            <a:r>
              <a:rPr lang="de-DE" sz="2600" i="1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Mixin</a:t>
            </a:r>
            <a: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600" i="1" dirty="0">
                <a:solidFill>
                  <a:srgbClr val="808080"/>
                </a:solidFill>
                <a:latin typeface="Consolas" charset="0"/>
              </a:rPr>
              <a:t>#Klassenmethoden</a:t>
            </a:r>
            <a:br>
              <a:rPr lang="de-DE" sz="26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sz="26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 err="1"/>
              <a:t>Exceptions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Exception</a:t>
            </a:r>
            <a:r>
              <a:rPr lang="de-DE" dirty="0"/>
              <a:t> Objekt speichert Information über den Fehler</a:t>
            </a:r>
          </a:p>
          <a:p>
            <a:r>
              <a:rPr lang="de-DE" dirty="0"/>
              <a:t>Implementierung eigener </a:t>
            </a:r>
            <a:r>
              <a:rPr lang="de-DE" dirty="0" err="1"/>
              <a:t>Exeptionklassen</a:t>
            </a:r>
            <a:r>
              <a:rPr lang="de-DE" dirty="0"/>
              <a:t> ist möglich</a:t>
            </a:r>
          </a:p>
          <a:p>
            <a:r>
              <a:rPr lang="de-DE" dirty="0"/>
              <a:t>Eigene </a:t>
            </a:r>
            <a:r>
              <a:rPr lang="de-DE" dirty="0" err="1"/>
              <a:t>Exceptionklasse</a:t>
            </a:r>
            <a:r>
              <a:rPr lang="de-DE" dirty="0"/>
              <a:t> muss </a:t>
            </a:r>
          </a:p>
          <a:p>
            <a:pPr lvl="1"/>
            <a:r>
              <a:rPr lang="de-DE" dirty="0"/>
              <a:t>von </a:t>
            </a:r>
            <a:r>
              <a:rPr lang="de-DE" dirty="0" err="1">
                <a:effectLst/>
              </a:rPr>
              <a:t>StandardError</a:t>
            </a:r>
            <a:r>
              <a:rPr lang="de-DE" dirty="0">
                <a:effectLst/>
              </a:rPr>
              <a:t> </a:t>
            </a:r>
          </a:p>
          <a:p>
            <a:pPr lvl="1"/>
            <a:r>
              <a:rPr lang="de-DE" dirty="0"/>
              <a:t>oder von </a:t>
            </a:r>
            <a:r>
              <a:rPr lang="de-DE" dirty="0">
                <a:effectLst/>
              </a:rPr>
              <a:t>einer Unterklasse der </a:t>
            </a:r>
            <a:r>
              <a:rPr lang="de-DE" dirty="0" err="1">
                <a:effectLst/>
              </a:rPr>
              <a:t>StandardError</a:t>
            </a:r>
            <a:r>
              <a:rPr lang="de-DE" dirty="0">
                <a:effectLst/>
              </a:rPr>
              <a:t>  erben</a:t>
            </a:r>
          </a:p>
          <a:p>
            <a:r>
              <a:rPr lang="de-DE" dirty="0"/>
              <a:t>Keywords:</a:t>
            </a:r>
            <a:endParaRPr lang="de-DE" dirty="0">
              <a:effectLst/>
            </a:endParaRPr>
          </a:p>
          <a:p>
            <a:pPr lvl="1"/>
            <a:r>
              <a:rPr lang="de-DE" dirty="0" err="1">
                <a:effectLst/>
              </a:rPr>
              <a:t>Rescue</a:t>
            </a:r>
            <a:endParaRPr lang="de-DE" dirty="0">
              <a:effectLst/>
            </a:endParaRPr>
          </a:p>
          <a:p>
            <a:pPr lvl="1"/>
            <a:r>
              <a:rPr lang="de-DE" dirty="0" err="1"/>
              <a:t>Ensure</a:t>
            </a:r>
            <a:endParaRPr lang="de-DE" dirty="0"/>
          </a:p>
          <a:p>
            <a:pPr lvl="1"/>
            <a:r>
              <a:rPr lang="de-DE" dirty="0" err="1">
                <a:effectLst/>
              </a:rPr>
              <a:t>Raise</a:t>
            </a:r>
            <a:endParaRPr lang="de-DE" dirty="0">
              <a:effectLst/>
            </a:endParaRPr>
          </a:p>
          <a:p>
            <a:pPr lvl="1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begin</a:t>
            </a:r>
            <a:b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hier kommt es zum Fehler</a:t>
            </a:r>
            <a:b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rescue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ArgumentError</a:t>
            </a:r>
            <a:br>
              <a:rPr lang="de-DE" sz="20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Fehler wird abgefangen und kann hier behandelt werden.</a:t>
            </a:r>
            <a:b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de-DE" sz="20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rescue</a:t>
            </a: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NameError</a:t>
            </a:r>
            <a:r>
              <a:rPr lang="de-DE" sz="20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</a:t>
            </a:r>
            <a:b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000" i="1" dirty="0" err="1">
                <a:effectLst/>
                <a:latin typeface="Consolas" charset="0"/>
                <a:ea typeface="Consolas" charset="0"/>
                <a:cs typeface="Consolas" charset="0"/>
              </a:rPr>
              <a:t>raise</a:t>
            </a:r>
            <a:r>
              <a:rPr lang="de-DE" sz="2000" i="1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 </a:t>
            </a: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weitergeben</a:t>
            </a:r>
          </a:p>
          <a:p>
            <a:pPr marL="0" indent="0">
              <a:buNone/>
            </a:pPr>
            <a:r>
              <a:rPr lang="de-DE" sz="20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ensure</a:t>
            </a:r>
            <a:endParaRPr lang="de-DE" sz="2000" b="1" dirty="0">
              <a:solidFill>
                <a:srgbClr val="000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diesen Code-Abschnitt immer ausführen</a:t>
            </a:r>
            <a:br>
              <a:rPr lang="de-DE" sz="20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0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endParaRPr lang="de-DE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 err="1"/>
              <a:t>Introspektions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effectLst/>
              </a:rPr>
              <a:t>Introspektion ist die Möglichkeit, zur Laufzeit die Informationen über eine Klasse oder ein Objekt zu untersuchen</a:t>
            </a:r>
            <a:r>
              <a:rPr lang="de-DE" dirty="0"/>
              <a:t>.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class</a:t>
            </a:r>
            <a:r>
              <a:rPr lang="de-DE" dirty="0">
                <a:latin typeface="Consolas" panose="020B0609020204030204" pitchFamily="49" charset="0"/>
              </a:rPr>
              <a:t>() </a:t>
            </a:r>
            <a:r>
              <a:rPr lang="de-DE" dirty="0"/>
              <a:t>- zu welcher Klasse gehört ein Objekt</a:t>
            </a:r>
            <a:r>
              <a:rPr lang="de-DE" dirty="0">
                <a:effectLst/>
              </a:rPr>
              <a:t> </a:t>
            </a:r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instance_methods</a:t>
            </a:r>
            <a:r>
              <a:rPr lang="de-DE" dirty="0">
                <a:latin typeface="Consolas" panose="020B0609020204030204" pitchFamily="49" charset="0"/>
              </a:rPr>
              <a:t>() </a:t>
            </a:r>
            <a:r>
              <a:rPr lang="de-DE" dirty="0"/>
              <a:t>- welche </a:t>
            </a:r>
            <a:r>
              <a:rPr lang="de-DE" dirty="0" err="1"/>
              <a:t>Instanzmethoden</a:t>
            </a:r>
            <a:r>
              <a:rPr lang="de-DE" dirty="0"/>
              <a:t> besitzt ein Objekt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ancestors</a:t>
            </a:r>
            <a:r>
              <a:rPr lang="de-DE" dirty="0">
                <a:latin typeface="Consolas" panose="020B0609020204030204" pitchFamily="49" charset="0"/>
              </a:rPr>
              <a:t>() </a:t>
            </a:r>
            <a:r>
              <a:rPr lang="de-DE" dirty="0"/>
              <a:t>– liefert die Objekthierarchie zurück</a:t>
            </a:r>
          </a:p>
          <a:p>
            <a:r>
              <a:rPr lang="de-DE" dirty="0"/>
              <a:t>Weitere Möglichkeiten: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respond_to</a:t>
            </a:r>
            <a:r>
              <a:rPr lang="de-DE" dirty="0">
                <a:latin typeface="Consolas" panose="020B0609020204030204" pitchFamily="49" charset="0"/>
              </a:rPr>
              <a:t>? </a:t>
            </a:r>
            <a:r>
              <a:rPr lang="de-DE" dirty="0"/>
              <a:t>– </a:t>
            </a:r>
            <a:r>
              <a:rPr lang="de-DE" dirty="0" err="1"/>
              <a:t>Prüfen,ob</a:t>
            </a:r>
            <a:r>
              <a:rPr lang="de-DE" dirty="0"/>
              <a:t> das Objekt die Methode kennt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instance_of</a:t>
            </a:r>
            <a:r>
              <a:rPr lang="de-DE" dirty="0">
                <a:latin typeface="Consolas" panose="020B0609020204030204" pitchFamily="49" charset="0"/>
              </a:rPr>
              <a:t>? - </a:t>
            </a:r>
            <a:r>
              <a:rPr lang="de-DE" dirty="0"/>
              <a:t>liefert </a:t>
            </a:r>
            <a:r>
              <a:rPr lang="de-DE" dirty="0" err="1"/>
              <a:t>true</a:t>
            </a:r>
            <a:r>
              <a:rPr lang="de-DE" dirty="0"/>
              <a:t> zurück, wenn das Objekt von der angegebenen Klasse ist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kind_of</a:t>
            </a:r>
            <a:r>
              <a:rPr lang="de-DE" dirty="0">
                <a:latin typeface="Consolas" panose="020B0609020204030204" pitchFamily="49" charset="0"/>
              </a:rPr>
              <a:t>? </a:t>
            </a:r>
            <a:r>
              <a:rPr lang="de-DE" dirty="0"/>
              <a:t>oder </a:t>
            </a:r>
            <a:r>
              <a:rPr lang="de-DE" dirty="0" err="1">
                <a:latin typeface="Consolas" panose="020B0609020204030204" pitchFamily="49" charset="0"/>
              </a:rPr>
              <a:t>is_a</a:t>
            </a:r>
            <a:r>
              <a:rPr lang="de-DE" dirty="0">
                <a:latin typeface="Consolas" panose="020B0609020204030204" pitchFamily="49" charset="0"/>
              </a:rPr>
              <a:t>? – wie </a:t>
            </a:r>
            <a:r>
              <a:rPr lang="de-DE" dirty="0" err="1">
                <a:latin typeface="Consolas" panose="020B0609020204030204" pitchFamily="49" charset="0"/>
              </a:rPr>
              <a:t>instance_of</a:t>
            </a:r>
            <a:r>
              <a:rPr lang="de-DE" dirty="0">
                <a:latin typeface="Consolas" panose="020B0609020204030204" pitchFamily="49" charset="0"/>
              </a:rPr>
              <a:t>?, </a:t>
            </a:r>
            <a:r>
              <a:rPr lang="de-DE" dirty="0"/>
              <a:t>berücksichtigt aber auch die Oberklassen und gegebenenfalls eingebundene </a:t>
            </a:r>
            <a:r>
              <a:rPr lang="de-DE" dirty="0" err="1"/>
              <a:t>Mixins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Ruby ist keine Funktionale Programmiersprache</a:t>
            </a:r>
          </a:p>
          <a:p>
            <a:r>
              <a:rPr lang="de-DE" dirty="0"/>
              <a:t>funktionalen Programmierstil mit Hilfe von Blöcken, Lambdas und </a:t>
            </a:r>
            <a:r>
              <a:rPr lang="de-DE" dirty="0" err="1"/>
              <a:t>Procs</a:t>
            </a:r>
            <a:r>
              <a:rPr lang="de-DE" dirty="0"/>
              <a:t> </a:t>
            </a:r>
          </a:p>
          <a:p>
            <a:r>
              <a:rPr lang="de-DE" dirty="0"/>
              <a:t>Funktionale Programmierung = Programmieren mit Funktionen</a:t>
            </a:r>
          </a:p>
          <a:p>
            <a:pPr lvl="1"/>
            <a:r>
              <a:rPr lang="de-DE" dirty="0"/>
              <a:t>mathematische Funktionen ohne Seiteneffekte</a:t>
            </a:r>
          </a:p>
          <a:p>
            <a:pPr lvl="1"/>
            <a:r>
              <a:rPr lang="de-DE" dirty="0"/>
              <a:t>bei gleichen Eingabewerten immer der gleiche Rückgabewert</a:t>
            </a:r>
          </a:p>
          <a:p>
            <a:r>
              <a:rPr lang="de-DE" dirty="0"/>
              <a:t>1. Regel: Variablen müssen wie Konstante behandelt werden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Falsch</a:t>
            </a:r>
            <a:r>
              <a:rPr lang="de-DE" dirty="0"/>
              <a:t>: x = x + 1</a:t>
            </a:r>
          </a:p>
          <a:p>
            <a:pPr lvl="1"/>
            <a:r>
              <a:rPr lang="de-DE" dirty="0">
                <a:solidFill>
                  <a:srgbClr val="00B050"/>
                </a:solidFill>
              </a:rPr>
              <a:t>Richtig</a:t>
            </a:r>
            <a:r>
              <a:rPr lang="de-DE" dirty="0"/>
              <a:t>: y = x + 1</a:t>
            </a:r>
          </a:p>
          <a:p>
            <a:r>
              <a:rPr lang="de-DE" dirty="0"/>
              <a:t>2. </a:t>
            </a:r>
            <a:r>
              <a:rPr lang="de-DE"/>
              <a:t>Regel: Funktion </a:t>
            </a:r>
            <a:r>
              <a:rPr lang="de-DE" dirty="0"/>
              <a:t>darf eingehende Argumente nicht verändern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885825"/>
            <a:ext cx="9905998" cy="4905375"/>
          </a:xfrm>
        </p:spPr>
        <p:txBody>
          <a:bodyPr/>
          <a:lstStyle/>
          <a:p>
            <a:r>
              <a:rPr lang="de-DE" sz="2800" dirty="0"/>
              <a:t>Einführung</a:t>
            </a:r>
          </a:p>
          <a:p>
            <a:r>
              <a:rPr lang="de-DE" sz="2800" dirty="0"/>
              <a:t>Grundlagen</a:t>
            </a:r>
          </a:p>
          <a:p>
            <a:r>
              <a:rPr lang="de-DE" sz="2800" dirty="0"/>
              <a:t>Funktionale Programmierung</a:t>
            </a:r>
          </a:p>
          <a:p>
            <a:r>
              <a:rPr lang="de-DE" dirty="0"/>
              <a:t>Vorstellung Ruby on </a:t>
            </a:r>
            <a:r>
              <a:rPr lang="de-DE" dirty="0" err="1"/>
              <a:t>Rails</a:t>
            </a:r>
            <a:r>
              <a:rPr lang="de-DE" sz="2800" dirty="0"/>
              <a:t> </a:t>
            </a:r>
          </a:p>
          <a:p>
            <a:r>
              <a:rPr lang="de-DE" sz="2800" dirty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3E3-7302-2841-AB1F-50DB9DDAF5BB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0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Programmierung zeichnet sich durch First Class </a:t>
            </a:r>
            <a:r>
              <a:rPr lang="de-DE" dirty="0" err="1"/>
              <a:t>Functions</a:t>
            </a:r>
            <a:r>
              <a:rPr lang="de-DE" dirty="0"/>
              <a:t> aus</a:t>
            </a:r>
          </a:p>
          <a:p>
            <a:pPr lvl="1"/>
            <a:r>
              <a:rPr lang="de-DE" dirty="0"/>
              <a:t>Kann wie Wert einer Variable zugewiesen werden</a:t>
            </a:r>
          </a:p>
          <a:p>
            <a:pPr lvl="1"/>
            <a:r>
              <a:rPr lang="de-DE" dirty="0"/>
              <a:t>Kann zur Laufzeit erzeugt werden</a:t>
            </a:r>
          </a:p>
          <a:p>
            <a:pPr lvl="1"/>
            <a:r>
              <a:rPr lang="de-DE" dirty="0"/>
              <a:t>Kann als Argument oder Rückgabewert verwendet werden (Funktionen höherer Ordnung)	</a:t>
            </a:r>
          </a:p>
          <a:p>
            <a:r>
              <a:rPr lang="de-DE" dirty="0"/>
              <a:t>Beispiel für Funktionen höherer Ordnung</a:t>
            </a:r>
          </a:p>
          <a:p>
            <a:pPr lvl="1"/>
            <a:r>
              <a:rPr lang="de-DE" dirty="0" err="1"/>
              <a:t>Map</a:t>
            </a:r>
            <a:r>
              <a:rPr lang="de-DE" dirty="0"/>
              <a:t> =&gt; </a:t>
            </a:r>
            <a:r>
              <a:rPr lang="de-DE" dirty="0" err="1"/>
              <a:t>Map</a:t>
            </a:r>
            <a:r>
              <a:rPr lang="de-DE" dirty="0"/>
              <a:t> - </a:t>
            </a:r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/>
              <a:t>Filter =&gt; Select -</a:t>
            </a:r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Foldr</a:t>
            </a:r>
            <a:r>
              <a:rPr lang="de-DE" dirty="0"/>
              <a:t> =&gt; </a:t>
            </a:r>
            <a:r>
              <a:rPr lang="de-DE" dirty="0" err="1"/>
              <a:t>Inject</a:t>
            </a:r>
            <a:r>
              <a:rPr lang="de-DE" dirty="0"/>
              <a:t> - </a:t>
            </a:r>
            <a:r>
              <a:rPr lang="de-DE" dirty="0" err="1"/>
              <a:t>Iterator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Jedes Element wird mit sich selbst multipliziert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Als Ergebnis wird eine Liste mit neuen Werten zurückgeliefert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{|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=&gt; [1, 4, 9, 16] </a:t>
            </a: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filtert die Elemente einer Liste anhand der Bedingung im Block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  </a:t>
            </a:r>
            <a:r>
              <a:rPr lang="de-DE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.odd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? } 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=&gt; [5, 7]</a:t>
            </a: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Summiert alle Elemente einer Liste und gibt als Ergebnis zurück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inject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{|</a:t>
            </a:r>
            <a:r>
              <a:rPr lang="de-DE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=&gt; 60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2800" dirty="0"/>
              <a:t>Funktionen als Rückgabewert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de-DE" sz="2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3200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addierer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hat eine </a:t>
            </a:r>
            <a: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"Funktion" 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als Rückgabewert</a:t>
            </a:r>
            <a:b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32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200" i="1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addierer</a:t>
            </a: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32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32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32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  -&gt; { </a:t>
            </a:r>
            <a:r>
              <a:rPr lang="de-DE" sz="32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32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de-DE" sz="32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lambda-</a:t>
            </a:r>
            <a:r>
              <a:rPr lang="de-DE" sz="3200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Objekt</a:t>
            </a:r>
            <a:b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3200" b="1" dirty="0">
              <a:solidFill>
                <a:srgbClr val="000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3200" b="1" dirty="0">
              <a:solidFill>
                <a:srgbClr val="000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Funktion, kann als Wert einer Variable zugewiesen werden</a:t>
            </a:r>
            <a:b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fkt_addierer</a:t>
            </a:r>
            <a:r>
              <a:rPr lang="de-DE" sz="32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32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addierer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3200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führt die Funktion aus</a:t>
            </a:r>
            <a:b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fkt_addierer</a:t>
            </a:r>
            <a:r>
              <a:rPr lang="de-DE" sz="32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.call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2</a:t>
            </a:r>
            <a:b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alternativer Aufruf</a:t>
            </a:r>
            <a:b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32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addierer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de-DE" sz="32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32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2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5</a:t>
            </a:r>
            <a:br>
              <a:rPr lang="de-DE" sz="32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de-DE" sz="32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de-DE" sz="2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de-DE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4CC529-88C8-46B8-8E4F-EEB7F881665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100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2100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2100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2100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de-DE" sz="2800" dirty="0"/>
              <a:t>Seit Ruby 1.9 </a:t>
            </a:r>
            <a:r>
              <a:rPr lang="de-DE" sz="2800" dirty="0" err="1"/>
              <a:t>Currying</a:t>
            </a:r>
            <a:r>
              <a:rPr lang="de-DE" sz="2800" dirty="0"/>
              <a:t> und partielle Auswertung möglich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de-DE" sz="2800" dirty="0" err="1"/>
              <a:t>Currying</a:t>
            </a:r>
            <a:r>
              <a:rPr lang="de-DE" sz="2800" dirty="0"/>
              <a:t> = Funktion mit </a:t>
            </a:r>
            <a:r>
              <a:rPr lang="de-DE" sz="2800" dirty="0" err="1"/>
              <a:t>n</a:t>
            </a:r>
            <a:r>
              <a:rPr lang="de-DE" sz="2800" dirty="0"/>
              <a:t>-Parametern =&gt; </a:t>
            </a:r>
            <a:r>
              <a:rPr lang="de-DE" sz="2800" dirty="0" err="1"/>
              <a:t>n</a:t>
            </a:r>
            <a:r>
              <a:rPr lang="de-DE" sz="2800" dirty="0"/>
              <a:t> Funktionen mit jeweils einem Parametern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de-DE" sz="2800" dirty="0"/>
              <a:t>partielle Auswertung = Funktion mit </a:t>
            </a:r>
            <a:r>
              <a:rPr lang="de-DE" sz="2800" dirty="0" err="1"/>
              <a:t>n</a:t>
            </a:r>
            <a:r>
              <a:rPr lang="de-DE" sz="2800" dirty="0"/>
              <a:t>-Parametern =&gt; </a:t>
            </a:r>
            <a:r>
              <a:rPr lang="de-DE" sz="2800" dirty="0" err="1"/>
              <a:t>n</a:t>
            </a:r>
            <a:r>
              <a:rPr lang="de-DE" sz="2800" dirty="0"/>
              <a:t> Funktionen mit m Parametern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Ausgangsfunktion</a:t>
            </a:r>
            <a:b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24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summe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4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400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400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2400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2400" i="1" dirty="0" err="1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2400" dirty="0">
                <a:latin typeface="Consolas" charset="0"/>
                <a:ea typeface="Consolas" charset="0"/>
                <a:cs typeface="Consolas" charset="0"/>
              </a:rPr>
            </a:br>
            <a:endParaRPr lang="de-DE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partieller Auswertung, wenn der erste Aufruf mit zwei Argumenten erfolgen soll</a:t>
            </a:r>
            <a:b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wird die  o.g. Funktion zur folgenden Funktion umgewandelt</a:t>
            </a:r>
            <a:b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24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summe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4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400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2400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} }</a:t>
            </a:r>
            <a:br>
              <a:rPr lang="de-DE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Aufruf</a:t>
            </a:r>
            <a:b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24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summe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.(</a:t>
            </a:r>
            <a:r>
              <a:rPr lang="de-DE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).(</a:t>
            </a:r>
            <a:r>
              <a:rPr lang="de-DE" sz="24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de-DE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de-DE" sz="24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sz="24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=&gt;6</a:t>
            </a:r>
            <a:br>
              <a:rPr lang="de-DE" sz="24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de-DE" sz="2400" b="1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81154-C988-4AC6-9B34-56B99566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Programmierung in Ruby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8D911-2C69-4710-A4CD-7B9BB260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currying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wird die  o.g. Funktion zur folgenden Funktion umgewandelt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summe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{ 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} } }</a:t>
            </a:r>
            <a:br>
              <a:rPr lang="de-DE" dirty="0"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Aufruf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summe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.call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=&gt;6</a:t>
            </a: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de-DE" b="1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Einsatz der Methode </a:t>
            </a:r>
            <a:r>
              <a:rPr lang="de-DE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curry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dirty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b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de-DE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add_currying</a:t>
            </a:r>
            <a:r>
              <a:rPr lang="de-DE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methode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b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curry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=&gt; #&lt;Proc:0x0000000004f258b0 (</a:t>
            </a:r>
            <a:r>
              <a:rPr lang="de-DE" b="1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)&gt;</a:t>
            </a:r>
            <a:b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Jetzt erfolgt der Aufruf, wie bereits oben aufgeführt.</a:t>
            </a:r>
            <a:b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add_currying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.(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).(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de-DE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6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8264E-0C97-4947-97D9-52E9EEDF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742E2-AA96-4F34-90E3-DDF32C39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Ruby on 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Serverseitiges Framework für Webapplikation</a:t>
            </a:r>
          </a:p>
          <a:p>
            <a:r>
              <a:rPr lang="de-DE" dirty="0"/>
              <a:t>David Heinemeier Hansson extrahierte </a:t>
            </a:r>
            <a:r>
              <a:rPr lang="de-DE" dirty="0" err="1"/>
              <a:t>Rails</a:t>
            </a:r>
            <a:r>
              <a:rPr lang="de-DE" dirty="0"/>
              <a:t> aus seinem </a:t>
            </a:r>
            <a:r>
              <a:rPr lang="de-DE" dirty="0" err="1"/>
              <a:t>Basecamp</a:t>
            </a:r>
            <a:r>
              <a:rPr lang="de-DE" dirty="0"/>
              <a:t>-Projekt</a:t>
            </a:r>
          </a:p>
          <a:p>
            <a:r>
              <a:rPr lang="de-DE" dirty="0"/>
              <a:t>2004: Veröffentlicht als Open Source</a:t>
            </a:r>
          </a:p>
          <a:p>
            <a:pPr lvl="1"/>
            <a:endParaRPr lang="de-DE" dirty="0"/>
          </a:p>
          <a:p>
            <a:r>
              <a:rPr lang="de-DE" dirty="0"/>
              <a:t>Model-View-Controller Architektur</a:t>
            </a:r>
          </a:p>
          <a:p>
            <a:endParaRPr lang="de-DE" dirty="0"/>
          </a:p>
          <a:p>
            <a:r>
              <a:rPr lang="de-DE" dirty="0" err="1"/>
              <a:t>Rails</a:t>
            </a:r>
            <a:r>
              <a:rPr lang="de-DE" dirty="0"/>
              <a:t> folgt folgenden Prinzipien:</a:t>
            </a:r>
          </a:p>
          <a:p>
            <a:pPr lvl="1"/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CoC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Don‘t</a:t>
            </a:r>
            <a:r>
              <a:rPr lang="de-DE" dirty="0"/>
              <a:t> Repeat </a:t>
            </a:r>
            <a:r>
              <a:rPr lang="de-DE" dirty="0" err="1"/>
              <a:t>Yourself</a:t>
            </a:r>
            <a:r>
              <a:rPr lang="de-DE" dirty="0"/>
              <a:t>(DRY)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pPr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6" y="3171787"/>
            <a:ext cx="3975100" cy="1816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544961" y="5967334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Wikipedia, "Model View Controller" (2018).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09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Langsame Ausführungsgeschwindigkeit</a:t>
            </a:r>
          </a:p>
          <a:p>
            <a:r>
              <a:rPr lang="de-DE" dirty="0" err="1"/>
              <a:t>Interpreterabhängig</a:t>
            </a:r>
            <a:endParaRPr lang="de-DE" dirty="0"/>
          </a:p>
          <a:p>
            <a:r>
              <a:rPr lang="de-DE" dirty="0">
                <a:effectLst/>
              </a:rPr>
              <a:t>Umsetzung der </a:t>
            </a:r>
            <a:r>
              <a:rPr lang="de-DE" dirty="0" err="1">
                <a:effectLst/>
              </a:rPr>
              <a:t>Subtypings</a:t>
            </a:r>
            <a:r>
              <a:rPr lang="de-DE" dirty="0">
                <a:effectLst/>
              </a:rPr>
              <a:t> ist gewöhnungsbedürftig </a:t>
            </a:r>
          </a:p>
          <a:p>
            <a:pPr lvl="1"/>
            <a:r>
              <a:rPr lang="de-DE" dirty="0">
                <a:effectLst/>
              </a:rPr>
              <a:t>Sichtbarkeit der Methoden kann in der Unterklasse überschrieben werden </a:t>
            </a:r>
          </a:p>
          <a:p>
            <a:r>
              <a:rPr lang="de-DE" dirty="0">
                <a:effectLst/>
              </a:rPr>
              <a:t>Gültigkeitsbereich der Variablen ist verwirrend </a:t>
            </a:r>
          </a:p>
          <a:p>
            <a:endParaRPr lang="de-DE" dirty="0">
              <a:effectLst/>
            </a:endParaRPr>
          </a:p>
          <a:p>
            <a:pPr lvl="1"/>
            <a:endParaRPr lang="de-DE" dirty="0">
              <a:effectLst/>
            </a:endParaRP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Unterstützung </a:t>
            </a:r>
            <a:r>
              <a:rPr lang="de-DE" dirty="0">
                <a:effectLst/>
              </a:rPr>
              <a:t>mehrerer Programmierparadigmen </a:t>
            </a:r>
          </a:p>
          <a:p>
            <a:r>
              <a:rPr lang="de-DE" dirty="0"/>
              <a:t>Ständige Weiterentwicklung</a:t>
            </a:r>
          </a:p>
          <a:p>
            <a:r>
              <a:rPr lang="de-DE" dirty="0"/>
              <a:t>S</a:t>
            </a:r>
            <a:r>
              <a:rPr lang="de-DE" dirty="0">
                <a:effectLst/>
              </a:rPr>
              <a:t>innvolle Konventionen </a:t>
            </a:r>
            <a:r>
              <a:rPr lang="de-DE">
                <a:effectLst/>
              </a:rPr>
              <a:t>und  Kompaktheit</a:t>
            </a:r>
            <a:endParaRPr lang="de-DE" dirty="0">
              <a:effectLst/>
            </a:endParaRPr>
          </a:p>
          <a:p>
            <a:r>
              <a:rPr lang="de-DE" dirty="0">
                <a:effectLst/>
              </a:rPr>
              <a:t>Gute Dokumentation</a:t>
            </a:r>
          </a:p>
          <a:p>
            <a:r>
              <a:rPr lang="de-DE" dirty="0">
                <a:effectLst/>
              </a:rPr>
              <a:t>Plattformunabhängig</a:t>
            </a:r>
          </a:p>
          <a:p>
            <a:r>
              <a:rPr lang="de-DE" dirty="0"/>
              <a:t>Sehr viele Bibliotheken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47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b="1" dirty="0"/>
              <a:t>Wikipedia:</a:t>
            </a:r>
            <a:r>
              <a:rPr lang="de-DE" dirty="0"/>
              <a:t> </a:t>
            </a:r>
            <a:r>
              <a:rPr lang="de-DE" i="1" dirty="0"/>
              <a:t>Model View Controller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/Mo </a:t>
            </a:r>
            <a:r>
              <a:rPr lang="de-DE" dirty="0" err="1"/>
              <a:t>del_View_Controller</a:t>
            </a:r>
            <a:r>
              <a:rPr lang="de-DE" dirty="0"/>
              <a:t>. Version: 2018. – [online, Stand: 05.02.2018] </a:t>
            </a:r>
          </a:p>
          <a:p>
            <a:r>
              <a:rPr lang="de-DE" b="1" dirty="0"/>
              <a:t>Ruby Dokumentation</a:t>
            </a:r>
            <a:r>
              <a:rPr lang="de-DE" dirty="0"/>
              <a:t>: http://</a:t>
            </a:r>
            <a:r>
              <a:rPr lang="de-DE" dirty="0" err="1"/>
              <a:t>www.ruby</a:t>
            </a:r>
            <a:r>
              <a:rPr lang="de-DE" dirty="0"/>
              <a:t>- </a:t>
            </a:r>
            <a:r>
              <a:rPr lang="de-DE" dirty="0" err="1"/>
              <a:t>doc.org</a:t>
            </a:r>
            <a:endParaRPr lang="de-DE" dirty="0"/>
          </a:p>
          <a:p>
            <a:r>
              <a:rPr lang="de-DE" b="1" dirty="0"/>
              <a:t>Thomas, Dave ; </a:t>
            </a:r>
            <a:r>
              <a:rPr lang="de-DE" b="1" dirty="0" err="1"/>
              <a:t>Hunt</a:t>
            </a:r>
            <a:r>
              <a:rPr lang="de-DE" b="1" dirty="0"/>
              <a:t>, Andy ; Fowler, Chad</a:t>
            </a:r>
            <a:r>
              <a:rPr lang="de-DE" dirty="0"/>
              <a:t>: </a:t>
            </a:r>
            <a:br>
              <a:rPr lang="de-DE" dirty="0"/>
            </a:br>
            <a:r>
              <a:rPr lang="de-DE" i="1" dirty="0" err="1"/>
              <a:t>Programming</a:t>
            </a:r>
            <a:r>
              <a:rPr lang="de-DE" i="1" dirty="0"/>
              <a:t> Ruby 1.9 &amp; 2.0 - The </a:t>
            </a:r>
            <a:r>
              <a:rPr lang="de-DE" i="1" dirty="0" err="1"/>
              <a:t>Pragmatic</a:t>
            </a:r>
            <a:r>
              <a:rPr lang="de-DE" i="1" dirty="0"/>
              <a:t> </a:t>
            </a:r>
            <a:r>
              <a:rPr lang="de-DE" i="1" dirty="0" err="1"/>
              <a:t>Programmer’s</a:t>
            </a:r>
            <a:r>
              <a:rPr lang="de-DE" i="1" dirty="0"/>
              <a:t> Guide</a:t>
            </a:r>
            <a:r>
              <a:rPr lang="de-DE" dirty="0"/>
              <a:t>. Addison Wesley, 2013 – ISBN 978–1–93778–549–9 </a:t>
            </a:r>
            <a:endParaRPr lang="de-DE" dirty="0">
              <a:effectLst/>
            </a:endParaRPr>
          </a:p>
          <a:p>
            <a:r>
              <a:rPr lang="de-DE" b="1" dirty="0"/>
              <a:t>Flanagan, David ; Matsumoto, Yukihiro</a:t>
            </a:r>
            <a:r>
              <a:rPr lang="de-DE" dirty="0"/>
              <a:t>: </a:t>
            </a:r>
            <a:br>
              <a:rPr lang="de-DE" dirty="0"/>
            </a:br>
            <a:r>
              <a:rPr lang="de-DE" i="1" dirty="0"/>
              <a:t>The Ruby </a:t>
            </a:r>
            <a:r>
              <a:rPr lang="de-DE" i="1" dirty="0" err="1"/>
              <a:t>Programming</a:t>
            </a:r>
            <a:r>
              <a:rPr lang="de-DE" i="1" dirty="0"/>
              <a:t> Language: </a:t>
            </a:r>
            <a:r>
              <a:rPr lang="de-DE" i="1" dirty="0" err="1"/>
              <a:t>Everything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Need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Know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O’Reilly</a:t>
            </a:r>
            <a:r>
              <a:rPr lang="de-DE" dirty="0"/>
              <a:t> Media, 2008. – ISBN 978–0596516178 </a:t>
            </a:r>
            <a:endParaRPr lang="de-DE" dirty="0">
              <a:effectLst/>
            </a:endParaRPr>
          </a:p>
          <a:p>
            <a:r>
              <a:rPr lang="de-DE" dirty="0"/>
              <a:t>Ruby Logo: </a:t>
            </a:r>
            <a:r>
              <a:rPr lang="de-DE" dirty="0">
                <a:hlinkClick r:id="rId2"/>
              </a:rPr>
              <a:t>https://www.ruby-lang.org/en/about/logo/</a:t>
            </a:r>
            <a:endParaRPr lang="de-DE" dirty="0"/>
          </a:p>
          <a:p>
            <a:r>
              <a:rPr lang="de-DE" b="1" dirty="0" err="1"/>
              <a:t>Lelonek</a:t>
            </a:r>
            <a:r>
              <a:rPr lang="de-DE" b="1" dirty="0"/>
              <a:t>, Kamil</a:t>
            </a:r>
            <a:r>
              <a:rPr lang="de-DE" dirty="0"/>
              <a:t>: </a:t>
            </a:r>
            <a:br>
              <a:rPr lang="de-DE" dirty="0"/>
            </a:br>
            <a:r>
              <a:rPr lang="de-DE" i="1" dirty="0" err="1"/>
              <a:t>Functional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Ruby 1/2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https: //</a:t>
            </a:r>
            <a:r>
              <a:rPr lang="de-DE" dirty="0" err="1"/>
              <a:t>blog.lelonek.me</a:t>
            </a:r>
            <a:r>
              <a:rPr lang="de-DE" dirty="0"/>
              <a:t>/</a:t>
            </a:r>
            <a:r>
              <a:rPr lang="de-DE" dirty="0" err="1"/>
              <a:t>functional-programming-dictionary-with-ruby</a:t>
            </a:r>
            <a:r>
              <a:rPr lang="de-DE" dirty="0"/>
              <a:t>- 38e39b3ddcba. </a:t>
            </a:r>
            <a:endParaRPr lang="de-DE" dirty="0">
              <a:effectLst/>
            </a:endParaRPr>
          </a:p>
          <a:p>
            <a:r>
              <a:rPr lang="de-DE" b="1" dirty="0" err="1"/>
              <a:t>Lelonek</a:t>
            </a:r>
            <a:r>
              <a:rPr lang="de-DE" b="1" dirty="0"/>
              <a:t>, Kamil</a:t>
            </a:r>
            <a:r>
              <a:rPr lang="de-DE" dirty="0"/>
              <a:t>: </a:t>
            </a:r>
            <a:br>
              <a:rPr lang="de-DE" dirty="0"/>
            </a:br>
            <a:r>
              <a:rPr lang="de-DE" i="1" dirty="0" err="1"/>
              <a:t>Functional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Ruby 2/2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https://</a:t>
            </a:r>
            <a:r>
              <a:rPr lang="de-DE" dirty="0" err="1"/>
              <a:t>blog</a:t>
            </a:r>
            <a:r>
              <a:rPr lang="de-DE" dirty="0"/>
              <a:t> .</a:t>
            </a:r>
            <a:r>
              <a:rPr lang="de-DE" dirty="0" err="1"/>
              <a:t>lelonek.me</a:t>
            </a:r>
            <a:r>
              <a:rPr lang="de-DE" dirty="0"/>
              <a:t>/functional-programming-with-ruby-2-2-c711a2db415c. 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E4AA-FB5F-1241-9179-268B24784891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B611-621B-FB4A-B90A-A089773B340C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1693863"/>
            <a:ext cx="8686800" cy="2921000"/>
          </a:xfrm>
        </p:spPr>
        <p:txBody>
          <a:bodyPr>
            <a:normAutofit/>
          </a:bodyPr>
          <a:lstStyle/>
          <a:p>
            <a:pPr algn="ctr"/>
            <a:r>
              <a:rPr lang="de-DE" sz="4000" dirty="0"/>
              <a:t>Vielen Dank!</a:t>
            </a:r>
            <a:br>
              <a:rPr lang="de-DE" sz="4000" dirty="0"/>
            </a:br>
            <a:br>
              <a:rPr lang="de-DE" sz="4000" dirty="0"/>
            </a:br>
            <a:r>
              <a:rPr lang="de-DE" sz="4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80970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1993: von </a:t>
            </a:r>
            <a:r>
              <a:rPr lang="de-DE" dirty="0">
                <a:effectLst/>
              </a:rPr>
              <a:t>Yukihiro „Matz“ Matsumoto </a:t>
            </a:r>
          </a:p>
          <a:p>
            <a:pPr lvl="1"/>
            <a:r>
              <a:rPr lang="de-DE" dirty="0">
                <a:effectLst/>
              </a:rPr>
              <a:t>„mächtiger als Perl und objektorientierter als Python“ </a:t>
            </a:r>
          </a:p>
          <a:p>
            <a:r>
              <a:rPr lang="de-DE" dirty="0"/>
              <a:t>1995: erste Version von Ruby als Open Source</a:t>
            </a:r>
          </a:p>
          <a:p>
            <a:r>
              <a:rPr lang="de-DE" dirty="0"/>
              <a:t>1996: Ruby 1.0</a:t>
            </a:r>
          </a:p>
          <a:p>
            <a:r>
              <a:rPr lang="de-DE" dirty="0"/>
              <a:t>2000: Erstes Buch „</a:t>
            </a:r>
            <a:r>
              <a:rPr lang="de-DE" dirty="0" err="1">
                <a:effectLst/>
              </a:rPr>
              <a:t>Programming</a:t>
            </a:r>
            <a:r>
              <a:rPr lang="de-DE" dirty="0">
                <a:effectLst/>
              </a:rPr>
              <a:t> Ruby“ </a:t>
            </a:r>
            <a:r>
              <a:rPr lang="de-DE" dirty="0"/>
              <a:t>von </a:t>
            </a:r>
            <a:r>
              <a:rPr lang="en-US" dirty="0"/>
              <a:t>Dave Thomas and Andy Hunt and Chad Fowler</a:t>
            </a:r>
          </a:p>
          <a:p>
            <a:r>
              <a:rPr lang="en-US" dirty="0"/>
              <a:t>2004: </a:t>
            </a:r>
            <a:r>
              <a:rPr lang="en-US" dirty="0" err="1"/>
              <a:t>Veröffentlichung</a:t>
            </a:r>
            <a:r>
              <a:rPr lang="en-US" dirty="0"/>
              <a:t> von Web-Application Framework Ruby on Rails</a:t>
            </a:r>
            <a:endParaRPr lang="de-DE" dirty="0">
              <a:effectLst/>
            </a:endParaRPr>
          </a:p>
          <a:p>
            <a:r>
              <a:rPr lang="de-DE" dirty="0">
                <a:effectLst/>
              </a:rPr>
              <a:t>Dezember 2017: Version 2.5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4A35-236C-3947-BB00-F0BA97DC07D5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7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Ruby ist </a:t>
            </a:r>
          </a:p>
          <a:p>
            <a:pPr lvl="1"/>
            <a:r>
              <a:rPr lang="de-DE" dirty="0"/>
              <a:t>vollständig objektorientierte </a:t>
            </a:r>
          </a:p>
          <a:p>
            <a:pPr lvl="1"/>
            <a:r>
              <a:rPr lang="de-DE" dirty="0"/>
              <a:t>dynamisch typisierte </a:t>
            </a:r>
          </a:p>
          <a:p>
            <a:pPr lvl="1"/>
            <a:r>
              <a:rPr lang="de-DE" dirty="0"/>
              <a:t>interpretierte Skriptsprache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Prinzipien von Ruby </a:t>
            </a:r>
          </a:p>
          <a:p>
            <a:pPr lvl="1"/>
            <a:r>
              <a:rPr lang="de-DE" dirty="0"/>
              <a:t>Konsistenz </a:t>
            </a:r>
          </a:p>
          <a:p>
            <a:pPr lvl="2"/>
            <a:r>
              <a:rPr lang="de-DE" dirty="0"/>
              <a:t>nur kleine Menge an Regeln</a:t>
            </a:r>
          </a:p>
          <a:p>
            <a:pPr lvl="2"/>
            <a:r>
              <a:rPr lang="de-DE" dirty="0"/>
              <a:t>Prinzip der  geringsten Überraschung</a:t>
            </a:r>
          </a:p>
          <a:p>
            <a:pPr lvl="1"/>
            <a:r>
              <a:rPr lang="de-DE" dirty="0"/>
              <a:t>Flexibilität</a:t>
            </a:r>
          </a:p>
          <a:p>
            <a:pPr lvl="2"/>
            <a:r>
              <a:rPr lang="de-DE" dirty="0"/>
              <a:t>Einfache Dinge sollen einfach, schwere möglich sein</a:t>
            </a:r>
          </a:p>
          <a:p>
            <a:pPr lvl="1"/>
            <a:r>
              <a:rPr lang="de-DE" dirty="0"/>
              <a:t>Kompakt</a:t>
            </a:r>
          </a:p>
          <a:p>
            <a:pPr lvl="2"/>
            <a:r>
              <a:rPr lang="de-DE" dirty="0"/>
              <a:t>nur die notwendigen Sprachelemente 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pPr/>
              <a:t>28/02/18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46032" y="1690688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Typisierung erfolgt zur Laufzeit (Duck </a:t>
            </a:r>
            <a:r>
              <a:rPr lang="de-DE" dirty="0" err="1"/>
              <a:t>Typing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Methode die eine Liste auf die 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ausgibt</a:t>
            </a: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3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23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3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print_list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3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2300" i="1" dirty="0" err="1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.each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de-DE" sz="23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sz="23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23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3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de-DE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3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23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de-DE" sz="23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Aufruf mit einem Array Objekt</a:t>
            </a: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print_list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de-DE" sz="23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3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a"</a:t>
            </a: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3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de-DE" sz="23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"c</a:t>
            </a:r>
            <a:r>
              <a:rPr lang="de-DE" sz="23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de-DE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a b c</a:t>
            </a: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Aufruf mit einem Integer Objekt</a:t>
            </a: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2300" dirty="0" err="1">
                <a:latin typeface="Consolas" charset="0"/>
                <a:ea typeface="Consolas" charset="0"/>
                <a:cs typeface="Consolas" charset="0"/>
              </a:rPr>
              <a:t>print_list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3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de-DE" sz="23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3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`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print_list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': 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method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`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each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1:Integer (</a:t>
            </a:r>
            <a:r>
              <a:rPr lang="de-DE" sz="23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NoMethodError</a:t>
            </a:r>
            <a: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23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endParaRPr lang="de-DE" sz="23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1001316" y="1690687"/>
            <a:ext cx="5181600" cy="4665663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Vier Typen</a:t>
            </a:r>
          </a:p>
          <a:p>
            <a:pPr lvl="1"/>
            <a:r>
              <a:rPr lang="de-DE" dirty="0">
                <a:latin typeface="Consolas" charset="0"/>
                <a:ea typeface="Consolas" charset="0"/>
                <a:cs typeface="Consolas" charset="0"/>
              </a:rPr>
              <a:t>variable</a:t>
            </a:r>
            <a:r>
              <a:rPr lang="de-DE" dirty="0"/>
              <a:t> = lokale Variable  </a:t>
            </a:r>
          </a:p>
          <a:p>
            <a:pPr lvl="1"/>
            <a:r>
              <a:rPr lang="de-DE" dirty="0">
                <a:latin typeface="Consolas" charset="0"/>
                <a:ea typeface="Consolas" charset="0"/>
                <a:cs typeface="Consolas" charset="0"/>
              </a:rPr>
              <a:t>@variable </a:t>
            </a:r>
            <a:r>
              <a:rPr lang="de-DE" dirty="0"/>
              <a:t>= </a:t>
            </a:r>
            <a:r>
              <a:rPr lang="de-DE" dirty="0" err="1"/>
              <a:t>Instanzvariable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latin typeface="Consolas" charset="0"/>
                <a:ea typeface="Consolas" charset="0"/>
                <a:cs typeface="Consolas" charset="0"/>
              </a:rPr>
              <a:t>@@variable </a:t>
            </a:r>
            <a:r>
              <a:rPr lang="de-DE" dirty="0"/>
              <a:t>= Klassenvariable </a:t>
            </a:r>
          </a:p>
          <a:p>
            <a:pPr lvl="1"/>
            <a:r>
              <a:rPr lang="de-DE" dirty="0">
                <a:latin typeface="Consolas" charset="0"/>
                <a:ea typeface="Consolas" charset="0"/>
                <a:cs typeface="Consolas" charset="0"/>
              </a:rPr>
              <a:t>$variable</a:t>
            </a:r>
            <a:r>
              <a:rPr lang="de-DE" dirty="0"/>
              <a:t> = Globale Variable</a:t>
            </a:r>
          </a:p>
          <a:p>
            <a:endParaRPr lang="de-DE" dirty="0"/>
          </a:p>
          <a:p>
            <a:r>
              <a:rPr lang="de-DE" dirty="0"/>
              <a:t>Variablen werden durch Zuweisung erzeugt</a:t>
            </a:r>
          </a:p>
          <a:p>
            <a:pPr marL="0" indent="0">
              <a:buNone/>
            </a:pPr>
            <a:r>
              <a:rPr lang="mr-IN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mr-IN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Integer</a:t>
            </a:r>
            <a:br>
              <a:rPr lang="mr-IN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"Ruby" </a:t>
            </a:r>
            <a:r>
              <a:rPr lang="mr-IN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String</a:t>
            </a:r>
            <a:br>
              <a:rPr lang="mr-IN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1.5 </a:t>
            </a:r>
            <a:r>
              <a:rPr lang="mr-IN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=&gt; Float</a:t>
            </a:r>
            <a:endParaRPr lang="de-DE" b="1" i="1" dirty="0">
              <a:solidFill>
                <a:srgbClr val="80808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2B1F-C5C1-284F-8DBF-83762AF3D81A}" type="datetime3">
              <a:rPr lang="de-DE" smtClean="0"/>
              <a:pPr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45C70-7485-480E-B33C-13695FC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E983A-BF35-4255-B20D-E2763A477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de-DE" dirty="0"/>
              <a:t>Konstanten</a:t>
            </a:r>
          </a:p>
          <a:p>
            <a:pPr lvl="1"/>
            <a:r>
              <a:rPr lang="de-DE" dirty="0"/>
              <a:t>Wert kann verändert werden</a:t>
            </a:r>
          </a:p>
          <a:p>
            <a:pPr lvl="1"/>
            <a:r>
              <a:rPr lang="de-DE" dirty="0"/>
              <a:t>Werden groß geschrieben</a:t>
            </a:r>
          </a:p>
          <a:p>
            <a:pPr lvl="1"/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039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</a:t>
            </a:r>
            <a:b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800" b="1" i="1" dirty="0" err="1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NameError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uninitialized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constant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</a:t>
            </a:r>
            <a:b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39</a:t>
            </a: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b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Ruby24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bin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irb.cmd: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sz="18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de-DE" sz="1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'&lt;</a:t>
            </a:r>
            <a:r>
              <a:rPr lang="de-DE" sz="18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&gt;'</a:t>
            </a:r>
            <a:br>
              <a:rPr lang="de-DE" sz="1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de-DE" sz="18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040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2017</a:t>
            </a: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2017</a:t>
            </a: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041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 </a:t>
            </a:r>
            <a:r>
              <a:rPr lang="de-DE" sz="18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2018</a:t>
            </a: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warning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already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initialized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constant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</a:t>
            </a:r>
            <a:b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irb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warning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previous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definition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800" b="1" i="1" dirty="0">
                <a:solidFill>
                  <a:srgbClr val="660E7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JAHR </a:t>
            </a:r>
            <a:r>
              <a:rPr lang="de-DE" sz="1800" dirty="0">
                <a:latin typeface="Consolas" charset="0"/>
                <a:ea typeface="Consolas" charset="0"/>
                <a:cs typeface="Consolas" charset="0"/>
              </a:rPr>
              <a:t>was </a:t>
            </a:r>
            <a:r>
              <a:rPr lang="de-DE" sz="1800" dirty="0" err="1">
                <a:latin typeface="Consolas" charset="0"/>
                <a:ea typeface="Consolas" charset="0"/>
                <a:cs typeface="Consolas" charset="0"/>
              </a:rPr>
              <a:t>here</a:t>
            </a:r>
            <a:br>
              <a:rPr lang="de-DE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8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2018</a:t>
            </a:r>
            <a:br>
              <a:rPr lang="de-DE" sz="18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endParaRPr lang="de-DE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4BDB9-07FB-4279-9D41-42021DEC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B65329-BA2F-4FC0-ADDB-27BF35D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</a:t>
            </a:r>
            <a:br>
              <a:rPr lang="de-DE" dirty="0"/>
            </a:br>
            <a:r>
              <a:rPr lang="de-DE" sz="2000" dirty="0" err="1"/>
              <a:t>If</a:t>
            </a:r>
            <a:r>
              <a:rPr lang="de-DE" sz="2000" dirty="0"/>
              <a:t> - Case - </a:t>
            </a:r>
            <a:r>
              <a:rPr lang="de-DE" sz="2000" dirty="0" err="1"/>
              <a:t>Unless</a:t>
            </a:r>
            <a:endParaRPr lang="de-DE" sz="2000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4205288" cy="1846262"/>
          </a:xfrm>
          <a:ln>
            <a:noFill/>
          </a:ln>
        </p:spPr>
        <p:style>
          <a:lnRef idx="2">
            <a:schemeClr val="accent3"/>
          </a:lnRef>
          <a:fillRef idx="100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16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Ausdruck</a:t>
            </a:r>
            <a:br>
              <a:rPr lang="de-DE" sz="16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de-DE" sz="16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"n grösser Null"</a:t>
            </a:r>
            <a:b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elsif</a:t>
            </a:r>
            <a:r>
              <a:rPr lang="de-DE" sz="1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de-DE" sz="16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"n kleiner Null"</a:t>
            </a:r>
            <a:b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else</a:t>
            </a:r>
            <a:br>
              <a:rPr lang="de-DE" sz="1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"n gleich Null"</a:t>
            </a:r>
            <a:br>
              <a:rPr lang="de-DE" sz="16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014788" cy="257492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7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1700" i="1" dirty="0" err="1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de-DE" sz="17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de-DE" sz="18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Ausdruck</a:t>
            </a:r>
            <a:r>
              <a:rPr lang="de-DE" sz="17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7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case</a:t>
            </a:r>
            <a:b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7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7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de-DE" sz="17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7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7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kleiner als 0"</a:t>
            </a:r>
            <a:b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7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when</a:t>
            </a:r>
            <a: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700" i="1" dirty="0" err="1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de-DE" sz="1700" i="1" dirty="0">
                <a:solidFill>
                  <a:srgbClr val="003C5A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7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7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grösser als 0"</a:t>
            </a:r>
            <a:b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7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else</a:t>
            </a:r>
            <a:b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700" b="1" dirty="0" err="1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gleich 0"</a:t>
            </a:r>
            <a:br>
              <a:rPr lang="de-DE" sz="1700" b="1" dirty="0">
                <a:solidFill>
                  <a:srgbClr val="00800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7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17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endParaRPr lang="de-DE" sz="1700" dirty="0">
              <a:solidFill>
                <a:srgbClr val="0000FF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i="1" dirty="0">
              <a:solidFill>
                <a:srgbClr val="0000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i="1" dirty="0">
              <a:solidFill>
                <a:srgbClr val="0000FF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b="1" dirty="0">
              <a:solidFill>
                <a:srgbClr val="00008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B308-3530-2044-BEC2-CEB6296C6EA2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838200" y="5393983"/>
            <a:ext cx="103632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1600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Anweisungsmodifizierer</a:t>
            </a:r>
            <a:b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1600" i="1" dirty="0" err="1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kursname</a:t>
            </a:r>
            <a:r>
              <a:rPr lang="de-DE" sz="16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"Seminar Programmiersysteme"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kursNr</a:t>
            </a:r>
            <a:r>
              <a:rPr lang="de-DE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1908</a:t>
            </a:r>
            <a:endParaRPr lang="de-DE" sz="16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38200" y="3871216"/>
            <a:ext cx="4205288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1600" b="1" i="1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unless</a:t>
            </a:r>
            <a:r>
              <a:rPr lang="de-DE" sz="1600" b="1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- Ausdruck</a:t>
            </a:r>
            <a:br>
              <a:rPr lang="de-DE" sz="1600" i="1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unless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i="1" dirty="0">
                <a:solidFill>
                  <a:srgbClr val="003C5A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de-DE" sz="1600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!= </a:t>
            </a:r>
            <a: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de-DE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"n gleich null"</a:t>
            </a:r>
            <a:br>
              <a:rPr lang="de-DE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75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Schleifen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01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Wie</a:t>
            </a:r>
            <a:r>
              <a:rPr lang="en-US" dirty="0"/>
              <a:t> Java </a:t>
            </a:r>
            <a:r>
              <a:rPr lang="en-US" dirty="0" err="1"/>
              <a:t>unterstützt</a:t>
            </a:r>
            <a:r>
              <a:rPr lang="en-US" dirty="0"/>
              <a:t> Ruby 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While-</a:t>
            </a:r>
            <a:r>
              <a:rPr lang="en-US" dirty="0"/>
              <a:t> und 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Until-</a:t>
            </a:r>
            <a:r>
              <a:rPr lang="en-US" dirty="0" err="1"/>
              <a:t>Schleifen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Bedingung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) do .. End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Until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Bedingung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) do .. End</a:t>
            </a:r>
          </a:p>
          <a:p>
            <a:r>
              <a:rPr lang="en-US" dirty="0" err="1"/>
              <a:t>Anweisungsmodifizierer</a:t>
            </a:r>
            <a:r>
              <a:rPr lang="en-US" dirty="0"/>
              <a:t> 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effectLst/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a.pop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while not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a.empty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6495068" y="1825625"/>
            <a:ext cx="48587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Loop</a:t>
            </a:r>
            <a:r>
              <a:rPr lang="en-US" dirty="0"/>
              <a:t> Iterator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en-US" dirty="0" err="1"/>
              <a:t>einfachste</a:t>
            </a:r>
            <a:r>
              <a:rPr lang="en-US" dirty="0"/>
              <a:t> </a:t>
            </a:r>
            <a:r>
              <a:rPr lang="en-US" dirty="0" err="1"/>
              <a:t>Schleife</a:t>
            </a:r>
            <a:endParaRPr lang="en-US" dirty="0"/>
          </a:p>
          <a:p>
            <a:r>
              <a:rPr lang="en-US" dirty="0" err="1"/>
              <a:t>Anweisungen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Schleifen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verlässt</a:t>
            </a:r>
            <a:r>
              <a:rPr lang="en-US" dirty="0"/>
              <a:t> </a:t>
            </a:r>
            <a:r>
              <a:rPr lang="en-US" dirty="0" err="1"/>
              <a:t>sofort</a:t>
            </a:r>
            <a:r>
              <a:rPr lang="en-US" dirty="0"/>
              <a:t> die </a:t>
            </a:r>
            <a:r>
              <a:rPr lang="en-US" dirty="0" err="1"/>
              <a:t>Schleife</a:t>
            </a:r>
            <a:endParaRPr lang="en-US" dirty="0"/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redo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wiederholt</a:t>
            </a:r>
            <a:r>
              <a:rPr lang="en-US" dirty="0"/>
              <a:t> die </a:t>
            </a:r>
            <a:r>
              <a:rPr lang="en-US" dirty="0" err="1"/>
              <a:t>aktuelle</a:t>
            </a:r>
            <a:r>
              <a:rPr lang="en-US" dirty="0"/>
              <a:t> </a:t>
            </a:r>
            <a:r>
              <a:rPr lang="en-US" dirty="0" err="1"/>
              <a:t>Schleifeniteration</a:t>
            </a:r>
            <a:endParaRPr lang="en-US" dirty="0"/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springt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nächsten</a:t>
            </a:r>
            <a:r>
              <a:rPr lang="en-US" dirty="0"/>
              <a:t> Iteration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retry</a:t>
            </a:r>
            <a:r>
              <a:rPr lang="en-US" sz="28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wiederholt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Schleifeniteration</a:t>
            </a:r>
            <a:r>
              <a:rPr lang="en-US" dirty="0"/>
              <a:t>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pPr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sz="2000" dirty="0"/>
              <a:t>Blöcke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Codeblock = Gruppe von Anweisungen</a:t>
            </a:r>
          </a:p>
          <a:p>
            <a:pPr lvl="1"/>
            <a:r>
              <a:rPr lang="de-DE" dirty="0"/>
              <a:t>Nimmt Parameter entgegen </a:t>
            </a:r>
          </a:p>
          <a:p>
            <a:pPr lvl="1"/>
            <a:r>
              <a:rPr lang="de-DE" dirty="0"/>
              <a:t>Wird als Parameter übergeben</a:t>
            </a:r>
          </a:p>
          <a:p>
            <a:pPr lvl="1"/>
            <a:r>
              <a:rPr lang="de-DE" dirty="0"/>
              <a:t>Bsp.: </a:t>
            </a:r>
            <a:r>
              <a:rPr lang="de-DE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de-DE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wert</a:t>
            </a:r>
            <a:r>
              <a:rPr lang="de-DE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i="1" dirty="0">
                <a:solidFill>
                  <a:srgbClr val="C37522"/>
                </a:solidFill>
                <a:latin typeface="Consolas" charset="0"/>
                <a:ea typeface="Consolas" charset="0"/>
                <a:cs typeface="Consolas" charset="0"/>
              </a:rPr>
              <a:t>wert </a:t>
            </a:r>
            <a:r>
              <a:rPr lang="de-DE" dirty="0">
                <a:solidFill>
                  <a:srgbClr val="CC7833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de-DE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1.19 </a:t>
            </a:r>
            <a:r>
              <a:rPr lang="de-DE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de-DE" dirty="0"/>
          </a:p>
          <a:p>
            <a:r>
              <a:rPr lang="de-DE" dirty="0"/>
              <a:t>Aufruf erfolgt über </a:t>
            </a:r>
            <a:r>
              <a:rPr lang="de-DE" b="1" dirty="0" err="1"/>
              <a:t>yield</a:t>
            </a:r>
            <a:endParaRPr lang="de-DE" b="1" dirty="0"/>
          </a:p>
          <a:p>
            <a:r>
              <a:rPr lang="de-DE" dirty="0"/>
              <a:t>Nach dem Block wird mit der Ausführung der Methode fortgesetzt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i="1" dirty="0" err="1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bruttoNettoBerechnung</a:t>
            </a:r>
            <a:r>
              <a:rPr lang="de-DE" sz="1400" i="1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wert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4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dirty="0" err="1">
                <a:latin typeface="Consolas" charset="0"/>
                <a:ea typeface="Consolas" charset="0"/>
                <a:cs typeface="Consolas" charset="0"/>
              </a:rPr>
              <a:t>block_given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4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then</a:t>
            </a:r>
            <a:b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de-DE" sz="14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wert</a:t>
            </a:r>
            <a:b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400" b="1" dirty="0" err="1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else</a:t>
            </a:r>
            <a:b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wert</a:t>
            </a:r>
            <a:b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de-DE" sz="1400" b="1" dirty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endParaRPr lang="de-DE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charset="0"/>
                <a:ea typeface="Consolas" charset="0"/>
                <a:cs typeface="Consolas" charset="0"/>
              </a:rPr>
              <a:t>bruttoNettoBerechnung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de-DE" sz="14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wert</a:t>
            </a:r>
            <a:r>
              <a:rPr lang="de-DE" sz="14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1400" i="1" dirty="0">
                <a:solidFill>
                  <a:srgbClr val="C3752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wert </a:t>
            </a:r>
            <a:r>
              <a:rPr lang="de-DE" sz="1400" dirty="0">
                <a:solidFill>
                  <a:srgbClr val="CC78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1.19 </a:t>
            </a:r>
            <a:r>
              <a:rPr lang="de-DE" sz="1400" dirty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de-DE" sz="1400" i="1" dirty="0">
                <a:solidFill>
                  <a:srgbClr val="808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119.0</a:t>
            </a:r>
            <a:endParaRPr lang="de-DE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DEAE-D795-3B4D-B149-569E0DBBB827}" type="datetime3">
              <a:rPr lang="de-DE" smtClean="0"/>
              <a:t>28/02/18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Breitbild</PresentationFormat>
  <Paragraphs>305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Mangal</vt:lpstr>
      <vt:lpstr>Office-Design</vt:lpstr>
      <vt:lpstr>Einführung in Ruby</vt:lpstr>
      <vt:lpstr>PowerPoint-Präsentation</vt:lpstr>
      <vt:lpstr>Einführung</vt:lpstr>
      <vt:lpstr>Einführung</vt:lpstr>
      <vt:lpstr>Grundlagen </vt:lpstr>
      <vt:lpstr>Grundlagen</vt:lpstr>
      <vt:lpstr>Grundlagen  If - Case - Unless</vt:lpstr>
      <vt:lpstr>Grundlagen Schleifen</vt:lpstr>
      <vt:lpstr>Grundlagen Blöcke</vt:lpstr>
      <vt:lpstr>Grundlagen  Proc und Lambda</vt:lpstr>
      <vt:lpstr>Grundlagen  Proc und Lambda</vt:lpstr>
      <vt:lpstr>Grundlagen Iteratoren</vt:lpstr>
      <vt:lpstr>Grundlagen Methoden</vt:lpstr>
      <vt:lpstr>Grundlagen Container:  Array und Hash</vt:lpstr>
      <vt:lpstr>Grundlagen Klassen und Objekte</vt:lpstr>
      <vt:lpstr>Grundlagen Vererbung</vt:lpstr>
      <vt:lpstr>Grundlagen Exceptions</vt:lpstr>
      <vt:lpstr>Grundlagen Introspektions</vt:lpstr>
      <vt:lpstr>Funktionale Programmierung in Ruby</vt:lpstr>
      <vt:lpstr>Funktionale Programmierung in Ruby</vt:lpstr>
      <vt:lpstr>Funktionale Programmierung in Ruby</vt:lpstr>
      <vt:lpstr>Funktionale Programmierung in Ruby</vt:lpstr>
      <vt:lpstr>Funktionale Programmierung in Ruby</vt:lpstr>
      <vt:lpstr>Funktionale Programmierung in Ruby</vt:lpstr>
      <vt:lpstr>Funktionale Programmierung in Ruby</vt:lpstr>
      <vt:lpstr>Ruby on Rails</vt:lpstr>
      <vt:lpstr>Fazit</vt:lpstr>
      <vt:lpstr>Quellen</vt:lpstr>
      <vt:lpstr>Vielen Dank!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Ruby</dc:title>
  <dc:creator>Alexander Albrant</dc:creator>
  <cp:lastModifiedBy>Alexander Albrant</cp:lastModifiedBy>
  <cp:revision>110</cp:revision>
  <dcterms:created xsi:type="dcterms:W3CDTF">2018-01-25T17:38:41Z</dcterms:created>
  <dcterms:modified xsi:type="dcterms:W3CDTF">2018-03-02T18:48:21Z</dcterms:modified>
</cp:coreProperties>
</file>