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0" r:id="rId4"/>
  </p:sldMasterIdLst>
  <p:notesMasterIdLst>
    <p:notesMasterId r:id="rId26"/>
  </p:notesMasterIdLst>
  <p:handoutMasterIdLst>
    <p:handoutMasterId r:id="rId27"/>
  </p:handoutMasterIdLst>
  <p:sldIdLst>
    <p:sldId id="256" r:id="rId5"/>
    <p:sldId id="287" r:id="rId6"/>
    <p:sldId id="260" r:id="rId7"/>
    <p:sldId id="284" r:id="rId8"/>
    <p:sldId id="285" r:id="rId9"/>
    <p:sldId id="283" r:id="rId10"/>
    <p:sldId id="280" r:id="rId11"/>
    <p:sldId id="281" r:id="rId12"/>
    <p:sldId id="282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86" r:id="rId25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68" autoAdjust="0"/>
    <p:restoredTop sz="94660"/>
  </p:normalViewPr>
  <p:slideViewPr>
    <p:cSldViewPr snapToGrid="0" showGuides="1">
      <p:cViewPr>
        <p:scale>
          <a:sx n="78" d="100"/>
          <a:sy n="78" d="100"/>
        </p:scale>
        <p:origin x="-2214" y="-8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0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4AC39-44E6-425E-AF49-CF7D189F346F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0F472-929B-459B-8D82-2FABCC5B32A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64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F2775BC-6312-42C7-B7C5-EA6783C2D9CA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67F715A1-4ADC-44E0-9587-804FF39D6B2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42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67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115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115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115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115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115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115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115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4F6C-AB79-4F87-BFC0-F21ACB502483}" type="datetime1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9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3D431-5056-4F7D-B339-328C7B15C22B}" type="datetime1">
              <a:rPr lang="en-US" smtClean="0"/>
              <a:t>7/8/2015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91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B4141-E0EE-4149-99C6-A61265744473}" type="datetime1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0915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31658-23F5-45CD-AA85-A2D8EE10B452}" type="datetime1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621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1F354-77BB-457B-A6B1-31347D7A096E}" type="datetime1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60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16302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7F8DD-3AEE-4742-9506-EBFF88521532}" type="datetime1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584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44A3-F24C-4721-B37D-5C58932936F3}" type="datetime1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2226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3BE77-7633-4E5F-B856-B1D6DCC614A0}" type="datetime1">
              <a:rPr lang="en-US" smtClean="0"/>
              <a:t>7/8/2015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47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30" name="Picture Placeholder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31" name="Picture Placeholder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F1B4-67E2-4583-B745-7E395732EE6D}" type="datetime1">
              <a:rPr lang="en-US" smtClean="0"/>
              <a:t>7/8/2015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526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223C7-DE96-47AA-92C1-23B36C8903D1}" type="datetime1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830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64151" y="1447799"/>
            <a:ext cx="1409965" cy="4413251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447799"/>
            <a:ext cx="6776630" cy="44132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444CE-C54E-413F-8B87-EC9420D04C09}" type="datetime1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2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6932B-D846-499C-8856-A726AD7C2091}" type="datetime1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46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78549-A7F2-4A6A-B391-D67332729450}" type="datetime1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79EAE-4E43-4108-BF34-0728F21BB3EF}" type="datetime1">
              <a:rPr lang="en-US" smtClean="0"/>
              <a:t>7/8/2015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08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A5209-4831-45A3-AED7-63DA5755D4E0}" type="datetime1">
              <a:rPr lang="en-US" smtClean="0"/>
              <a:t>7/8/2015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0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D4BDA-64F2-464E-93AF-A094E38907EB}" type="datetime1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23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0486-B8C0-47E1-B471-05054AD7F77A}" type="datetime1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3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EC20-464C-4740-8112-354F34D3C933}" type="datetime1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8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5EBF-1F8C-4311-90A8-13C1017B0E1B}" type="datetime1">
              <a:rPr lang="en-US" smtClean="0"/>
              <a:t>7/8/2015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85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1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99941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60901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E1999F7-DEDD-491F-8082-EA3F39A91CB0}" type="datetime1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75541-8164-4CC7-9F2F-6F0C49BB858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672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Software Engineering 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01793 | KE1</a:t>
            </a:r>
          </a:p>
        </p:txBody>
      </p:sp>
    </p:spTree>
    <p:extLst>
      <p:ext uri="{BB962C8B-B14F-4D97-AF65-F5344CB8AC3E}">
        <p14:creationId xmlns:p14="http://schemas.microsoft.com/office/powerpoint/2010/main" val="400544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Allgemeine</a:t>
            </a:r>
            <a:r>
              <a:rPr lang="en-US" dirty="0"/>
              <a:t> </a:t>
            </a:r>
            <a:r>
              <a:rPr lang="en-US" dirty="0" err="1"/>
              <a:t>Aspekte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i="1" dirty="0"/>
              <a:t>Workflow-Modelle </a:t>
            </a:r>
            <a:r>
              <a:rPr lang="de-DE" dirty="0"/>
              <a:t>dienen als Grundlage für die Automatisierung von </a:t>
            </a:r>
            <a:r>
              <a:rPr lang="de-DE" dirty="0" smtClean="0"/>
              <a:t>Geschäftsprozessen</a:t>
            </a:r>
          </a:p>
          <a:p>
            <a:r>
              <a:rPr lang="de-DE" dirty="0" smtClean="0"/>
              <a:t>Aspekte eines Workflow- Modelles</a:t>
            </a:r>
          </a:p>
          <a:p>
            <a:pPr lvl="1"/>
            <a:r>
              <a:rPr lang="de-DE" dirty="0" smtClean="0"/>
              <a:t>Organisatorischer Aspekt – wer etwas ausführt</a:t>
            </a:r>
          </a:p>
          <a:p>
            <a:pPr lvl="1"/>
            <a:r>
              <a:rPr lang="de-DE" dirty="0" smtClean="0"/>
              <a:t>Funktionaler Aspekt – was wird ausgeführt</a:t>
            </a:r>
          </a:p>
          <a:p>
            <a:pPr lvl="1"/>
            <a:r>
              <a:rPr lang="de-DE" dirty="0" smtClean="0"/>
              <a:t>Operationale Aspekt – wie wird ausgeführt</a:t>
            </a:r>
          </a:p>
          <a:p>
            <a:pPr lvl="1"/>
            <a:r>
              <a:rPr lang="de-DE" dirty="0" smtClean="0"/>
              <a:t>Ablaufbezogener Aspekt – wann/in welcher Reihenfolge</a:t>
            </a:r>
          </a:p>
          <a:p>
            <a:pPr lvl="1"/>
            <a:r>
              <a:rPr lang="de-DE" dirty="0" smtClean="0"/>
              <a:t>Informationsbezogener Aspekt – womit wird ausgeführt</a:t>
            </a:r>
          </a:p>
          <a:p>
            <a:pPr lvl="1"/>
            <a:r>
              <a:rPr lang="de-DE" dirty="0" smtClean="0"/>
              <a:t>Kausale Aspekt – warum wird ausgeführt</a:t>
            </a:r>
          </a:p>
          <a:p>
            <a:pPr lvl="1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96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Technische</a:t>
            </a:r>
            <a:r>
              <a:rPr lang="en-US" dirty="0" smtClean="0"/>
              <a:t> </a:t>
            </a:r>
            <a:r>
              <a:rPr lang="en-US" dirty="0" err="1" smtClean="0"/>
              <a:t>Aspekte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i="1" dirty="0" smtClean="0"/>
              <a:t>Softwarequalität </a:t>
            </a:r>
            <a:r>
              <a:rPr lang="de-DE" dirty="0" smtClean="0"/>
              <a:t>ist die </a:t>
            </a:r>
            <a:r>
              <a:rPr lang="de-DE" dirty="0"/>
              <a:t>Gesamtheit der Eigenschaften </a:t>
            </a:r>
            <a:r>
              <a:rPr lang="de-DE" dirty="0" smtClean="0"/>
              <a:t>oder Merkmale</a:t>
            </a:r>
            <a:r>
              <a:rPr lang="de-DE" dirty="0"/>
              <a:t>, welche ein Produkt (die Software) in Verwendung und (Weiter-)Entwicklung aufweist</a:t>
            </a:r>
            <a:r>
              <a:rPr lang="de-DE" dirty="0" smtClean="0"/>
              <a:t>, um </a:t>
            </a:r>
            <a:r>
              <a:rPr lang="de-DE" dirty="0"/>
              <a:t>die gegebenen Anforderungen zu erfüllen</a:t>
            </a:r>
            <a:r>
              <a:rPr lang="de-DE" dirty="0" smtClean="0"/>
              <a:t>. [</a:t>
            </a:r>
            <a:r>
              <a:rPr lang="de-DE" dirty="0"/>
              <a:t>DIN </a:t>
            </a:r>
            <a:r>
              <a:rPr lang="de-DE" dirty="0" smtClean="0"/>
              <a:t>55350]</a:t>
            </a:r>
          </a:p>
          <a:p>
            <a:r>
              <a:rPr lang="de-DE" dirty="0" smtClean="0"/>
              <a:t>Man unterscheide:</a:t>
            </a:r>
          </a:p>
          <a:p>
            <a:pPr lvl="1"/>
            <a:r>
              <a:rPr lang="de-DE" dirty="0" smtClean="0"/>
              <a:t>Produktqualität</a:t>
            </a:r>
          </a:p>
          <a:p>
            <a:pPr lvl="2"/>
            <a:r>
              <a:rPr lang="de-DE" dirty="0" smtClean="0"/>
              <a:t>Zielt auf Qualität  der Software</a:t>
            </a:r>
          </a:p>
          <a:p>
            <a:pPr lvl="2"/>
            <a:r>
              <a:rPr lang="de-DE" dirty="0" smtClean="0"/>
              <a:t>Charakterisiert anhand </a:t>
            </a:r>
            <a:r>
              <a:rPr lang="de-DE" i="1" dirty="0" smtClean="0"/>
              <a:t>innerer Qualitätsmerkmale</a:t>
            </a:r>
          </a:p>
          <a:p>
            <a:pPr lvl="1"/>
            <a:r>
              <a:rPr lang="de-DE" dirty="0" smtClean="0"/>
              <a:t>Gebrauchsqualität</a:t>
            </a:r>
          </a:p>
          <a:p>
            <a:pPr lvl="2"/>
            <a:r>
              <a:rPr lang="de-DE" dirty="0" smtClean="0"/>
              <a:t>Bezieht sich auf die Fähigkeit  Anforderungen zu erfüllen</a:t>
            </a:r>
          </a:p>
          <a:p>
            <a:pPr lvl="2"/>
            <a:r>
              <a:rPr lang="de-DE" dirty="0" smtClean="0"/>
              <a:t>Bestimmt durch die </a:t>
            </a:r>
            <a:r>
              <a:rPr lang="de-DE" i="1" dirty="0" smtClean="0"/>
              <a:t>äußerer</a:t>
            </a:r>
            <a:r>
              <a:rPr lang="de-DE" dirty="0" smtClean="0"/>
              <a:t> </a:t>
            </a:r>
            <a:r>
              <a:rPr lang="de-DE" i="1" dirty="0"/>
              <a:t>Qualitätsmerkmale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2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Technische</a:t>
            </a:r>
            <a:r>
              <a:rPr lang="en-US" dirty="0"/>
              <a:t> </a:t>
            </a:r>
            <a:r>
              <a:rPr lang="en-US" dirty="0" err="1"/>
              <a:t>Aspekte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Softwarequalität wird anhand Qualitätsmodelle charakterisiert</a:t>
            </a:r>
          </a:p>
          <a:p>
            <a:r>
              <a:rPr lang="de-DE" dirty="0" smtClean="0"/>
              <a:t>Qualität ist nach ISO9126-1 unterteilt in:</a:t>
            </a:r>
          </a:p>
          <a:p>
            <a:pPr lvl="1"/>
            <a:r>
              <a:rPr lang="de-DE" dirty="0" smtClean="0"/>
              <a:t>Funktionalität</a:t>
            </a:r>
          </a:p>
          <a:p>
            <a:pPr lvl="1"/>
            <a:r>
              <a:rPr lang="de-DE" dirty="0" smtClean="0"/>
              <a:t>Zuverlässigkeit</a:t>
            </a:r>
          </a:p>
          <a:p>
            <a:pPr lvl="1"/>
            <a:r>
              <a:rPr lang="de-DE" dirty="0" smtClean="0"/>
              <a:t>Benutzbarkeit</a:t>
            </a:r>
          </a:p>
          <a:p>
            <a:pPr lvl="1"/>
            <a:r>
              <a:rPr lang="de-DE" dirty="0" smtClean="0"/>
              <a:t>Effizienz</a:t>
            </a:r>
          </a:p>
          <a:p>
            <a:pPr lvl="1"/>
            <a:r>
              <a:rPr lang="de-DE" dirty="0" smtClean="0"/>
              <a:t>Änderbarkeit</a:t>
            </a:r>
          </a:p>
          <a:p>
            <a:pPr lvl="1"/>
            <a:r>
              <a:rPr lang="de-DE" dirty="0" smtClean="0"/>
              <a:t>Übertragbarkeit</a:t>
            </a:r>
          </a:p>
          <a:p>
            <a:pPr lvl="1"/>
            <a:endParaRPr lang="de-DE" dirty="0" smtClean="0"/>
          </a:p>
          <a:p>
            <a:r>
              <a:rPr lang="de-DE" dirty="0"/>
              <a:t>Quantifizierung </a:t>
            </a:r>
            <a:r>
              <a:rPr lang="de-DE" dirty="0" smtClean="0"/>
              <a:t>anhand interner, </a:t>
            </a:r>
            <a:r>
              <a:rPr lang="de-DE" dirty="0"/>
              <a:t>aus dem </a:t>
            </a:r>
            <a:r>
              <a:rPr lang="de-DE" dirty="0" smtClean="0"/>
              <a:t>Produkt selbst ermittelter, </a:t>
            </a:r>
            <a:r>
              <a:rPr lang="de-DE" dirty="0"/>
              <a:t>oder externe, während des Gebrauchs des Produkts ermittelte Metriken</a:t>
            </a:r>
            <a:endParaRPr lang="de-DE" dirty="0" smtClean="0"/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32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Technische</a:t>
            </a:r>
            <a:r>
              <a:rPr lang="en-US" dirty="0"/>
              <a:t> </a:t>
            </a:r>
            <a:r>
              <a:rPr lang="en-US" dirty="0" err="1"/>
              <a:t>Aspekte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Aktivitäten bei der Erstellung von Anwendungssystemen</a:t>
            </a:r>
          </a:p>
          <a:p>
            <a:pPr lvl="1"/>
            <a:r>
              <a:rPr lang="de-DE" dirty="0" smtClean="0"/>
              <a:t>Anforderungsermittlung</a:t>
            </a:r>
          </a:p>
          <a:p>
            <a:pPr lvl="1"/>
            <a:r>
              <a:rPr lang="de-DE" dirty="0" smtClean="0"/>
              <a:t>Entwurf</a:t>
            </a:r>
          </a:p>
          <a:p>
            <a:pPr lvl="1"/>
            <a:r>
              <a:rPr lang="de-DE" dirty="0" smtClean="0"/>
              <a:t>Implementation</a:t>
            </a:r>
          </a:p>
          <a:p>
            <a:pPr lvl="1"/>
            <a:r>
              <a:rPr lang="de-DE" dirty="0" smtClean="0"/>
              <a:t>Test</a:t>
            </a:r>
          </a:p>
          <a:p>
            <a:pPr lvl="1"/>
            <a:r>
              <a:rPr lang="de-DE" dirty="0" smtClean="0"/>
              <a:t>Systemeinführung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4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Technische</a:t>
            </a:r>
            <a:r>
              <a:rPr lang="en-US" dirty="0"/>
              <a:t> </a:t>
            </a:r>
            <a:r>
              <a:rPr lang="en-US" dirty="0" err="1" smtClean="0"/>
              <a:t>Aspekte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b="1" dirty="0" err="1" smtClean="0"/>
              <a:t>Anforderungsermittlung</a:t>
            </a:r>
            <a:endParaRPr lang="de-DE" sz="3600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Ermittlung spezifischer Anforderungen und Festhaltung dieser in der Spezifikation</a:t>
            </a:r>
          </a:p>
          <a:p>
            <a:r>
              <a:rPr lang="de-DE" dirty="0" smtClean="0"/>
              <a:t>Wichtige Eigenschaften der </a:t>
            </a:r>
            <a:r>
              <a:rPr lang="de-DE" dirty="0" err="1" smtClean="0"/>
              <a:t>Stackholder</a:t>
            </a:r>
            <a:r>
              <a:rPr lang="de-DE" dirty="0" smtClean="0"/>
              <a:t> </a:t>
            </a:r>
          </a:p>
          <a:p>
            <a:pPr lvl="1"/>
            <a:r>
              <a:rPr lang="de-DE" dirty="0" smtClean="0"/>
              <a:t>soziale Kompetenz, </a:t>
            </a:r>
          </a:p>
          <a:p>
            <a:pPr lvl="1"/>
            <a:r>
              <a:rPr lang="de-DE" dirty="0" smtClean="0"/>
              <a:t>Kommunikations- und Teamfähigkeit</a:t>
            </a:r>
          </a:p>
          <a:p>
            <a:pPr lvl="1"/>
            <a:endParaRPr lang="de-DE" dirty="0"/>
          </a:p>
          <a:p>
            <a:r>
              <a:rPr lang="de-DE" dirty="0" smtClean="0"/>
              <a:t>Wünsche + Vorstellungen        Vorgaben</a:t>
            </a:r>
          </a:p>
          <a:p>
            <a:r>
              <a:rPr lang="de-DE" dirty="0" smtClean="0"/>
              <a:t>Spezifikation beinhaltet</a:t>
            </a:r>
          </a:p>
          <a:p>
            <a:pPr lvl="1"/>
            <a:r>
              <a:rPr lang="de-DE" dirty="0" smtClean="0"/>
              <a:t>Exakte Anforderungsermittlungen bzw. Leistungsumfang der SW</a:t>
            </a:r>
          </a:p>
          <a:p>
            <a:pPr lvl="1"/>
            <a:r>
              <a:rPr lang="de-DE" dirty="0" smtClean="0"/>
              <a:t>Was die SW leisten soll und nicht wie die Leistung erbracht wird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14</a:t>
            </a:fld>
            <a:endParaRPr lang="en-US"/>
          </a:p>
        </p:txBody>
      </p:sp>
      <p:sp>
        <p:nvSpPr>
          <p:cNvPr id="5" name="Pfeil nach rechts 4"/>
          <p:cNvSpPr/>
          <p:nvPr/>
        </p:nvSpPr>
        <p:spPr>
          <a:xfrm>
            <a:off x="4779264" y="4559808"/>
            <a:ext cx="316992" cy="195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629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Technische</a:t>
            </a:r>
            <a:r>
              <a:rPr lang="en-US" dirty="0"/>
              <a:t> </a:t>
            </a:r>
            <a:r>
              <a:rPr lang="en-US" dirty="0" err="1"/>
              <a:t>Aspekte</a:t>
            </a:r>
            <a:r>
              <a:rPr lang="en-US" dirty="0"/>
              <a:t/>
            </a:r>
            <a:br>
              <a:rPr lang="en-US" dirty="0"/>
            </a:br>
            <a:r>
              <a:rPr lang="en-US" sz="4400" b="1" dirty="0" err="1"/>
              <a:t>Anforderungsermittlung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Funktionale und nicht funktionale Anforderungen</a:t>
            </a:r>
          </a:p>
          <a:p>
            <a:r>
              <a:rPr lang="de-DE" dirty="0" smtClean="0"/>
              <a:t>Tätigkeiten bei der Ermittlung der Anforderungen</a:t>
            </a:r>
          </a:p>
          <a:p>
            <a:pPr lvl="1"/>
            <a:r>
              <a:rPr lang="de-DE" dirty="0" smtClean="0"/>
              <a:t>Extraktion</a:t>
            </a:r>
          </a:p>
          <a:p>
            <a:pPr lvl="1"/>
            <a:r>
              <a:rPr lang="de-DE" dirty="0" smtClean="0"/>
              <a:t>Verhandlung</a:t>
            </a:r>
          </a:p>
          <a:p>
            <a:pPr lvl="1"/>
            <a:r>
              <a:rPr lang="de-DE" dirty="0" smtClean="0"/>
              <a:t>Spezifikation</a:t>
            </a:r>
          </a:p>
          <a:p>
            <a:pPr lvl="1"/>
            <a:r>
              <a:rPr lang="de-DE" dirty="0" smtClean="0"/>
              <a:t>Validieren</a:t>
            </a:r>
          </a:p>
          <a:p>
            <a:pPr lvl="1"/>
            <a:r>
              <a:rPr lang="de-DE" dirty="0" smtClean="0"/>
              <a:t>Verifizieren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84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Technische</a:t>
            </a:r>
            <a:r>
              <a:rPr lang="en-US" dirty="0"/>
              <a:t> </a:t>
            </a:r>
            <a:r>
              <a:rPr lang="en-US" dirty="0" err="1"/>
              <a:t>Aspekte</a:t>
            </a:r>
            <a:r>
              <a:rPr lang="en-US" dirty="0"/>
              <a:t/>
            </a:r>
            <a:br>
              <a:rPr lang="en-US" dirty="0"/>
            </a:br>
            <a:r>
              <a:rPr lang="en-US" sz="4000" b="1" dirty="0" err="1" smtClean="0"/>
              <a:t>Entwurf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Beim Entwurf wird auf Grundlage der Anforderungsspezifikation die innere Struktur </a:t>
            </a:r>
            <a:r>
              <a:rPr lang="de-DE" dirty="0" smtClean="0"/>
              <a:t>der Software festgelegt</a:t>
            </a:r>
          </a:p>
          <a:p>
            <a:r>
              <a:rPr lang="de-DE" dirty="0"/>
              <a:t>Das </a:t>
            </a:r>
            <a:r>
              <a:rPr lang="de-DE" dirty="0" smtClean="0"/>
              <a:t>Ergebnisdokument </a:t>
            </a:r>
            <a:r>
              <a:rPr lang="de-DE" dirty="0"/>
              <a:t>des Entwurfs heißt </a:t>
            </a:r>
            <a:r>
              <a:rPr lang="de-DE" i="1" dirty="0" smtClean="0"/>
              <a:t>Entwurfsspezifikation</a:t>
            </a:r>
          </a:p>
          <a:p>
            <a:r>
              <a:rPr lang="de-DE" dirty="0"/>
              <a:t>Kriterien für eine “gute“ </a:t>
            </a:r>
            <a:r>
              <a:rPr lang="de-DE" dirty="0" smtClean="0"/>
              <a:t>Entwurfsspezifikation</a:t>
            </a:r>
          </a:p>
          <a:p>
            <a:pPr lvl="1"/>
            <a:r>
              <a:rPr lang="de-DE" dirty="0" smtClean="0"/>
              <a:t>Starke Kohäsion</a:t>
            </a:r>
          </a:p>
          <a:p>
            <a:pPr lvl="1"/>
            <a:r>
              <a:rPr lang="de-DE" dirty="0"/>
              <a:t>schwache </a:t>
            </a:r>
            <a:r>
              <a:rPr lang="de-DE" dirty="0" smtClean="0"/>
              <a:t>Kopplung</a:t>
            </a:r>
          </a:p>
          <a:p>
            <a:pPr lvl="1"/>
            <a:r>
              <a:rPr lang="de-DE" dirty="0"/>
              <a:t>Geheimnisprinzip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498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Technische</a:t>
            </a:r>
            <a:r>
              <a:rPr lang="en-US" dirty="0"/>
              <a:t> </a:t>
            </a:r>
            <a:r>
              <a:rPr lang="en-US" dirty="0" err="1"/>
              <a:t>Aspekte</a:t>
            </a:r>
            <a:r>
              <a:rPr lang="en-US" dirty="0"/>
              <a:t/>
            </a:r>
            <a:br>
              <a:rPr lang="en-US" dirty="0"/>
            </a:br>
            <a:r>
              <a:rPr lang="en-US" sz="4000" b="1" dirty="0" smtClean="0"/>
              <a:t>Implementation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Implementation  auch </a:t>
            </a:r>
            <a:r>
              <a:rPr lang="de-DE" i="1" dirty="0" smtClean="0"/>
              <a:t>Codierung </a:t>
            </a:r>
            <a:r>
              <a:rPr lang="de-DE" dirty="0" smtClean="0"/>
              <a:t>genannt</a:t>
            </a:r>
          </a:p>
          <a:p>
            <a:r>
              <a:rPr lang="de-DE" dirty="0" smtClean="0"/>
              <a:t>Ausprogrammieren des Entwurfes</a:t>
            </a:r>
          </a:p>
          <a:p>
            <a:r>
              <a:rPr lang="de-DE" dirty="0" smtClean="0"/>
              <a:t>Einhaltung der Konventionen und </a:t>
            </a:r>
            <a:r>
              <a:rPr lang="de-DE" dirty="0" err="1" smtClean="0"/>
              <a:t>Stadards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Ergebnis ist die Ansammlung der Quelltexte einzelner Module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76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Technische</a:t>
            </a:r>
            <a:r>
              <a:rPr lang="en-US" dirty="0"/>
              <a:t> </a:t>
            </a:r>
            <a:r>
              <a:rPr lang="en-US" dirty="0" err="1"/>
              <a:t>Aspekte</a:t>
            </a:r>
            <a:r>
              <a:rPr lang="en-US" dirty="0"/>
              <a:t/>
            </a:r>
            <a:br>
              <a:rPr lang="en-US" dirty="0"/>
            </a:br>
            <a:r>
              <a:rPr lang="en-US" sz="4000" b="1" dirty="0" smtClean="0"/>
              <a:t>Test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Überprüfung, ob das Ergebnis die Spezifikation erfüllt</a:t>
            </a:r>
          </a:p>
          <a:p>
            <a:r>
              <a:rPr lang="de-DE" dirty="0" smtClean="0"/>
              <a:t>Prüfgegenstände</a:t>
            </a:r>
          </a:p>
          <a:p>
            <a:pPr lvl="1"/>
            <a:r>
              <a:rPr lang="de-DE" dirty="0" smtClean="0"/>
              <a:t>Module</a:t>
            </a:r>
          </a:p>
          <a:p>
            <a:pPr lvl="1"/>
            <a:r>
              <a:rPr lang="de-DE" dirty="0" smtClean="0"/>
              <a:t>Gruppen von Modulen</a:t>
            </a:r>
          </a:p>
          <a:p>
            <a:pPr lvl="1"/>
            <a:r>
              <a:rPr lang="de-DE" dirty="0" smtClean="0"/>
              <a:t>Gesamtes System</a:t>
            </a:r>
          </a:p>
          <a:p>
            <a:r>
              <a:rPr lang="de-DE" dirty="0" smtClean="0"/>
              <a:t>Teststufen</a:t>
            </a:r>
          </a:p>
          <a:p>
            <a:pPr lvl="1"/>
            <a:r>
              <a:rPr lang="de-DE" dirty="0" smtClean="0"/>
              <a:t>Modultest</a:t>
            </a:r>
          </a:p>
          <a:p>
            <a:pPr lvl="1"/>
            <a:r>
              <a:rPr lang="de-DE" dirty="0" smtClean="0"/>
              <a:t>Integrationstest</a:t>
            </a:r>
          </a:p>
          <a:p>
            <a:pPr lvl="1"/>
            <a:r>
              <a:rPr lang="de-DE" dirty="0" smtClean="0"/>
              <a:t>Systemtest</a:t>
            </a:r>
          </a:p>
          <a:p>
            <a:pPr lvl="1"/>
            <a:r>
              <a:rPr lang="de-DE" dirty="0" smtClean="0"/>
              <a:t>Und Abnahmetest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8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Technische</a:t>
            </a:r>
            <a:r>
              <a:rPr lang="en-US" dirty="0"/>
              <a:t> </a:t>
            </a:r>
            <a:r>
              <a:rPr lang="en-US" dirty="0" err="1"/>
              <a:t>Aspekte</a:t>
            </a:r>
            <a:r>
              <a:rPr lang="en-US" dirty="0"/>
              <a:t/>
            </a:r>
            <a:br>
              <a:rPr lang="en-US" dirty="0"/>
            </a:br>
            <a:r>
              <a:rPr lang="en-US" sz="4000" b="1" dirty="0" err="1" smtClean="0"/>
              <a:t>Systemeinführung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technische </a:t>
            </a:r>
            <a:r>
              <a:rPr lang="de-DE" dirty="0" smtClean="0"/>
              <a:t>Übertragung aus </a:t>
            </a:r>
            <a:r>
              <a:rPr lang="de-DE" dirty="0"/>
              <a:t>der Entwicklungs- in die Einsatzumgebung (Installation) </a:t>
            </a:r>
            <a:endParaRPr lang="de-DE" dirty="0" smtClean="0"/>
          </a:p>
          <a:p>
            <a:r>
              <a:rPr lang="de-DE" dirty="0" smtClean="0"/>
              <a:t>die notwendigen organisatorischen </a:t>
            </a:r>
            <a:r>
              <a:rPr lang="de-DE" dirty="0"/>
              <a:t>Maßnahmen beim </a:t>
            </a:r>
            <a:r>
              <a:rPr lang="de-DE" dirty="0" smtClean="0"/>
              <a:t>Anwender</a:t>
            </a:r>
          </a:p>
          <a:p>
            <a:r>
              <a:rPr lang="de-DE" dirty="0" smtClean="0"/>
              <a:t>Schulung </a:t>
            </a:r>
            <a:r>
              <a:rPr lang="de-DE" dirty="0"/>
              <a:t>der </a:t>
            </a:r>
            <a:r>
              <a:rPr lang="de-DE" dirty="0" smtClean="0"/>
              <a:t>Benutzer</a:t>
            </a:r>
          </a:p>
          <a:p>
            <a:r>
              <a:rPr lang="de-DE" dirty="0" smtClean="0"/>
              <a:t>die </a:t>
            </a:r>
            <a:r>
              <a:rPr lang="de-DE" dirty="0"/>
              <a:t>Durchführung sog. Beta-Tests mit ausgewählten Benutzern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36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Übersicht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1554979"/>
              </p:ext>
            </p:extLst>
          </p:nvPr>
        </p:nvGraphicFramePr>
        <p:xfrm>
          <a:off x="1103313" y="2052638"/>
          <a:ext cx="5614479" cy="2595880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4717989"/>
                <a:gridCol w="896490"/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de-DE" dirty="0" smtClean="0"/>
                        <a:t>Softwareentwicklung</a:t>
                      </a:r>
                      <a:r>
                        <a:rPr lang="de-DE" baseline="0" dirty="0" smtClean="0"/>
                        <a:t> heute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i="0" dirty="0" smtClean="0"/>
                        <a:t>3</a:t>
                      </a:r>
                      <a:endParaRPr lang="de-DE" b="1" i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de-DE" dirty="0" smtClean="0"/>
                        <a:t>Allgemeine Aspekte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i="0" dirty="0" smtClean="0"/>
                        <a:t>6</a:t>
                      </a:r>
                      <a:endParaRPr lang="de-DE" b="1" i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de-DE" dirty="0" smtClean="0"/>
                        <a:t>Technische Aspekte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i="0" dirty="0" smtClean="0"/>
                        <a:t>11</a:t>
                      </a:r>
                      <a:endParaRPr lang="de-DE" b="1" i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de-DE" dirty="0" smtClean="0"/>
                        <a:t>Vorgehensmodelle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i="0" dirty="0" smtClean="0"/>
                        <a:t>19</a:t>
                      </a:r>
                      <a:endParaRPr lang="de-DE" b="1" i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b="1" i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b="1" i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42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Vorgehensmodelle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844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Quellen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Kurs</a:t>
            </a:r>
            <a:r>
              <a:rPr lang="en-US" dirty="0" smtClean="0"/>
              <a:t> 1793 Software Engineering 1 – H.W. Six, </a:t>
            </a:r>
            <a:r>
              <a:rPr lang="en-US" dirty="0" err="1" smtClean="0"/>
              <a:t>M.Winter</a:t>
            </a:r>
            <a:r>
              <a:rPr lang="en-US" dirty="0" smtClean="0"/>
              <a:t>, S. </a:t>
            </a:r>
            <a:r>
              <a:rPr lang="en-US" dirty="0" err="1" smtClean="0"/>
              <a:t>Jungmayr</a:t>
            </a:r>
            <a:endParaRPr lang="en-US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8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Softwareentwicklung</a:t>
            </a:r>
            <a:r>
              <a:rPr lang="en-US" dirty="0" smtClean="0"/>
              <a:t> </a:t>
            </a:r>
            <a:r>
              <a:rPr lang="en-US" dirty="0" err="1" smtClean="0"/>
              <a:t>heute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SW-</a:t>
            </a:r>
            <a:r>
              <a:rPr lang="en-US" dirty="0" err="1" smtClean="0"/>
              <a:t>Entwicklung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risikoreiches</a:t>
            </a:r>
            <a:r>
              <a:rPr lang="en-US" dirty="0" smtClean="0"/>
              <a:t> </a:t>
            </a:r>
            <a:r>
              <a:rPr lang="en-US" dirty="0" err="1" smtClean="0"/>
              <a:t>Geschäft</a:t>
            </a:r>
            <a:r>
              <a:rPr lang="en-US" dirty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hoher</a:t>
            </a:r>
            <a:r>
              <a:rPr lang="en-US" dirty="0" smtClean="0"/>
              <a:t> </a:t>
            </a:r>
            <a:r>
              <a:rPr lang="en-US" dirty="0" err="1" smtClean="0"/>
              <a:t>Misserfolgsquote</a:t>
            </a:r>
            <a:endParaRPr lang="en-US" dirty="0" smtClean="0"/>
          </a:p>
          <a:p>
            <a:r>
              <a:rPr lang="en-US" dirty="0" err="1" smtClean="0"/>
              <a:t>Frühere</a:t>
            </a:r>
            <a:r>
              <a:rPr lang="en-US" dirty="0" smtClean="0"/>
              <a:t> </a:t>
            </a:r>
            <a:r>
              <a:rPr lang="en-US" dirty="0" err="1" smtClean="0"/>
              <a:t>Studien</a:t>
            </a:r>
            <a:r>
              <a:rPr lang="en-US" dirty="0" smtClean="0"/>
              <a:t>: 85% </a:t>
            </a:r>
            <a:r>
              <a:rPr lang="en-US" dirty="0" err="1" smtClean="0"/>
              <a:t>überschreiten</a:t>
            </a:r>
            <a:r>
              <a:rPr lang="en-US" dirty="0" smtClean="0"/>
              <a:t> </a:t>
            </a:r>
            <a:r>
              <a:rPr lang="en-US" dirty="0" err="1" smtClean="0"/>
              <a:t>geplantes</a:t>
            </a:r>
            <a:r>
              <a:rPr lang="en-US" dirty="0" smtClean="0"/>
              <a:t> Budget um  &gt;15%</a:t>
            </a:r>
          </a:p>
          <a:p>
            <a:pPr lvl="1"/>
            <a:r>
              <a:rPr lang="en-US" dirty="0" err="1" smtClean="0"/>
              <a:t>Keine</a:t>
            </a:r>
            <a:r>
              <a:rPr lang="en-US" dirty="0" smtClean="0"/>
              <a:t> </a:t>
            </a:r>
            <a:r>
              <a:rPr lang="en-US" dirty="0" err="1" smtClean="0"/>
              <a:t>Prozessmodelle</a:t>
            </a:r>
            <a:endParaRPr lang="en-US" dirty="0" smtClean="0"/>
          </a:p>
          <a:p>
            <a:pPr lvl="1"/>
            <a:r>
              <a:rPr lang="en-US" dirty="0" err="1" smtClean="0"/>
              <a:t>Keine</a:t>
            </a:r>
            <a:r>
              <a:rPr lang="en-US" dirty="0" smtClean="0"/>
              <a:t> </a:t>
            </a:r>
            <a:r>
              <a:rPr lang="en-US" dirty="0" err="1" smtClean="0"/>
              <a:t>Schätzmethoden</a:t>
            </a:r>
            <a:endParaRPr lang="en-US" dirty="0" smtClean="0"/>
          </a:p>
          <a:p>
            <a:pPr lvl="1"/>
            <a:r>
              <a:rPr lang="en-US" dirty="0" err="1" smtClean="0"/>
              <a:t>Kein</a:t>
            </a:r>
            <a:r>
              <a:rPr lang="en-US" dirty="0" smtClean="0"/>
              <a:t> </a:t>
            </a:r>
            <a:r>
              <a:rPr lang="en-US" dirty="0" err="1" smtClean="0"/>
              <a:t>Qualitätsmanagement</a:t>
            </a:r>
            <a:endParaRPr lang="en-US" dirty="0" smtClean="0"/>
          </a:p>
          <a:p>
            <a:pPr lvl="1"/>
            <a:r>
              <a:rPr lang="en-US" dirty="0" err="1" smtClean="0"/>
              <a:t>Keine</a:t>
            </a:r>
            <a:r>
              <a:rPr lang="en-US" dirty="0" smtClean="0"/>
              <a:t> OO</a:t>
            </a:r>
          </a:p>
          <a:p>
            <a:r>
              <a:rPr lang="en-US" dirty="0" smtClean="0"/>
              <a:t>42% </a:t>
            </a:r>
            <a:r>
              <a:rPr lang="en-US" dirty="0" err="1" smtClean="0"/>
              <a:t>Wahrscheinlichkeit</a:t>
            </a:r>
            <a:r>
              <a:rPr lang="en-US" dirty="0" smtClean="0"/>
              <a:t>, </a:t>
            </a:r>
            <a:r>
              <a:rPr lang="en-US" dirty="0" err="1" smtClean="0"/>
              <a:t>dass</a:t>
            </a:r>
            <a:r>
              <a:rPr lang="en-US" dirty="0" smtClean="0"/>
              <a:t> </a:t>
            </a:r>
            <a:r>
              <a:rPr lang="en-US" dirty="0" err="1" smtClean="0"/>
              <a:t>grosse</a:t>
            </a:r>
            <a:r>
              <a:rPr lang="en-US" dirty="0" smtClean="0"/>
              <a:t> </a:t>
            </a:r>
            <a:r>
              <a:rPr lang="en-US" dirty="0" err="1" smtClean="0"/>
              <a:t>Projekt</a:t>
            </a:r>
            <a:r>
              <a:rPr lang="en-US" dirty="0" smtClean="0"/>
              <a:t>(Team ab 20 </a:t>
            </a:r>
            <a:r>
              <a:rPr lang="en-US" dirty="0" err="1" smtClean="0"/>
              <a:t>Personen</a:t>
            </a:r>
            <a:r>
              <a:rPr lang="en-US" dirty="0" smtClean="0"/>
              <a:t>) </a:t>
            </a:r>
            <a:r>
              <a:rPr lang="en-US" dirty="0" err="1" smtClean="0"/>
              <a:t>erfolgreich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endParaRPr lang="en-US" dirty="0" smtClean="0"/>
          </a:p>
          <a:p>
            <a:r>
              <a:rPr lang="en-US" dirty="0" smtClean="0"/>
              <a:t>65% </a:t>
            </a:r>
            <a:r>
              <a:rPr lang="en-US" dirty="0" err="1"/>
              <a:t>Wahrscheinlichkeit</a:t>
            </a:r>
            <a:r>
              <a:rPr lang="en-US" dirty="0"/>
              <a:t> </a:t>
            </a:r>
            <a:r>
              <a:rPr lang="en-US" dirty="0" err="1" smtClean="0"/>
              <a:t>bei</a:t>
            </a:r>
            <a:r>
              <a:rPr lang="en-US" dirty="0" smtClean="0"/>
              <a:t> </a:t>
            </a:r>
            <a:r>
              <a:rPr lang="en-US" dirty="0" err="1" smtClean="0"/>
              <a:t>mittel-großen</a:t>
            </a:r>
            <a:r>
              <a:rPr lang="en-US" dirty="0" smtClean="0"/>
              <a:t> </a:t>
            </a:r>
            <a:r>
              <a:rPr lang="en-US" dirty="0" err="1" smtClean="0"/>
              <a:t>Projekte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Team </a:t>
            </a:r>
            <a:r>
              <a:rPr lang="en-US" dirty="0" err="1" smtClean="0"/>
              <a:t>zwischen</a:t>
            </a:r>
            <a:r>
              <a:rPr lang="en-US" dirty="0" smtClean="0"/>
              <a:t> 5 und </a:t>
            </a:r>
            <a:r>
              <a:rPr lang="en-US" dirty="0"/>
              <a:t>20 </a:t>
            </a:r>
            <a:r>
              <a:rPr lang="en-US" dirty="0" err="1"/>
              <a:t>Personen</a:t>
            </a:r>
            <a:r>
              <a:rPr lang="en-US" dirty="0"/>
              <a:t>) </a:t>
            </a:r>
            <a:endParaRPr lang="en-US" dirty="0" smtClean="0"/>
          </a:p>
          <a:p>
            <a:r>
              <a:rPr lang="en-US" dirty="0"/>
              <a:t>74</a:t>
            </a:r>
            <a:r>
              <a:rPr lang="en-US" dirty="0" smtClean="0"/>
              <a:t>% </a:t>
            </a:r>
            <a:r>
              <a:rPr lang="en-US" dirty="0" err="1" smtClean="0"/>
              <a:t>Wahrscheinlichkeit</a:t>
            </a:r>
            <a:r>
              <a:rPr lang="en-US" dirty="0" smtClean="0"/>
              <a:t>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 smtClean="0"/>
              <a:t>kleineren</a:t>
            </a:r>
            <a:r>
              <a:rPr lang="en-US" dirty="0" smtClean="0"/>
              <a:t> </a:t>
            </a:r>
            <a:r>
              <a:rPr lang="en-US" dirty="0" err="1" smtClean="0"/>
              <a:t>Projekte</a:t>
            </a:r>
            <a:r>
              <a:rPr lang="en-US" dirty="0" smtClean="0"/>
              <a:t>(Team </a:t>
            </a:r>
            <a:r>
              <a:rPr lang="en-US" dirty="0" err="1" smtClean="0"/>
              <a:t>bis</a:t>
            </a:r>
            <a:r>
              <a:rPr lang="en-US" dirty="0" smtClean="0"/>
              <a:t> 5 </a:t>
            </a:r>
            <a:r>
              <a:rPr lang="en-US" dirty="0" err="1" smtClean="0"/>
              <a:t>Personen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67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Softwareentwicklung</a:t>
            </a:r>
            <a:r>
              <a:rPr lang="en-US" dirty="0" smtClean="0"/>
              <a:t> </a:t>
            </a:r>
            <a:r>
              <a:rPr lang="en-US" dirty="0" err="1" smtClean="0"/>
              <a:t>heute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Projektmisserfolge</a:t>
            </a:r>
            <a:r>
              <a:rPr lang="en-US" dirty="0" smtClean="0"/>
              <a:t> in den USA</a:t>
            </a:r>
            <a:endParaRPr lang="en-US" dirty="0" smtClean="0"/>
          </a:p>
          <a:p>
            <a:pPr lvl="1"/>
            <a:r>
              <a:rPr lang="en-US" dirty="0" smtClean="0"/>
              <a:t>PKW- </a:t>
            </a:r>
            <a:r>
              <a:rPr lang="en-US" dirty="0" err="1" smtClean="0"/>
              <a:t>Zulassungsprojekt</a:t>
            </a:r>
            <a:r>
              <a:rPr lang="en-US" dirty="0" smtClean="0"/>
              <a:t> in </a:t>
            </a:r>
            <a:r>
              <a:rPr lang="en-US" dirty="0" err="1" smtClean="0"/>
              <a:t>Kalifornien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Verlust</a:t>
            </a:r>
            <a:r>
              <a:rPr lang="en-US" dirty="0" smtClean="0"/>
              <a:t> $54Mio. </a:t>
            </a:r>
            <a:r>
              <a:rPr lang="en-US" dirty="0" err="1" smtClean="0"/>
              <a:t>Nach</a:t>
            </a:r>
            <a:r>
              <a:rPr lang="en-US" dirty="0" smtClean="0"/>
              <a:t> 6 </a:t>
            </a:r>
            <a:r>
              <a:rPr lang="en-US" dirty="0" err="1" smtClean="0"/>
              <a:t>Jahren</a:t>
            </a:r>
            <a:r>
              <a:rPr lang="en-US" dirty="0" smtClean="0"/>
              <a:t> </a:t>
            </a:r>
            <a:r>
              <a:rPr lang="en-US" dirty="0" err="1" smtClean="0"/>
              <a:t>Entwicklung</a:t>
            </a:r>
            <a:endParaRPr lang="en-US" dirty="0" smtClean="0"/>
          </a:p>
          <a:p>
            <a:pPr lvl="1"/>
            <a:r>
              <a:rPr lang="en-US" dirty="0" err="1" smtClean="0"/>
              <a:t>Autovermietung</a:t>
            </a:r>
            <a:r>
              <a:rPr lang="en-US" dirty="0" smtClean="0"/>
              <a:t>-/</a:t>
            </a:r>
            <a:r>
              <a:rPr lang="en-US" dirty="0" err="1" smtClean="0"/>
              <a:t>Hotelvermittlungsprojekt</a:t>
            </a:r>
            <a:r>
              <a:rPr lang="en-US" dirty="0" smtClean="0"/>
              <a:t> von American Airlines</a:t>
            </a:r>
            <a:br>
              <a:rPr lang="en-US" dirty="0" smtClean="0"/>
            </a:br>
            <a:r>
              <a:rPr lang="en-US" dirty="0" smtClean="0"/>
              <a:t>$165Mio. </a:t>
            </a:r>
            <a:r>
              <a:rPr lang="en-US" dirty="0" err="1" smtClean="0"/>
              <a:t>Nach</a:t>
            </a:r>
            <a:r>
              <a:rPr lang="en-US" dirty="0" smtClean="0"/>
              <a:t> 7 </a:t>
            </a:r>
            <a:r>
              <a:rPr lang="en-US" dirty="0" err="1" smtClean="0"/>
              <a:t>Jahren</a:t>
            </a:r>
            <a:r>
              <a:rPr lang="en-US" dirty="0" smtClean="0"/>
              <a:t> </a:t>
            </a:r>
            <a:r>
              <a:rPr lang="en-US" dirty="0" err="1" smtClean="0"/>
              <a:t>Entwicklung</a:t>
            </a:r>
            <a:endParaRPr lang="en-US" dirty="0" smtClean="0"/>
          </a:p>
          <a:p>
            <a:pPr lvl="1"/>
            <a:r>
              <a:rPr lang="en-US" dirty="0" err="1" smtClean="0"/>
              <a:t>Gepäckverteilungssystem</a:t>
            </a:r>
            <a:r>
              <a:rPr lang="en-US" dirty="0" smtClean="0"/>
              <a:t> des </a:t>
            </a:r>
            <a:r>
              <a:rPr lang="en-US" dirty="0" err="1" smtClean="0"/>
              <a:t>Flughafen</a:t>
            </a:r>
            <a:r>
              <a:rPr lang="en-US" dirty="0" smtClean="0"/>
              <a:t> Denver</a:t>
            </a:r>
          </a:p>
          <a:p>
            <a:pPr lvl="2"/>
            <a:r>
              <a:rPr lang="en-US" dirty="0" err="1" smtClean="0"/>
              <a:t>Tägliche</a:t>
            </a:r>
            <a:r>
              <a:rPr lang="en-US" dirty="0" smtClean="0"/>
              <a:t> </a:t>
            </a:r>
            <a:r>
              <a:rPr lang="en-US" dirty="0" err="1" smtClean="0"/>
              <a:t>Kosten</a:t>
            </a:r>
            <a:r>
              <a:rPr lang="en-US" dirty="0" smtClean="0"/>
              <a:t> von $1.1Mio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30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Softwareentwicklung</a:t>
            </a:r>
            <a:r>
              <a:rPr lang="en-US" dirty="0" smtClean="0"/>
              <a:t> </a:t>
            </a:r>
            <a:r>
              <a:rPr lang="en-US" dirty="0" err="1" smtClean="0"/>
              <a:t>heute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Weitere</a:t>
            </a:r>
            <a:r>
              <a:rPr lang="en-US" dirty="0" smtClean="0"/>
              <a:t> </a:t>
            </a:r>
            <a:r>
              <a:rPr lang="en-US" dirty="0" err="1" smtClean="0"/>
              <a:t>Projektmisserfolge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Taurus-</a:t>
            </a:r>
            <a:r>
              <a:rPr lang="en-US" dirty="0" err="1" smtClean="0"/>
              <a:t>Projekt</a:t>
            </a:r>
            <a:r>
              <a:rPr lang="en-US" dirty="0" smtClean="0"/>
              <a:t> der Londoner </a:t>
            </a:r>
            <a:r>
              <a:rPr lang="en-US" dirty="0" err="1" smtClean="0"/>
              <a:t>Börse</a:t>
            </a:r>
            <a:endParaRPr lang="en-US" dirty="0" smtClean="0"/>
          </a:p>
          <a:p>
            <a:pPr lvl="2"/>
            <a:r>
              <a:rPr lang="en-US" dirty="0" err="1" smtClean="0"/>
              <a:t>Startete</a:t>
            </a:r>
            <a:r>
              <a:rPr lang="en-US" dirty="0" smtClean="0"/>
              <a:t> 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Jahr</a:t>
            </a:r>
            <a:r>
              <a:rPr lang="en-US" dirty="0" smtClean="0"/>
              <a:t> 1980</a:t>
            </a:r>
          </a:p>
          <a:p>
            <a:pPr lvl="2"/>
            <a:r>
              <a:rPr lang="en-US" dirty="0" err="1" smtClean="0"/>
              <a:t>Abbruch</a:t>
            </a:r>
            <a:r>
              <a:rPr lang="en-US" dirty="0" smtClean="0"/>
              <a:t> </a:t>
            </a:r>
            <a:r>
              <a:rPr lang="en-US" dirty="0" err="1" smtClean="0"/>
              <a:t>nach</a:t>
            </a:r>
            <a:r>
              <a:rPr lang="en-US" dirty="0" smtClean="0"/>
              <a:t> 12 </a:t>
            </a:r>
            <a:r>
              <a:rPr lang="en-US" dirty="0" err="1" smtClean="0"/>
              <a:t>Jahren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einem</a:t>
            </a:r>
            <a:r>
              <a:rPr lang="en-US" dirty="0" smtClean="0"/>
              <a:t> </a:t>
            </a:r>
            <a:r>
              <a:rPr lang="en-US" dirty="0" err="1" smtClean="0"/>
              <a:t>Verlust</a:t>
            </a:r>
            <a:r>
              <a:rPr lang="en-US" dirty="0" smtClean="0"/>
              <a:t> ca £800Mio</a:t>
            </a:r>
          </a:p>
          <a:p>
            <a:pPr lvl="1"/>
            <a:r>
              <a:rPr lang="en-US" dirty="0" smtClean="0"/>
              <a:t>System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Einsatzleitung</a:t>
            </a:r>
            <a:r>
              <a:rPr lang="en-US" dirty="0" smtClean="0"/>
              <a:t> der </a:t>
            </a:r>
            <a:r>
              <a:rPr lang="en-US" dirty="0" err="1" smtClean="0"/>
              <a:t>Krankenwagen</a:t>
            </a:r>
            <a:r>
              <a:rPr lang="en-US" dirty="0" smtClean="0"/>
              <a:t> in London</a:t>
            </a:r>
          </a:p>
          <a:p>
            <a:pPr lvl="2"/>
            <a:r>
              <a:rPr lang="en-US" dirty="0" err="1" smtClean="0"/>
              <a:t>Wurde</a:t>
            </a:r>
            <a:r>
              <a:rPr lang="en-US" dirty="0" smtClean="0"/>
              <a:t> 2 Mal </a:t>
            </a:r>
            <a:r>
              <a:rPr lang="en-US" dirty="0" err="1" smtClean="0"/>
              <a:t>entwickelt</a:t>
            </a:r>
            <a:endParaRPr lang="en-US" dirty="0" smtClean="0"/>
          </a:p>
          <a:p>
            <a:pPr lvl="2"/>
            <a:r>
              <a:rPr lang="en-US" dirty="0" smtClean="0"/>
              <a:t>1.Versuch: </a:t>
            </a:r>
            <a:r>
              <a:rPr lang="en-US" dirty="0" smtClean="0"/>
              <a:t>Budget von £2,5Mio, </a:t>
            </a:r>
            <a:r>
              <a:rPr lang="en-US" dirty="0" err="1" smtClean="0"/>
              <a:t>Abbruch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Verlust</a:t>
            </a:r>
            <a:r>
              <a:rPr lang="en-US" dirty="0" smtClean="0"/>
              <a:t> von £7.5 Mio</a:t>
            </a:r>
          </a:p>
          <a:p>
            <a:pPr lvl="2"/>
            <a:r>
              <a:rPr lang="en-US" dirty="0" smtClean="0"/>
              <a:t>2.Versuch: 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weniger</a:t>
            </a:r>
            <a:r>
              <a:rPr lang="en-US" dirty="0" smtClean="0"/>
              <a:t> </a:t>
            </a:r>
            <a:r>
              <a:rPr lang="en-US" dirty="0" err="1" smtClean="0"/>
              <a:t>Anforderungen</a:t>
            </a:r>
            <a:r>
              <a:rPr lang="en-US" dirty="0" smtClean="0"/>
              <a:t> </a:t>
            </a:r>
            <a:r>
              <a:rPr lang="en-US" dirty="0" err="1" smtClean="0"/>
              <a:t>wurde</a:t>
            </a:r>
            <a:r>
              <a:rPr lang="en-US" dirty="0" smtClean="0"/>
              <a:t> </a:t>
            </a:r>
            <a:r>
              <a:rPr lang="en-US" dirty="0" err="1" smtClean="0"/>
              <a:t>ausgeliefert</a:t>
            </a:r>
            <a:endParaRPr lang="en-US" dirty="0" smtClean="0"/>
          </a:p>
          <a:p>
            <a:pPr lvl="3"/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Systemabstürze</a:t>
            </a:r>
            <a:r>
              <a:rPr lang="en-US" dirty="0" smtClean="0"/>
              <a:t> </a:t>
            </a:r>
            <a:r>
              <a:rPr lang="en-US" dirty="0" err="1" smtClean="0"/>
              <a:t>führte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46 </a:t>
            </a:r>
            <a:r>
              <a:rPr lang="en-US" dirty="0" err="1" smtClean="0"/>
              <a:t>Toten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52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Allgemeine</a:t>
            </a:r>
            <a:r>
              <a:rPr lang="en-US" dirty="0" smtClean="0"/>
              <a:t> </a:t>
            </a:r>
            <a:r>
              <a:rPr lang="en-US" dirty="0" err="1" smtClean="0"/>
              <a:t>Aspekte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Was </a:t>
            </a:r>
            <a:r>
              <a:rPr lang="en-US" dirty="0" err="1" smtClean="0"/>
              <a:t>ist</a:t>
            </a:r>
            <a:r>
              <a:rPr lang="en-US" dirty="0" smtClean="0"/>
              <a:t> Software Engineering?</a:t>
            </a:r>
            <a:endParaRPr lang="en-US" dirty="0" smtClean="0"/>
          </a:p>
          <a:p>
            <a:pPr lvl="1"/>
            <a:r>
              <a:rPr lang="en-US" dirty="0" err="1" smtClean="0"/>
              <a:t>Systematische</a:t>
            </a:r>
            <a:r>
              <a:rPr lang="en-US" dirty="0" smtClean="0"/>
              <a:t> </a:t>
            </a:r>
            <a:r>
              <a:rPr lang="en-US" dirty="0" err="1" smtClean="0"/>
              <a:t>Entwicklung</a:t>
            </a:r>
            <a:r>
              <a:rPr lang="en-US" dirty="0" smtClean="0"/>
              <a:t> grosser SW-</a:t>
            </a:r>
            <a:r>
              <a:rPr lang="en-US" dirty="0" err="1" smtClean="0"/>
              <a:t>Systeme</a:t>
            </a:r>
            <a:r>
              <a:rPr lang="en-US" dirty="0" smtClean="0"/>
              <a:t> (</a:t>
            </a:r>
            <a:r>
              <a:rPr lang="en-US" dirty="0" err="1" smtClean="0"/>
              <a:t>Anwendungsentwicklung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SE </a:t>
            </a:r>
            <a:r>
              <a:rPr lang="en-US" dirty="0" err="1" smtClean="0"/>
              <a:t>beschäftigt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endParaRPr lang="en-US" dirty="0" smtClean="0"/>
          </a:p>
          <a:p>
            <a:pPr lvl="1"/>
            <a:r>
              <a:rPr lang="en-US" dirty="0" err="1" smtClean="0"/>
              <a:t>Methoden</a:t>
            </a:r>
            <a:endParaRPr lang="en-US" dirty="0" smtClean="0"/>
          </a:p>
          <a:p>
            <a:pPr lvl="1"/>
            <a:r>
              <a:rPr lang="en-US" dirty="0" err="1" smtClean="0"/>
              <a:t>Techniken</a:t>
            </a:r>
            <a:endParaRPr lang="en-US" dirty="0" smtClean="0"/>
          </a:p>
          <a:p>
            <a:pPr lvl="1"/>
            <a:r>
              <a:rPr lang="en-US" dirty="0" err="1" smtClean="0"/>
              <a:t>Werkzeugen</a:t>
            </a:r>
            <a:endParaRPr lang="en-US" dirty="0" smtClean="0"/>
          </a:p>
          <a:p>
            <a:r>
              <a:rPr lang="en-US" dirty="0" smtClean="0"/>
              <a:t>SE hat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/>
              <a:t>Z</a:t>
            </a:r>
            <a:r>
              <a:rPr lang="en-US" dirty="0" err="1" smtClean="0"/>
              <a:t>iel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SW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produzieren</a:t>
            </a:r>
            <a:endParaRPr lang="en-US" dirty="0" smtClean="0"/>
          </a:p>
          <a:p>
            <a:pPr lvl="1"/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hoher</a:t>
            </a:r>
            <a:r>
              <a:rPr lang="en-US" dirty="0" smtClean="0"/>
              <a:t> </a:t>
            </a:r>
            <a:r>
              <a:rPr lang="en-US" dirty="0" err="1" smtClean="0"/>
              <a:t>Qualität</a:t>
            </a:r>
            <a:endParaRPr lang="en-US" dirty="0" smtClean="0"/>
          </a:p>
          <a:p>
            <a:pPr lvl="1"/>
            <a:r>
              <a:rPr lang="en-US" dirty="0" err="1" smtClean="0"/>
              <a:t>Kostengünstig</a:t>
            </a:r>
            <a:r>
              <a:rPr lang="en-US" dirty="0" smtClean="0"/>
              <a:t>/</a:t>
            </a:r>
            <a:r>
              <a:rPr lang="en-US" dirty="0" err="1" smtClean="0"/>
              <a:t>innerhalb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</a:t>
            </a:r>
            <a:r>
              <a:rPr lang="en-US" dirty="0" err="1" smtClean="0"/>
              <a:t>Budgetrahmens</a:t>
            </a:r>
            <a:endParaRPr lang="en-US" dirty="0" smtClean="0"/>
          </a:p>
          <a:p>
            <a:pPr lvl="1"/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geplanten</a:t>
            </a:r>
            <a:r>
              <a:rPr lang="en-US" dirty="0" smtClean="0"/>
              <a:t> </a:t>
            </a:r>
            <a:r>
              <a:rPr lang="en-US" dirty="0" err="1" smtClean="0"/>
              <a:t>Zeitpunkt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73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Allgemeine</a:t>
            </a:r>
            <a:r>
              <a:rPr lang="en-US" dirty="0"/>
              <a:t> </a:t>
            </a:r>
            <a:r>
              <a:rPr lang="en-US" dirty="0" err="1"/>
              <a:t>Aspekte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Als </a:t>
            </a:r>
            <a:r>
              <a:rPr lang="de-DE" i="1" dirty="0"/>
              <a:t>Softwareentwicklung </a:t>
            </a:r>
            <a:r>
              <a:rPr lang="de-DE" dirty="0"/>
              <a:t>bezeichnen wir die Gesamtheit aller Aktivitäten, die zu einem </a:t>
            </a:r>
            <a:r>
              <a:rPr lang="de-DE" dirty="0" smtClean="0"/>
              <a:t>lauffähigen Softwaresystem führen.</a:t>
            </a:r>
          </a:p>
          <a:p>
            <a:endParaRPr lang="de-DE" dirty="0" smtClean="0"/>
          </a:p>
          <a:p>
            <a:r>
              <a:rPr lang="de-DE" dirty="0" smtClean="0"/>
              <a:t>SE befasst sich damit:</a:t>
            </a:r>
          </a:p>
          <a:p>
            <a:pPr lvl="1"/>
            <a:r>
              <a:rPr lang="de-DE" dirty="0" smtClean="0"/>
              <a:t>Aktivitäten zu identifizieren</a:t>
            </a:r>
          </a:p>
          <a:p>
            <a:pPr lvl="1"/>
            <a:r>
              <a:rPr lang="de-DE" dirty="0"/>
              <a:t>Aktivitäten zu </a:t>
            </a:r>
            <a:r>
              <a:rPr lang="de-DE" dirty="0" smtClean="0"/>
              <a:t>beschreiben</a:t>
            </a:r>
          </a:p>
          <a:p>
            <a:pPr lvl="1"/>
            <a:r>
              <a:rPr lang="de-DE" dirty="0" smtClean="0"/>
              <a:t>Ergebnisse festzulegen</a:t>
            </a:r>
          </a:p>
          <a:p>
            <a:pPr lvl="1"/>
            <a:r>
              <a:rPr lang="de-DE" dirty="0" smtClean="0"/>
              <a:t>In einem Vorgehensmodell anzuordnen</a:t>
            </a:r>
          </a:p>
          <a:p>
            <a:r>
              <a:rPr lang="de-DE" dirty="0"/>
              <a:t>Man unterscheidet nach </a:t>
            </a:r>
            <a:r>
              <a:rPr lang="de-DE" i="1" dirty="0"/>
              <a:t>produktbezogenen</a:t>
            </a:r>
            <a:r>
              <a:rPr lang="de-DE" dirty="0"/>
              <a:t> und </a:t>
            </a:r>
            <a:r>
              <a:rPr lang="de-DE" i="1" dirty="0"/>
              <a:t>prozessbezogenen</a:t>
            </a:r>
            <a:r>
              <a:rPr lang="de-DE" dirty="0"/>
              <a:t> Aktivitäten</a:t>
            </a:r>
            <a:endParaRPr lang="en-US" dirty="0"/>
          </a:p>
          <a:p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2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Allgemeine</a:t>
            </a:r>
            <a:r>
              <a:rPr lang="en-US" dirty="0"/>
              <a:t> </a:t>
            </a:r>
            <a:r>
              <a:rPr lang="en-US" dirty="0" err="1"/>
              <a:t>Aspekte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Eigenschaften</a:t>
            </a:r>
            <a:r>
              <a:rPr lang="en-US" dirty="0" smtClean="0"/>
              <a:t> von Software</a:t>
            </a:r>
          </a:p>
          <a:p>
            <a:pPr lvl="1"/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sinnlich</a:t>
            </a:r>
            <a:r>
              <a:rPr lang="en-US" dirty="0" smtClean="0"/>
              <a:t> </a:t>
            </a:r>
            <a:r>
              <a:rPr lang="en-US" dirty="0" err="1" smtClean="0"/>
              <a:t>wahrnembar</a:t>
            </a:r>
            <a:endParaRPr lang="en-US" dirty="0" smtClean="0"/>
          </a:p>
          <a:p>
            <a:pPr lvl="1"/>
            <a:r>
              <a:rPr lang="en-US" dirty="0" err="1" smtClean="0"/>
              <a:t>Ist</a:t>
            </a:r>
            <a:r>
              <a:rPr lang="en-US" dirty="0" smtClean="0"/>
              <a:t> Text</a:t>
            </a:r>
          </a:p>
          <a:p>
            <a:pPr lvl="1"/>
            <a:r>
              <a:rPr lang="en-US" dirty="0" err="1" smtClean="0"/>
              <a:t>Ist</a:t>
            </a:r>
            <a:r>
              <a:rPr lang="en-US" dirty="0" smtClean="0"/>
              <a:t> digital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Eigenschaften</a:t>
            </a:r>
            <a:r>
              <a:rPr lang="en-US" dirty="0" smtClean="0"/>
              <a:t> Grosser </a:t>
            </a:r>
            <a:r>
              <a:rPr lang="en-US" dirty="0" err="1" smtClean="0"/>
              <a:t>Softwaresysteme</a:t>
            </a:r>
            <a:endParaRPr lang="en-US" dirty="0" smtClean="0"/>
          </a:p>
          <a:p>
            <a:pPr lvl="1"/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komplex</a:t>
            </a:r>
            <a:endParaRPr lang="en-US" dirty="0" smtClean="0"/>
          </a:p>
          <a:p>
            <a:pPr lvl="1"/>
            <a:r>
              <a:rPr lang="en-US" dirty="0" err="1" smtClean="0"/>
              <a:t>Besteht</a:t>
            </a:r>
            <a:r>
              <a:rPr lang="en-US" dirty="0" smtClean="0"/>
              <a:t> </a:t>
            </a:r>
            <a:r>
              <a:rPr lang="en-US" dirty="0" err="1" smtClean="0"/>
              <a:t>aus</a:t>
            </a:r>
            <a:r>
              <a:rPr lang="en-US" dirty="0" smtClean="0"/>
              <a:t> </a:t>
            </a:r>
            <a:r>
              <a:rPr lang="en-US" dirty="0" err="1" smtClean="0"/>
              <a:t>umfangreichen</a:t>
            </a:r>
            <a:r>
              <a:rPr lang="en-US" dirty="0" smtClean="0"/>
              <a:t> </a:t>
            </a:r>
            <a:r>
              <a:rPr lang="en-US" dirty="0" err="1" smtClean="0"/>
              <a:t>Artefakten</a:t>
            </a:r>
            <a:endParaRPr lang="en-US" dirty="0" smtClean="0"/>
          </a:p>
          <a:p>
            <a:pPr lvl="1"/>
            <a:r>
              <a:rPr lang="en-US" dirty="0" smtClean="0"/>
              <a:t>Hat </a:t>
            </a:r>
            <a:r>
              <a:rPr lang="en-US" dirty="0" err="1" smtClean="0"/>
              <a:t>lange</a:t>
            </a:r>
            <a:r>
              <a:rPr lang="en-US" dirty="0" smtClean="0"/>
              <a:t> </a:t>
            </a:r>
            <a:r>
              <a:rPr lang="en-US" dirty="0" err="1" smtClean="0"/>
              <a:t>Lebensdauer</a:t>
            </a:r>
            <a:endParaRPr lang="en-US" dirty="0" smtClean="0"/>
          </a:p>
          <a:p>
            <a:pPr lvl="1"/>
            <a:r>
              <a:rPr lang="en-US" dirty="0" err="1" smtClean="0"/>
              <a:t>Verfestigt</a:t>
            </a:r>
            <a:r>
              <a:rPr lang="en-US" dirty="0" smtClean="0"/>
              <a:t> </a:t>
            </a:r>
            <a:r>
              <a:rPr lang="en-US" dirty="0" err="1" smtClean="0"/>
              <a:t>Sichtweisen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2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Allgemeine</a:t>
            </a:r>
            <a:r>
              <a:rPr lang="en-US" dirty="0"/>
              <a:t> </a:t>
            </a:r>
            <a:r>
              <a:rPr lang="en-US" dirty="0" err="1"/>
              <a:t>Aspekte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i="1" dirty="0"/>
              <a:t>Anwendungssysteme</a:t>
            </a:r>
            <a:r>
              <a:rPr lang="de-DE" dirty="0"/>
              <a:t> </a:t>
            </a:r>
            <a:r>
              <a:rPr lang="de-DE" dirty="0" smtClean="0"/>
              <a:t>(kurz </a:t>
            </a:r>
            <a:r>
              <a:rPr lang="de-DE" dirty="0"/>
              <a:t>Anwendungen oder </a:t>
            </a:r>
            <a:r>
              <a:rPr lang="de-DE" dirty="0" smtClean="0"/>
              <a:t>Applikationen) </a:t>
            </a:r>
            <a:r>
              <a:rPr lang="de-DE" dirty="0"/>
              <a:t>sind </a:t>
            </a:r>
            <a:r>
              <a:rPr lang="de-DE" dirty="0" smtClean="0"/>
              <a:t>Softwareprodukte, die </a:t>
            </a:r>
            <a:r>
              <a:rPr lang="de-DE" dirty="0"/>
              <a:t>in einem bestimmten Anwendungsbereich eingesetzt </a:t>
            </a:r>
            <a:r>
              <a:rPr lang="de-DE" dirty="0" smtClean="0"/>
              <a:t>werden</a:t>
            </a:r>
          </a:p>
          <a:p>
            <a:r>
              <a:rPr lang="en-US" dirty="0" err="1"/>
              <a:t>Anwendungssysteme</a:t>
            </a:r>
            <a:r>
              <a:rPr lang="en-US" dirty="0"/>
              <a:t> </a:t>
            </a:r>
            <a:r>
              <a:rPr lang="de-DE" dirty="0" smtClean="0"/>
              <a:t>sind z.B.</a:t>
            </a:r>
            <a:endParaRPr lang="en-US" dirty="0"/>
          </a:p>
          <a:p>
            <a:pPr lvl="1"/>
            <a:r>
              <a:rPr lang="en-US" dirty="0" err="1" smtClean="0"/>
              <a:t>Individualsoftware</a:t>
            </a:r>
            <a:endParaRPr lang="en-US" dirty="0" smtClean="0"/>
          </a:p>
          <a:p>
            <a:pPr lvl="1"/>
            <a:r>
              <a:rPr lang="en-US" dirty="0" err="1" smtClean="0"/>
              <a:t>Standardsoftware</a:t>
            </a:r>
            <a:endParaRPr lang="en-US" dirty="0" smtClean="0"/>
          </a:p>
          <a:p>
            <a:r>
              <a:rPr lang="en-US" dirty="0" err="1" smtClean="0"/>
              <a:t>Systemsoftware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keine</a:t>
            </a:r>
            <a:r>
              <a:rPr lang="en-US" dirty="0" smtClean="0"/>
              <a:t> </a:t>
            </a:r>
            <a:r>
              <a:rPr lang="en-US" dirty="0" err="1" smtClean="0"/>
              <a:t>Anwendungssysteme</a:t>
            </a:r>
            <a:endParaRPr lang="en-US" dirty="0" smtClean="0"/>
          </a:p>
          <a:p>
            <a:endParaRPr lang="en-US" dirty="0"/>
          </a:p>
          <a:p>
            <a:r>
              <a:rPr lang="de-DE" dirty="0"/>
              <a:t>Anwendungssysteme sind in Unternehmenskontexte eingebunden und unterstützen dort </a:t>
            </a:r>
            <a:r>
              <a:rPr lang="de-DE" dirty="0" smtClean="0"/>
              <a:t>zusammenhängende Abläufe</a:t>
            </a:r>
            <a:r>
              <a:rPr lang="de-DE" dirty="0"/>
              <a:t>, </a:t>
            </a:r>
            <a:r>
              <a:rPr lang="de-DE" dirty="0" smtClean="0"/>
              <a:t>s.g. </a:t>
            </a:r>
            <a:r>
              <a:rPr lang="de-DE" i="1" dirty="0" smtClean="0"/>
              <a:t>Geschäftsprozesse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2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 Red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1FC5151-73AF-4992-B300-816A43C7C2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E3F18AE-EF60-42A5-B9E1-3F709899B7F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A7F0F3B-1D69-4071-934C-7373F1C638FD}">
  <ds:schemaRefs>
    <ds:schemaRef ds:uri="http://purl.org/dc/elements/1.1/"/>
    <ds:schemaRef ds:uri="http://purl.org/dc/dcmitype/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671</Words>
  <Application>Microsoft Office PowerPoint</Application>
  <PresentationFormat>Benutzerdefiniert</PresentationFormat>
  <Paragraphs>190</Paragraphs>
  <Slides>21</Slides>
  <Notes>8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2" baseType="lpstr">
      <vt:lpstr>Ion</vt:lpstr>
      <vt:lpstr>Software Engineering I</vt:lpstr>
      <vt:lpstr>Übersicht</vt:lpstr>
      <vt:lpstr>Softwareentwicklung heute</vt:lpstr>
      <vt:lpstr>Softwareentwicklung heute</vt:lpstr>
      <vt:lpstr>Softwareentwicklung heute</vt:lpstr>
      <vt:lpstr>Allgemeine Aspekte</vt:lpstr>
      <vt:lpstr>Allgemeine Aspekte</vt:lpstr>
      <vt:lpstr>Allgemeine Aspekte</vt:lpstr>
      <vt:lpstr>Allgemeine Aspekte</vt:lpstr>
      <vt:lpstr>Allgemeine Aspekte</vt:lpstr>
      <vt:lpstr>Technische Aspekte</vt:lpstr>
      <vt:lpstr>Technische Aspekte</vt:lpstr>
      <vt:lpstr>Technische Aspekte</vt:lpstr>
      <vt:lpstr>Technische Aspekte Anforderungsermittlung</vt:lpstr>
      <vt:lpstr>Technische Aspekte Anforderungsermittlung</vt:lpstr>
      <vt:lpstr>Technische Aspekte Entwurf</vt:lpstr>
      <vt:lpstr>Technische Aspekte Implementation</vt:lpstr>
      <vt:lpstr>Technische Aspekte Test</vt:lpstr>
      <vt:lpstr>Technische Aspekte Systemeinführung</vt:lpstr>
      <vt:lpstr>Vorgehensmodelle</vt:lpstr>
      <vt:lpstr>Quellen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I</dc:title>
  <dc:creator/>
  <cp:lastModifiedBy/>
  <cp:revision>2</cp:revision>
  <dcterms:created xsi:type="dcterms:W3CDTF">2013-07-30T14:48:57Z</dcterms:created>
  <dcterms:modified xsi:type="dcterms:W3CDTF">2015-07-15T18:44:27Z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