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780" y="3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2d25586440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2d25586440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2d25586440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2d25586440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2d25586440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2d25586440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2d25586440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2d2558644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2d25586440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2d25586440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2d25586440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2d25586440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users/CARRIXK/projects/7"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hyperlink" Target="https://carrixk.github.io/flipping-genius/" TargetMode="External"/><Relationship Id="rId4" Type="http://schemas.openxmlformats.org/officeDocument/2006/relationships/hyperlink" Target="https://github.com/CARRIXK/flipping-geniu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971029"/>
            <a:ext cx="8520600" cy="862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GB">
                <a:solidFill>
                  <a:schemeClr val="lt1"/>
                </a:solidFill>
              </a:rPr>
              <a:t>Flipping Genius!</a:t>
            </a:r>
            <a:endParaRPr>
              <a:solidFill>
                <a:schemeClr val="lt1"/>
              </a:solidFill>
            </a:endParaRPr>
          </a:p>
        </p:txBody>
      </p:sp>
      <p:sp>
        <p:nvSpPr>
          <p:cNvPr id="55" name="Google Shape;55;p13"/>
          <p:cNvSpPr txBox="1">
            <a:spLocks noGrp="1"/>
          </p:cNvSpPr>
          <p:nvPr>
            <p:ph type="subTitle" idx="1"/>
          </p:nvPr>
        </p:nvSpPr>
        <p:spPr>
          <a:xfrm>
            <a:off x="311700" y="310536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solidFill>
                  <a:schemeClr val="lt1"/>
                </a:solidFill>
              </a:rPr>
              <a:t>A Web-Based Card Memory Game</a:t>
            </a:r>
            <a:endParaRPr>
              <a:solidFill>
                <a:schemeClr val="lt1"/>
              </a:solidFill>
            </a:endParaRPr>
          </a:p>
        </p:txBody>
      </p:sp>
      <p:sp>
        <p:nvSpPr>
          <p:cNvPr id="56" name="Google Shape;56;p13"/>
          <p:cNvSpPr txBox="1"/>
          <p:nvPr/>
        </p:nvSpPr>
        <p:spPr>
          <a:xfrm>
            <a:off x="1801125" y="4000962"/>
            <a:ext cx="5521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lt1"/>
                </a:solidFill>
              </a:rPr>
              <a:t>Developed by: David Coles, Carrick Entwistle, Nils Olov Lugner, Josh Williams</a:t>
            </a:r>
            <a:endParaRPr sz="1200">
              <a:solidFill>
                <a:schemeClr val="lt1"/>
              </a:solidFill>
            </a:endParaRPr>
          </a:p>
        </p:txBody>
      </p:sp>
      <p:pic>
        <p:nvPicPr>
          <p:cNvPr id="57" name="Google Shape;57;p13"/>
          <p:cNvPicPr preferRelativeResize="0"/>
          <p:nvPr/>
        </p:nvPicPr>
        <p:blipFill>
          <a:blip r:embed="rId3">
            <a:alphaModFix/>
          </a:blip>
          <a:stretch>
            <a:fillRect/>
          </a:stretch>
        </p:blipFill>
        <p:spPr>
          <a:xfrm>
            <a:off x="3882100" y="773238"/>
            <a:ext cx="1379800" cy="1398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chemeClr val="lt1"/>
                </a:solidFill>
                <a:latin typeface="Roboto"/>
                <a:ea typeface="Roboto"/>
                <a:cs typeface="Roboto"/>
                <a:sym typeface="Roboto"/>
              </a:rPr>
              <a:t>Planning &amp; Design </a:t>
            </a:r>
            <a:endParaRPr sz="3000">
              <a:solidFill>
                <a:schemeClr val="lt1"/>
              </a:solidFill>
              <a:latin typeface="Roboto"/>
              <a:ea typeface="Roboto"/>
              <a:cs typeface="Roboto"/>
              <a:sym typeface="Roboto"/>
            </a:endParaRPr>
          </a:p>
        </p:txBody>
      </p:sp>
      <p:grpSp>
        <p:nvGrpSpPr>
          <p:cNvPr id="63" name="Google Shape;63;p14"/>
          <p:cNvGrpSpPr/>
          <p:nvPr/>
        </p:nvGrpSpPr>
        <p:grpSpPr>
          <a:xfrm>
            <a:off x="431925" y="1304829"/>
            <a:ext cx="2628925" cy="3562280"/>
            <a:chOff x="431925" y="1304875"/>
            <a:chExt cx="2628925" cy="3416400"/>
          </a:xfrm>
        </p:grpSpPr>
        <p:sp>
          <p:nvSpPr>
            <p:cNvPr id="64" name="Google Shape;64;p14"/>
            <p:cNvSpPr txBox="1"/>
            <p:nvPr/>
          </p:nvSpPr>
          <p:spPr>
            <a:xfrm>
              <a:off x="431925" y="1304875"/>
              <a:ext cx="2628900" cy="464100"/>
            </a:xfrm>
            <a:prstGeom prst="rect">
              <a:avLst/>
            </a:prstGeom>
            <a:solidFill>
              <a:srgbClr val="2A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4"/>
            <p:cNvSpPr/>
            <p:nvPr/>
          </p:nvSpPr>
          <p:spPr>
            <a:xfrm>
              <a:off x="431950" y="1304875"/>
              <a:ext cx="2628900" cy="3416400"/>
            </a:xfrm>
            <a:prstGeom prst="rect">
              <a:avLst/>
            </a:prstGeom>
            <a:noFill/>
            <a:ln w="9525" cap="flat" cmpd="sng">
              <a:solidFill>
                <a:srgbClr val="2A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14"/>
          <p:cNvSpPr txBox="1"/>
          <p:nvPr/>
        </p:nvSpPr>
        <p:spPr>
          <a:xfrm>
            <a:off x="50642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rgbClr val="FFFFFF"/>
                </a:solidFill>
                <a:latin typeface="Roboto"/>
                <a:ea typeface="Roboto"/>
                <a:cs typeface="Roboto"/>
                <a:sym typeface="Roboto"/>
              </a:rPr>
              <a:t>Ideation</a:t>
            </a:r>
            <a:endParaRPr sz="1800">
              <a:solidFill>
                <a:srgbClr val="FFFFFF"/>
              </a:solidFill>
              <a:latin typeface="Roboto"/>
              <a:ea typeface="Roboto"/>
              <a:cs typeface="Roboto"/>
              <a:sym typeface="Roboto"/>
            </a:endParaRPr>
          </a:p>
        </p:txBody>
      </p:sp>
      <p:sp>
        <p:nvSpPr>
          <p:cNvPr id="67" name="Google Shape;67;p14"/>
          <p:cNvSpPr txBox="1"/>
          <p:nvPr/>
        </p:nvSpPr>
        <p:spPr>
          <a:xfrm>
            <a:off x="508325" y="18503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000" dirty="0">
                <a:solidFill>
                  <a:schemeClr val="lt1"/>
                </a:solidFill>
                <a:latin typeface="Roboto"/>
                <a:ea typeface="Roboto"/>
                <a:cs typeface="Roboto"/>
                <a:sym typeface="Roboto"/>
              </a:rPr>
              <a:t>A fun, interactive memory game to challenge players of all ages and improve cognitive skills.</a:t>
            </a:r>
            <a:br>
              <a:rPr lang="en-GB" sz="1000" dirty="0">
                <a:solidFill>
                  <a:schemeClr val="lt1"/>
                </a:solidFill>
                <a:latin typeface="Roboto"/>
                <a:ea typeface="Roboto"/>
                <a:cs typeface="Roboto"/>
                <a:sym typeface="Roboto"/>
              </a:rPr>
            </a:br>
            <a:br>
              <a:rPr lang="en-GB" sz="1000" dirty="0">
                <a:solidFill>
                  <a:schemeClr val="lt1"/>
                </a:solidFill>
                <a:latin typeface="Roboto"/>
                <a:ea typeface="Roboto"/>
                <a:cs typeface="Roboto"/>
                <a:sym typeface="Roboto"/>
              </a:rPr>
            </a:br>
            <a:r>
              <a:rPr lang="en-GB" sz="1000" dirty="0">
                <a:solidFill>
                  <a:schemeClr val="lt1"/>
                </a:solidFill>
                <a:latin typeface="Roboto"/>
                <a:ea typeface="Roboto"/>
                <a:cs typeface="Roboto"/>
                <a:sym typeface="Roboto"/>
              </a:rPr>
              <a:t>Use Case:</a:t>
            </a:r>
            <a:br>
              <a:rPr lang="en-GB" sz="1000" dirty="0">
                <a:solidFill>
                  <a:schemeClr val="lt1"/>
                </a:solidFill>
                <a:latin typeface="Roboto"/>
                <a:ea typeface="Roboto"/>
                <a:cs typeface="Roboto"/>
                <a:sym typeface="Roboto"/>
              </a:rPr>
            </a:br>
            <a:r>
              <a:rPr lang="en-GB" sz="1000" dirty="0">
                <a:solidFill>
                  <a:schemeClr val="lt1"/>
                </a:solidFill>
                <a:latin typeface="Roboto"/>
                <a:ea typeface="Roboto"/>
                <a:cs typeface="Roboto"/>
                <a:sym typeface="Roboto"/>
              </a:rPr>
              <a:t>Casual gamers looking for a quick, engaging brain-training experience.</a:t>
            </a:r>
            <a:br>
              <a:rPr lang="en-GB" sz="1000" dirty="0">
                <a:solidFill>
                  <a:schemeClr val="lt1"/>
                </a:solidFill>
                <a:latin typeface="Roboto"/>
                <a:ea typeface="Roboto"/>
                <a:cs typeface="Roboto"/>
                <a:sym typeface="Roboto"/>
              </a:rPr>
            </a:br>
            <a:br>
              <a:rPr lang="en-GB" sz="1000" dirty="0">
                <a:solidFill>
                  <a:schemeClr val="lt1"/>
                </a:solidFill>
                <a:latin typeface="Roboto"/>
                <a:ea typeface="Roboto"/>
                <a:cs typeface="Roboto"/>
                <a:sym typeface="Roboto"/>
              </a:rPr>
            </a:br>
            <a:r>
              <a:rPr lang="en-GB" sz="1000" dirty="0">
                <a:solidFill>
                  <a:schemeClr val="lt1"/>
                </a:solidFill>
                <a:latin typeface="Roboto"/>
                <a:ea typeface="Roboto"/>
                <a:cs typeface="Roboto"/>
                <a:sym typeface="Roboto"/>
              </a:rPr>
              <a:t>Business Case:</a:t>
            </a:r>
            <a:br>
              <a:rPr lang="en-GB" sz="1000" dirty="0">
                <a:solidFill>
                  <a:schemeClr val="lt1"/>
                </a:solidFill>
                <a:latin typeface="Roboto"/>
                <a:ea typeface="Roboto"/>
                <a:cs typeface="Roboto"/>
                <a:sym typeface="Roboto"/>
              </a:rPr>
            </a:br>
            <a:r>
              <a:rPr lang="en-GB" sz="1000" dirty="0">
                <a:solidFill>
                  <a:schemeClr val="lt1"/>
                </a:solidFill>
                <a:latin typeface="Roboto"/>
                <a:ea typeface="Roboto"/>
                <a:cs typeface="Roboto"/>
                <a:sym typeface="Roboto"/>
              </a:rPr>
              <a:t>A simple, accessible game with potential for ads, premium features, or educational and care home  use. (currently in talks with a Care home Provider Group.)</a:t>
            </a:r>
            <a:br>
              <a:rPr lang="en-GB" sz="1000" dirty="0">
                <a:solidFill>
                  <a:schemeClr val="lt1"/>
                </a:solidFill>
                <a:latin typeface="Roboto"/>
                <a:ea typeface="Roboto"/>
                <a:cs typeface="Roboto"/>
                <a:sym typeface="Roboto"/>
              </a:rPr>
            </a:br>
            <a:br>
              <a:rPr lang="en-GB" sz="1000" dirty="0">
                <a:solidFill>
                  <a:schemeClr val="lt1"/>
                </a:solidFill>
                <a:latin typeface="Roboto"/>
                <a:ea typeface="Roboto"/>
                <a:cs typeface="Roboto"/>
                <a:sym typeface="Roboto"/>
              </a:rPr>
            </a:br>
            <a:r>
              <a:rPr lang="en-GB" sz="1000" dirty="0">
                <a:solidFill>
                  <a:schemeClr val="lt1"/>
                </a:solidFill>
                <a:latin typeface="Roboto"/>
                <a:ea typeface="Roboto"/>
                <a:cs typeface="Roboto"/>
                <a:sym typeface="Roboto"/>
              </a:rPr>
              <a:t>Target Audience:</a:t>
            </a:r>
            <a:br>
              <a:rPr lang="en-GB" sz="1000" dirty="0">
                <a:solidFill>
                  <a:schemeClr val="lt1"/>
                </a:solidFill>
                <a:latin typeface="Roboto"/>
                <a:ea typeface="Roboto"/>
                <a:cs typeface="Roboto"/>
                <a:sym typeface="Roboto"/>
              </a:rPr>
            </a:br>
            <a:r>
              <a:rPr lang="en-GB" sz="1000" dirty="0">
                <a:solidFill>
                  <a:schemeClr val="lt1"/>
                </a:solidFill>
                <a:latin typeface="Roboto"/>
                <a:ea typeface="Roboto"/>
                <a:cs typeface="Roboto"/>
                <a:sym typeface="Roboto"/>
              </a:rPr>
              <a:t>Puzzle lovers, </a:t>
            </a:r>
            <a:r>
              <a:rPr lang="en-GB" sz="1000" dirty="0" err="1">
                <a:solidFill>
                  <a:schemeClr val="lt1"/>
                </a:solidFill>
                <a:latin typeface="Roboto"/>
                <a:ea typeface="Roboto"/>
                <a:cs typeface="Roboto"/>
                <a:sym typeface="Roboto"/>
              </a:rPr>
              <a:t>Alzheimers</a:t>
            </a:r>
            <a:r>
              <a:rPr lang="en-GB" sz="1000" dirty="0">
                <a:solidFill>
                  <a:schemeClr val="lt1"/>
                </a:solidFill>
                <a:latin typeface="Roboto"/>
                <a:ea typeface="Roboto"/>
                <a:cs typeface="Roboto"/>
                <a:sym typeface="Roboto"/>
              </a:rPr>
              <a:t> &amp; Dementia sufferers, Short term memory training, students, and anyone wanting to boost memory and focus.</a:t>
            </a:r>
            <a:endParaRPr sz="1000" dirty="0">
              <a:solidFill>
                <a:schemeClr val="lt1"/>
              </a:solidFill>
              <a:latin typeface="Roboto"/>
              <a:ea typeface="Roboto"/>
              <a:cs typeface="Roboto"/>
              <a:sym typeface="Roboto"/>
            </a:endParaRPr>
          </a:p>
        </p:txBody>
      </p:sp>
      <p:grpSp>
        <p:nvGrpSpPr>
          <p:cNvPr id="68" name="Google Shape;68;p14"/>
          <p:cNvGrpSpPr/>
          <p:nvPr/>
        </p:nvGrpSpPr>
        <p:grpSpPr>
          <a:xfrm>
            <a:off x="3320450" y="1304877"/>
            <a:ext cx="2632500" cy="3562280"/>
            <a:chOff x="3320450" y="1304875"/>
            <a:chExt cx="2632500" cy="3416400"/>
          </a:xfrm>
        </p:grpSpPr>
        <p:sp>
          <p:nvSpPr>
            <p:cNvPr id="69" name="Google Shape;69;p14"/>
            <p:cNvSpPr txBox="1"/>
            <p:nvPr/>
          </p:nvSpPr>
          <p:spPr>
            <a:xfrm>
              <a:off x="3324050" y="1304875"/>
              <a:ext cx="2628900" cy="464100"/>
            </a:xfrm>
            <a:prstGeom prst="rect">
              <a:avLst/>
            </a:prstGeom>
            <a:solidFill>
              <a:srgbClr val="2A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4"/>
            <p:cNvSpPr/>
            <p:nvPr/>
          </p:nvSpPr>
          <p:spPr>
            <a:xfrm>
              <a:off x="3320450" y="1304875"/>
              <a:ext cx="2628900" cy="3416400"/>
            </a:xfrm>
            <a:prstGeom prst="rect">
              <a:avLst/>
            </a:prstGeom>
            <a:noFill/>
            <a:ln w="9525" cap="flat" cmpd="sng">
              <a:solidFill>
                <a:srgbClr val="2A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4"/>
          <p:cNvSpPr txBox="1"/>
          <p:nvPr/>
        </p:nvSpPr>
        <p:spPr>
          <a:xfrm>
            <a:off x="3389450"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rgbClr val="FFFFFF"/>
                </a:solidFill>
                <a:latin typeface="Roboto"/>
                <a:ea typeface="Roboto"/>
                <a:cs typeface="Roboto"/>
                <a:sym typeface="Roboto"/>
              </a:rPr>
              <a:t>UX Design</a:t>
            </a:r>
            <a:endParaRPr sz="1800">
              <a:solidFill>
                <a:srgbClr val="FFFFFF"/>
              </a:solidFill>
              <a:latin typeface="Roboto"/>
              <a:ea typeface="Roboto"/>
              <a:cs typeface="Roboto"/>
              <a:sym typeface="Roboto"/>
            </a:endParaRPr>
          </a:p>
        </p:txBody>
      </p:sp>
      <p:grpSp>
        <p:nvGrpSpPr>
          <p:cNvPr id="72" name="Google Shape;72;p14"/>
          <p:cNvGrpSpPr/>
          <p:nvPr/>
        </p:nvGrpSpPr>
        <p:grpSpPr>
          <a:xfrm>
            <a:off x="6212550" y="1304877"/>
            <a:ext cx="2632500" cy="3562280"/>
            <a:chOff x="6212550" y="1304875"/>
            <a:chExt cx="2632500" cy="3416400"/>
          </a:xfrm>
        </p:grpSpPr>
        <p:sp>
          <p:nvSpPr>
            <p:cNvPr id="73" name="Google Shape;73;p14"/>
            <p:cNvSpPr/>
            <p:nvPr/>
          </p:nvSpPr>
          <p:spPr>
            <a:xfrm>
              <a:off x="6215400" y="1304875"/>
              <a:ext cx="2628900" cy="3416400"/>
            </a:xfrm>
            <a:prstGeom prst="rect">
              <a:avLst/>
            </a:prstGeom>
            <a:noFill/>
            <a:ln w="9525" cap="flat" cmpd="sng">
              <a:solidFill>
                <a:srgbClr val="2A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4"/>
            <p:cNvSpPr txBox="1"/>
            <p:nvPr/>
          </p:nvSpPr>
          <p:spPr>
            <a:xfrm>
              <a:off x="6212550" y="1304875"/>
              <a:ext cx="2632500" cy="464100"/>
            </a:xfrm>
            <a:prstGeom prst="rect">
              <a:avLst/>
            </a:prstGeom>
            <a:solidFill>
              <a:srgbClr val="2A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14"/>
          <p:cNvSpPr txBox="1"/>
          <p:nvPr/>
        </p:nvSpPr>
        <p:spPr>
          <a:xfrm>
            <a:off x="627247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rgbClr val="FFFFFF"/>
                </a:solidFill>
                <a:latin typeface="Roboto"/>
                <a:ea typeface="Roboto"/>
                <a:cs typeface="Roboto"/>
                <a:sym typeface="Roboto"/>
              </a:rPr>
              <a:t>Technologies</a:t>
            </a:r>
            <a:endParaRPr sz="1800">
              <a:solidFill>
                <a:srgbClr val="FFFFFF"/>
              </a:solidFill>
              <a:latin typeface="Roboto"/>
              <a:ea typeface="Roboto"/>
              <a:cs typeface="Roboto"/>
              <a:sym typeface="Roboto"/>
            </a:endParaRPr>
          </a:p>
        </p:txBody>
      </p:sp>
      <p:sp>
        <p:nvSpPr>
          <p:cNvPr id="76" name="Google Shape;76;p14"/>
          <p:cNvSpPr txBox="1"/>
          <p:nvPr/>
        </p:nvSpPr>
        <p:spPr>
          <a:xfrm>
            <a:off x="6286400" y="1850300"/>
            <a:ext cx="2478600" cy="27948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HTML </a:t>
            </a:r>
            <a:r>
              <a:rPr lang="en-GB" sz="1100">
                <a:solidFill>
                  <a:schemeClr val="lt1"/>
                </a:solidFill>
                <a:latin typeface="Roboto"/>
                <a:ea typeface="Roboto"/>
                <a:cs typeface="Roboto"/>
                <a:sym typeface="Roboto"/>
              </a:rPr>
              <a:t>– Structuring the game elements</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CSS </a:t>
            </a:r>
            <a:r>
              <a:rPr lang="en-GB" sz="1100">
                <a:solidFill>
                  <a:schemeClr val="lt1"/>
                </a:solidFill>
                <a:latin typeface="Roboto"/>
                <a:ea typeface="Roboto"/>
                <a:cs typeface="Roboto"/>
                <a:sym typeface="Roboto"/>
              </a:rPr>
              <a:t>– Styling and animations</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JavaScript </a:t>
            </a:r>
            <a:r>
              <a:rPr lang="en-GB" sz="1100">
                <a:solidFill>
                  <a:schemeClr val="lt1"/>
                </a:solidFill>
                <a:latin typeface="Roboto"/>
                <a:ea typeface="Roboto"/>
                <a:cs typeface="Roboto"/>
                <a:sym typeface="Roboto"/>
              </a:rPr>
              <a:t>– Game logic and interactivity</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Bootstrap </a:t>
            </a:r>
            <a:r>
              <a:rPr lang="en-GB" sz="1100">
                <a:solidFill>
                  <a:schemeClr val="lt1"/>
                </a:solidFill>
                <a:latin typeface="Roboto"/>
                <a:ea typeface="Roboto"/>
                <a:cs typeface="Roboto"/>
                <a:sym typeface="Roboto"/>
              </a:rPr>
              <a:t>– Responsive design and layout</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FontAwesome </a:t>
            </a:r>
            <a:r>
              <a:rPr lang="en-GB" sz="1100">
                <a:solidFill>
                  <a:schemeClr val="lt1"/>
                </a:solidFill>
                <a:latin typeface="Roboto"/>
                <a:ea typeface="Roboto"/>
                <a:cs typeface="Roboto"/>
                <a:sym typeface="Roboto"/>
              </a:rPr>
              <a:t>– Icons for UI enhancements</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CSS-Pattern.com</a:t>
            </a:r>
            <a:r>
              <a:rPr lang="en-GB" sz="1100">
                <a:solidFill>
                  <a:schemeClr val="lt1"/>
                </a:solidFill>
                <a:latin typeface="Roboto"/>
                <a:ea typeface="Roboto"/>
                <a:cs typeface="Roboto"/>
                <a:sym typeface="Roboto"/>
              </a:rPr>
              <a:t> - Used for the back style of the cards</a:t>
            </a:r>
            <a:endParaRPr sz="1100">
              <a:solidFill>
                <a:schemeClr val="lt1"/>
              </a:solidFill>
              <a:latin typeface="Roboto"/>
              <a:ea typeface="Roboto"/>
              <a:cs typeface="Roboto"/>
              <a:sym typeface="Roboto"/>
            </a:endParaRPr>
          </a:p>
          <a:p>
            <a:pPr marL="457200" lvl="0" indent="-298450" algn="l" rtl="0">
              <a:lnSpc>
                <a:spcPct val="115000"/>
              </a:lnSpc>
              <a:spcBef>
                <a:spcPts val="0"/>
              </a:spcBef>
              <a:spcAft>
                <a:spcPts val="0"/>
              </a:spcAft>
              <a:buClr>
                <a:schemeClr val="lt1"/>
              </a:buClr>
              <a:buSzPts val="1100"/>
              <a:buFont typeface="Roboto"/>
              <a:buChar char="●"/>
            </a:pPr>
            <a:r>
              <a:rPr lang="en-GB" sz="1100" b="1">
                <a:solidFill>
                  <a:schemeClr val="lt1"/>
                </a:solidFill>
                <a:latin typeface="Roboto"/>
                <a:ea typeface="Roboto"/>
                <a:cs typeface="Roboto"/>
                <a:sym typeface="Roboto"/>
              </a:rPr>
              <a:t>RealFaviconGenerator </a:t>
            </a:r>
            <a:r>
              <a:rPr lang="en-GB" sz="1100">
                <a:solidFill>
                  <a:schemeClr val="lt1"/>
                </a:solidFill>
                <a:latin typeface="Roboto"/>
                <a:ea typeface="Roboto"/>
                <a:cs typeface="Roboto"/>
                <a:sym typeface="Roboto"/>
              </a:rPr>
              <a:t>- Create a favicon file</a:t>
            </a:r>
            <a:endParaRPr sz="1100">
              <a:solidFill>
                <a:schemeClr val="lt1"/>
              </a:solidFill>
              <a:latin typeface="Roboto"/>
              <a:ea typeface="Roboto"/>
              <a:cs typeface="Roboto"/>
              <a:sym typeface="Roboto"/>
            </a:endParaRPr>
          </a:p>
        </p:txBody>
      </p:sp>
      <p:sp>
        <p:nvSpPr>
          <p:cNvPr id="77" name="Google Shape;77;p14"/>
          <p:cNvSpPr txBox="1"/>
          <p:nvPr/>
        </p:nvSpPr>
        <p:spPr>
          <a:xfrm>
            <a:off x="3397400" y="18503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000">
                <a:solidFill>
                  <a:schemeClr val="lt1"/>
                </a:solidFill>
                <a:latin typeface="Roboto"/>
                <a:ea typeface="Roboto"/>
                <a:cs typeface="Roboto"/>
                <a:sym typeface="Roboto"/>
              </a:rPr>
              <a:t>Flipping Genius is designed with user stories in mind, ensuring an intuitive and engaging experience. The responsive UI adapts seamlessly across all devices, providing smooth gameplay and easy navigation. Accessibility features enhance usability for all players, while interactive elements make the game immersive and fun. Every aspect, from card flipping to difficulty selection, is crafted to offer a seamless, user-friendly experience that works effortlessly on desktops, tablets, and mobile devices.</a:t>
            </a:r>
            <a:endParaRPr sz="10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p:nvPr/>
        </p:nvSpPr>
        <p:spPr>
          <a:xfrm>
            <a:off x="324788" y="292475"/>
            <a:ext cx="2656800" cy="76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000">
                <a:solidFill>
                  <a:schemeClr val="lt1"/>
                </a:solidFill>
                <a:latin typeface="Roboto"/>
                <a:ea typeface="Roboto"/>
                <a:cs typeface="Roboto"/>
                <a:sym typeface="Roboto"/>
              </a:rPr>
              <a:t>Project Board</a:t>
            </a:r>
            <a:endParaRPr sz="3000">
              <a:solidFill>
                <a:schemeClr val="lt1"/>
              </a:solidFill>
              <a:latin typeface="Roboto"/>
              <a:ea typeface="Roboto"/>
              <a:cs typeface="Roboto"/>
              <a:sym typeface="Roboto"/>
            </a:endParaRPr>
          </a:p>
        </p:txBody>
      </p:sp>
      <p:sp>
        <p:nvSpPr>
          <p:cNvPr id="83" name="Google Shape;83;p15"/>
          <p:cNvSpPr txBox="1"/>
          <p:nvPr/>
        </p:nvSpPr>
        <p:spPr>
          <a:xfrm>
            <a:off x="257250" y="1061975"/>
            <a:ext cx="2681400" cy="3584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200">
                <a:solidFill>
                  <a:schemeClr val="lt1"/>
                </a:solidFill>
                <a:latin typeface="Roboto"/>
                <a:ea typeface="Roboto"/>
                <a:cs typeface="Roboto"/>
                <a:sym typeface="Roboto"/>
              </a:rPr>
              <a:t>Flipping Genius was developed using Agile methodologies, focusing on an MVP approach. We created multiple user stories, each broken into assigned tasks for efficient workflow. Using MoSCoW prioritisation, we ensured essential features were completed first while tracking enhancements in the project backlog. This structured approach allowed iterative improvements, clear task distribution, and a well-organised development process, ensuring a smooth and focused project execution.</a:t>
            </a:r>
            <a:endParaRPr>
              <a:solidFill>
                <a:schemeClr val="lt1"/>
              </a:solidFill>
              <a:latin typeface="Roboto"/>
              <a:ea typeface="Roboto"/>
              <a:cs typeface="Roboto"/>
              <a:sym typeface="Roboto"/>
            </a:endParaRPr>
          </a:p>
        </p:txBody>
      </p:sp>
      <p:pic>
        <p:nvPicPr>
          <p:cNvPr id="84" name="Google Shape;84;p15"/>
          <p:cNvPicPr preferRelativeResize="0"/>
          <p:nvPr/>
        </p:nvPicPr>
        <p:blipFill>
          <a:blip r:embed="rId3">
            <a:alphaModFix/>
          </a:blip>
          <a:stretch>
            <a:fillRect/>
          </a:stretch>
        </p:blipFill>
        <p:spPr>
          <a:xfrm>
            <a:off x="3195228" y="718750"/>
            <a:ext cx="5632249" cy="38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p:nvPr/>
        </p:nvSpPr>
        <p:spPr>
          <a:xfrm>
            <a:off x="3197700" y="131925"/>
            <a:ext cx="2410500" cy="83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4200">
                <a:solidFill>
                  <a:srgbClr val="FFFFFF"/>
                </a:solidFill>
                <a:latin typeface="Roboto"/>
                <a:ea typeface="Roboto"/>
                <a:cs typeface="Roboto"/>
                <a:sym typeface="Roboto"/>
              </a:rPr>
              <a:t>Features</a:t>
            </a:r>
            <a:endParaRPr sz="4200">
              <a:solidFill>
                <a:srgbClr val="FFFFFF"/>
              </a:solidFill>
              <a:latin typeface="Roboto"/>
              <a:ea typeface="Roboto"/>
              <a:cs typeface="Roboto"/>
              <a:sym typeface="Roboto"/>
            </a:endParaRPr>
          </a:p>
        </p:txBody>
      </p:sp>
      <p:sp>
        <p:nvSpPr>
          <p:cNvPr id="90" name="Google Shape;90;p16"/>
          <p:cNvSpPr txBox="1"/>
          <p:nvPr/>
        </p:nvSpPr>
        <p:spPr>
          <a:xfrm>
            <a:off x="307475" y="1465975"/>
            <a:ext cx="8583600" cy="1430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dirty="0">
                <a:solidFill>
                  <a:srgbClr val="FFFFFF"/>
                </a:solidFill>
                <a:latin typeface="Roboto"/>
                <a:ea typeface="Roboto"/>
                <a:cs typeface="Roboto"/>
                <a:sym typeface="Roboto"/>
              </a:rPr>
              <a:t>Start Button - Starts a new game</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GB" dirty="0">
                <a:solidFill>
                  <a:srgbClr val="FFFFFF"/>
                </a:solidFill>
                <a:latin typeface="Roboto"/>
                <a:ea typeface="Roboto"/>
                <a:cs typeface="Roboto"/>
                <a:sym typeface="Roboto"/>
              </a:rPr>
              <a:t>Difficulty Setting - Choose from Easy (4x4), Medium (6x6) and Hard (8x8)</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GB" dirty="0">
                <a:solidFill>
                  <a:srgbClr val="FFFFFF"/>
                </a:solidFill>
                <a:latin typeface="Roboto"/>
                <a:ea typeface="Roboto"/>
                <a:cs typeface="Roboto"/>
                <a:sym typeface="Roboto"/>
              </a:rPr>
              <a:t>Card Design Options - Choose from Animals, Fruits or Colours more options will be added to cater for different market needs.</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GB" dirty="0">
                <a:solidFill>
                  <a:srgbClr val="FFFFFF"/>
                </a:solidFill>
                <a:latin typeface="Roboto"/>
                <a:ea typeface="Roboto"/>
                <a:cs typeface="Roboto"/>
                <a:sym typeface="Roboto"/>
              </a:rPr>
              <a:t>High Scores - Display the current high score for each difficulty level</a:t>
            </a:r>
            <a:endParaRPr dirty="0">
              <a:solidFill>
                <a:srgbClr val="FFFFFF"/>
              </a:solidFill>
              <a:latin typeface="Roboto"/>
              <a:ea typeface="Roboto"/>
              <a:cs typeface="Roboto"/>
              <a:sym typeface="Roboto"/>
            </a:endParaRPr>
          </a:p>
          <a:p>
            <a:pPr marL="0" lvl="0" indent="0" algn="l" rtl="0">
              <a:spcBef>
                <a:spcPts val="0"/>
              </a:spcBef>
              <a:spcAft>
                <a:spcPts val="0"/>
              </a:spcAft>
              <a:buNone/>
            </a:pPr>
            <a:r>
              <a:rPr lang="en-GB" dirty="0">
                <a:solidFill>
                  <a:srgbClr val="FFFFFF"/>
                </a:solidFill>
                <a:latin typeface="Roboto"/>
                <a:ea typeface="Roboto"/>
                <a:cs typeface="Roboto"/>
                <a:sym typeface="Roboto"/>
              </a:rPr>
              <a:t>Instructions - View the instructions for the game</a:t>
            </a:r>
            <a:br>
              <a:rPr lang="en-GB" dirty="0">
                <a:solidFill>
                  <a:srgbClr val="FFFFFF"/>
                </a:solidFill>
                <a:latin typeface="Roboto"/>
                <a:ea typeface="Roboto"/>
                <a:cs typeface="Roboto"/>
                <a:sym typeface="Roboto"/>
              </a:rPr>
            </a:br>
            <a:r>
              <a:rPr lang="en-GB" dirty="0">
                <a:solidFill>
                  <a:srgbClr val="FFFFFF"/>
                </a:solidFill>
                <a:latin typeface="Roboto"/>
                <a:ea typeface="Roboto"/>
                <a:cs typeface="Roboto"/>
                <a:sym typeface="Roboto"/>
              </a:rPr>
              <a:t>Mute Sounds - Choose whether the sounds play or not.</a:t>
            </a:r>
            <a:endParaRPr dirty="0">
              <a:solidFill>
                <a:srgbClr val="FFFFFF"/>
              </a:solidFill>
              <a:latin typeface="Roboto"/>
              <a:ea typeface="Roboto"/>
              <a:cs typeface="Roboto"/>
              <a:sym typeface="Roboto"/>
            </a:endParaRPr>
          </a:p>
        </p:txBody>
      </p:sp>
      <p:pic>
        <p:nvPicPr>
          <p:cNvPr id="91" name="Google Shape;91;p16"/>
          <p:cNvPicPr preferRelativeResize="0"/>
          <p:nvPr/>
        </p:nvPicPr>
        <p:blipFill>
          <a:blip r:embed="rId3">
            <a:alphaModFix/>
          </a:blip>
          <a:stretch>
            <a:fillRect/>
          </a:stretch>
        </p:blipFill>
        <p:spPr>
          <a:xfrm>
            <a:off x="2291450" y="982100"/>
            <a:ext cx="3934726" cy="355250"/>
          </a:xfrm>
          <a:prstGeom prst="rect">
            <a:avLst/>
          </a:prstGeom>
          <a:noFill/>
          <a:ln>
            <a:noFill/>
          </a:ln>
        </p:spPr>
      </p:pic>
      <p:sp>
        <p:nvSpPr>
          <p:cNvPr id="92" name="Google Shape;92;p16"/>
          <p:cNvSpPr txBox="1"/>
          <p:nvPr/>
        </p:nvSpPr>
        <p:spPr>
          <a:xfrm>
            <a:off x="337300" y="3538500"/>
            <a:ext cx="3704700" cy="10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Roboto"/>
                <a:ea typeface="Roboto"/>
                <a:cs typeface="Roboto"/>
                <a:sym typeface="Roboto"/>
              </a:rPr>
              <a:t>The sounds play when a card is flipped, when a match is made, when you win the game or when the cards are being dealt to the game board.</a:t>
            </a:r>
            <a:endParaRPr>
              <a:solidFill>
                <a:srgbClr val="FFFFFF"/>
              </a:solidFill>
              <a:latin typeface="Roboto"/>
              <a:ea typeface="Roboto"/>
              <a:cs typeface="Roboto"/>
              <a:sym typeface="Roboto"/>
            </a:endParaRPr>
          </a:p>
        </p:txBody>
      </p:sp>
      <p:sp>
        <p:nvSpPr>
          <p:cNvPr id="93" name="Google Shape;93;p16"/>
          <p:cNvSpPr txBox="1"/>
          <p:nvPr/>
        </p:nvSpPr>
        <p:spPr>
          <a:xfrm>
            <a:off x="337300" y="2838350"/>
            <a:ext cx="3266100" cy="83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200">
                <a:solidFill>
                  <a:srgbClr val="FFFFFF"/>
                </a:solidFill>
                <a:latin typeface="Roboto"/>
                <a:ea typeface="Roboto"/>
                <a:cs typeface="Roboto"/>
                <a:sym typeface="Roboto"/>
              </a:rPr>
              <a:t>Sound Effects</a:t>
            </a:r>
            <a:endParaRPr sz="3200">
              <a:solidFill>
                <a:srgbClr val="FFFFFF"/>
              </a:solidFill>
              <a:latin typeface="Roboto"/>
              <a:ea typeface="Roboto"/>
              <a:cs typeface="Roboto"/>
              <a:sym typeface="Roboto"/>
            </a:endParaRPr>
          </a:p>
        </p:txBody>
      </p:sp>
      <p:sp>
        <p:nvSpPr>
          <p:cNvPr id="94" name="Google Shape;94;p16"/>
          <p:cNvSpPr txBox="1"/>
          <p:nvPr/>
        </p:nvSpPr>
        <p:spPr>
          <a:xfrm>
            <a:off x="5133075" y="3494750"/>
            <a:ext cx="3758100" cy="103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FFFFFF"/>
                </a:solidFill>
                <a:latin typeface="Roboto"/>
                <a:ea typeface="Roboto"/>
                <a:cs typeface="Roboto"/>
                <a:sym typeface="Roboto"/>
              </a:rPr>
              <a:t>The design, animation and layout all add to the visuals making it an enjoyable experience</a:t>
            </a:r>
            <a:endParaRPr>
              <a:solidFill>
                <a:srgbClr val="FFFFFF"/>
              </a:solidFill>
              <a:latin typeface="Roboto"/>
              <a:ea typeface="Roboto"/>
              <a:cs typeface="Roboto"/>
              <a:sym typeface="Roboto"/>
            </a:endParaRPr>
          </a:p>
        </p:txBody>
      </p:sp>
      <p:sp>
        <p:nvSpPr>
          <p:cNvPr id="95" name="Google Shape;95;p16"/>
          <p:cNvSpPr txBox="1"/>
          <p:nvPr/>
        </p:nvSpPr>
        <p:spPr>
          <a:xfrm>
            <a:off x="5133075" y="2794600"/>
            <a:ext cx="3266100" cy="83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3200">
                <a:solidFill>
                  <a:srgbClr val="FFFFFF"/>
                </a:solidFill>
                <a:latin typeface="Roboto"/>
                <a:ea typeface="Roboto"/>
                <a:cs typeface="Roboto"/>
                <a:sym typeface="Roboto"/>
              </a:rPr>
              <a:t>Visuals</a:t>
            </a:r>
            <a:endParaRPr sz="3200">
              <a:solidFill>
                <a:srgbClr val="FFFFFF"/>
              </a:solidFill>
              <a:latin typeface="Roboto"/>
              <a:ea typeface="Roboto"/>
              <a:cs typeface="Roboto"/>
              <a:sym typeface="Roboto"/>
            </a:endParaRPr>
          </a:p>
        </p:txBody>
      </p:sp>
      <p:pic>
        <p:nvPicPr>
          <p:cNvPr id="96" name="Google Shape;96;p16"/>
          <p:cNvPicPr preferRelativeResize="0"/>
          <p:nvPr/>
        </p:nvPicPr>
        <p:blipFill>
          <a:blip r:embed="rId4">
            <a:alphaModFix/>
          </a:blip>
          <a:stretch>
            <a:fillRect/>
          </a:stretch>
        </p:blipFill>
        <p:spPr>
          <a:xfrm>
            <a:off x="6429776" y="4091650"/>
            <a:ext cx="1220925" cy="785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p:nvPr/>
        </p:nvSpPr>
        <p:spPr>
          <a:xfrm>
            <a:off x="975150" y="231950"/>
            <a:ext cx="7193700" cy="61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4200">
                <a:solidFill>
                  <a:schemeClr val="lt1"/>
                </a:solidFill>
                <a:latin typeface="Roboto"/>
                <a:ea typeface="Roboto"/>
                <a:cs typeface="Roboto"/>
                <a:sym typeface="Roboto"/>
              </a:rPr>
              <a:t>Project  Links</a:t>
            </a:r>
            <a:endParaRPr sz="4200">
              <a:solidFill>
                <a:schemeClr val="lt1"/>
              </a:solidFill>
              <a:latin typeface="Roboto"/>
              <a:ea typeface="Roboto"/>
              <a:cs typeface="Roboto"/>
              <a:sym typeface="Roboto"/>
            </a:endParaRPr>
          </a:p>
        </p:txBody>
      </p:sp>
      <p:sp>
        <p:nvSpPr>
          <p:cNvPr id="102" name="Google Shape;102;p17"/>
          <p:cNvSpPr txBox="1"/>
          <p:nvPr/>
        </p:nvSpPr>
        <p:spPr>
          <a:xfrm>
            <a:off x="122225" y="1374875"/>
            <a:ext cx="3331200" cy="1662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200">
                <a:solidFill>
                  <a:srgbClr val="CCCCCC"/>
                </a:solidFill>
              </a:rPr>
              <a:t>Project Board</a:t>
            </a:r>
            <a:endParaRPr sz="1200">
              <a:solidFill>
                <a:srgbClr val="CCCCCC"/>
              </a:solidFill>
            </a:endParaRPr>
          </a:p>
          <a:p>
            <a:pPr marL="0" lvl="0" indent="0" algn="l" rtl="0">
              <a:spcBef>
                <a:spcPts val="0"/>
              </a:spcBef>
              <a:spcAft>
                <a:spcPts val="0"/>
              </a:spcAft>
              <a:buNone/>
            </a:pPr>
            <a:r>
              <a:rPr lang="en-GB" sz="1200" u="sng">
                <a:solidFill>
                  <a:schemeClr val="lt1"/>
                </a:solidFill>
                <a:hlinkClick r:id="rId3">
                  <a:extLst>
                    <a:ext uri="{A12FA001-AC4F-418D-AE19-62706E023703}">
                      <ahyp:hlinkClr xmlns:ahyp="http://schemas.microsoft.com/office/drawing/2018/hyperlinkcolor" val="tx"/>
                    </a:ext>
                  </a:extLst>
                </a:hlinkClick>
              </a:rPr>
              <a:t>https://github.com/users/CARRIXK/projects/7</a:t>
            </a:r>
            <a:endParaRPr sz="1200">
              <a:solidFill>
                <a:schemeClr val="lt1"/>
              </a:solidFill>
            </a:endParaRPr>
          </a:p>
          <a:p>
            <a:pPr marL="0" lvl="0" indent="0" algn="l" rtl="0">
              <a:spcBef>
                <a:spcPts val="0"/>
              </a:spcBef>
              <a:spcAft>
                <a:spcPts val="0"/>
              </a:spcAft>
              <a:buNone/>
            </a:pPr>
            <a:endParaRPr sz="1200">
              <a:solidFill>
                <a:srgbClr val="CCCCCC"/>
              </a:solidFill>
            </a:endParaRPr>
          </a:p>
          <a:p>
            <a:pPr marL="0" lvl="0" indent="0" algn="l" rtl="0">
              <a:spcBef>
                <a:spcPts val="0"/>
              </a:spcBef>
              <a:spcAft>
                <a:spcPts val="0"/>
              </a:spcAft>
              <a:buNone/>
            </a:pPr>
            <a:r>
              <a:rPr lang="en-GB" sz="1200">
                <a:solidFill>
                  <a:srgbClr val="CCCCCC"/>
                </a:solidFill>
              </a:rPr>
              <a:t>Version Control</a:t>
            </a:r>
            <a:br>
              <a:rPr lang="en-GB" sz="1200">
                <a:solidFill>
                  <a:srgbClr val="CCCCCC"/>
                </a:solidFill>
              </a:rPr>
            </a:br>
            <a:r>
              <a:rPr lang="en-GB" sz="1200" u="sng">
                <a:solidFill>
                  <a:schemeClr val="lt1"/>
                </a:solidFill>
                <a:hlinkClick r:id="rId4">
                  <a:extLst>
                    <a:ext uri="{A12FA001-AC4F-418D-AE19-62706E023703}">
                      <ahyp:hlinkClr xmlns:ahyp="http://schemas.microsoft.com/office/drawing/2018/hyperlinkcolor" val="tx"/>
                    </a:ext>
                  </a:extLst>
                </a:hlinkClick>
              </a:rPr>
              <a:t>https://github.com/CARRIXK/flipping-genius</a:t>
            </a:r>
            <a:endParaRPr sz="1200">
              <a:solidFill>
                <a:schemeClr val="lt1"/>
              </a:solidFill>
            </a:endParaRPr>
          </a:p>
          <a:p>
            <a:pPr marL="0" lvl="0" indent="0" algn="l" rtl="0">
              <a:spcBef>
                <a:spcPts val="0"/>
              </a:spcBef>
              <a:spcAft>
                <a:spcPts val="0"/>
              </a:spcAft>
              <a:buNone/>
            </a:pPr>
            <a:endParaRPr sz="1200">
              <a:solidFill>
                <a:srgbClr val="CCCCCC"/>
              </a:solidFill>
            </a:endParaRPr>
          </a:p>
          <a:p>
            <a:pPr marL="0" lvl="0" indent="0" algn="l" rtl="0">
              <a:spcBef>
                <a:spcPts val="0"/>
              </a:spcBef>
              <a:spcAft>
                <a:spcPts val="0"/>
              </a:spcAft>
              <a:buNone/>
            </a:pPr>
            <a:r>
              <a:rPr lang="en-GB" sz="1200">
                <a:solidFill>
                  <a:srgbClr val="CCCCCC"/>
                </a:solidFill>
              </a:rPr>
              <a:t>Deployed Link:</a:t>
            </a:r>
            <a:r>
              <a:rPr lang="en-GB" sz="1200">
                <a:solidFill>
                  <a:schemeClr val="lt1"/>
                </a:solidFill>
              </a:rPr>
              <a:t> </a:t>
            </a:r>
            <a:r>
              <a:rPr lang="en-GB" sz="1200" u="sng">
                <a:solidFill>
                  <a:schemeClr val="lt1"/>
                </a:solidFill>
                <a:hlinkClick r:id="rId5">
                  <a:extLst>
                    <a:ext uri="{A12FA001-AC4F-418D-AE19-62706E023703}">
                      <ahyp:hlinkClr xmlns:ahyp="http://schemas.microsoft.com/office/drawing/2018/hyperlinkcolor" val="tx"/>
                    </a:ext>
                  </a:extLst>
                </a:hlinkClick>
              </a:rPr>
              <a:t>https://carrixk.github.io/flipping-genius/</a:t>
            </a:r>
            <a:endParaRPr sz="1200">
              <a:solidFill>
                <a:schemeClr val="lt1"/>
              </a:solidFill>
            </a:endParaRPr>
          </a:p>
        </p:txBody>
      </p:sp>
      <p:pic>
        <p:nvPicPr>
          <p:cNvPr id="103" name="Google Shape;103;p17"/>
          <p:cNvPicPr preferRelativeResize="0"/>
          <p:nvPr/>
        </p:nvPicPr>
        <p:blipFill>
          <a:blip r:embed="rId6">
            <a:alphaModFix/>
          </a:blip>
          <a:stretch>
            <a:fillRect/>
          </a:stretch>
        </p:blipFill>
        <p:spPr>
          <a:xfrm>
            <a:off x="0" y="1599209"/>
            <a:ext cx="9550950" cy="35442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p:nvPr/>
        </p:nvSpPr>
        <p:spPr>
          <a:xfrm>
            <a:off x="311700" y="410000"/>
            <a:ext cx="8520600" cy="60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a:solidFill>
                  <a:schemeClr val="lt1"/>
                </a:solidFill>
                <a:latin typeface="Roboto"/>
                <a:ea typeface="Roboto"/>
                <a:cs typeface="Roboto"/>
                <a:sym typeface="Roboto"/>
              </a:rPr>
              <a:t>Collaboration &amp; Outcomes</a:t>
            </a:r>
            <a:endParaRPr sz="3000">
              <a:solidFill>
                <a:schemeClr val="lt1"/>
              </a:solidFill>
              <a:latin typeface="Roboto"/>
              <a:ea typeface="Roboto"/>
              <a:cs typeface="Roboto"/>
              <a:sym typeface="Roboto"/>
            </a:endParaRPr>
          </a:p>
        </p:txBody>
      </p:sp>
      <p:grpSp>
        <p:nvGrpSpPr>
          <p:cNvPr id="109" name="Google Shape;109;p18"/>
          <p:cNvGrpSpPr/>
          <p:nvPr/>
        </p:nvGrpSpPr>
        <p:grpSpPr>
          <a:xfrm>
            <a:off x="431925" y="1304875"/>
            <a:ext cx="2628925" cy="3416400"/>
            <a:chOff x="431925" y="1304875"/>
            <a:chExt cx="2628925" cy="3416400"/>
          </a:xfrm>
        </p:grpSpPr>
        <p:sp>
          <p:nvSpPr>
            <p:cNvPr id="110" name="Google Shape;110;p18"/>
            <p:cNvSpPr txBox="1"/>
            <p:nvPr/>
          </p:nvSpPr>
          <p:spPr>
            <a:xfrm>
              <a:off x="431925" y="1304875"/>
              <a:ext cx="2628900" cy="464100"/>
            </a:xfrm>
            <a:prstGeom prst="rect">
              <a:avLst/>
            </a:prstGeom>
            <a:solidFill>
              <a:srgbClr val="2A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431950" y="1304875"/>
              <a:ext cx="2628900" cy="3416400"/>
            </a:xfrm>
            <a:prstGeom prst="rect">
              <a:avLst/>
            </a:prstGeom>
            <a:noFill/>
            <a:ln w="9525" cap="flat" cmpd="sng">
              <a:solidFill>
                <a:srgbClr val="2A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18"/>
          <p:cNvSpPr txBox="1"/>
          <p:nvPr/>
        </p:nvSpPr>
        <p:spPr>
          <a:xfrm>
            <a:off x="3359488"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rgbClr val="FFFFFF"/>
                </a:solidFill>
                <a:latin typeface="Roboto"/>
                <a:ea typeface="Roboto"/>
                <a:cs typeface="Roboto"/>
                <a:sym typeface="Roboto"/>
              </a:rPr>
              <a:t>Collaboration</a:t>
            </a:r>
            <a:endParaRPr sz="1800">
              <a:solidFill>
                <a:srgbClr val="FFFFFF"/>
              </a:solidFill>
              <a:latin typeface="Roboto"/>
              <a:ea typeface="Roboto"/>
              <a:cs typeface="Roboto"/>
              <a:sym typeface="Roboto"/>
            </a:endParaRPr>
          </a:p>
        </p:txBody>
      </p:sp>
      <p:sp>
        <p:nvSpPr>
          <p:cNvPr id="113" name="Google Shape;113;p18"/>
          <p:cNvSpPr txBox="1"/>
          <p:nvPr/>
        </p:nvSpPr>
        <p:spPr>
          <a:xfrm>
            <a:off x="508325" y="18503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100">
                <a:solidFill>
                  <a:schemeClr val="lt1"/>
                </a:solidFill>
                <a:latin typeface="Roboto"/>
                <a:ea typeface="Roboto"/>
                <a:cs typeface="Roboto"/>
                <a:sym typeface="Roboto"/>
              </a:rPr>
              <a:t>We’re proud of Flipping Genius and how it delivers a fun, polished, and engaging experience. In the next development cycle, we would aim to add more card designs, both front and back. If we could start again, we'd refine our planning phase, focusing more on early testing and scalability to streamline development. Overall, the project was a success, and we’re excited for future improvements and potential expansions.</a:t>
            </a:r>
            <a:endParaRPr sz="1000">
              <a:solidFill>
                <a:schemeClr val="lt1"/>
              </a:solidFill>
              <a:latin typeface="Roboto"/>
              <a:ea typeface="Roboto"/>
              <a:cs typeface="Roboto"/>
              <a:sym typeface="Roboto"/>
            </a:endParaRPr>
          </a:p>
        </p:txBody>
      </p:sp>
      <p:grpSp>
        <p:nvGrpSpPr>
          <p:cNvPr id="114" name="Google Shape;114;p18"/>
          <p:cNvGrpSpPr/>
          <p:nvPr/>
        </p:nvGrpSpPr>
        <p:grpSpPr>
          <a:xfrm>
            <a:off x="3320450" y="1304875"/>
            <a:ext cx="2632500" cy="3416400"/>
            <a:chOff x="3320450" y="1304875"/>
            <a:chExt cx="2632500" cy="3416400"/>
          </a:xfrm>
        </p:grpSpPr>
        <p:sp>
          <p:nvSpPr>
            <p:cNvPr id="115" name="Google Shape;115;p18"/>
            <p:cNvSpPr txBox="1"/>
            <p:nvPr/>
          </p:nvSpPr>
          <p:spPr>
            <a:xfrm>
              <a:off x="3324050" y="1304875"/>
              <a:ext cx="2628900" cy="464100"/>
            </a:xfrm>
            <a:prstGeom prst="rect">
              <a:avLst/>
            </a:prstGeom>
            <a:solidFill>
              <a:srgbClr val="2A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3320450" y="1304875"/>
              <a:ext cx="2628900" cy="3416400"/>
            </a:xfrm>
            <a:prstGeom prst="rect">
              <a:avLst/>
            </a:prstGeom>
            <a:noFill/>
            <a:ln w="9525" cap="flat" cmpd="sng">
              <a:solidFill>
                <a:srgbClr val="2A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8"/>
          <p:cNvSpPr txBox="1"/>
          <p:nvPr/>
        </p:nvSpPr>
        <p:spPr>
          <a:xfrm>
            <a:off x="3397400" y="1850300"/>
            <a:ext cx="2478600" cy="279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GB" sz="1100">
                <a:solidFill>
                  <a:schemeClr val="lt1"/>
                </a:solidFill>
                <a:latin typeface="Roboto"/>
                <a:ea typeface="Roboto"/>
                <a:cs typeface="Roboto"/>
                <a:sym typeface="Roboto"/>
              </a:rPr>
              <a:t>During development, we faced challenges like sound restrictions—browsers block audio until user interaction. A start screen resolved this by ensuring an initial click before the game starts. We also tackled dynamic board scaling, event listener optimisation, and responsive design. Using MoSCoW prioritisation, we focused on core gameplay first. If starting again, we’d prototype key features earlier.</a:t>
            </a:r>
            <a:endParaRPr sz="1100">
              <a:solidFill>
                <a:schemeClr val="lt1"/>
              </a:solidFill>
              <a:latin typeface="Roboto"/>
              <a:ea typeface="Roboto"/>
              <a:cs typeface="Roboto"/>
              <a:sym typeface="Roboto"/>
            </a:endParaRPr>
          </a:p>
        </p:txBody>
      </p:sp>
      <p:grpSp>
        <p:nvGrpSpPr>
          <p:cNvPr id="118" name="Google Shape;118;p18"/>
          <p:cNvGrpSpPr/>
          <p:nvPr/>
        </p:nvGrpSpPr>
        <p:grpSpPr>
          <a:xfrm>
            <a:off x="6212550" y="1304875"/>
            <a:ext cx="2632500" cy="3416400"/>
            <a:chOff x="6212550" y="1304875"/>
            <a:chExt cx="2632500" cy="3416400"/>
          </a:xfrm>
        </p:grpSpPr>
        <p:sp>
          <p:nvSpPr>
            <p:cNvPr id="119" name="Google Shape;119;p18"/>
            <p:cNvSpPr/>
            <p:nvPr/>
          </p:nvSpPr>
          <p:spPr>
            <a:xfrm>
              <a:off x="6215400" y="1304875"/>
              <a:ext cx="2628900" cy="3416400"/>
            </a:xfrm>
            <a:prstGeom prst="rect">
              <a:avLst/>
            </a:prstGeom>
            <a:noFill/>
            <a:ln w="9525" cap="flat" cmpd="sng">
              <a:solidFill>
                <a:srgbClr val="2A399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txBox="1"/>
            <p:nvPr/>
          </p:nvSpPr>
          <p:spPr>
            <a:xfrm>
              <a:off x="6212550" y="1304875"/>
              <a:ext cx="2632500" cy="464100"/>
            </a:xfrm>
            <a:prstGeom prst="rect">
              <a:avLst/>
            </a:prstGeom>
            <a:solidFill>
              <a:srgbClr val="2A3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18"/>
          <p:cNvSpPr txBox="1"/>
          <p:nvPr/>
        </p:nvSpPr>
        <p:spPr>
          <a:xfrm>
            <a:off x="627247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800">
                <a:solidFill>
                  <a:srgbClr val="FFFFFF"/>
                </a:solidFill>
                <a:latin typeface="Roboto"/>
                <a:ea typeface="Roboto"/>
                <a:cs typeface="Roboto"/>
                <a:sym typeface="Roboto"/>
              </a:rPr>
              <a:t>Summary</a:t>
            </a:r>
            <a:endParaRPr sz="1800">
              <a:solidFill>
                <a:srgbClr val="FFFFFF"/>
              </a:solidFill>
              <a:latin typeface="Roboto"/>
              <a:ea typeface="Roboto"/>
              <a:cs typeface="Roboto"/>
              <a:sym typeface="Roboto"/>
            </a:endParaRPr>
          </a:p>
        </p:txBody>
      </p:sp>
      <p:sp>
        <p:nvSpPr>
          <p:cNvPr id="122" name="Google Shape;122;p18"/>
          <p:cNvSpPr txBox="1"/>
          <p:nvPr/>
        </p:nvSpPr>
        <p:spPr>
          <a:xfrm>
            <a:off x="6286400" y="1850300"/>
            <a:ext cx="2478600" cy="279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GB" sz="1100">
                <a:solidFill>
                  <a:schemeClr val="lt1"/>
                </a:solidFill>
                <a:latin typeface="Roboto"/>
                <a:ea typeface="Roboto"/>
                <a:cs typeface="Roboto"/>
                <a:sym typeface="Roboto"/>
              </a:rPr>
              <a:t>Working on Flipping Genius was a valuable experience, though a couple of team members struggled to participate fully. Despite this, collaboration remained strong, and we successfully tackled key challenges. We're satisfied with the final product, having learned a lot about Agile planning, UI design, and debugging. This experience reinforced the importance of early testing and clear communication.</a:t>
            </a:r>
            <a:endParaRPr sz="1100">
              <a:solidFill>
                <a:schemeClr val="lt1"/>
              </a:solidFill>
              <a:latin typeface="Roboto"/>
              <a:ea typeface="Roboto"/>
              <a:cs typeface="Roboto"/>
              <a:sym typeface="Roboto"/>
            </a:endParaRPr>
          </a:p>
        </p:txBody>
      </p:sp>
      <p:sp>
        <p:nvSpPr>
          <p:cNvPr id="123" name="Google Shape;123;p18"/>
          <p:cNvSpPr txBox="1"/>
          <p:nvPr/>
        </p:nvSpPr>
        <p:spPr>
          <a:xfrm>
            <a:off x="506425"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FFFF"/>
                </a:solidFill>
                <a:latin typeface="Roboto"/>
                <a:ea typeface="Roboto"/>
                <a:cs typeface="Roboto"/>
                <a:sym typeface="Roboto"/>
              </a:rPr>
              <a:t>Outcomes</a:t>
            </a:r>
            <a:endParaRPr sz="1500">
              <a:solidFill>
                <a:srgbClr val="FFFFFF"/>
              </a:solidFill>
              <a:latin typeface="Roboto"/>
              <a:ea typeface="Roboto"/>
              <a:cs typeface="Roboto"/>
              <a:sym typeface="Roboto"/>
            </a:endParaRPr>
          </a:p>
        </p:txBody>
      </p:sp>
      <p:sp>
        <p:nvSpPr>
          <p:cNvPr id="124" name="Google Shape;124;p18"/>
          <p:cNvSpPr txBox="1"/>
          <p:nvPr/>
        </p:nvSpPr>
        <p:spPr>
          <a:xfrm>
            <a:off x="3389450" y="1304875"/>
            <a:ext cx="2494500" cy="461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500">
                <a:solidFill>
                  <a:srgbClr val="FFFFFF"/>
                </a:solidFill>
                <a:latin typeface="Roboto"/>
                <a:ea typeface="Roboto"/>
                <a:cs typeface="Roboto"/>
                <a:sym typeface="Roboto"/>
              </a:rPr>
              <a:t>Development Problems</a:t>
            </a:r>
            <a:endParaRPr sz="15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2285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a:solidFill>
                  <a:schemeClr val="lt1"/>
                </a:solidFill>
              </a:rPr>
              <a:t>Q&amp;A</a:t>
            </a:r>
            <a:endParaRPr>
              <a:solidFill>
                <a:schemeClr val="lt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734</Words>
  <Application>Microsoft Office PowerPoint</Application>
  <PresentationFormat>On-screen Show (16:9)</PresentationFormat>
  <Paragraphs>44</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Roboto</vt:lpstr>
      <vt:lpstr>Simple Light</vt:lpstr>
      <vt:lpstr>Flipping Genius!</vt:lpstr>
      <vt:lpstr>PowerPoint Presentation</vt:lpstr>
      <vt:lpstr>PowerPoint Presentation</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Nils Olov Lugner</dc:creator>
  <cp:lastModifiedBy>Nils Olov Lugner</cp:lastModifiedBy>
  <cp:revision>5</cp:revision>
  <dcterms:modified xsi:type="dcterms:W3CDTF">2025-02-06T08:37:41Z</dcterms:modified>
</cp:coreProperties>
</file>