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7343003" y="4546120"/>
            <a:ext cx="1691422"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5043503" y="0"/>
            <a:ext cx="3814072"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824000" y="2151750"/>
            <a:ext cx="42555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1" name="Google Shape;51;p2"/>
          <p:cNvSpPr txBox="1"/>
          <p:nvPr>
            <p:ph idx="1" type="subTitle"/>
          </p:nvPr>
        </p:nvSpPr>
        <p:spPr>
          <a:xfrm>
            <a:off x="824000" y="4795067"/>
            <a:ext cx="4255500" cy="927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52" name="Google Shape;52;p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52" y="5465463"/>
            <a:ext cx="9144036"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388625" y="1030300"/>
            <a:ext cx="6366900" cy="24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3" name="Google Shape;273;p11"/>
          <p:cNvSpPr txBox="1"/>
          <p:nvPr>
            <p:ph idx="1" type="body"/>
          </p:nvPr>
        </p:nvSpPr>
        <p:spPr>
          <a:xfrm>
            <a:off x="1388625" y="3616400"/>
            <a:ext cx="6366900" cy="1481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4" name="Google Shape;274;p11"/>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13"/>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79" name="Google Shape;279;p13"/>
          <p:cNvSpPr txBox="1"/>
          <p:nvPr>
            <p:ph idx="1" type="body"/>
          </p:nvPr>
        </p:nvSpPr>
        <p:spPr>
          <a:xfrm>
            <a:off x="609599" y="2160590"/>
            <a:ext cx="63477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80" name="Google Shape;280;p13"/>
          <p:cNvSpPr txBox="1"/>
          <p:nvPr>
            <p:ph idx="10" type="dt"/>
          </p:nvPr>
        </p:nvSpPr>
        <p:spPr>
          <a:xfrm>
            <a:off x="5405258" y="6041363"/>
            <a:ext cx="684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1" name="Google Shape;281;p13"/>
          <p:cNvSpPr txBox="1"/>
          <p:nvPr>
            <p:ph idx="11" type="ftr"/>
          </p:nvPr>
        </p:nvSpPr>
        <p:spPr>
          <a:xfrm>
            <a:off x="609599" y="6041363"/>
            <a:ext cx="4623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2" name="Google Shape;282;p13"/>
          <p:cNvSpPr txBox="1"/>
          <p:nvPr>
            <p:ph idx="12" type="sldNum"/>
          </p:nvPr>
        </p:nvSpPr>
        <p:spPr>
          <a:xfrm>
            <a:off x="6444676" y="6041363"/>
            <a:ext cx="512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46769" y="4541"/>
            <a:ext cx="123321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6775084" y="3871914"/>
            <a:ext cx="2186148"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824000" y="2151767"/>
            <a:ext cx="5857800" cy="24972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7" name="Google Shape;87;p3"/>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625966" y="399168"/>
            <a:ext cx="999312"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4"/>
          <p:cNvSpPr txBox="1"/>
          <p:nvPr>
            <p:ph idx="1" type="body"/>
          </p:nvPr>
        </p:nvSpPr>
        <p:spPr>
          <a:xfrm>
            <a:off x="1303800" y="2653400"/>
            <a:ext cx="70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 name="Google Shape;94;p4"/>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625966" y="399168"/>
            <a:ext cx="999312"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5"/>
          <p:cNvSpPr txBox="1"/>
          <p:nvPr>
            <p:ph idx="1" type="body"/>
          </p:nvPr>
        </p:nvSpPr>
        <p:spPr>
          <a:xfrm>
            <a:off x="130380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 name="Google Shape;101;p5"/>
          <p:cNvSpPr txBox="1"/>
          <p:nvPr>
            <p:ph idx="2" type="body"/>
          </p:nvPr>
        </p:nvSpPr>
        <p:spPr>
          <a:xfrm>
            <a:off x="4903650" y="2653400"/>
            <a:ext cx="3430500" cy="3388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5"/>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625966" y="399168"/>
            <a:ext cx="999312"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303800" y="798100"/>
            <a:ext cx="7030500" cy="1332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6"/>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625966" y="399168"/>
            <a:ext cx="999312"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303800" y="798100"/>
            <a:ext cx="3312000" cy="2120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4" name="Google Shape;114;p7"/>
          <p:cNvSpPr txBox="1"/>
          <p:nvPr>
            <p:ph idx="1" type="body"/>
          </p:nvPr>
        </p:nvSpPr>
        <p:spPr>
          <a:xfrm>
            <a:off x="1303800" y="3079567"/>
            <a:ext cx="3312000" cy="296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5" name="Google Shape;115;p7"/>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6866714" y="1742"/>
            <a:ext cx="2267451"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824000" y="1018133"/>
            <a:ext cx="5857800" cy="476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0" name="Google Shape;130;p8"/>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625966" y="399168"/>
            <a:ext cx="999312"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303800" y="798100"/>
            <a:ext cx="3430500" cy="26535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9"/>
          <p:cNvSpPr txBox="1"/>
          <p:nvPr>
            <p:ph idx="1" type="subTitle"/>
          </p:nvPr>
        </p:nvSpPr>
        <p:spPr>
          <a:xfrm>
            <a:off x="1303800" y="3657604"/>
            <a:ext cx="3430500" cy="968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7" name="Google Shape;137;p9"/>
          <p:cNvSpPr txBox="1"/>
          <p:nvPr>
            <p:ph idx="2" type="body"/>
          </p:nvPr>
        </p:nvSpPr>
        <p:spPr>
          <a:xfrm>
            <a:off x="4903700" y="881333"/>
            <a:ext cx="3430500" cy="5160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8" name="Google Shape;138;p9"/>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713373" y="5129497"/>
            <a:ext cx="825392"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303800" y="5518633"/>
            <a:ext cx="5843100" cy="7131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4" name="Google Shape;144;p10"/>
          <p:cNvSpPr txBox="1"/>
          <p:nvPr>
            <p:ph idx="12" type="sldNum"/>
          </p:nvPr>
        </p:nvSpPr>
        <p:spPr>
          <a:xfrm>
            <a:off x="8451046" y="6315968"/>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8451046" y="6315968"/>
            <a:ext cx="548700" cy="5247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ctrTitle"/>
          </p:nvPr>
        </p:nvSpPr>
        <p:spPr>
          <a:xfrm>
            <a:off x="691100" y="305675"/>
            <a:ext cx="7083900" cy="2830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IN"/>
              <a:t>KEYLOGGER</a:t>
            </a:r>
            <a:br>
              <a:rPr lang="en-IN"/>
            </a:br>
            <a:endParaRPr/>
          </a:p>
        </p:txBody>
      </p:sp>
      <p:sp>
        <p:nvSpPr>
          <p:cNvPr id="289" name="Google Shape;289;p14"/>
          <p:cNvSpPr txBox="1"/>
          <p:nvPr>
            <p:ph idx="1" type="subTitle"/>
          </p:nvPr>
        </p:nvSpPr>
        <p:spPr>
          <a:xfrm>
            <a:off x="1584250" y="3429000"/>
            <a:ext cx="6843600" cy="2400300"/>
          </a:xfrm>
          <a:prstGeom prst="rect">
            <a:avLst/>
          </a:prstGeom>
          <a:noFill/>
          <a:ln>
            <a:noFill/>
          </a:ln>
        </p:spPr>
        <p:txBody>
          <a:bodyPr anchorCtr="0" anchor="t" bIns="45700" lIns="91425" spcFirstLastPara="1" rIns="91425" wrap="square" tIns="45700">
            <a:normAutofit lnSpcReduction="20000"/>
          </a:bodyPr>
          <a:lstStyle/>
          <a:p>
            <a:pPr indent="0" lvl="0" marL="0" rtl="0" algn="r">
              <a:spcBef>
                <a:spcPts val="0"/>
              </a:spcBef>
              <a:spcAft>
                <a:spcPts val="0"/>
              </a:spcAft>
              <a:buSzPts val="1600"/>
              <a:buNone/>
            </a:pPr>
            <a:r>
              <a:rPr lang="en-IN" sz="2000"/>
              <a:t>                                                                                       </a:t>
            </a:r>
            <a:r>
              <a:rPr b="1" lang="en-IN" sz="2000"/>
              <a:t>PRESENTED BY</a:t>
            </a:r>
            <a:endParaRPr/>
          </a:p>
          <a:p>
            <a:pPr indent="0" lvl="0" marL="0" rtl="0" algn="r">
              <a:spcBef>
                <a:spcPts val="1000"/>
              </a:spcBef>
              <a:spcAft>
                <a:spcPts val="0"/>
              </a:spcAft>
              <a:buSzPts val="1600"/>
              <a:buNone/>
            </a:pPr>
            <a:r>
              <a:rPr lang="en-IN" sz="2000"/>
              <a:t>                     A.Muthulakshmi</a:t>
            </a:r>
            <a:endParaRPr sz="2600"/>
          </a:p>
          <a:p>
            <a:pPr indent="0" lvl="0" marL="0" rtl="0" algn="r">
              <a:spcBef>
                <a:spcPts val="1000"/>
              </a:spcBef>
              <a:spcAft>
                <a:spcPts val="0"/>
              </a:spcAft>
              <a:buSzPts val="1600"/>
              <a:buNone/>
            </a:pPr>
            <a:r>
              <a:rPr lang="en-IN" sz="2000"/>
              <a:t>               JAYARAJ ANNAPACKIAM CSI COLLEGE OF ENGINEERING</a:t>
            </a:r>
            <a:endParaRPr/>
          </a:p>
          <a:p>
            <a:pPr indent="0" lvl="0" marL="0" rtl="0" algn="r">
              <a:spcBef>
                <a:spcPts val="1000"/>
              </a:spcBef>
              <a:spcAft>
                <a:spcPts val="0"/>
              </a:spcAft>
              <a:buSzPts val="1600"/>
              <a:buNone/>
            </a:pPr>
            <a:r>
              <a:rPr lang="en-IN" sz="2000"/>
              <a:t>                                                                                          B.E/CSE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References</a:t>
            </a:r>
            <a:endParaRPr/>
          </a:p>
        </p:txBody>
      </p:sp>
      <p:sp>
        <p:nvSpPr>
          <p:cNvPr id="343" name="Google Shape;343;p23"/>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idx="4294967295" type="title"/>
          </p:nvPr>
        </p:nvSpPr>
        <p:spPr>
          <a:xfrm>
            <a:off x="0" y="2286000"/>
            <a:ext cx="5072063" cy="114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OUTLINE</a:t>
            </a:r>
            <a:br>
              <a:rPr lang="en-IN"/>
            </a:br>
            <a:endParaRPr/>
          </a:p>
        </p:txBody>
      </p:sp>
      <p:sp>
        <p:nvSpPr>
          <p:cNvPr id="295" name="Google Shape;295;p15"/>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Problem Statement(should not include solution)</a:t>
            </a:r>
            <a:endParaRPr/>
          </a:p>
          <a:p>
            <a:pPr indent="-342900" lvl="0" marL="342900" rtl="0" algn="l">
              <a:spcBef>
                <a:spcPts val="1000"/>
              </a:spcBef>
              <a:spcAft>
                <a:spcPts val="0"/>
              </a:spcAft>
              <a:buSzPts val="1440"/>
              <a:buChar char="●"/>
            </a:pPr>
            <a:r>
              <a:rPr lang="en-IN"/>
              <a:t>Proposed system/solution</a:t>
            </a:r>
            <a:endParaRPr/>
          </a:p>
          <a:p>
            <a:pPr indent="-342900" lvl="0" marL="342900" rtl="0" algn="l">
              <a:spcBef>
                <a:spcPts val="1000"/>
              </a:spcBef>
              <a:spcAft>
                <a:spcPts val="0"/>
              </a:spcAft>
              <a:buSzPts val="1440"/>
              <a:buChar char="●"/>
            </a:pPr>
            <a:r>
              <a:rPr lang="en-IN"/>
              <a:t>System Development Approach</a:t>
            </a:r>
            <a:endParaRPr/>
          </a:p>
          <a:p>
            <a:pPr indent="-342900" lvl="0" marL="342900" rtl="0" algn="l">
              <a:spcBef>
                <a:spcPts val="1000"/>
              </a:spcBef>
              <a:spcAft>
                <a:spcPts val="0"/>
              </a:spcAft>
              <a:buSzPts val="1440"/>
              <a:buChar char="●"/>
            </a:pPr>
            <a:r>
              <a:rPr lang="en-IN"/>
              <a:t>Algorithm and Deployment</a:t>
            </a:r>
            <a:endParaRPr/>
          </a:p>
          <a:p>
            <a:pPr indent="-342900" lvl="0" marL="342900" rtl="0" algn="l">
              <a:spcBef>
                <a:spcPts val="1000"/>
              </a:spcBef>
              <a:spcAft>
                <a:spcPts val="0"/>
              </a:spcAft>
              <a:buSzPts val="1440"/>
              <a:buChar char="●"/>
            </a:pPr>
            <a:r>
              <a:rPr lang="en-IN"/>
              <a:t>Result(output image)</a:t>
            </a:r>
            <a:endParaRPr/>
          </a:p>
          <a:p>
            <a:pPr indent="-342900" lvl="0" marL="342900" rtl="0" algn="l">
              <a:spcBef>
                <a:spcPts val="1000"/>
              </a:spcBef>
              <a:spcAft>
                <a:spcPts val="0"/>
              </a:spcAft>
              <a:buSzPts val="1440"/>
              <a:buChar char="●"/>
            </a:pPr>
            <a:r>
              <a:rPr lang="en-IN"/>
              <a:t>Conclusion</a:t>
            </a:r>
            <a:endParaRPr/>
          </a:p>
          <a:p>
            <a:pPr indent="-342900" lvl="0" marL="342900" rtl="0" algn="l">
              <a:spcBef>
                <a:spcPts val="1000"/>
              </a:spcBef>
              <a:spcAft>
                <a:spcPts val="0"/>
              </a:spcAft>
              <a:buSzPts val="1440"/>
              <a:buChar char="●"/>
            </a:pPr>
            <a:r>
              <a:rPr lang="en-IN"/>
              <a:t>Future Scope</a:t>
            </a:r>
            <a:endParaRPr/>
          </a:p>
          <a:p>
            <a:pPr indent="-342900" lvl="0" marL="342900" rtl="0" algn="l">
              <a:spcBef>
                <a:spcPts val="1000"/>
              </a:spcBef>
              <a:spcAft>
                <a:spcPts val="0"/>
              </a:spcAft>
              <a:buSzPts val="1440"/>
              <a:buChar char="●"/>
            </a:pPr>
            <a:r>
              <a:rPr lang="en-I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Problem Statement</a:t>
            </a:r>
            <a:br>
              <a:rPr lang="en-IN"/>
            </a:br>
            <a:endParaRPr/>
          </a:p>
        </p:txBody>
      </p:sp>
      <p:sp>
        <p:nvSpPr>
          <p:cNvPr id="301" name="Google Shape;301;p16"/>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fontScale="77500"/>
          </a:bodyPr>
          <a:lstStyle/>
          <a:p>
            <a:pPr indent="-329184" lvl="0" marL="342900" rtl="0" algn="l">
              <a:spcBef>
                <a:spcPts val="0"/>
              </a:spcBef>
              <a:spcAft>
                <a:spcPts val="0"/>
              </a:spcAft>
              <a:buSzPct val="59999"/>
              <a:buChar char="●"/>
            </a:pPr>
            <a:r>
              <a:rPr lang="en-IN"/>
              <a:t> </a:t>
            </a:r>
            <a:r>
              <a:rPr lang="en-IN"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sz="2400"/>
          </a:p>
          <a:p>
            <a:pPr indent="-258318" lvl="0" marL="342900" rtl="0" algn="l">
              <a:spcBef>
                <a:spcPts val="1000"/>
              </a:spcBef>
              <a:spcAft>
                <a:spcPts val="0"/>
              </a:spcAft>
              <a:buSzPct val="110769"/>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Proposed Solution</a:t>
            </a:r>
            <a:br>
              <a:rPr lang="en-IN"/>
            </a:br>
            <a:endParaRPr/>
          </a:p>
        </p:txBody>
      </p:sp>
      <p:sp>
        <p:nvSpPr>
          <p:cNvPr id="307" name="Google Shape;307;p17"/>
          <p:cNvSpPr txBox="1"/>
          <p:nvPr>
            <p:ph idx="1" type="body"/>
          </p:nvPr>
        </p:nvSpPr>
        <p:spPr>
          <a:xfrm>
            <a:off x="357158" y="1214422"/>
            <a:ext cx="7339042" cy="5241314"/>
          </a:xfrm>
          <a:prstGeom prst="rect">
            <a:avLst/>
          </a:prstGeom>
          <a:noFill/>
          <a:ln>
            <a:noFill/>
          </a:ln>
        </p:spPr>
        <p:txBody>
          <a:bodyPr anchorCtr="0" anchor="t" bIns="45700" lIns="91425" spcFirstLastPara="1" rIns="91425" wrap="square" tIns="45700">
            <a:normAutofit fontScale="70000" lnSpcReduction="10000"/>
          </a:bodyPr>
          <a:lstStyle/>
          <a:p>
            <a:pPr indent="-296291" lvl="0" marL="305435" rtl="0" algn="l">
              <a:spcBef>
                <a:spcPts val="0"/>
              </a:spcBef>
              <a:spcAft>
                <a:spcPts val="0"/>
              </a:spcAft>
              <a:buSzPct val="80000"/>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296291" lvl="0" marL="305435" rtl="0" algn="l">
              <a:spcBef>
                <a:spcPts val="1000"/>
              </a:spcBef>
              <a:spcAft>
                <a:spcPts val="0"/>
              </a:spcAft>
              <a:buSzPct val="80000"/>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296291" lvl="1" marL="629920" rtl="0" algn="l">
              <a:spcBef>
                <a:spcPts val="1000"/>
              </a:spcBef>
              <a:spcAft>
                <a:spcPts val="0"/>
              </a:spcAft>
              <a:buSzPct val="80000"/>
              <a:buChar char="○"/>
            </a:pPr>
            <a:r>
              <a:rPr lang="en-IN" sz="1200"/>
              <a:t>Result:</a:t>
            </a:r>
            <a:endParaRPr sz="1200"/>
          </a:p>
          <a:p>
            <a:pPr indent="-265176" lvl="0" marL="342900" rtl="0" algn="l">
              <a:spcBef>
                <a:spcPts val="1000"/>
              </a:spcBef>
              <a:spcAft>
                <a:spcPts val="0"/>
              </a:spcAft>
              <a:buSzPct val="11076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System Approach</a:t>
            </a:r>
            <a:endParaRPr/>
          </a:p>
        </p:txBody>
      </p:sp>
      <p:sp>
        <p:nvSpPr>
          <p:cNvPr id="313" name="Google Shape;313;p18"/>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IN"/>
              <a:t>The "System Approach" section outlines the overall strategy and methodology for developing and implementing the rental bike prediction system. Here's a suggested structure for this section:</a:t>
            </a:r>
            <a:endParaRPr/>
          </a:p>
          <a:p>
            <a:pPr indent="-305435" lvl="0" marL="305435" rtl="0" algn="l">
              <a:spcBef>
                <a:spcPts val="1000"/>
              </a:spcBef>
              <a:spcAft>
                <a:spcPts val="0"/>
              </a:spcAft>
              <a:buSzPts val="1440"/>
              <a:buChar char="●"/>
            </a:pPr>
            <a:r>
              <a:rPr b="1" lang="en-IN"/>
              <a:t>System requirements</a:t>
            </a:r>
            <a:endParaRPr/>
          </a:p>
          <a:p>
            <a:pPr indent="-305435" lvl="0" marL="305435" rtl="0" algn="l">
              <a:spcBef>
                <a:spcPts val="1000"/>
              </a:spcBef>
              <a:spcAft>
                <a:spcPts val="0"/>
              </a:spcAft>
              <a:buSzPts val="1440"/>
              <a:buChar char="●"/>
            </a:pPr>
            <a:r>
              <a:rPr b="1" lang="en-IN"/>
              <a:t>Library required to build the model</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Algorithm and Deployment</a:t>
            </a:r>
            <a:endParaRPr/>
          </a:p>
        </p:txBody>
      </p:sp>
      <p:sp>
        <p:nvSpPr>
          <p:cNvPr id="319" name="Google Shape;319;p19"/>
          <p:cNvSpPr txBox="1"/>
          <p:nvPr>
            <p:ph idx="1" type="body"/>
          </p:nvPr>
        </p:nvSpPr>
        <p:spPr>
          <a:xfrm>
            <a:off x="357158" y="1571612"/>
            <a:ext cx="7339042" cy="4884124"/>
          </a:xfrm>
          <a:prstGeom prst="rect">
            <a:avLst/>
          </a:prstGeom>
          <a:noFill/>
          <a:ln>
            <a:noFill/>
          </a:ln>
        </p:spPr>
        <p:txBody>
          <a:bodyPr anchorCtr="0" anchor="t" bIns="45700" lIns="91425" spcFirstLastPara="1" rIns="91425" wrap="square" tIns="45700">
            <a:normAutofit/>
          </a:bodyPr>
          <a:lstStyle/>
          <a:p>
            <a:pPr indent="-310769" lvl="0" marL="305435" rtl="0" algn="l">
              <a:spcBef>
                <a:spcPts val="0"/>
              </a:spcBef>
              <a:spcAft>
                <a:spcPts val="0"/>
              </a:spcAft>
              <a:buSzPts val="1120"/>
              <a:buChar char="●"/>
            </a:pPr>
            <a:r>
              <a:rPr lang="en-IN" sz="1400"/>
              <a:t>In the Algorithm section, describe the machine learning algorithm chosen for predicting bike counts. Here's an example structure for this section:</a:t>
            </a:r>
            <a:endParaRPr sz="1400"/>
          </a:p>
          <a:p>
            <a:pPr indent="-310769" lvl="0" marL="305435" rtl="0" algn="l">
              <a:spcBef>
                <a:spcPts val="1000"/>
              </a:spcBef>
              <a:spcAft>
                <a:spcPts val="0"/>
              </a:spcAft>
              <a:buSzPts val="1120"/>
              <a:buChar char="●"/>
            </a:pPr>
            <a:r>
              <a:rPr b="1" lang="en-IN" sz="1400"/>
              <a:t>Algorithm Selection:</a:t>
            </a:r>
            <a:endParaRPr sz="1400"/>
          </a:p>
          <a:p>
            <a:pPr indent="-311531" lvl="1" marL="629920" rtl="0" algn="l">
              <a:spcBef>
                <a:spcPts val="1000"/>
              </a:spcBef>
              <a:spcAft>
                <a:spcPts val="0"/>
              </a:spcAft>
              <a:buSzPts val="1280"/>
              <a:buChar char="○"/>
            </a:pPr>
            <a:r>
              <a:rPr lang="en-IN"/>
              <a:t>Provide a brief overview of the chosen algorithm (e.g., time-series forecasting model, like ARIMA or LSTM) and justify its selection based on the problem statement and data characteristics.</a:t>
            </a:r>
            <a:endParaRPr/>
          </a:p>
          <a:p>
            <a:pPr indent="-310769" lvl="0" marL="305435" rtl="0" algn="l">
              <a:spcBef>
                <a:spcPts val="1000"/>
              </a:spcBef>
              <a:spcAft>
                <a:spcPts val="0"/>
              </a:spcAft>
              <a:buSzPts val="1120"/>
              <a:buChar char="●"/>
            </a:pPr>
            <a:r>
              <a:rPr b="1" lang="en-IN" sz="1400"/>
              <a:t>Data Input:</a:t>
            </a:r>
            <a:endParaRPr sz="1400"/>
          </a:p>
          <a:p>
            <a:pPr indent="-311531" lvl="1" marL="629920" rtl="0" algn="l">
              <a:spcBef>
                <a:spcPts val="1000"/>
              </a:spcBef>
              <a:spcAft>
                <a:spcPts val="0"/>
              </a:spcAft>
              <a:buSzPts val="1280"/>
              <a:buChar char="○"/>
            </a:pPr>
            <a:r>
              <a:rPr lang="en-IN"/>
              <a:t>Specify the input features used by the algorithm, such as historical bike rental data, weather conditions, day of the week, and any other relevant factors.</a:t>
            </a:r>
            <a:endParaRPr/>
          </a:p>
          <a:p>
            <a:pPr indent="-310769" lvl="0" marL="305435" rtl="0" algn="l">
              <a:spcBef>
                <a:spcPts val="1000"/>
              </a:spcBef>
              <a:spcAft>
                <a:spcPts val="0"/>
              </a:spcAft>
              <a:buSzPts val="1120"/>
              <a:buChar char="●"/>
            </a:pPr>
            <a:r>
              <a:rPr b="1" lang="en-IN" sz="1400"/>
              <a:t>Training Process:</a:t>
            </a:r>
            <a:endParaRPr sz="1400"/>
          </a:p>
          <a:p>
            <a:pPr indent="-311531" lvl="1" marL="629920" rtl="0" algn="l">
              <a:spcBef>
                <a:spcPts val="1000"/>
              </a:spcBef>
              <a:spcAft>
                <a:spcPts val="0"/>
              </a:spcAft>
              <a:buSzPts val="1280"/>
              <a:buChar char="○"/>
            </a:pPr>
            <a:r>
              <a:rPr lang="en-IN"/>
              <a:t>Explain how the algorithm is trained using historical data. Highlight any specific considerations or techniques employed, such as cross-validation or hyper parameter tuning.</a:t>
            </a:r>
            <a:endParaRPr/>
          </a:p>
          <a:p>
            <a:pPr indent="-310769" lvl="0" marL="305435" rtl="0" algn="l">
              <a:spcBef>
                <a:spcPts val="1000"/>
              </a:spcBef>
              <a:spcAft>
                <a:spcPts val="0"/>
              </a:spcAft>
              <a:buSzPts val="1120"/>
              <a:buChar char="●"/>
            </a:pPr>
            <a:r>
              <a:rPr b="1" lang="en-IN" sz="1400"/>
              <a:t>Prediction Process:</a:t>
            </a:r>
            <a:endParaRPr sz="1400"/>
          </a:p>
          <a:p>
            <a:pPr indent="-311531" lvl="1" marL="629920" rtl="0" algn="l">
              <a:spcBef>
                <a:spcPts val="1000"/>
              </a:spcBef>
              <a:spcAft>
                <a:spcPts val="0"/>
              </a:spcAft>
              <a:buSzPts val="1280"/>
              <a:buChar char="○"/>
            </a:pPr>
            <a:r>
              <a:rPr lang="en-IN"/>
              <a:t>Detail how the trained algorithm makes predictions for future bike counts. Discuss any real-time data inputs considered during the prediction phase.</a:t>
            </a:r>
            <a:endParaRPr/>
          </a:p>
          <a:p>
            <a:pPr indent="-258318"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428596" y="214290"/>
            <a:ext cx="7239000" cy="114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Result</a:t>
            </a:r>
            <a:br>
              <a:rPr lang="en-IN"/>
            </a:br>
            <a:endParaRPr/>
          </a:p>
        </p:txBody>
      </p:sp>
      <p:sp>
        <p:nvSpPr>
          <p:cNvPr id="325" name="Google Shape;325;p20"/>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Present the results of the machine learning model in terms of its accuracy and effectiveness in predicting bike counts. Include visualizations and comparisons between predicted and actual counts to highlight the model's performance.</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Conclusion</a:t>
            </a:r>
            <a:endParaRPr/>
          </a:p>
        </p:txBody>
      </p:sp>
      <p:sp>
        <p:nvSpPr>
          <p:cNvPr id="331" name="Google Shape;331;p21"/>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Future Scope</a:t>
            </a:r>
            <a:endParaRPr/>
          </a:p>
        </p:txBody>
      </p:sp>
      <p:sp>
        <p:nvSpPr>
          <p:cNvPr id="337" name="Google Shape;337;p22"/>
          <p:cNvSpPr txBox="1"/>
          <p:nvPr>
            <p:ph idx="1" type="body"/>
          </p:nvPr>
        </p:nvSpPr>
        <p:spPr>
          <a:xfrm>
            <a:off x="609599" y="2160590"/>
            <a:ext cx="6347714"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N"/>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