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CF942C-E9BB-41D2-86FF-167E601363EB}"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AF7FE-6DFD-4D32-8906-88EB7FC88E6D}" type="slidenum">
              <a:rPr lang="en-US" smtClean="0"/>
              <a:t>‹#›</a:t>
            </a:fld>
            <a:endParaRPr lang="en-US"/>
          </a:p>
        </p:txBody>
      </p:sp>
    </p:spTree>
    <p:extLst>
      <p:ext uri="{BB962C8B-B14F-4D97-AF65-F5344CB8AC3E}">
        <p14:creationId xmlns:p14="http://schemas.microsoft.com/office/powerpoint/2010/main" val="41035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942C-E9BB-41D2-86FF-167E601363EB}"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AF7FE-6DFD-4D32-8906-88EB7FC88E6D}" type="slidenum">
              <a:rPr lang="en-US" smtClean="0"/>
              <a:t>‹#›</a:t>
            </a:fld>
            <a:endParaRPr lang="en-US"/>
          </a:p>
        </p:txBody>
      </p:sp>
    </p:spTree>
    <p:extLst>
      <p:ext uri="{BB962C8B-B14F-4D97-AF65-F5344CB8AC3E}">
        <p14:creationId xmlns:p14="http://schemas.microsoft.com/office/powerpoint/2010/main" val="373895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942C-E9BB-41D2-86FF-167E601363EB}"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AF7FE-6DFD-4D32-8906-88EB7FC88E6D}" type="slidenum">
              <a:rPr lang="en-US" smtClean="0"/>
              <a:t>‹#›</a:t>
            </a:fld>
            <a:endParaRPr lang="en-US"/>
          </a:p>
        </p:txBody>
      </p:sp>
    </p:spTree>
    <p:extLst>
      <p:ext uri="{BB962C8B-B14F-4D97-AF65-F5344CB8AC3E}">
        <p14:creationId xmlns:p14="http://schemas.microsoft.com/office/powerpoint/2010/main" val="138631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942C-E9BB-41D2-86FF-167E601363EB}"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AF7FE-6DFD-4D32-8906-88EB7FC88E6D}" type="slidenum">
              <a:rPr lang="en-US" smtClean="0"/>
              <a:t>‹#›</a:t>
            </a:fld>
            <a:endParaRPr lang="en-US"/>
          </a:p>
        </p:txBody>
      </p:sp>
    </p:spTree>
    <p:extLst>
      <p:ext uri="{BB962C8B-B14F-4D97-AF65-F5344CB8AC3E}">
        <p14:creationId xmlns:p14="http://schemas.microsoft.com/office/powerpoint/2010/main" val="1365640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CF942C-E9BB-41D2-86FF-167E601363EB}"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AF7FE-6DFD-4D32-8906-88EB7FC88E6D}" type="slidenum">
              <a:rPr lang="en-US" smtClean="0"/>
              <a:t>‹#›</a:t>
            </a:fld>
            <a:endParaRPr lang="en-US"/>
          </a:p>
        </p:txBody>
      </p:sp>
    </p:spTree>
    <p:extLst>
      <p:ext uri="{BB962C8B-B14F-4D97-AF65-F5344CB8AC3E}">
        <p14:creationId xmlns:p14="http://schemas.microsoft.com/office/powerpoint/2010/main" val="2627918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CF942C-E9BB-41D2-86FF-167E601363EB}" type="datetimeFigureOut">
              <a:rPr lang="en-US" smtClean="0"/>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AF7FE-6DFD-4D32-8906-88EB7FC88E6D}" type="slidenum">
              <a:rPr lang="en-US" smtClean="0"/>
              <a:t>‹#›</a:t>
            </a:fld>
            <a:endParaRPr lang="en-US"/>
          </a:p>
        </p:txBody>
      </p:sp>
    </p:spTree>
    <p:extLst>
      <p:ext uri="{BB962C8B-B14F-4D97-AF65-F5344CB8AC3E}">
        <p14:creationId xmlns:p14="http://schemas.microsoft.com/office/powerpoint/2010/main" val="139233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CF942C-E9BB-41D2-86FF-167E601363EB}" type="datetimeFigureOut">
              <a:rPr lang="en-US" smtClean="0"/>
              <a:t>10/10/2017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EAF7FE-6DFD-4D32-8906-88EB7FC88E6D}" type="slidenum">
              <a:rPr lang="en-US" smtClean="0"/>
              <a:t>‹#›</a:t>
            </a:fld>
            <a:endParaRPr lang="en-US"/>
          </a:p>
        </p:txBody>
      </p:sp>
    </p:spTree>
    <p:extLst>
      <p:ext uri="{BB962C8B-B14F-4D97-AF65-F5344CB8AC3E}">
        <p14:creationId xmlns:p14="http://schemas.microsoft.com/office/powerpoint/2010/main" val="1680167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CF942C-E9BB-41D2-86FF-167E601363EB}" type="datetimeFigureOut">
              <a:rPr lang="en-US" smtClean="0"/>
              <a:t>10/10/2017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EAF7FE-6DFD-4D32-8906-88EB7FC88E6D}" type="slidenum">
              <a:rPr lang="en-US" smtClean="0"/>
              <a:t>‹#›</a:t>
            </a:fld>
            <a:endParaRPr lang="en-US"/>
          </a:p>
        </p:txBody>
      </p:sp>
    </p:spTree>
    <p:extLst>
      <p:ext uri="{BB962C8B-B14F-4D97-AF65-F5344CB8AC3E}">
        <p14:creationId xmlns:p14="http://schemas.microsoft.com/office/powerpoint/2010/main" val="2342334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942C-E9BB-41D2-86FF-167E601363EB}" type="datetimeFigureOut">
              <a:rPr lang="en-US" smtClean="0"/>
              <a:t>10/10/2017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EAF7FE-6DFD-4D32-8906-88EB7FC88E6D}" type="slidenum">
              <a:rPr lang="en-US" smtClean="0"/>
              <a:t>‹#›</a:t>
            </a:fld>
            <a:endParaRPr lang="en-US"/>
          </a:p>
        </p:txBody>
      </p:sp>
    </p:spTree>
    <p:extLst>
      <p:ext uri="{BB962C8B-B14F-4D97-AF65-F5344CB8AC3E}">
        <p14:creationId xmlns:p14="http://schemas.microsoft.com/office/powerpoint/2010/main" val="12992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CF942C-E9BB-41D2-86FF-167E601363EB}" type="datetimeFigureOut">
              <a:rPr lang="en-US" smtClean="0"/>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AF7FE-6DFD-4D32-8906-88EB7FC88E6D}" type="slidenum">
              <a:rPr lang="en-US" smtClean="0"/>
              <a:t>‹#›</a:t>
            </a:fld>
            <a:endParaRPr lang="en-US"/>
          </a:p>
        </p:txBody>
      </p:sp>
    </p:spTree>
    <p:extLst>
      <p:ext uri="{BB962C8B-B14F-4D97-AF65-F5344CB8AC3E}">
        <p14:creationId xmlns:p14="http://schemas.microsoft.com/office/powerpoint/2010/main" val="180915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CF942C-E9BB-41D2-86FF-167E601363EB}" type="datetimeFigureOut">
              <a:rPr lang="en-US" smtClean="0"/>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AF7FE-6DFD-4D32-8906-88EB7FC88E6D}" type="slidenum">
              <a:rPr lang="en-US" smtClean="0"/>
              <a:t>‹#›</a:t>
            </a:fld>
            <a:endParaRPr lang="en-US"/>
          </a:p>
        </p:txBody>
      </p:sp>
    </p:spTree>
    <p:extLst>
      <p:ext uri="{BB962C8B-B14F-4D97-AF65-F5344CB8AC3E}">
        <p14:creationId xmlns:p14="http://schemas.microsoft.com/office/powerpoint/2010/main" val="616334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942C-E9BB-41D2-86FF-167E601363EB}" type="datetimeFigureOut">
              <a:rPr lang="en-US" smtClean="0"/>
              <a:t>10/10/2017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AF7FE-6DFD-4D32-8906-88EB7FC88E6D}" type="slidenum">
              <a:rPr lang="en-US" smtClean="0"/>
              <a:t>‹#›</a:t>
            </a:fld>
            <a:endParaRPr lang="en-US"/>
          </a:p>
        </p:txBody>
      </p:sp>
    </p:spTree>
    <p:extLst>
      <p:ext uri="{BB962C8B-B14F-4D97-AF65-F5344CB8AC3E}">
        <p14:creationId xmlns:p14="http://schemas.microsoft.com/office/powerpoint/2010/main" val="1795634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400" y="180556"/>
            <a:ext cx="10891325" cy="600164"/>
          </a:xfrm>
          <a:prstGeom prst="rect">
            <a:avLst/>
          </a:prstGeom>
          <a:noFill/>
        </p:spPr>
        <p:txBody>
          <a:bodyPr wrap="square" rtlCol="0">
            <a:spAutoFit/>
          </a:bodyPr>
          <a:lstStyle/>
          <a:p>
            <a:pPr>
              <a:spcAft>
                <a:spcPts val="600"/>
              </a:spcAft>
            </a:pPr>
            <a:r>
              <a:rPr lang="en-US" sz="1400" b="1" dirty="0"/>
              <a:t>Thanks for using AMPL Toolpath software! </a:t>
            </a:r>
          </a:p>
          <a:p>
            <a:r>
              <a:rPr lang="en-US" sz="1400" dirty="0"/>
              <a:t>To get you started, let’s first define what these toolpath algorithms are designed to form by defining One-Stage forming and Single-Feature parts.</a:t>
            </a:r>
          </a:p>
        </p:txBody>
      </p:sp>
      <p:cxnSp>
        <p:nvCxnSpPr>
          <p:cNvPr id="4" name="Straight Connector 3"/>
          <p:cNvCxnSpPr/>
          <p:nvPr/>
        </p:nvCxnSpPr>
        <p:spPr bwMode="auto">
          <a:xfrm>
            <a:off x="7049600" y="1392486"/>
            <a:ext cx="529389" cy="529389"/>
          </a:xfrm>
          <a:prstGeom prst="line">
            <a:avLst/>
          </a:prstGeom>
          <a:noFill/>
          <a:ln w="38100" cap="flat" cmpd="sng" algn="ctr">
            <a:solidFill>
              <a:srgbClr val="000000"/>
            </a:solidFill>
            <a:prstDash val="solid"/>
            <a:round/>
            <a:headEnd type="none" w="med" len="med"/>
            <a:tailEnd type="none" w="med" len="med"/>
          </a:ln>
          <a:effectLst/>
        </p:spPr>
      </p:cxnSp>
      <p:cxnSp>
        <p:nvCxnSpPr>
          <p:cNvPr id="5" name="Straight Connector 4"/>
          <p:cNvCxnSpPr/>
          <p:nvPr/>
        </p:nvCxnSpPr>
        <p:spPr bwMode="auto">
          <a:xfrm>
            <a:off x="7578989" y="1912250"/>
            <a:ext cx="596767" cy="9625"/>
          </a:xfrm>
          <a:prstGeom prst="line">
            <a:avLst/>
          </a:prstGeom>
          <a:noFill/>
          <a:ln w="38100" cap="flat" cmpd="sng" algn="ctr">
            <a:solidFill>
              <a:srgbClr val="000000"/>
            </a:solidFill>
            <a:prstDash val="solid"/>
            <a:round/>
            <a:headEnd type="none" w="med" len="med"/>
            <a:tailEnd type="none" w="med" len="med"/>
          </a:ln>
          <a:effectLst/>
        </p:spPr>
      </p:cxnSp>
      <p:cxnSp>
        <p:nvCxnSpPr>
          <p:cNvPr id="6" name="Straight Connector 5"/>
          <p:cNvCxnSpPr>
            <a:cxnSpLocks/>
          </p:cNvCxnSpPr>
          <p:nvPr/>
        </p:nvCxnSpPr>
        <p:spPr bwMode="auto">
          <a:xfrm>
            <a:off x="8175756" y="1147240"/>
            <a:ext cx="50004" cy="2053160"/>
          </a:xfrm>
          <a:prstGeom prst="line">
            <a:avLst/>
          </a:prstGeom>
          <a:noFill/>
          <a:ln w="38100" cap="flat" cmpd="sng" algn="ctr">
            <a:solidFill>
              <a:srgbClr val="000000"/>
            </a:solidFill>
            <a:prstDash val="lgDashDot"/>
            <a:round/>
            <a:headEnd type="none" w="med" len="med"/>
            <a:tailEnd type="none" w="med" len="med"/>
          </a:ln>
          <a:effectLst/>
        </p:spPr>
      </p:cxnSp>
      <p:cxnSp>
        <p:nvCxnSpPr>
          <p:cNvPr id="7" name="Straight Connector 6"/>
          <p:cNvCxnSpPr/>
          <p:nvPr/>
        </p:nvCxnSpPr>
        <p:spPr bwMode="auto">
          <a:xfrm>
            <a:off x="7049599" y="1392485"/>
            <a:ext cx="375386" cy="1126156"/>
          </a:xfrm>
          <a:prstGeom prst="line">
            <a:avLst/>
          </a:prstGeom>
          <a:noFill/>
          <a:ln w="38100" cap="flat" cmpd="sng" algn="ctr">
            <a:solidFill>
              <a:srgbClr val="000000"/>
            </a:solidFill>
            <a:prstDash val="solid"/>
            <a:round/>
            <a:headEnd type="none" w="med" len="med"/>
            <a:tailEnd type="none" w="med" len="med"/>
          </a:ln>
          <a:effectLst/>
        </p:spPr>
      </p:cxnSp>
      <p:cxnSp>
        <p:nvCxnSpPr>
          <p:cNvPr id="8" name="Straight Connector 7"/>
          <p:cNvCxnSpPr/>
          <p:nvPr/>
        </p:nvCxnSpPr>
        <p:spPr bwMode="auto">
          <a:xfrm>
            <a:off x="7424985" y="2511422"/>
            <a:ext cx="789272" cy="4813"/>
          </a:xfrm>
          <a:prstGeom prst="line">
            <a:avLst/>
          </a:prstGeom>
          <a:noFill/>
          <a:ln w="38100" cap="flat" cmpd="sng" algn="ctr">
            <a:solidFill>
              <a:srgbClr val="000000"/>
            </a:solidFill>
            <a:prstDash val="solid"/>
            <a:round/>
            <a:headEnd type="none" w="med" len="med"/>
            <a:tailEnd type="none" w="med" len="med"/>
          </a:ln>
          <a:effectLst/>
        </p:spPr>
      </p:cxnSp>
      <p:cxnSp>
        <p:nvCxnSpPr>
          <p:cNvPr id="9" name="Straight Connector 8"/>
          <p:cNvCxnSpPr/>
          <p:nvPr/>
        </p:nvCxnSpPr>
        <p:spPr bwMode="auto">
          <a:xfrm>
            <a:off x="7030349" y="1394692"/>
            <a:ext cx="52939" cy="1673694"/>
          </a:xfrm>
          <a:prstGeom prst="line">
            <a:avLst/>
          </a:prstGeom>
          <a:noFill/>
          <a:ln w="38100" cap="flat" cmpd="sng" algn="ctr">
            <a:solidFill>
              <a:srgbClr val="000000"/>
            </a:solidFill>
            <a:prstDash val="solid"/>
            <a:round/>
            <a:headEnd type="none" w="med" len="med"/>
            <a:tailEnd type="none" w="med" len="med"/>
          </a:ln>
          <a:effectLst/>
        </p:spPr>
      </p:cxnSp>
      <p:cxnSp>
        <p:nvCxnSpPr>
          <p:cNvPr id="10" name="Straight Connector 9"/>
          <p:cNvCxnSpPr/>
          <p:nvPr/>
        </p:nvCxnSpPr>
        <p:spPr bwMode="auto">
          <a:xfrm>
            <a:off x="7088100" y="3068386"/>
            <a:ext cx="1121344" cy="0"/>
          </a:xfrm>
          <a:prstGeom prst="line">
            <a:avLst/>
          </a:prstGeom>
          <a:noFill/>
          <a:ln w="38100" cap="flat" cmpd="sng" algn="ctr">
            <a:solidFill>
              <a:srgbClr val="000000"/>
            </a:solidFill>
            <a:prstDash val="solid"/>
            <a:round/>
            <a:headEnd type="none" w="med" len="med"/>
            <a:tailEnd type="none" w="med" len="med"/>
          </a:ln>
          <a:effectLst/>
        </p:spPr>
      </p:cxnSp>
      <p:cxnSp>
        <p:nvCxnSpPr>
          <p:cNvPr id="11" name="Straight Arrow Connector 10"/>
          <p:cNvCxnSpPr/>
          <p:nvPr/>
        </p:nvCxnSpPr>
        <p:spPr bwMode="auto">
          <a:xfrm>
            <a:off x="7160291" y="1351776"/>
            <a:ext cx="486076" cy="476056"/>
          </a:xfrm>
          <a:prstGeom prst="straightConnector1">
            <a:avLst/>
          </a:prstGeom>
          <a:noFill/>
          <a:ln w="38100" cap="flat" cmpd="sng" algn="ctr">
            <a:solidFill>
              <a:srgbClr val="7030A0"/>
            </a:solidFill>
            <a:prstDash val="solid"/>
            <a:round/>
            <a:headEnd type="triangle" w="med" len="med"/>
            <a:tailEnd type="triangle"/>
          </a:ln>
          <a:effectLst/>
        </p:spPr>
      </p:cxnSp>
      <p:cxnSp>
        <p:nvCxnSpPr>
          <p:cNvPr id="12" name="Straight Arrow Connector 11"/>
          <p:cNvCxnSpPr/>
          <p:nvPr/>
        </p:nvCxnSpPr>
        <p:spPr bwMode="auto">
          <a:xfrm>
            <a:off x="7240902" y="1719236"/>
            <a:ext cx="233413" cy="610912"/>
          </a:xfrm>
          <a:prstGeom prst="straightConnector1">
            <a:avLst/>
          </a:prstGeom>
          <a:noFill/>
          <a:ln w="38100" cap="flat" cmpd="sng" algn="ctr">
            <a:solidFill>
              <a:srgbClr val="7030A0"/>
            </a:solidFill>
            <a:prstDash val="solid"/>
            <a:round/>
            <a:headEnd type="triangle" w="med" len="med"/>
            <a:tailEnd type="triangle"/>
          </a:ln>
          <a:effectLst/>
        </p:spPr>
      </p:cxnSp>
      <p:cxnSp>
        <p:nvCxnSpPr>
          <p:cNvPr id="13" name="Straight Arrow Connector 12"/>
          <p:cNvCxnSpPr/>
          <p:nvPr/>
        </p:nvCxnSpPr>
        <p:spPr bwMode="auto">
          <a:xfrm>
            <a:off x="7140437" y="1909807"/>
            <a:ext cx="33690" cy="975354"/>
          </a:xfrm>
          <a:prstGeom prst="straightConnector1">
            <a:avLst/>
          </a:prstGeom>
          <a:noFill/>
          <a:ln w="38100" cap="flat" cmpd="sng" algn="ctr">
            <a:solidFill>
              <a:srgbClr val="7030A0"/>
            </a:solidFill>
            <a:prstDash val="solid"/>
            <a:round/>
            <a:headEnd type="triangle" w="med" len="med"/>
            <a:tailEnd type="triangle"/>
          </a:ln>
          <a:effectLst/>
        </p:spPr>
      </p:cxnSp>
      <p:sp>
        <p:nvSpPr>
          <p:cNvPr id="14" name="Arrow: Curved Left 13"/>
          <p:cNvSpPr/>
          <p:nvPr/>
        </p:nvSpPr>
        <p:spPr>
          <a:xfrm>
            <a:off x="7985975" y="998390"/>
            <a:ext cx="345057" cy="367460"/>
          </a:xfrm>
          <a:prstGeom prst="curvedLeftArrow">
            <a:avLst>
              <a:gd name="adj1" fmla="val 25000"/>
              <a:gd name="adj2" fmla="val 53246"/>
              <a:gd name="adj3" fmla="val 3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a:cxnSpLocks/>
          </p:cNvCxnSpPr>
          <p:nvPr/>
        </p:nvCxnSpPr>
        <p:spPr bwMode="auto">
          <a:xfrm>
            <a:off x="362314" y="1392486"/>
            <a:ext cx="844073" cy="0"/>
          </a:xfrm>
          <a:prstGeom prst="line">
            <a:avLst/>
          </a:prstGeom>
          <a:noFill/>
          <a:ln w="38100" cap="flat" cmpd="sng" algn="ctr">
            <a:solidFill>
              <a:srgbClr val="000000"/>
            </a:solidFill>
            <a:prstDash val="solid"/>
            <a:round/>
            <a:headEnd type="none" w="med" len="med"/>
            <a:tailEnd type="none" w="med" len="med"/>
          </a:ln>
          <a:effectLst/>
        </p:spPr>
      </p:cxnSp>
      <p:cxnSp>
        <p:nvCxnSpPr>
          <p:cNvPr id="16" name="Straight Connector 15"/>
          <p:cNvCxnSpPr/>
          <p:nvPr/>
        </p:nvCxnSpPr>
        <p:spPr bwMode="auto">
          <a:xfrm>
            <a:off x="1206387" y="1392486"/>
            <a:ext cx="529389" cy="529389"/>
          </a:xfrm>
          <a:prstGeom prst="line">
            <a:avLst/>
          </a:prstGeom>
          <a:noFill/>
          <a:ln w="38100" cap="flat" cmpd="sng" algn="ctr">
            <a:solidFill>
              <a:srgbClr val="000000"/>
            </a:solidFill>
            <a:prstDash val="solid"/>
            <a:round/>
            <a:headEnd type="none" w="med" len="med"/>
            <a:tailEnd type="none" w="med" len="med"/>
          </a:ln>
          <a:effectLst/>
        </p:spPr>
      </p:cxnSp>
      <p:cxnSp>
        <p:nvCxnSpPr>
          <p:cNvPr id="17" name="Straight Connector 16"/>
          <p:cNvCxnSpPr/>
          <p:nvPr/>
        </p:nvCxnSpPr>
        <p:spPr bwMode="auto">
          <a:xfrm>
            <a:off x="1735776" y="1912250"/>
            <a:ext cx="596767" cy="9625"/>
          </a:xfrm>
          <a:prstGeom prst="line">
            <a:avLst/>
          </a:prstGeom>
          <a:noFill/>
          <a:ln w="38100" cap="flat" cmpd="sng" algn="ctr">
            <a:solidFill>
              <a:srgbClr val="000000"/>
            </a:solidFill>
            <a:prstDash val="solid"/>
            <a:round/>
            <a:headEnd type="none" w="med" len="med"/>
            <a:tailEnd type="none" w="med" len="med"/>
          </a:ln>
          <a:effectLst/>
        </p:spPr>
      </p:cxnSp>
      <p:cxnSp>
        <p:nvCxnSpPr>
          <p:cNvPr id="18" name="Straight Connector 17"/>
          <p:cNvCxnSpPr>
            <a:cxnSpLocks/>
          </p:cNvCxnSpPr>
          <p:nvPr/>
        </p:nvCxnSpPr>
        <p:spPr bwMode="auto">
          <a:xfrm>
            <a:off x="2332543" y="1147240"/>
            <a:ext cx="39828" cy="1635347"/>
          </a:xfrm>
          <a:prstGeom prst="line">
            <a:avLst/>
          </a:prstGeom>
          <a:noFill/>
          <a:ln w="38100" cap="flat" cmpd="sng" algn="ctr">
            <a:solidFill>
              <a:srgbClr val="000000"/>
            </a:solidFill>
            <a:prstDash val="lgDashDot"/>
            <a:round/>
            <a:headEnd type="none" w="med" len="med"/>
            <a:tailEnd type="none" w="med" len="med"/>
          </a:ln>
          <a:effectLst/>
        </p:spPr>
      </p:cxnSp>
      <p:cxnSp>
        <p:nvCxnSpPr>
          <p:cNvPr id="19" name="Straight Arrow Connector 18"/>
          <p:cNvCxnSpPr/>
          <p:nvPr/>
        </p:nvCxnSpPr>
        <p:spPr bwMode="auto">
          <a:xfrm>
            <a:off x="1317078" y="1351776"/>
            <a:ext cx="486076" cy="476056"/>
          </a:xfrm>
          <a:prstGeom prst="straightConnector1">
            <a:avLst/>
          </a:prstGeom>
          <a:noFill/>
          <a:ln w="38100" cap="flat" cmpd="sng" algn="ctr">
            <a:solidFill>
              <a:srgbClr val="7030A0"/>
            </a:solidFill>
            <a:prstDash val="solid"/>
            <a:round/>
            <a:headEnd type="triangle" w="med" len="med"/>
            <a:tailEnd type="triangle"/>
          </a:ln>
          <a:effectLst/>
        </p:spPr>
      </p:cxnSp>
      <p:sp>
        <p:nvSpPr>
          <p:cNvPr id="20" name="Arrow: Curved Left 19"/>
          <p:cNvSpPr/>
          <p:nvPr/>
        </p:nvSpPr>
        <p:spPr>
          <a:xfrm>
            <a:off x="2142762" y="998390"/>
            <a:ext cx="345057" cy="367460"/>
          </a:xfrm>
          <a:prstGeom prst="curvedLeftArrow">
            <a:avLst>
              <a:gd name="adj1" fmla="val 25000"/>
              <a:gd name="adj2" fmla="val 53246"/>
              <a:gd name="adj3" fmla="val 3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p:cNvSpPr txBox="1"/>
          <p:nvPr/>
        </p:nvSpPr>
        <p:spPr>
          <a:xfrm>
            <a:off x="2598509" y="938681"/>
            <a:ext cx="3005187" cy="1892826"/>
          </a:xfrm>
          <a:prstGeom prst="rect">
            <a:avLst/>
          </a:prstGeom>
          <a:noFill/>
        </p:spPr>
        <p:txBody>
          <a:bodyPr wrap="square" rtlCol="0">
            <a:spAutoFit/>
          </a:bodyPr>
          <a:lstStyle/>
          <a:p>
            <a:r>
              <a:rPr lang="en-US" sz="1400" b="1" dirty="0"/>
              <a:t>One-Stage Forming</a:t>
            </a:r>
          </a:p>
          <a:p>
            <a:pPr>
              <a:spcBef>
                <a:spcPts val="600"/>
              </a:spcBef>
            </a:pPr>
            <a:r>
              <a:rPr lang="en-US" sz="1400" dirty="0"/>
              <a:t>The cross-section of a truncated cone is shown with the arrows denoting the region where the tool will be in contact with the sheet. In One-Stage forming, the final part is made with the material being locally deformed only once. </a:t>
            </a:r>
          </a:p>
        </p:txBody>
      </p:sp>
      <p:sp>
        <p:nvSpPr>
          <p:cNvPr id="24" name="TextBox 23"/>
          <p:cNvSpPr txBox="1"/>
          <p:nvPr/>
        </p:nvSpPr>
        <p:spPr>
          <a:xfrm>
            <a:off x="8475945" y="938681"/>
            <a:ext cx="3259700" cy="2323713"/>
          </a:xfrm>
          <a:prstGeom prst="rect">
            <a:avLst/>
          </a:prstGeom>
          <a:noFill/>
        </p:spPr>
        <p:txBody>
          <a:bodyPr wrap="square" rtlCol="0">
            <a:spAutoFit/>
          </a:bodyPr>
          <a:lstStyle/>
          <a:p>
            <a:r>
              <a:rPr lang="en-US" sz="1400" b="1" dirty="0"/>
              <a:t>Multi-Stage Forming</a:t>
            </a:r>
          </a:p>
          <a:p>
            <a:pPr>
              <a:spcBef>
                <a:spcPts val="600"/>
              </a:spcBef>
            </a:pPr>
            <a:r>
              <a:rPr lang="en-US" sz="1400" dirty="0"/>
              <a:t>In Multi-Stage forming, material will be deformed by the tools multiple times. While there is not a well-defined method to determine the intermediate shapes in Multi-Stage forming, this process is required to achieve parts with high wall angles. To do this, you must design all of the profiles manually and run this One-Stage algorithm for each profile.</a:t>
            </a:r>
          </a:p>
        </p:txBody>
      </p:sp>
      <p:cxnSp>
        <p:nvCxnSpPr>
          <p:cNvPr id="30" name="Straight Connector 29"/>
          <p:cNvCxnSpPr/>
          <p:nvPr/>
        </p:nvCxnSpPr>
        <p:spPr bwMode="auto">
          <a:xfrm>
            <a:off x="1237557" y="3774654"/>
            <a:ext cx="529389" cy="529389"/>
          </a:xfrm>
          <a:prstGeom prst="line">
            <a:avLst/>
          </a:prstGeom>
          <a:noFill/>
          <a:ln w="38100" cap="flat" cmpd="sng" algn="ctr">
            <a:solidFill>
              <a:srgbClr val="000000"/>
            </a:solidFill>
            <a:prstDash val="solid"/>
            <a:round/>
            <a:headEnd type="none" w="med" len="med"/>
            <a:tailEnd type="none" w="med" len="med"/>
          </a:ln>
          <a:effectLst/>
        </p:spPr>
      </p:cxnSp>
      <p:cxnSp>
        <p:nvCxnSpPr>
          <p:cNvPr id="31" name="Straight Connector 30"/>
          <p:cNvCxnSpPr/>
          <p:nvPr/>
        </p:nvCxnSpPr>
        <p:spPr bwMode="auto">
          <a:xfrm>
            <a:off x="1766946" y="4294418"/>
            <a:ext cx="596767" cy="9625"/>
          </a:xfrm>
          <a:prstGeom prst="line">
            <a:avLst/>
          </a:prstGeom>
          <a:noFill/>
          <a:ln w="38100" cap="flat" cmpd="sng" algn="ctr">
            <a:solidFill>
              <a:srgbClr val="000000"/>
            </a:solidFill>
            <a:prstDash val="solid"/>
            <a:round/>
            <a:headEnd type="none" w="med" len="med"/>
            <a:tailEnd type="none" w="med" len="med"/>
          </a:ln>
          <a:effectLst/>
        </p:spPr>
      </p:cxnSp>
      <p:cxnSp>
        <p:nvCxnSpPr>
          <p:cNvPr id="32" name="Straight Connector 31"/>
          <p:cNvCxnSpPr>
            <a:cxnSpLocks/>
          </p:cNvCxnSpPr>
          <p:nvPr/>
        </p:nvCxnSpPr>
        <p:spPr bwMode="auto">
          <a:xfrm>
            <a:off x="2363713" y="3529408"/>
            <a:ext cx="26783" cy="1099742"/>
          </a:xfrm>
          <a:prstGeom prst="line">
            <a:avLst/>
          </a:prstGeom>
          <a:noFill/>
          <a:ln w="38100" cap="flat" cmpd="sng" algn="ctr">
            <a:solidFill>
              <a:srgbClr val="000000"/>
            </a:solidFill>
            <a:prstDash val="lgDashDot"/>
            <a:round/>
            <a:headEnd type="none" w="med" len="med"/>
            <a:tailEnd type="none" w="med" len="med"/>
          </a:ln>
          <a:effectLst/>
        </p:spPr>
      </p:cxnSp>
      <p:sp>
        <p:nvSpPr>
          <p:cNvPr id="33" name="Arrow: Curved Left 32"/>
          <p:cNvSpPr/>
          <p:nvPr/>
        </p:nvSpPr>
        <p:spPr>
          <a:xfrm>
            <a:off x="2173932" y="3380558"/>
            <a:ext cx="345057" cy="367460"/>
          </a:xfrm>
          <a:prstGeom prst="curvedLeftArrow">
            <a:avLst>
              <a:gd name="adj1" fmla="val 25000"/>
              <a:gd name="adj2" fmla="val 53246"/>
              <a:gd name="adj3" fmla="val 3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5" name="Straight Connector 34"/>
          <p:cNvCxnSpPr>
            <a:cxnSpLocks/>
          </p:cNvCxnSpPr>
          <p:nvPr/>
        </p:nvCxnSpPr>
        <p:spPr bwMode="auto">
          <a:xfrm>
            <a:off x="6203528" y="1393095"/>
            <a:ext cx="844073" cy="0"/>
          </a:xfrm>
          <a:prstGeom prst="line">
            <a:avLst/>
          </a:prstGeom>
          <a:noFill/>
          <a:ln w="38100" cap="flat" cmpd="sng" algn="ctr">
            <a:solidFill>
              <a:srgbClr val="000000"/>
            </a:solidFill>
            <a:prstDash val="solid"/>
            <a:round/>
            <a:headEnd type="none" w="med" len="med"/>
            <a:tailEnd type="none" w="med" len="med"/>
          </a:ln>
          <a:effectLst/>
        </p:spPr>
      </p:cxnSp>
      <p:cxnSp>
        <p:nvCxnSpPr>
          <p:cNvPr id="37" name="Straight Connector 36"/>
          <p:cNvCxnSpPr>
            <a:cxnSpLocks/>
          </p:cNvCxnSpPr>
          <p:nvPr/>
        </p:nvCxnSpPr>
        <p:spPr bwMode="auto">
          <a:xfrm>
            <a:off x="393484" y="3774654"/>
            <a:ext cx="844073" cy="0"/>
          </a:xfrm>
          <a:prstGeom prst="line">
            <a:avLst/>
          </a:prstGeom>
          <a:noFill/>
          <a:ln w="38100" cap="flat" cmpd="sng" algn="ctr">
            <a:solidFill>
              <a:srgbClr val="000000"/>
            </a:solidFill>
            <a:prstDash val="solid"/>
            <a:round/>
            <a:headEnd type="none" w="med" len="med"/>
            <a:tailEnd type="none" w="med" len="med"/>
          </a:ln>
          <a:effectLst/>
        </p:spPr>
      </p:cxnSp>
      <p:grpSp>
        <p:nvGrpSpPr>
          <p:cNvPr id="43" name="Group 42"/>
          <p:cNvGrpSpPr/>
          <p:nvPr/>
        </p:nvGrpSpPr>
        <p:grpSpPr>
          <a:xfrm>
            <a:off x="471194" y="873199"/>
            <a:ext cx="699104" cy="537929"/>
            <a:chOff x="471194" y="873199"/>
            <a:chExt cx="699104" cy="537929"/>
          </a:xfrm>
        </p:grpSpPr>
        <p:cxnSp>
          <p:nvCxnSpPr>
            <p:cNvPr id="39" name="Straight Arrow Connector 38"/>
            <p:cNvCxnSpPr/>
            <p:nvPr/>
          </p:nvCxnSpPr>
          <p:spPr>
            <a:xfrm flipV="1">
              <a:off x="491706" y="998390"/>
              <a:ext cx="0" cy="3674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p:cNvCxnSpPr>
            <p:nvPr/>
          </p:nvCxnSpPr>
          <p:spPr>
            <a:xfrm rot="5400000" flipV="1">
              <a:off x="663156" y="1188890"/>
              <a:ext cx="0" cy="3674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71194" y="873199"/>
              <a:ext cx="460794" cy="307777"/>
            </a:xfrm>
            <a:prstGeom prst="rect">
              <a:avLst/>
            </a:prstGeom>
            <a:noFill/>
          </p:spPr>
          <p:txBody>
            <a:bodyPr wrap="square" rtlCol="0">
              <a:spAutoFit/>
            </a:bodyPr>
            <a:lstStyle/>
            <a:p>
              <a:r>
                <a:rPr lang="en-US" sz="1400" dirty="0"/>
                <a:t>Z</a:t>
              </a:r>
              <a:endParaRPr lang="en-US" dirty="0"/>
            </a:p>
          </p:txBody>
        </p:sp>
        <p:sp>
          <p:nvSpPr>
            <p:cNvPr id="42" name="TextBox 41"/>
            <p:cNvSpPr txBox="1"/>
            <p:nvPr/>
          </p:nvSpPr>
          <p:spPr>
            <a:xfrm>
              <a:off x="709504" y="1103351"/>
              <a:ext cx="460794" cy="307777"/>
            </a:xfrm>
            <a:prstGeom prst="rect">
              <a:avLst/>
            </a:prstGeom>
            <a:noFill/>
          </p:spPr>
          <p:txBody>
            <a:bodyPr wrap="square" rtlCol="0">
              <a:spAutoFit/>
            </a:bodyPr>
            <a:lstStyle/>
            <a:p>
              <a:r>
                <a:rPr lang="en-US" sz="1400" dirty="0"/>
                <a:t>X</a:t>
              </a:r>
              <a:endParaRPr lang="en-US" dirty="0"/>
            </a:p>
          </p:txBody>
        </p:sp>
      </p:grpSp>
      <p:grpSp>
        <p:nvGrpSpPr>
          <p:cNvPr id="44" name="Group 43"/>
          <p:cNvGrpSpPr/>
          <p:nvPr/>
        </p:nvGrpSpPr>
        <p:grpSpPr>
          <a:xfrm>
            <a:off x="471194" y="3250767"/>
            <a:ext cx="699104" cy="537929"/>
            <a:chOff x="471194" y="873199"/>
            <a:chExt cx="699104" cy="537929"/>
          </a:xfrm>
        </p:grpSpPr>
        <p:cxnSp>
          <p:nvCxnSpPr>
            <p:cNvPr id="45" name="Straight Arrow Connector 44"/>
            <p:cNvCxnSpPr/>
            <p:nvPr/>
          </p:nvCxnSpPr>
          <p:spPr>
            <a:xfrm flipV="1">
              <a:off x="491706" y="998390"/>
              <a:ext cx="0" cy="3674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p:cNvCxnSpPr>
            <p:nvPr/>
          </p:nvCxnSpPr>
          <p:spPr>
            <a:xfrm rot="5400000" flipV="1">
              <a:off x="663156" y="1188890"/>
              <a:ext cx="0" cy="3674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71194" y="873199"/>
              <a:ext cx="460794" cy="307777"/>
            </a:xfrm>
            <a:prstGeom prst="rect">
              <a:avLst/>
            </a:prstGeom>
            <a:noFill/>
          </p:spPr>
          <p:txBody>
            <a:bodyPr wrap="square" rtlCol="0">
              <a:spAutoFit/>
            </a:bodyPr>
            <a:lstStyle/>
            <a:p>
              <a:r>
                <a:rPr lang="en-US" sz="1400" dirty="0"/>
                <a:t>Z</a:t>
              </a:r>
              <a:endParaRPr lang="en-US" dirty="0"/>
            </a:p>
          </p:txBody>
        </p:sp>
        <p:sp>
          <p:nvSpPr>
            <p:cNvPr id="48" name="TextBox 47"/>
            <p:cNvSpPr txBox="1"/>
            <p:nvPr/>
          </p:nvSpPr>
          <p:spPr>
            <a:xfrm>
              <a:off x="709504" y="1103351"/>
              <a:ext cx="460794" cy="307777"/>
            </a:xfrm>
            <a:prstGeom prst="rect">
              <a:avLst/>
            </a:prstGeom>
            <a:noFill/>
          </p:spPr>
          <p:txBody>
            <a:bodyPr wrap="square" rtlCol="0">
              <a:spAutoFit/>
            </a:bodyPr>
            <a:lstStyle/>
            <a:p>
              <a:r>
                <a:rPr lang="en-US" sz="1400" dirty="0"/>
                <a:t>X</a:t>
              </a:r>
              <a:endParaRPr lang="en-US" dirty="0"/>
            </a:p>
          </p:txBody>
        </p:sp>
      </p:grpSp>
      <p:grpSp>
        <p:nvGrpSpPr>
          <p:cNvPr id="49" name="Group 48"/>
          <p:cNvGrpSpPr/>
          <p:nvPr/>
        </p:nvGrpSpPr>
        <p:grpSpPr>
          <a:xfrm>
            <a:off x="6291417" y="865575"/>
            <a:ext cx="699104" cy="537929"/>
            <a:chOff x="471194" y="873199"/>
            <a:chExt cx="699104" cy="537929"/>
          </a:xfrm>
        </p:grpSpPr>
        <p:cxnSp>
          <p:nvCxnSpPr>
            <p:cNvPr id="50" name="Straight Arrow Connector 49"/>
            <p:cNvCxnSpPr/>
            <p:nvPr/>
          </p:nvCxnSpPr>
          <p:spPr>
            <a:xfrm flipV="1">
              <a:off x="491706" y="998390"/>
              <a:ext cx="0" cy="3674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p:cNvCxnSpPr>
            <p:nvPr/>
          </p:nvCxnSpPr>
          <p:spPr>
            <a:xfrm rot="5400000" flipV="1">
              <a:off x="663156" y="1188890"/>
              <a:ext cx="0" cy="3674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71194" y="873199"/>
              <a:ext cx="460794" cy="307777"/>
            </a:xfrm>
            <a:prstGeom prst="rect">
              <a:avLst/>
            </a:prstGeom>
            <a:noFill/>
          </p:spPr>
          <p:txBody>
            <a:bodyPr wrap="square" rtlCol="0">
              <a:spAutoFit/>
            </a:bodyPr>
            <a:lstStyle/>
            <a:p>
              <a:r>
                <a:rPr lang="en-US" sz="1400" dirty="0"/>
                <a:t>Z</a:t>
              </a:r>
              <a:endParaRPr lang="en-US" dirty="0"/>
            </a:p>
          </p:txBody>
        </p:sp>
        <p:sp>
          <p:nvSpPr>
            <p:cNvPr id="53" name="TextBox 52"/>
            <p:cNvSpPr txBox="1"/>
            <p:nvPr/>
          </p:nvSpPr>
          <p:spPr>
            <a:xfrm>
              <a:off x="709504" y="1103351"/>
              <a:ext cx="460794" cy="307777"/>
            </a:xfrm>
            <a:prstGeom prst="rect">
              <a:avLst/>
            </a:prstGeom>
            <a:noFill/>
          </p:spPr>
          <p:txBody>
            <a:bodyPr wrap="square" rtlCol="0">
              <a:spAutoFit/>
            </a:bodyPr>
            <a:lstStyle/>
            <a:p>
              <a:r>
                <a:rPr lang="en-US" sz="1400" dirty="0"/>
                <a:t>X</a:t>
              </a:r>
              <a:endParaRPr lang="en-US" dirty="0"/>
            </a:p>
          </p:txBody>
        </p:sp>
      </p:grpSp>
      <p:cxnSp>
        <p:nvCxnSpPr>
          <p:cNvPr id="55" name="Straight Connector 54"/>
          <p:cNvCxnSpPr>
            <a:cxnSpLocks/>
          </p:cNvCxnSpPr>
          <p:nvPr/>
        </p:nvCxnSpPr>
        <p:spPr>
          <a:xfrm>
            <a:off x="393484" y="3981450"/>
            <a:ext cx="3949223"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36884" y="4000389"/>
            <a:ext cx="1090906" cy="523220"/>
          </a:xfrm>
          <a:prstGeom prst="rect">
            <a:avLst/>
          </a:prstGeom>
          <a:noFill/>
        </p:spPr>
        <p:txBody>
          <a:bodyPr wrap="square" rtlCol="0">
            <a:spAutoFit/>
          </a:bodyPr>
          <a:lstStyle/>
          <a:p>
            <a:r>
              <a:rPr lang="en-US" sz="1400" dirty="0"/>
              <a:t>Translated XY-Plane</a:t>
            </a:r>
          </a:p>
        </p:txBody>
      </p:sp>
      <p:sp>
        <p:nvSpPr>
          <p:cNvPr id="61" name="Oval 60"/>
          <p:cNvSpPr/>
          <p:nvPr/>
        </p:nvSpPr>
        <p:spPr>
          <a:xfrm>
            <a:off x="1440042" y="4753356"/>
            <a:ext cx="1847088" cy="1847088"/>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p:nvCxnSpPr>
        <p:spPr>
          <a:xfrm>
            <a:off x="1451334" y="3981450"/>
            <a:ext cx="0" cy="169545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309714" y="3990864"/>
            <a:ext cx="0" cy="169545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bwMode="auto">
          <a:xfrm>
            <a:off x="2403555" y="4307638"/>
            <a:ext cx="596767" cy="9625"/>
          </a:xfrm>
          <a:prstGeom prst="line">
            <a:avLst/>
          </a:prstGeom>
          <a:noFill/>
          <a:ln w="38100" cap="flat" cmpd="sng" algn="ctr">
            <a:solidFill>
              <a:srgbClr val="000000"/>
            </a:solidFill>
            <a:prstDash val="solid"/>
            <a:round/>
            <a:headEnd type="none" w="med" len="med"/>
            <a:tailEnd type="none" w="med" len="med"/>
          </a:ln>
          <a:effectLst/>
        </p:spPr>
      </p:cxnSp>
      <p:cxnSp>
        <p:nvCxnSpPr>
          <p:cNvPr id="66" name="Straight Connector 65"/>
          <p:cNvCxnSpPr>
            <a:cxnSpLocks/>
          </p:cNvCxnSpPr>
          <p:nvPr/>
        </p:nvCxnSpPr>
        <p:spPr bwMode="auto">
          <a:xfrm rot="5400000">
            <a:off x="2987263" y="3795046"/>
            <a:ext cx="529389" cy="529389"/>
          </a:xfrm>
          <a:prstGeom prst="line">
            <a:avLst/>
          </a:prstGeom>
          <a:noFill/>
          <a:ln w="38100" cap="flat" cmpd="sng" algn="ctr">
            <a:solidFill>
              <a:srgbClr val="000000"/>
            </a:solidFill>
            <a:prstDash val="solid"/>
            <a:round/>
            <a:headEnd type="none" w="med" len="med"/>
            <a:tailEnd type="none" w="med" len="med"/>
          </a:ln>
          <a:effectLst/>
        </p:spPr>
      </p:cxnSp>
      <p:cxnSp>
        <p:nvCxnSpPr>
          <p:cNvPr id="67" name="Straight Connector 66"/>
          <p:cNvCxnSpPr>
            <a:cxnSpLocks/>
          </p:cNvCxnSpPr>
          <p:nvPr/>
        </p:nvCxnSpPr>
        <p:spPr bwMode="auto">
          <a:xfrm>
            <a:off x="3498634" y="3805983"/>
            <a:ext cx="844073" cy="0"/>
          </a:xfrm>
          <a:prstGeom prst="line">
            <a:avLst/>
          </a:prstGeom>
          <a:noFill/>
          <a:ln w="38100" cap="flat" cmpd="sng" algn="ctr">
            <a:solidFill>
              <a:srgbClr val="000000"/>
            </a:solidFill>
            <a:prstDash val="solid"/>
            <a:round/>
            <a:headEnd type="none" w="med" len="med"/>
            <a:tailEnd type="none" w="med" len="med"/>
          </a:ln>
          <a:effectLst/>
        </p:spPr>
      </p:cxnSp>
      <p:pic>
        <p:nvPicPr>
          <p:cNvPr id="71" name="Picture 70"/>
          <p:cNvPicPr>
            <a:picLocks noChangeAspect="1"/>
          </p:cNvPicPr>
          <p:nvPr/>
        </p:nvPicPr>
        <p:blipFill rotWithShape="1">
          <a:blip r:embed="rId2">
            <a:clrChange>
              <a:clrFrom>
                <a:srgbClr val="FFFFFF"/>
              </a:clrFrom>
              <a:clrTo>
                <a:srgbClr val="FFFFFF">
                  <a:alpha val="0"/>
                </a:srgbClr>
              </a:clrTo>
            </a:clrChange>
          </a:blip>
          <a:srcRect l="59225" t="6714" r="4725" b="8621"/>
          <a:stretch/>
        </p:blipFill>
        <p:spPr>
          <a:xfrm>
            <a:off x="2230334" y="5550368"/>
            <a:ext cx="288574" cy="292200"/>
          </a:xfrm>
          <a:prstGeom prst="rect">
            <a:avLst/>
          </a:prstGeom>
        </p:spPr>
      </p:pic>
      <p:sp>
        <p:nvSpPr>
          <p:cNvPr id="79" name="TextBox 78"/>
          <p:cNvSpPr txBox="1"/>
          <p:nvPr/>
        </p:nvSpPr>
        <p:spPr>
          <a:xfrm>
            <a:off x="79594" y="5196820"/>
            <a:ext cx="1333871" cy="1169551"/>
          </a:xfrm>
          <a:prstGeom prst="rect">
            <a:avLst/>
          </a:prstGeom>
          <a:noFill/>
        </p:spPr>
        <p:txBody>
          <a:bodyPr wrap="square" rtlCol="0">
            <a:spAutoFit/>
          </a:bodyPr>
          <a:lstStyle/>
          <a:p>
            <a:r>
              <a:rPr lang="en-US" sz="1400" dirty="0"/>
              <a:t>Result from the intersection of the plane and the part is a closed contour.</a:t>
            </a:r>
          </a:p>
        </p:txBody>
      </p:sp>
      <p:sp>
        <p:nvSpPr>
          <p:cNvPr id="81" name="TextBox 80"/>
          <p:cNvSpPr txBox="1"/>
          <p:nvPr/>
        </p:nvSpPr>
        <p:spPr>
          <a:xfrm>
            <a:off x="3516629" y="4277589"/>
            <a:ext cx="2698438" cy="2108269"/>
          </a:xfrm>
          <a:prstGeom prst="rect">
            <a:avLst/>
          </a:prstGeom>
          <a:noFill/>
        </p:spPr>
        <p:txBody>
          <a:bodyPr wrap="square" rtlCol="0">
            <a:spAutoFit/>
          </a:bodyPr>
          <a:lstStyle/>
          <a:p>
            <a:r>
              <a:rPr lang="en-US" sz="1400" b="1" dirty="0"/>
              <a:t>Single-Feature Part</a:t>
            </a:r>
          </a:p>
          <a:p>
            <a:pPr>
              <a:spcBef>
                <a:spcPts val="600"/>
              </a:spcBef>
            </a:pPr>
            <a:r>
              <a:rPr lang="en-US" sz="1400" dirty="0"/>
              <a:t>When intersecting the part with any translated XY-plane, the result should be ONE closed contour. If multi-featured parts must be manufactured, the user must separate each feature out manually and repeatedly use this Single-Feature algorithm.</a:t>
            </a:r>
          </a:p>
        </p:txBody>
      </p:sp>
      <p:sp>
        <p:nvSpPr>
          <p:cNvPr id="98" name="TextBox 97"/>
          <p:cNvSpPr txBox="1"/>
          <p:nvPr/>
        </p:nvSpPr>
        <p:spPr>
          <a:xfrm>
            <a:off x="1980542" y="5776345"/>
            <a:ext cx="1006721" cy="307777"/>
          </a:xfrm>
          <a:prstGeom prst="rect">
            <a:avLst/>
          </a:prstGeom>
          <a:noFill/>
        </p:spPr>
        <p:txBody>
          <a:bodyPr wrap="square" rtlCol="0">
            <a:spAutoFit/>
          </a:bodyPr>
          <a:lstStyle/>
          <a:p>
            <a:r>
              <a:rPr lang="en-US" sz="1400" dirty="0"/>
              <a:t>Centroid</a:t>
            </a:r>
          </a:p>
        </p:txBody>
      </p:sp>
      <p:sp>
        <p:nvSpPr>
          <p:cNvPr id="101" name="TextBox 100"/>
          <p:cNvSpPr txBox="1"/>
          <p:nvPr/>
        </p:nvSpPr>
        <p:spPr>
          <a:xfrm>
            <a:off x="6752211" y="3558544"/>
            <a:ext cx="4951368" cy="2754600"/>
          </a:xfrm>
          <a:prstGeom prst="rect">
            <a:avLst/>
          </a:prstGeom>
          <a:noFill/>
        </p:spPr>
        <p:txBody>
          <a:bodyPr wrap="square" rtlCol="0">
            <a:spAutoFit/>
          </a:bodyPr>
          <a:lstStyle/>
          <a:p>
            <a:r>
              <a:rPr lang="en-US" sz="1400" b="1" dirty="0"/>
              <a:t>Notes to the User</a:t>
            </a:r>
            <a:endParaRPr lang="en-US" sz="1400" dirty="0"/>
          </a:p>
          <a:p>
            <a:pPr>
              <a:spcBef>
                <a:spcPts val="600"/>
              </a:spcBef>
            </a:pPr>
            <a:r>
              <a:rPr lang="en-US" sz="1400" dirty="0"/>
              <a:t>Incremental forming is still under constant research, including the implementation of toolpath algorithms. It’s not possible to catch every potential error/bug during toolpath generation, so it is critical that the user take the time to understand the limitations of the software. To help increase your chances of a successful forming operation, please read each “Information” dialog while providing your toolpath inputs. Also, consider doing dry-runs of your toolpaths on the machine (i.e. do not use a metal sheet) to ensure that there are no potential issues. AMPL Toolpath does not provide any guarantees and is not responsible for unexpected errors during forming.</a:t>
            </a:r>
          </a:p>
        </p:txBody>
      </p:sp>
      <p:grpSp>
        <p:nvGrpSpPr>
          <p:cNvPr id="102" name="Group 101"/>
          <p:cNvGrpSpPr/>
          <p:nvPr/>
        </p:nvGrpSpPr>
        <p:grpSpPr>
          <a:xfrm>
            <a:off x="2338655" y="5193536"/>
            <a:ext cx="699104" cy="537929"/>
            <a:chOff x="471194" y="873199"/>
            <a:chExt cx="699104" cy="537929"/>
          </a:xfrm>
        </p:grpSpPr>
        <p:cxnSp>
          <p:nvCxnSpPr>
            <p:cNvPr id="103" name="Straight Arrow Connector 102"/>
            <p:cNvCxnSpPr/>
            <p:nvPr/>
          </p:nvCxnSpPr>
          <p:spPr>
            <a:xfrm flipV="1">
              <a:off x="491706" y="998390"/>
              <a:ext cx="0" cy="3674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cxnSpLocks/>
            </p:cNvCxnSpPr>
            <p:nvPr/>
          </p:nvCxnSpPr>
          <p:spPr>
            <a:xfrm rot="5400000" flipV="1">
              <a:off x="663156" y="1188890"/>
              <a:ext cx="0" cy="3674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71194" y="873199"/>
              <a:ext cx="460794" cy="307777"/>
            </a:xfrm>
            <a:prstGeom prst="rect">
              <a:avLst/>
            </a:prstGeom>
            <a:noFill/>
          </p:spPr>
          <p:txBody>
            <a:bodyPr wrap="square" rtlCol="0">
              <a:spAutoFit/>
            </a:bodyPr>
            <a:lstStyle/>
            <a:p>
              <a:r>
                <a:rPr lang="en-US" sz="1400" dirty="0"/>
                <a:t>Y</a:t>
              </a:r>
              <a:endParaRPr lang="en-US" dirty="0"/>
            </a:p>
          </p:txBody>
        </p:sp>
        <p:sp>
          <p:nvSpPr>
            <p:cNvPr id="106" name="TextBox 105"/>
            <p:cNvSpPr txBox="1"/>
            <p:nvPr/>
          </p:nvSpPr>
          <p:spPr>
            <a:xfrm>
              <a:off x="709504" y="1103351"/>
              <a:ext cx="460794" cy="307777"/>
            </a:xfrm>
            <a:prstGeom prst="rect">
              <a:avLst/>
            </a:prstGeom>
            <a:noFill/>
          </p:spPr>
          <p:txBody>
            <a:bodyPr wrap="square" rtlCol="0">
              <a:spAutoFit/>
            </a:bodyPr>
            <a:lstStyle/>
            <a:p>
              <a:r>
                <a:rPr lang="en-US" sz="1400" dirty="0"/>
                <a:t>X</a:t>
              </a:r>
              <a:endParaRPr lang="en-US" dirty="0"/>
            </a:p>
          </p:txBody>
        </p:sp>
      </p:grpSp>
    </p:spTree>
    <p:extLst>
      <p:ext uri="{BB962C8B-B14F-4D97-AF65-F5344CB8AC3E}">
        <p14:creationId xmlns:p14="http://schemas.microsoft.com/office/powerpoint/2010/main" val="2075881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560422" y="163804"/>
            <a:ext cx="1832464" cy="893518"/>
          </a:xfrm>
          <a:prstGeom prst="rect">
            <a:avLst/>
          </a:prstGeom>
        </p:spPr>
      </p:pic>
      <p:pic>
        <p:nvPicPr>
          <p:cNvPr id="5" name="Picture 397"/>
          <p:cNvPicPr>
            <a:picLocks noChangeAspect="1" noChangeArrowheads="1"/>
          </p:cNvPicPr>
          <p:nvPr/>
        </p:nvPicPr>
        <p:blipFill>
          <a:blip r:embed="rId4" cstate="print"/>
          <a:srcRect/>
          <a:stretch>
            <a:fillRect/>
          </a:stretch>
        </p:blipFill>
        <p:spPr bwMode="auto">
          <a:xfrm>
            <a:off x="1214900" y="1304208"/>
            <a:ext cx="2373687" cy="1032554"/>
          </a:xfrm>
          <a:prstGeom prst="rect">
            <a:avLst/>
          </a:prstGeom>
          <a:noFill/>
        </p:spPr>
      </p:pic>
      <p:pic>
        <p:nvPicPr>
          <p:cNvPr id="6" name="Picture 5"/>
          <p:cNvPicPr/>
          <p:nvPr/>
        </p:nvPicPr>
        <p:blipFill>
          <a:blip r:embed="rId5" cstate="print">
            <a:extLst>
              <a:ext uri="{28A0092B-C50C-407E-A947-70E740481C1C}">
                <a14:useLocalDpi xmlns:a14="http://schemas.microsoft.com/office/drawing/2010/main" val="0"/>
              </a:ext>
            </a:extLst>
          </a:blip>
          <a:stretch>
            <a:fillRect/>
          </a:stretch>
        </p:blipFill>
        <p:spPr bwMode="auto">
          <a:xfrm>
            <a:off x="1466886" y="2590024"/>
            <a:ext cx="2019536" cy="1076709"/>
          </a:xfrm>
          <a:prstGeom prst="rect">
            <a:avLst/>
          </a:prstGeom>
          <a:noFill/>
          <a:ln>
            <a:noFill/>
          </a:ln>
        </p:spPr>
      </p:pic>
      <p:sp>
        <p:nvSpPr>
          <p:cNvPr id="7" name="TextBox 6"/>
          <p:cNvSpPr txBox="1"/>
          <p:nvPr/>
        </p:nvSpPr>
        <p:spPr>
          <a:xfrm>
            <a:off x="0" y="425897"/>
            <a:ext cx="1249875" cy="338554"/>
          </a:xfrm>
          <a:prstGeom prst="rect">
            <a:avLst/>
          </a:prstGeom>
          <a:noFill/>
        </p:spPr>
        <p:txBody>
          <a:bodyPr wrap="square" rtlCol="0">
            <a:spAutoFit/>
          </a:bodyPr>
          <a:lstStyle/>
          <a:p>
            <a:pPr algn="r"/>
            <a:r>
              <a:rPr lang="en-US" sz="1600" b="1" dirty="0"/>
              <a:t>SPIF:</a:t>
            </a:r>
          </a:p>
        </p:txBody>
      </p:sp>
      <p:sp>
        <p:nvSpPr>
          <p:cNvPr id="8" name="TextBox 7"/>
          <p:cNvSpPr txBox="1"/>
          <p:nvPr/>
        </p:nvSpPr>
        <p:spPr>
          <a:xfrm>
            <a:off x="-34975" y="1701373"/>
            <a:ext cx="1249875" cy="338554"/>
          </a:xfrm>
          <a:prstGeom prst="rect">
            <a:avLst/>
          </a:prstGeom>
          <a:noFill/>
        </p:spPr>
        <p:txBody>
          <a:bodyPr wrap="square" rtlCol="0">
            <a:spAutoFit/>
          </a:bodyPr>
          <a:lstStyle/>
          <a:p>
            <a:pPr algn="r"/>
            <a:r>
              <a:rPr lang="en-US" sz="1600" b="1" dirty="0"/>
              <a:t>TPIF:</a:t>
            </a:r>
          </a:p>
        </p:txBody>
      </p:sp>
      <p:sp>
        <p:nvSpPr>
          <p:cNvPr id="9" name="TextBox 8"/>
          <p:cNvSpPr txBox="1"/>
          <p:nvPr/>
        </p:nvSpPr>
        <p:spPr>
          <a:xfrm>
            <a:off x="-2" y="2993183"/>
            <a:ext cx="1249875" cy="338554"/>
          </a:xfrm>
          <a:prstGeom prst="rect">
            <a:avLst/>
          </a:prstGeom>
          <a:noFill/>
        </p:spPr>
        <p:txBody>
          <a:bodyPr wrap="square" rtlCol="0">
            <a:spAutoFit/>
          </a:bodyPr>
          <a:lstStyle/>
          <a:p>
            <a:pPr algn="r"/>
            <a:r>
              <a:rPr lang="en-US" sz="1600" b="1" dirty="0"/>
              <a:t>DSIF:</a:t>
            </a:r>
          </a:p>
        </p:txBody>
      </p:sp>
      <p:sp>
        <p:nvSpPr>
          <p:cNvPr id="12" name="TextBox 11"/>
          <p:cNvSpPr txBox="1"/>
          <p:nvPr/>
        </p:nvSpPr>
        <p:spPr>
          <a:xfrm>
            <a:off x="482122" y="6254603"/>
            <a:ext cx="4814497" cy="338554"/>
          </a:xfrm>
          <a:prstGeom prst="rect">
            <a:avLst/>
          </a:prstGeom>
          <a:noFill/>
        </p:spPr>
        <p:txBody>
          <a:bodyPr wrap="square" rtlCol="0">
            <a:spAutoFit/>
          </a:bodyPr>
          <a:lstStyle/>
          <a:p>
            <a:pPr algn="ctr"/>
            <a:r>
              <a:rPr lang="en-US" sz="1600" b="1" dirty="0"/>
              <a:t>DSIF</a:t>
            </a:r>
            <a:r>
              <a:rPr lang="en-US" sz="1600" b="1" dirty="0">
                <a:solidFill>
                  <a:schemeClr val="bg1"/>
                </a:solidFill>
              </a:rPr>
              <a:t>…………..</a:t>
            </a:r>
            <a:r>
              <a:rPr lang="en-US" sz="1600" b="1" dirty="0"/>
              <a:t>versus</a:t>
            </a:r>
            <a:r>
              <a:rPr lang="en-US" sz="1600" b="1" dirty="0">
                <a:solidFill>
                  <a:schemeClr val="bg1"/>
                </a:solidFill>
              </a:rPr>
              <a:t>…………..</a:t>
            </a:r>
            <a:r>
              <a:rPr lang="en-US" sz="1600" b="1" dirty="0"/>
              <a:t>ADSIF</a:t>
            </a:r>
          </a:p>
        </p:txBody>
      </p:sp>
      <p:pic>
        <p:nvPicPr>
          <p:cNvPr id="15" name="Picture 14"/>
          <p:cNvPicPr>
            <a:picLocks noChangeAspect="1"/>
          </p:cNvPicPr>
          <p:nvPr/>
        </p:nvPicPr>
        <p:blipFill>
          <a:blip r:embed="rId6">
            <a:extLst>
              <a:ext uri="{BEBA8EAE-BF5A-486C-A8C5-ECC9F3942E4B}">
                <a14:imgProps xmlns:a14="http://schemas.microsoft.com/office/drawing/2010/main">
                  <a14:imgLayer r:embed="rId7">
                    <a14:imgEffect>
                      <a14:sharpenSoften amount="25000"/>
                    </a14:imgEffect>
                    <a14:imgEffect>
                      <a14:brightnessContrast bright="20000" contrast="40000"/>
                    </a14:imgEffect>
                  </a14:imgLayer>
                </a14:imgProps>
              </a:ext>
            </a:extLst>
          </a:blip>
          <a:stretch>
            <a:fillRect/>
          </a:stretch>
        </p:blipFill>
        <p:spPr>
          <a:xfrm>
            <a:off x="482122" y="3963606"/>
            <a:ext cx="4935264" cy="2247798"/>
          </a:xfrm>
          <a:prstGeom prst="rect">
            <a:avLst/>
          </a:prstGeom>
        </p:spPr>
      </p:pic>
      <p:sp>
        <p:nvSpPr>
          <p:cNvPr id="17" name="TextBox 16"/>
          <p:cNvSpPr txBox="1"/>
          <p:nvPr/>
        </p:nvSpPr>
        <p:spPr>
          <a:xfrm>
            <a:off x="4071668" y="333564"/>
            <a:ext cx="5244860" cy="738664"/>
          </a:xfrm>
          <a:prstGeom prst="rect">
            <a:avLst/>
          </a:prstGeom>
          <a:noFill/>
        </p:spPr>
        <p:txBody>
          <a:bodyPr wrap="square" rtlCol="0">
            <a:spAutoFit/>
          </a:bodyPr>
          <a:lstStyle/>
          <a:p>
            <a:r>
              <a:rPr lang="en-US" sz="1400" dirty="0"/>
              <a:t>Single-Point Incremental Forming (SPIF) uses one tool to deform the sheet metal. Sometimes a backing plate is included to help decrease the global bending that occurs between the feature and fixture.</a:t>
            </a:r>
          </a:p>
        </p:txBody>
      </p:sp>
      <p:sp>
        <p:nvSpPr>
          <p:cNvPr id="18" name="TextBox 17"/>
          <p:cNvSpPr txBox="1"/>
          <p:nvPr/>
        </p:nvSpPr>
        <p:spPr>
          <a:xfrm>
            <a:off x="4071668" y="1625124"/>
            <a:ext cx="5244860" cy="523220"/>
          </a:xfrm>
          <a:prstGeom prst="rect">
            <a:avLst/>
          </a:prstGeom>
          <a:noFill/>
        </p:spPr>
        <p:txBody>
          <a:bodyPr wrap="square" rtlCol="0">
            <a:spAutoFit/>
          </a:bodyPr>
          <a:lstStyle/>
          <a:p>
            <a:r>
              <a:rPr lang="en-US" sz="1400" dirty="0"/>
              <a:t>Two-Point Incremental Forming (TPIF) uses one tool and a partial die for better support during forming.</a:t>
            </a:r>
          </a:p>
        </p:txBody>
      </p:sp>
      <p:sp>
        <p:nvSpPr>
          <p:cNvPr id="19" name="TextBox 18"/>
          <p:cNvSpPr txBox="1"/>
          <p:nvPr/>
        </p:nvSpPr>
        <p:spPr>
          <a:xfrm>
            <a:off x="4071668" y="2871997"/>
            <a:ext cx="5244860" cy="523220"/>
          </a:xfrm>
          <a:prstGeom prst="rect">
            <a:avLst/>
          </a:prstGeom>
          <a:noFill/>
        </p:spPr>
        <p:txBody>
          <a:bodyPr wrap="square" rtlCol="0">
            <a:spAutoFit/>
          </a:bodyPr>
          <a:lstStyle/>
          <a:p>
            <a:r>
              <a:rPr lang="en-US" sz="1400" dirty="0"/>
              <a:t>Double-Sided Incremental Forming (DSIF) consists of two forming tools; one on the top and one on the bottom of the sheet.</a:t>
            </a:r>
          </a:p>
        </p:txBody>
      </p:sp>
      <p:sp>
        <p:nvSpPr>
          <p:cNvPr id="20" name="TextBox 19"/>
          <p:cNvSpPr txBox="1"/>
          <p:nvPr/>
        </p:nvSpPr>
        <p:spPr>
          <a:xfrm>
            <a:off x="5667555" y="3961667"/>
            <a:ext cx="3648973" cy="2462213"/>
          </a:xfrm>
          <a:prstGeom prst="rect">
            <a:avLst/>
          </a:prstGeom>
          <a:noFill/>
        </p:spPr>
        <p:txBody>
          <a:bodyPr wrap="square" rtlCol="0">
            <a:spAutoFit/>
          </a:bodyPr>
          <a:lstStyle/>
          <a:p>
            <a:r>
              <a:rPr lang="en-US" sz="1400" dirty="0"/>
              <a:t>Accumulated-DSIF (ADSIF) is a special variant of DSIF that remains in the same plane of the sheet metal during forming. ADSIF is commonly nicknamed an “In-to-Out” DSIF method whereas traditional DSIF is an “Out-to-In” method. It is the accumulation of rigid body motion that creates the final part in ADSIF. ADSIF does deform only virgin material as the toolpath progresses outward, but the process is often limited by the maximum achievable wall angle which is much lower than that of DSIF.</a:t>
            </a:r>
          </a:p>
        </p:txBody>
      </p:sp>
    </p:spTree>
    <p:extLst>
      <p:ext uri="{BB962C8B-B14F-4D97-AF65-F5344CB8AC3E}">
        <p14:creationId xmlns:p14="http://schemas.microsoft.com/office/powerpoint/2010/main" val="303054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1244547" y="2726904"/>
            <a:ext cx="529389" cy="529389"/>
          </a:xfrm>
          <a:prstGeom prst="line">
            <a:avLst/>
          </a:prstGeom>
          <a:noFill/>
          <a:ln w="38100" cap="flat" cmpd="sng" algn="ctr">
            <a:solidFill>
              <a:srgbClr val="00B050"/>
            </a:solidFill>
            <a:prstDash val="solid"/>
            <a:round/>
            <a:headEnd type="none" w="med" len="med"/>
            <a:tailEnd type="none" w="med" len="med"/>
          </a:ln>
          <a:effectLst/>
        </p:spPr>
      </p:cxnSp>
      <p:cxnSp>
        <p:nvCxnSpPr>
          <p:cNvPr id="4" name="Straight Connector 3"/>
          <p:cNvCxnSpPr>
            <a:cxnSpLocks/>
          </p:cNvCxnSpPr>
          <p:nvPr/>
        </p:nvCxnSpPr>
        <p:spPr bwMode="auto">
          <a:xfrm>
            <a:off x="405237" y="2726904"/>
            <a:ext cx="844073" cy="0"/>
          </a:xfrm>
          <a:prstGeom prst="line">
            <a:avLst/>
          </a:prstGeom>
          <a:noFill/>
          <a:ln w="38100" cap="flat" cmpd="sng" algn="ctr">
            <a:solidFill>
              <a:srgbClr val="00B050"/>
            </a:solidFill>
            <a:prstDash val="solid"/>
            <a:round/>
            <a:headEnd type="none" w="med" len="med"/>
            <a:tailEnd type="none" w="med" len="med"/>
          </a:ln>
          <a:effectLst/>
        </p:spPr>
      </p:cxnSp>
      <p:cxnSp>
        <p:nvCxnSpPr>
          <p:cNvPr id="10" name="Straight Connector 9"/>
          <p:cNvCxnSpPr>
            <a:cxnSpLocks/>
          </p:cNvCxnSpPr>
          <p:nvPr/>
        </p:nvCxnSpPr>
        <p:spPr bwMode="auto">
          <a:xfrm flipV="1">
            <a:off x="1767586" y="3256813"/>
            <a:ext cx="1233376" cy="7172"/>
          </a:xfrm>
          <a:prstGeom prst="line">
            <a:avLst/>
          </a:prstGeom>
          <a:noFill/>
          <a:ln w="38100" cap="flat" cmpd="sng" algn="ctr">
            <a:solidFill>
              <a:srgbClr val="00B050"/>
            </a:solidFill>
            <a:prstDash val="solid"/>
            <a:round/>
            <a:headEnd type="none" w="med" len="med"/>
            <a:tailEnd type="none" w="med" len="med"/>
          </a:ln>
          <a:effectLst/>
        </p:spPr>
      </p:cxnSp>
      <p:cxnSp>
        <p:nvCxnSpPr>
          <p:cNvPr id="11" name="Straight Connector 10"/>
          <p:cNvCxnSpPr>
            <a:cxnSpLocks/>
          </p:cNvCxnSpPr>
          <p:nvPr/>
        </p:nvCxnSpPr>
        <p:spPr bwMode="auto">
          <a:xfrm rot="5400000">
            <a:off x="2997428" y="2728246"/>
            <a:ext cx="529389" cy="529389"/>
          </a:xfrm>
          <a:prstGeom prst="line">
            <a:avLst/>
          </a:prstGeom>
          <a:noFill/>
          <a:ln w="38100" cap="flat" cmpd="sng" algn="ctr">
            <a:solidFill>
              <a:srgbClr val="00B050"/>
            </a:solidFill>
            <a:prstDash val="solid"/>
            <a:round/>
            <a:headEnd type="none" w="med" len="med"/>
            <a:tailEnd type="none" w="med" len="med"/>
          </a:ln>
          <a:effectLst/>
        </p:spPr>
      </p:cxnSp>
      <p:cxnSp>
        <p:nvCxnSpPr>
          <p:cNvPr id="12" name="Straight Connector 11"/>
          <p:cNvCxnSpPr>
            <a:cxnSpLocks/>
          </p:cNvCxnSpPr>
          <p:nvPr/>
        </p:nvCxnSpPr>
        <p:spPr bwMode="auto">
          <a:xfrm>
            <a:off x="3510387" y="2720132"/>
            <a:ext cx="844073" cy="0"/>
          </a:xfrm>
          <a:prstGeom prst="line">
            <a:avLst/>
          </a:prstGeom>
          <a:noFill/>
          <a:ln w="38100" cap="flat" cmpd="sng" algn="ctr">
            <a:solidFill>
              <a:srgbClr val="00B050"/>
            </a:solidFill>
            <a:prstDash val="solid"/>
            <a:round/>
            <a:headEnd type="none" w="med" len="med"/>
            <a:tailEnd type="none" w="med" len="med"/>
          </a:ln>
          <a:effectLst/>
        </p:spPr>
      </p:cxnSp>
      <p:sp>
        <p:nvSpPr>
          <p:cNvPr id="14" name="TextBox 13"/>
          <p:cNvSpPr txBox="1"/>
          <p:nvPr/>
        </p:nvSpPr>
        <p:spPr>
          <a:xfrm>
            <a:off x="257175" y="142875"/>
            <a:ext cx="6076950" cy="307777"/>
          </a:xfrm>
          <a:prstGeom prst="rect">
            <a:avLst/>
          </a:prstGeom>
          <a:noFill/>
        </p:spPr>
        <p:txBody>
          <a:bodyPr wrap="square" rtlCol="0">
            <a:spAutoFit/>
          </a:bodyPr>
          <a:lstStyle/>
          <a:p>
            <a:r>
              <a:rPr lang="en-US" sz="1400" b="1" dirty="0"/>
              <a:t>Sheet Thickness [mm]:</a:t>
            </a:r>
            <a:r>
              <a:rPr lang="en-US" sz="1400" dirty="0"/>
              <a:t>  Provide the original thickness of the virgin sheet metal. </a:t>
            </a:r>
            <a:endParaRPr lang="en-US" sz="1400" b="1" dirty="0"/>
          </a:p>
        </p:txBody>
      </p:sp>
      <p:sp>
        <p:nvSpPr>
          <p:cNvPr id="15" name="TextBox 14"/>
          <p:cNvSpPr txBox="1"/>
          <p:nvPr/>
        </p:nvSpPr>
        <p:spPr>
          <a:xfrm>
            <a:off x="257175" y="512873"/>
            <a:ext cx="9239250" cy="738664"/>
          </a:xfrm>
          <a:prstGeom prst="rect">
            <a:avLst/>
          </a:prstGeom>
          <a:noFill/>
        </p:spPr>
        <p:txBody>
          <a:bodyPr wrap="square" rtlCol="0">
            <a:spAutoFit/>
          </a:bodyPr>
          <a:lstStyle/>
          <a:p>
            <a:r>
              <a:rPr lang="en-US" sz="1400" b="1" dirty="0"/>
              <a:t>Top Tool Diameter [mm]:  </a:t>
            </a:r>
            <a:r>
              <a:rPr lang="en-US" sz="1400" dirty="0"/>
              <a:t>Enter the diameter of the top hemispherical tool. The top tool is defined as the tool that is in the positive Z-direction with respect to the sheet. This parameter is unused in SPIF and TPIF if the toolpath is progressing in the positive Z-direction because only the bottom tool is required.</a:t>
            </a:r>
          </a:p>
        </p:txBody>
      </p:sp>
      <p:sp>
        <p:nvSpPr>
          <p:cNvPr id="27" name="TextBox 26"/>
          <p:cNvSpPr txBox="1"/>
          <p:nvPr/>
        </p:nvSpPr>
        <p:spPr>
          <a:xfrm>
            <a:off x="257175" y="1313758"/>
            <a:ext cx="9239250" cy="738664"/>
          </a:xfrm>
          <a:prstGeom prst="rect">
            <a:avLst/>
          </a:prstGeom>
          <a:noFill/>
        </p:spPr>
        <p:txBody>
          <a:bodyPr wrap="square" rtlCol="0">
            <a:spAutoFit/>
          </a:bodyPr>
          <a:lstStyle/>
          <a:p>
            <a:r>
              <a:rPr lang="en-US" sz="1400" b="1" dirty="0"/>
              <a:t>Bottom Tool Diameter [mm]:  </a:t>
            </a:r>
            <a:r>
              <a:rPr lang="en-US" sz="1400" dirty="0"/>
              <a:t>Enter the diameter of the bottom hemispherical tool. The bottom tool is defined as the tool that is in the negative Z-direction with respect to the sheet. This parameter is unused in SPIF and TPIF if the toolpath is progressing in the negative Z-direction because only the top tool is required.</a:t>
            </a:r>
          </a:p>
        </p:txBody>
      </p:sp>
      <p:cxnSp>
        <p:nvCxnSpPr>
          <p:cNvPr id="28" name="Straight Connector 27"/>
          <p:cNvCxnSpPr>
            <a:cxnSpLocks/>
          </p:cNvCxnSpPr>
          <p:nvPr/>
        </p:nvCxnSpPr>
        <p:spPr bwMode="auto">
          <a:xfrm>
            <a:off x="4354460" y="2702438"/>
            <a:ext cx="0" cy="998769"/>
          </a:xfrm>
          <a:prstGeom prst="line">
            <a:avLst/>
          </a:prstGeom>
          <a:noFill/>
          <a:ln w="38100" cap="flat" cmpd="sng" algn="ctr">
            <a:solidFill>
              <a:srgbClr val="000000"/>
            </a:solidFill>
            <a:prstDash val="solid"/>
            <a:round/>
            <a:headEnd type="none" w="med" len="med"/>
            <a:tailEnd type="none" w="med" len="med"/>
          </a:ln>
          <a:effectLst/>
        </p:spPr>
      </p:cxnSp>
      <p:cxnSp>
        <p:nvCxnSpPr>
          <p:cNvPr id="32" name="Straight Connector 31"/>
          <p:cNvCxnSpPr>
            <a:cxnSpLocks/>
          </p:cNvCxnSpPr>
          <p:nvPr/>
        </p:nvCxnSpPr>
        <p:spPr bwMode="auto">
          <a:xfrm>
            <a:off x="405237" y="2702438"/>
            <a:ext cx="0" cy="1023193"/>
          </a:xfrm>
          <a:prstGeom prst="line">
            <a:avLst/>
          </a:prstGeom>
          <a:noFill/>
          <a:ln w="38100" cap="flat" cmpd="sng" algn="ctr">
            <a:solidFill>
              <a:srgbClr val="000000"/>
            </a:solidFill>
            <a:prstDash val="solid"/>
            <a:round/>
            <a:headEnd type="none" w="med" len="med"/>
            <a:tailEnd type="none" w="med" len="med"/>
          </a:ln>
          <a:effectLst/>
        </p:spPr>
      </p:cxnSp>
      <p:cxnSp>
        <p:nvCxnSpPr>
          <p:cNvPr id="33" name="Straight Connector 32"/>
          <p:cNvCxnSpPr>
            <a:cxnSpLocks/>
          </p:cNvCxnSpPr>
          <p:nvPr/>
        </p:nvCxnSpPr>
        <p:spPr bwMode="auto">
          <a:xfrm>
            <a:off x="400474" y="3701207"/>
            <a:ext cx="3953986" cy="0"/>
          </a:xfrm>
          <a:prstGeom prst="line">
            <a:avLst/>
          </a:prstGeom>
          <a:noFill/>
          <a:ln w="38100" cap="flat" cmpd="sng" algn="ctr">
            <a:solidFill>
              <a:srgbClr val="000000"/>
            </a:solidFill>
            <a:prstDash val="solid"/>
            <a:round/>
            <a:headEnd type="none" w="med" len="med"/>
            <a:tailEnd type="none" w="med" len="med"/>
          </a:ln>
          <a:effectLst/>
        </p:spPr>
      </p:cxnSp>
      <p:cxnSp>
        <p:nvCxnSpPr>
          <p:cNvPr id="38" name="Straight Connector 37"/>
          <p:cNvCxnSpPr>
            <a:cxnSpLocks/>
          </p:cNvCxnSpPr>
          <p:nvPr/>
        </p:nvCxnSpPr>
        <p:spPr bwMode="auto">
          <a:xfrm>
            <a:off x="1240405" y="2665609"/>
            <a:ext cx="562356" cy="562356"/>
          </a:xfrm>
          <a:prstGeom prst="line">
            <a:avLst/>
          </a:prstGeom>
          <a:noFill/>
          <a:ln w="38100" cap="flat" cmpd="sng" algn="ctr">
            <a:solidFill>
              <a:schemeClr val="bg1">
                <a:lumMod val="50000"/>
              </a:schemeClr>
            </a:solidFill>
            <a:prstDash val="solid"/>
            <a:round/>
            <a:headEnd type="none" w="med" len="med"/>
            <a:tailEnd type="none" w="med" len="med"/>
          </a:ln>
          <a:effectLst/>
        </p:spPr>
      </p:cxnSp>
      <p:cxnSp>
        <p:nvCxnSpPr>
          <p:cNvPr id="39" name="Straight Connector 38"/>
          <p:cNvCxnSpPr>
            <a:cxnSpLocks/>
          </p:cNvCxnSpPr>
          <p:nvPr/>
        </p:nvCxnSpPr>
        <p:spPr bwMode="auto">
          <a:xfrm>
            <a:off x="400475" y="2679278"/>
            <a:ext cx="853599" cy="0"/>
          </a:xfrm>
          <a:prstGeom prst="line">
            <a:avLst/>
          </a:prstGeom>
          <a:noFill/>
          <a:ln w="50800" cap="flat" cmpd="sng" algn="ctr">
            <a:solidFill>
              <a:schemeClr val="bg1">
                <a:lumMod val="50000"/>
              </a:schemeClr>
            </a:solidFill>
            <a:prstDash val="solid"/>
            <a:round/>
            <a:headEnd type="none" w="med" len="med"/>
            <a:tailEnd type="none" w="med" len="med"/>
          </a:ln>
          <a:effectLst/>
        </p:spPr>
      </p:cxnSp>
      <p:cxnSp>
        <p:nvCxnSpPr>
          <p:cNvPr id="40" name="Straight Connector 39"/>
          <p:cNvCxnSpPr>
            <a:cxnSpLocks/>
          </p:cNvCxnSpPr>
          <p:nvPr/>
        </p:nvCxnSpPr>
        <p:spPr bwMode="auto">
          <a:xfrm>
            <a:off x="1780266" y="3218192"/>
            <a:ext cx="1210499" cy="0"/>
          </a:xfrm>
          <a:prstGeom prst="line">
            <a:avLst/>
          </a:prstGeom>
          <a:noFill/>
          <a:ln w="50800" cap="flat" cmpd="sng" algn="ctr">
            <a:solidFill>
              <a:schemeClr val="bg1">
                <a:lumMod val="50000"/>
              </a:schemeClr>
            </a:solidFill>
            <a:prstDash val="solid"/>
            <a:round/>
            <a:headEnd type="none" w="med" len="med"/>
            <a:tailEnd type="none" w="med" len="med"/>
          </a:ln>
          <a:effectLst/>
        </p:spPr>
      </p:cxnSp>
      <p:cxnSp>
        <p:nvCxnSpPr>
          <p:cNvPr id="41" name="Straight Connector 40"/>
          <p:cNvCxnSpPr>
            <a:cxnSpLocks/>
          </p:cNvCxnSpPr>
          <p:nvPr/>
        </p:nvCxnSpPr>
        <p:spPr bwMode="auto">
          <a:xfrm flipH="1">
            <a:off x="2981389" y="2679031"/>
            <a:ext cx="535905" cy="535904"/>
          </a:xfrm>
          <a:prstGeom prst="line">
            <a:avLst/>
          </a:prstGeom>
          <a:noFill/>
          <a:ln w="38100" cap="flat" cmpd="sng" algn="ctr">
            <a:solidFill>
              <a:schemeClr val="bg1">
                <a:lumMod val="50000"/>
              </a:schemeClr>
            </a:solidFill>
            <a:prstDash val="solid"/>
            <a:round/>
            <a:headEnd type="none" w="med" len="med"/>
            <a:tailEnd type="none" w="med" len="med"/>
          </a:ln>
          <a:effectLst/>
        </p:spPr>
      </p:cxnSp>
      <p:cxnSp>
        <p:nvCxnSpPr>
          <p:cNvPr id="42" name="Straight Connector 41"/>
          <p:cNvCxnSpPr>
            <a:cxnSpLocks/>
          </p:cNvCxnSpPr>
          <p:nvPr/>
        </p:nvCxnSpPr>
        <p:spPr bwMode="auto">
          <a:xfrm>
            <a:off x="3510388" y="2678856"/>
            <a:ext cx="844073" cy="0"/>
          </a:xfrm>
          <a:prstGeom prst="line">
            <a:avLst/>
          </a:prstGeom>
          <a:noFill/>
          <a:ln w="50800" cap="flat" cmpd="sng" algn="ctr">
            <a:solidFill>
              <a:schemeClr val="bg1">
                <a:lumMod val="50000"/>
              </a:schemeClr>
            </a:solidFill>
            <a:prstDash val="solid"/>
            <a:round/>
            <a:headEnd type="none" w="med" len="med"/>
            <a:tailEnd type="none" w="med" len="med"/>
          </a:ln>
          <a:effectLst/>
        </p:spPr>
      </p:cxnSp>
      <p:grpSp>
        <p:nvGrpSpPr>
          <p:cNvPr id="5" name="Group 4"/>
          <p:cNvGrpSpPr/>
          <p:nvPr/>
        </p:nvGrpSpPr>
        <p:grpSpPr>
          <a:xfrm>
            <a:off x="2417155" y="2137680"/>
            <a:ext cx="699104" cy="537929"/>
            <a:chOff x="471194" y="873199"/>
            <a:chExt cx="699104" cy="537929"/>
          </a:xfrm>
        </p:grpSpPr>
        <p:cxnSp>
          <p:nvCxnSpPr>
            <p:cNvPr id="6" name="Straight Arrow Connector 5"/>
            <p:cNvCxnSpPr/>
            <p:nvPr/>
          </p:nvCxnSpPr>
          <p:spPr>
            <a:xfrm flipV="1">
              <a:off x="491706" y="998390"/>
              <a:ext cx="0" cy="3674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rot="5400000" flipV="1">
              <a:off x="663156" y="1188890"/>
              <a:ext cx="0" cy="3674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1194" y="873199"/>
              <a:ext cx="460794" cy="307777"/>
            </a:xfrm>
            <a:prstGeom prst="rect">
              <a:avLst/>
            </a:prstGeom>
            <a:noFill/>
          </p:spPr>
          <p:txBody>
            <a:bodyPr wrap="square" rtlCol="0">
              <a:spAutoFit/>
            </a:bodyPr>
            <a:lstStyle/>
            <a:p>
              <a:r>
                <a:rPr lang="en-US" sz="1400" dirty="0"/>
                <a:t>Z</a:t>
              </a:r>
              <a:endParaRPr lang="en-US" dirty="0"/>
            </a:p>
          </p:txBody>
        </p:sp>
        <p:sp>
          <p:nvSpPr>
            <p:cNvPr id="9" name="TextBox 8"/>
            <p:cNvSpPr txBox="1"/>
            <p:nvPr/>
          </p:nvSpPr>
          <p:spPr>
            <a:xfrm>
              <a:off x="709504" y="1103351"/>
              <a:ext cx="460794" cy="307777"/>
            </a:xfrm>
            <a:prstGeom prst="rect">
              <a:avLst/>
            </a:prstGeom>
            <a:noFill/>
          </p:spPr>
          <p:txBody>
            <a:bodyPr wrap="square" rtlCol="0">
              <a:spAutoFit/>
            </a:bodyPr>
            <a:lstStyle/>
            <a:p>
              <a:r>
                <a:rPr lang="en-US" sz="1400" dirty="0"/>
                <a:t>X</a:t>
              </a:r>
              <a:endParaRPr lang="en-US" dirty="0"/>
            </a:p>
          </p:txBody>
        </p:sp>
      </p:grpSp>
      <p:cxnSp>
        <p:nvCxnSpPr>
          <p:cNvPr id="45" name="Straight Connector 44"/>
          <p:cNvCxnSpPr/>
          <p:nvPr/>
        </p:nvCxnSpPr>
        <p:spPr>
          <a:xfrm flipH="1">
            <a:off x="400474" y="2747295"/>
            <a:ext cx="260201" cy="1966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cxnSpLocks/>
          </p:cNvCxnSpPr>
          <p:nvPr/>
        </p:nvCxnSpPr>
        <p:spPr>
          <a:xfrm flipH="1">
            <a:off x="424781" y="2738886"/>
            <a:ext cx="509756" cy="3853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flipH="1">
            <a:off x="430876" y="2754126"/>
            <a:ext cx="769042" cy="5812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cxnSpLocks/>
          </p:cNvCxnSpPr>
          <p:nvPr/>
        </p:nvCxnSpPr>
        <p:spPr>
          <a:xfrm flipH="1">
            <a:off x="428654" y="2860781"/>
            <a:ext cx="922730" cy="6974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cxnSpLocks/>
          </p:cNvCxnSpPr>
          <p:nvPr/>
        </p:nvCxnSpPr>
        <p:spPr>
          <a:xfrm flipH="1">
            <a:off x="551650" y="2997674"/>
            <a:ext cx="922730" cy="6974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p:cNvCxnSpPr>
          <p:nvPr/>
        </p:nvCxnSpPr>
        <p:spPr>
          <a:xfrm flipH="1">
            <a:off x="822802" y="3128459"/>
            <a:ext cx="779972" cy="5895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cxnSpLocks/>
          </p:cNvCxnSpPr>
          <p:nvPr/>
        </p:nvCxnSpPr>
        <p:spPr>
          <a:xfrm flipH="1">
            <a:off x="1150719" y="3271533"/>
            <a:ext cx="572602" cy="432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cxnSpLocks/>
          </p:cNvCxnSpPr>
          <p:nvPr/>
        </p:nvCxnSpPr>
        <p:spPr>
          <a:xfrm flipH="1">
            <a:off x="1471070" y="3263574"/>
            <a:ext cx="572602" cy="432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cxnSpLocks/>
          </p:cNvCxnSpPr>
          <p:nvPr/>
        </p:nvCxnSpPr>
        <p:spPr>
          <a:xfrm flipH="1">
            <a:off x="1773916" y="3271532"/>
            <a:ext cx="572602" cy="432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p:cNvCxnSpPr>
          <p:nvPr/>
        </p:nvCxnSpPr>
        <p:spPr>
          <a:xfrm flipH="1">
            <a:off x="2077722" y="3271532"/>
            <a:ext cx="572602" cy="432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cxnSpLocks/>
          </p:cNvCxnSpPr>
          <p:nvPr/>
        </p:nvCxnSpPr>
        <p:spPr>
          <a:xfrm flipH="1">
            <a:off x="2390604" y="3263574"/>
            <a:ext cx="572602" cy="432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cxnSpLocks/>
          </p:cNvCxnSpPr>
          <p:nvPr/>
        </p:nvCxnSpPr>
        <p:spPr>
          <a:xfrm flipH="1">
            <a:off x="2688113" y="2786498"/>
            <a:ext cx="1203769" cy="909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cxnSpLocks/>
          </p:cNvCxnSpPr>
          <p:nvPr/>
        </p:nvCxnSpPr>
        <p:spPr>
          <a:xfrm flipH="1">
            <a:off x="3178435" y="2762075"/>
            <a:ext cx="460517" cy="3480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cxnSpLocks/>
          </p:cNvCxnSpPr>
          <p:nvPr/>
        </p:nvCxnSpPr>
        <p:spPr>
          <a:xfrm flipH="1">
            <a:off x="2994349" y="2769695"/>
            <a:ext cx="1200071" cy="907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p:nvCxnSpPr>
        <p:spPr>
          <a:xfrm flipH="1">
            <a:off x="3293384" y="2891676"/>
            <a:ext cx="1066692" cy="8062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cxnSpLocks/>
          </p:cNvCxnSpPr>
          <p:nvPr/>
        </p:nvCxnSpPr>
        <p:spPr>
          <a:xfrm flipH="1">
            <a:off x="3598420" y="3117783"/>
            <a:ext cx="761783" cy="575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cxnSpLocks/>
          </p:cNvCxnSpPr>
          <p:nvPr/>
        </p:nvCxnSpPr>
        <p:spPr>
          <a:xfrm flipH="1">
            <a:off x="3893551" y="3345297"/>
            <a:ext cx="460782" cy="3482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cxnSpLocks/>
          </p:cNvCxnSpPr>
          <p:nvPr/>
        </p:nvCxnSpPr>
        <p:spPr>
          <a:xfrm flipH="1">
            <a:off x="4204026" y="3579878"/>
            <a:ext cx="150434" cy="113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39890" y="2646559"/>
            <a:ext cx="355453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1802761" y="3364347"/>
            <a:ext cx="1075188" cy="2484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1678043" y="3332481"/>
            <a:ext cx="1326250" cy="307777"/>
          </a:xfrm>
          <a:prstGeom prst="rect">
            <a:avLst/>
          </a:prstGeom>
          <a:noFill/>
        </p:spPr>
        <p:txBody>
          <a:bodyPr wrap="square" rtlCol="0">
            <a:spAutoFit/>
          </a:bodyPr>
          <a:lstStyle/>
          <a:p>
            <a:pPr algn="ctr"/>
            <a:r>
              <a:rPr lang="en-US" sz="1400" dirty="0"/>
              <a:t>Female Die</a:t>
            </a:r>
          </a:p>
        </p:txBody>
      </p:sp>
      <p:grpSp>
        <p:nvGrpSpPr>
          <p:cNvPr id="88" name="Group 87"/>
          <p:cNvGrpSpPr/>
          <p:nvPr/>
        </p:nvGrpSpPr>
        <p:grpSpPr>
          <a:xfrm>
            <a:off x="1743918" y="2674245"/>
            <a:ext cx="182880" cy="529659"/>
            <a:chOff x="4279900" y="2482850"/>
            <a:chExt cx="182880" cy="529659"/>
          </a:xfrm>
        </p:grpSpPr>
        <p:sp>
          <p:nvSpPr>
            <p:cNvPr id="86" name="Rectangle 85"/>
            <p:cNvSpPr/>
            <p:nvPr/>
          </p:nvSpPr>
          <p:spPr>
            <a:xfrm>
              <a:off x="4279900" y="2482850"/>
              <a:ext cx="182880" cy="4254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4279900" y="2829629"/>
              <a:ext cx="182880" cy="18288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Arrow Connector 89"/>
          <p:cNvCxnSpPr>
            <a:cxnSpLocks/>
            <a:endCxn id="87" idx="0"/>
          </p:cNvCxnSpPr>
          <p:nvPr/>
        </p:nvCxnSpPr>
        <p:spPr>
          <a:xfrm>
            <a:off x="1350396" y="2500910"/>
            <a:ext cx="484962" cy="52011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9876" y="2162093"/>
            <a:ext cx="1317024" cy="307777"/>
          </a:xfrm>
          <a:prstGeom prst="rect">
            <a:avLst/>
          </a:prstGeom>
          <a:noFill/>
        </p:spPr>
        <p:txBody>
          <a:bodyPr wrap="square" rtlCol="0">
            <a:spAutoFit/>
          </a:bodyPr>
          <a:lstStyle/>
          <a:p>
            <a:r>
              <a:rPr lang="en-US" sz="1400" b="1" dirty="0"/>
              <a:t>TPIF Example:</a:t>
            </a:r>
          </a:p>
        </p:txBody>
      </p:sp>
      <p:sp>
        <p:nvSpPr>
          <p:cNvPr id="93" name="TextBox 92"/>
          <p:cNvSpPr txBox="1"/>
          <p:nvPr/>
        </p:nvSpPr>
        <p:spPr>
          <a:xfrm>
            <a:off x="400473" y="3769978"/>
            <a:ext cx="4638251" cy="2185214"/>
          </a:xfrm>
          <a:prstGeom prst="rect">
            <a:avLst/>
          </a:prstGeom>
          <a:noFill/>
        </p:spPr>
        <p:txBody>
          <a:bodyPr wrap="square" rtlCol="0">
            <a:spAutoFit/>
          </a:bodyPr>
          <a:lstStyle/>
          <a:p>
            <a:pPr>
              <a:spcAft>
                <a:spcPts val="600"/>
              </a:spcAft>
            </a:pPr>
            <a:r>
              <a:rPr lang="en-US" sz="1400" dirty="0"/>
              <a:t>Toolpath progresses in the negative Z-direction (purple arrow).</a:t>
            </a:r>
          </a:p>
          <a:p>
            <a:pPr>
              <a:spcAft>
                <a:spcPts val="600"/>
              </a:spcAft>
            </a:pPr>
            <a:r>
              <a:rPr lang="en-US" sz="1400" dirty="0"/>
              <a:t>The tool is in the positive Z-direction with respect to the sheet and is therefore denoted as the Top Tool. </a:t>
            </a:r>
          </a:p>
          <a:p>
            <a:r>
              <a:rPr lang="en-US" sz="1400" dirty="0"/>
              <a:t>The toolpath algorithm expects the DIE surface (green lines) in TPIF. In order to ensure that the origin of the toolpath is on the top surface of the initial blank, the input surface must be translated downward by the sheet’s original thickness. The Sine Law is used when calculating the tool gap. </a:t>
            </a:r>
          </a:p>
        </p:txBody>
      </p:sp>
      <p:sp>
        <p:nvSpPr>
          <p:cNvPr id="94" name="TextBox 93"/>
          <p:cNvSpPr txBox="1"/>
          <p:nvPr/>
        </p:nvSpPr>
        <p:spPr>
          <a:xfrm>
            <a:off x="5426222" y="2166960"/>
            <a:ext cx="1317024" cy="307777"/>
          </a:xfrm>
          <a:prstGeom prst="rect">
            <a:avLst/>
          </a:prstGeom>
          <a:noFill/>
        </p:spPr>
        <p:txBody>
          <a:bodyPr wrap="square" rtlCol="0">
            <a:spAutoFit/>
          </a:bodyPr>
          <a:lstStyle/>
          <a:p>
            <a:r>
              <a:rPr lang="en-US" sz="1400" b="1" dirty="0"/>
              <a:t>DSIF Example:</a:t>
            </a:r>
          </a:p>
        </p:txBody>
      </p:sp>
      <p:grpSp>
        <p:nvGrpSpPr>
          <p:cNvPr id="100" name="Group 99"/>
          <p:cNvGrpSpPr/>
          <p:nvPr/>
        </p:nvGrpSpPr>
        <p:grpSpPr>
          <a:xfrm rot="10800000">
            <a:off x="5560442" y="2837059"/>
            <a:ext cx="3953986" cy="562356"/>
            <a:chOff x="5013750" y="2818009"/>
            <a:chExt cx="3953986" cy="562356"/>
          </a:xfrm>
        </p:grpSpPr>
        <p:cxnSp>
          <p:nvCxnSpPr>
            <p:cNvPr id="95" name="Straight Connector 94"/>
            <p:cNvCxnSpPr>
              <a:cxnSpLocks/>
            </p:cNvCxnSpPr>
            <p:nvPr/>
          </p:nvCxnSpPr>
          <p:spPr bwMode="auto">
            <a:xfrm rot="10800000">
              <a:off x="5853680" y="2818009"/>
              <a:ext cx="562356" cy="562356"/>
            </a:xfrm>
            <a:prstGeom prst="line">
              <a:avLst/>
            </a:prstGeom>
            <a:noFill/>
            <a:ln w="38100" cap="flat" cmpd="sng" algn="ctr">
              <a:solidFill>
                <a:schemeClr val="bg1">
                  <a:lumMod val="50000"/>
                </a:schemeClr>
              </a:solidFill>
              <a:prstDash val="solid"/>
              <a:round/>
              <a:headEnd type="none" w="med" len="med"/>
              <a:tailEnd type="none" w="med" len="med"/>
            </a:ln>
            <a:effectLst/>
          </p:spPr>
        </p:cxnSp>
        <p:cxnSp>
          <p:nvCxnSpPr>
            <p:cNvPr id="96" name="Straight Connector 95"/>
            <p:cNvCxnSpPr>
              <a:cxnSpLocks/>
            </p:cNvCxnSpPr>
            <p:nvPr/>
          </p:nvCxnSpPr>
          <p:spPr bwMode="auto">
            <a:xfrm rot="10800000">
              <a:off x="5013750" y="2831678"/>
              <a:ext cx="853599" cy="0"/>
            </a:xfrm>
            <a:prstGeom prst="line">
              <a:avLst/>
            </a:prstGeom>
            <a:noFill/>
            <a:ln w="50800" cap="flat" cmpd="sng" algn="ctr">
              <a:solidFill>
                <a:schemeClr val="bg1">
                  <a:lumMod val="50000"/>
                </a:schemeClr>
              </a:solidFill>
              <a:prstDash val="solid"/>
              <a:round/>
              <a:headEnd type="none" w="med" len="med"/>
              <a:tailEnd type="none" w="med" len="med"/>
            </a:ln>
            <a:effectLst/>
          </p:spPr>
        </p:cxnSp>
        <p:cxnSp>
          <p:nvCxnSpPr>
            <p:cNvPr id="97" name="Straight Connector 96"/>
            <p:cNvCxnSpPr>
              <a:cxnSpLocks/>
            </p:cNvCxnSpPr>
            <p:nvPr/>
          </p:nvCxnSpPr>
          <p:spPr bwMode="auto">
            <a:xfrm rot="10800000">
              <a:off x="6393541" y="3370592"/>
              <a:ext cx="1210499" cy="0"/>
            </a:xfrm>
            <a:prstGeom prst="line">
              <a:avLst/>
            </a:prstGeom>
            <a:noFill/>
            <a:ln w="50800" cap="flat" cmpd="sng" algn="ctr">
              <a:solidFill>
                <a:schemeClr val="bg1">
                  <a:lumMod val="50000"/>
                </a:schemeClr>
              </a:solidFill>
              <a:prstDash val="solid"/>
              <a:round/>
              <a:headEnd type="none" w="med" len="med"/>
              <a:tailEnd type="none" w="med" len="med"/>
            </a:ln>
            <a:effectLst/>
          </p:spPr>
        </p:cxnSp>
        <p:cxnSp>
          <p:nvCxnSpPr>
            <p:cNvPr id="98" name="Straight Connector 97"/>
            <p:cNvCxnSpPr>
              <a:cxnSpLocks/>
            </p:cNvCxnSpPr>
            <p:nvPr/>
          </p:nvCxnSpPr>
          <p:spPr bwMode="auto">
            <a:xfrm rot="10800000" flipH="1">
              <a:off x="7594664" y="2831431"/>
              <a:ext cx="535905" cy="535904"/>
            </a:xfrm>
            <a:prstGeom prst="line">
              <a:avLst/>
            </a:prstGeom>
            <a:noFill/>
            <a:ln w="38100" cap="flat" cmpd="sng" algn="ctr">
              <a:solidFill>
                <a:schemeClr val="bg1">
                  <a:lumMod val="50000"/>
                </a:schemeClr>
              </a:solidFill>
              <a:prstDash val="solid"/>
              <a:round/>
              <a:headEnd type="none" w="med" len="med"/>
              <a:tailEnd type="none" w="med" len="med"/>
            </a:ln>
            <a:effectLst/>
          </p:spPr>
        </p:cxnSp>
        <p:cxnSp>
          <p:nvCxnSpPr>
            <p:cNvPr id="99" name="Straight Connector 98"/>
            <p:cNvCxnSpPr>
              <a:cxnSpLocks/>
            </p:cNvCxnSpPr>
            <p:nvPr/>
          </p:nvCxnSpPr>
          <p:spPr bwMode="auto">
            <a:xfrm rot="10800000">
              <a:off x="8123663" y="2831256"/>
              <a:ext cx="844073" cy="0"/>
            </a:xfrm>
            <a:prstGeom prst="line">
              <a:avLst/>
            </a:prstGeom>
            <a:noFill/>
            <a:ln w="50800" cap="flat" cmpd="sng" algn="ctr">
              <a:solidFill>
                <a:schemeClr val="bg1">
                  <a:lumMod val="50000"/>
                </a:schemeClr>
              </a:solidFill>
              <a:prstDash val="solid"/>
              <a:round/>
              <a:headEnd type="none" w="med" len="med"/>
              <a:tailEnd type="none" w="med" len="med"/>
            </a:ln>
            <a:effectLst/>
          </p:spPr>
        </p:cxnSp>
      </p:grpSp>
      <p:cxnSp>
        <p:nvCxnSpPr>
          <p:cNvPr id="101" name="Straight Connector 100"/>
          <p:cNvCxnSpPr/>
          <p:nvPr/>
        </p:nvCxnSpPr>
        <p:spPr>
          <a:xfrm>
            <a:off x="5768107" y="3415210"/>
            <a:ext cx="355453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102" name="Group 101"/>
          <p:cNvGrpSpPr/>
          <p:nvPr/>
        </p:nvGrpSpPr>
        <p:grpSpPr>
          <a:xfrm>
            <a:off x="7501251" y="2916486"/>
            <a:ext cx="699104" cy="537929"/>
            <a:chOff x="471194" y="873199"/>
            <a:chExt cx="699104" cy="537929"/>
          </a:xfrm>
        </p:grpSpPr>
        <p:cxnSp>
          <p:nvCxnSpPr>
            <p:cNvPr id="103" name="Straight Arrow Connector 102"/>
            <p:cNvCxnSpPr/>
            <p:nvPr/>
          </p:nvCxnSpPr>
          <p:spPr>
            <a:xfrm flipV="1">
              <a:off x="491706" y="998390"/>
              <a:ext cx="0" cy="3674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cxnSpLocks/>
            </p:cNvCxnSpPr>
            <p:nvPr/>
          </p:nvCxnSpPr>
          <p:spPr>
            <a:xfrm rot="5400000" flipV="1">
              <a:off x="663156" y="1188890"/>
              <a:ext cx="0" cy="3674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71194" y="873199"/>
              <a:ext cx="460794" cy="307777"/>
            </a:xfrm>
            <a:prstGeom prst="rect">
              <a:avLst/>
            </a:prstGeom>
            <a:noFill/>
          </p:spPr>
          <p:txBody>
            <a:bodyPr wrap="square" rtlCol="0">
              <a:spAutoFit/>
            </a:bodyPr>
            <a:lstStyle/>
            <a:p>
              <a:r>
                <a:rPr lang="en-US" sz="1400" dirty="0"/>
                <a:t>Z</a:t>
              </a:r>
              <a:endParaRPr lang="en-US" dirty="0"/>
            </a:p>
          </p:txBody>
        </p:sp>
        <p:sp>
          <p:nvSpPr>
            <p:cNvPr id="106" name="TextBox 105"/>
            <p:cNvSpPr txBox="1"/>
            <p:nvPr/>
          </p:nvSpPr>
          <p:spPr>
            <a:xfrm>
              <a:off x="709504" y="1103351"/>
              <a:ext cx="460794" cy="307777"/>
            </a:xfrm>
            <a:prstGeom prst="rect">
              <a:avLst/>
            </a:prstGeom>
            <a:noFill/>
          </p:spPr>
          <p:txBody>
            <a:bodyPr wrap="square" rtlCol="0">
              <a:spAutoFit/>
            </a:bodyPr>
            <a:lstStyle/>
            <a:p>
              <a:r>
                <a:rPr lang="en-US" sz="1400" dirty="0"/>
                <a:t>X</a:t>
              </a:r>
              <a:endParaRPr lang="en-US" dirty="0"/>
            </a:p>
          </p:txBody>
        </p:sp>
      </p:grpSp>
      <p:grpSp>
        <p:nvGrpSpPr>
          <p:cNvPr id="107" name="Group 106"/>
          <p:cNvGrpSpPr/>
          <p:nvPr/>
        </p:nvGrpSpPr>
        <p:grpSpPr>
          <a:xfrm rot="10800000">
            <a:off x="6871699" y="2880467"/>
            <a:ext cx="182880" cy="529659"/>
            <a:chOff x="4279900" y="2482850"/>
            <a:chExt cx="182880" cy="529659"/>
          </a:xfrm>
        </p:grpSpPr>
        <p:sp>
          <p:nvSpPr>
            <p:cNvPr id="108" name="Rectangle 107"/>
            <p:cNvSpPr/>
            <p:nvPr/>
          </p:nvSpPr>
          <p:spPr>
            <a:xfrm>
              <a:off x="4279900" y="2482850"/>
              <a:ext cx="182880" cy="4254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4279900" y="2829629"/>
              <a:ext cx="182880" cy="18288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p:cNvGrpSpPr/>
          <p:nvPr/>
        </p:nvGrpSpPr>
        <p:grpSpPr>
          <a:xfrm>
            <a:off x="6740635" y="2345348"/>
            <a:ext cx="182880" cy="529659"/>
            <a:chOff x="4279900" y="2482850"/>
            <a:chExt cx="182880" cy="529659"/>
          </a:xfrm>
        </p:grpSpPr>
        <p:sp>
          <p:nvSpPr>
            <p:cNvPr id="111" name="Rectangle 110"/>
            <p:cNvSpPr/>
            <p:nvPr/>
          </p:nvSpPr>
          <p:spPr>
            <a:xfrm>
              <a:off x="4279900" y="2482850"/>
              <a:ext cx="182880" cy="4254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4279900" y="2829629"/>
              <a:ext cx="182880" cy="18288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3" name="Straight Arrow Connector 112"/>
          <p:cNvCxnSpPr>
            <a:cxnSpLocks/>
          </p:cNvCxnSpPr>
          <p:nvPr/>
        </p:nvCxnSpPr>
        <p:spPr>
          <a:xfrm flipV="1">
            <a:off x="6369948" y="3055659"/>
            <a:ext cx="577413" cy="57835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cxnSpLocks/>
          </p:cNvCxnSpPr>
          <p:nvPr/>
        </p:nvCxnSpPr>
        <p:spPr>
          <a:xfrm flipV="1">
            <a:off x="6329050" y="2705320"/>
            <a:ext cx="512016" cy="51285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6874889" y="2311423"/>
            <a:ext cx="1619919" cy="307777"/>
          </a:xfrm>
          <a:prstGeom prst="rect">
            <a:avLst/>
          </a:prstGeom>
          <a:noFill/>
        </p:spPr>
        <p:txBody>
          <a:bodyPr wrap="square" rtlCol="0">
            <a:spAutoFit/>
          </a:bodyPr>
          <a:lstStyle/>
          <a:p>
            <a:r>
              <a:rPr lang="en-US" sz="1400" dirty="0"/>
              <a:t>Top Tool</a:t>
            </a:r>
          </a:p>
        </p:txBody>
      </p:sp>
      <p:sp>
        <p:nvSpPr>
          <p:cNvPr id="118" name="TextBox 117"/>
          <p:cNvSpPr txBox="1"/>
          <p:nvPr/>
        </p:nvSpPr>
        <p:spPr>
          <a:xfrm>
            <a:off x="6329050" y="3393362"/>
            <a:ext cx="1374119" cy="307777"/>
          </a:xfrm>
          <a:prstGeom prst="rect">
            <a:avLst/>
          </a:prstGeom>
          <a:noFill/>
        </p:spPr>
        <p:txBody>
          <a:bodyPr wrap="square" rtlCol="0">
            <a:spAutoFit/>
          </a:bodyPr>
          <a:lstStyle/>
          <a:p>
            <a:pPr algn="ctr"/>
            <a:r>
              <a:rPr lang="en-US" sz="1400" dirty="0"/>
              <a:t>Bottom Tool</a:t>
            </a:r>
          </a:p>
        </p:txBody>
      </p:sp>
      <p:sp>
        <p:nvSpPr>
          <p:cNvPr id="119" name="TextBox 118"/>
          <p:cNvSpPr txBox="1"/>
          <p:nvPr/>
        </p:nvSpPr>
        <p:spPr>
          <a:xfrm>
            <a:off x="5401132" y="3797198"/>
            <a:ext cx="4536497" cy="2108269"/>
          </a:xfrm>
          <a:prstGeom prst="rect">
            <a:avLst/>
          </a:prstGeom>
          <a:noFill/>
        </p:spPr>
        <p:txBody>
          <a:bodyPr wrap="square" rtlCol="0">
            <a:spAutoFit/>
          </a:bodyPr>
          <a:lstStyle/>
          <a:p>
            <a:pPr>
              <a:spcAft>
                <a:spcPts val="600"/>
              </a:spcAft>
            </a:pPr>
            <a:r>
              <a:rPr lang="en-US" sz="1400" dirty="0"/>
              <a:t>Toolpath progresses in the positive Z-direction (purple arrows).</a:t>
            </a:r>
          </a:p>
          <a:p>
            <a:r>
              <a:rPr lang="en-US" sz="1400" dirty="0"/>
              <a:t>In SPIF and DSIF, toolpath algorithms expect the TOP surface of the desired part (green lines). If this part were formed using SPIF, then only the Bottom Tool would be active. Notice that the input surface should be offset in the positive Z-direction by the original thickness in order to place the toolpath’s origin on the bottom surface of the initial blank. The Sine Law is used when calculating the tool gap. </a:t>
            </a:r>
          </a:p>
        </p:txBody>
      </p:sp>
      <p:cxnSp>
        <p:nvCxnSpPr>
          <p:cNvPr id="121" name="Straight Connector 120"/>
          <p:cNvCxnSpPr/>
          <p:nvPr/>
        </p:nvCxnSpPr>
        <p:spPr>
          <a:xfrm>
            <a:off x="5560442" y="3357650"/>
            <a:ext cx="837167"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cxnSpLocks/>
          </p:cNvCxnSpPr>
          <p:nvPr/>
        </p:nvCxnSpPr>
        <p:spPr>
          <a:xfrm flipV="1">
            <a:off x="6392061" y="2810147"/>
            <a:ext cx="546363" cy="54138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cxnSpLocks/>
          </p:cNvCxnSpPr>
          <p:nvPr/>
        </p:nvCxnSpPr>
        <p:spPr>
          <a:xfrm>
            <a:off x="6930658" y="2815160"/>
            <a:ext cx="1203979"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cxnSpLocks/>
          </p:cNvCxnSpPr>
          <p:nvPr/>
        </p:nvCxnSpPr>
        <p:spPr>
          <a:xfrm>
            <a:off x="8129875" y="2819922"/>
            <a:ext cx="544623" cy="544425"/>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cxnSpLocks/>
          </p:cNvCxnSpPr>
          <p:nvPr/>
        </p:nvCxnSpPr>
        <p:spPr>
          <a:xfrm>
            <a:off x="8668918" y="3364347"/>
            <a:ext cx="84551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57176" y="6011259"/>
            <a:ext cx="9239249" cy="738664"/>
          </a:xfrm>
          <a:prstGeom prst="rect">
            <a:avLst/>
          </a:prstGeom>
          <a:noFill/>
        </p:spPr>
        <p:txBody>
          <a:bodyPr wrap="square" rtlCol="0">
            <a:spAutoFit/>
          </a:bodyPr>
          <a:lstStyle/>
          <a:p>
            <a:r>
              <a:rPr lang="en-US" sz="1400" b="1" dirty="0"/>
              <a:t>Advanced Tool Gap and Compensation Techniques:</a:t>
            </a:r>
            <a:r>
              <a:rPr lang="en-US" sz="1400" dirty="0"/>
              <a:t>  If the user desires to utilize custom tool compliance compensation techniques or something other than the Sine Law, then one must do this manually with the outputted contact points and associated surface normal vectors.</a:t>
            </a:r>
            <a:endParaRPr lang="en-US" sz="1400" b="1" dirty="0"/>
          </a:p>
        </p:txBody>
      </p:sp>
    </p:spTree>
    <p:extLst>
      <p:ext uri="{BB962C8B-B14F-4D97-AF65-F5344CB8AC3E}">
        <p14:creationId xmlns:p14="http://schemas.microsoft.com/office/powerpoint/2010/main" val="4444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33350"/>
            <a:ext cx="9210675" cy="523220"/>
          </a:xfrm>
          <a:prstGeom prst="rect">
            <a:avLst/>
          </a:prstGeom>
          <a:noFill/>
        </p:spPr>
        <p:txBody>
          <a:bodyPr wrap="square" rtlCol="0">
            <a:spAutoFit/>
          </a:bodyPr>
          <a:lstStyle/>
          <a:p>
            <a:r>
              <a:rPr lang="en-US" sz="1400" b="1" dirty="0"/>
              <a:t>Z-Level Contour Slicing:  </a:t>
            </a:r>
            <a:r>
              <a:rPr lang="en-US" sz="1400" dirty="0"/>
              <a:t>The toolpath is composed of multiple discrete contours which are then discretized into toolpath points. These contours are the result of intersections between a translated XY-plane and the input surface.</a:t>
            </a:r>
          </a:p>
        </p:txBody>
      </p:sp>
      <p:sp>
        <p:nvSpPr>
          <p:cNvPr id="3" name="TextBox 2"/>
          <p:cNvSpPr txBox="1"/>
          <p:nvPr/>
        </p:nvSpPr>
        <p:spPr>
          <a:xfrm>
            <a:off x="228600" y="755452"/>
            <a:ext cx="9210675" cy="738664"/>
          </a:xfrm>
          <a:prstGeom prst="rect">
            <a:avLst/>
          </a:prstGeom>
          <a:noFill/>
        </p:spPr>
        <p:txBody>
          <a:bodyPr wrap="square" rtlCol="0">
            <a:spAutoFit/>
          </a:bodyPr>
          <a:lstStyle/>
          <a:p>
            <a:r>
              <a:rPr lang="en-US" sz="1400" b="1" dirty="0"/>
              <a:t>Spiral Toolpath:  </a:t>
            </a:r>
            <a:r>
              <a:rPr lang="en-US" sz="1400" dirty="0"/>
              <a:t>The toolpath is composed of a single, approximate helix that lies on the input surface which is then discretized into toolpath points. Techniques used in Z-Level Contour Slicing are still used in this method to help determine where the start and end points of the helix should be.</a:t>
            </a:r>
          </a:p>
        </p:txBody>
      </p:sp>
      <p:sp>
        <p:nvSpPr>
          <p:cNvPr id="4" name="TextBox 3"/>
          <p:cNvSpPr txBox="1"/>
          <p:nvPr/>
        </p:nvSpPr>
        <p:spPr>
          <a:xfrm>
            <a:off x="228600" y="1592998"/>
            <a:ext cx="9210675" cy="954107"/>
          </a:xfrm>
          <a:prstGeom prst="rect">
            <a:avLst/>
          </a:prstGeom>
          <a:noFill/>
        </p:spPr>
        <p:txBody>
          <a:bodyPr wrap="square" rtlCol="0">
            <a:spAutoFit/>
          </a:bodyPr>
          <a:lstStyle/>
          <a:p>
            <a:r>
              <a:rPr lang="en-US" sz="1400" b="1" dirty="0"/>
              <a:t>Toolpath Algorithm Start/End Height [mm]:  </a:t>
            </a:r>
            <a:r>
              <a:rPr lang="en-US" sz="1400" dirty="0"/>
              <a:t>These parameters control the start and end heights of the toolpath. Use these parameters to start a toolpath halfway into the part or end a toolpath early. Also, these features are commonly used when the input surface is translated in the Z-direction as is often the case in TPIF. Choose these parameters carefully as invalid parameters can cause the algorithms to crash (e.g. heights above/below the </a:t>
            </a:r>
            <a:r>
              <a:rPr lang="en-US" sz="1400"/>
              <a:t>part).</a:t>
            </a:r>
            <a:endParaRPr lang="en-US" sz="1400" dirty="0"/>
          </a:p>
        </p:txBody>
      </p:sp>
      <p:sp>
        <p:nvSpPr>
          <p:cNvPr id="5" name="TextBox 4"/>
          <p:cNvSpPr txBox="1"/>
          <p:nvPr/>
        </p:nvSpPr>
        <p:spPr>
          <a:xfrm>
            <a:off x="228600" y="2645987"/>
            <a:ext cx="9210675" cy="954107"/>
          </a:xfrm>
          <a:prstGeom prst="rect">
            <a:avLst/>
          </a:prstGeom>
          <a:noFill/>
        </p:spPr>
        <p:txBody>
          <a:bodyPr wrap="square" rtlCol="0">
            <a:spAutoFit/>
          </a:bodyPr>
          <a:lstStyle/>
          <a:p>
            <a:r>
              <a:rPr lang="en-US" sz="1400" b="1" dirty="0"/>
              <a:t>Incremental Depth [mm]:  </a:t>
            </a:r>
            <a:r>
              <a:rPr lang="en-US" sz="1400" dirty="0"/>
              <a:t>Defines the distance between subsequent contours in Z-Level Contour Slicing, or in the case of Spiral Toolpaths, defines the pitch of the helix. Caution is advised with large increments (greater than 2.0 mm) when using the spiral algorithms as this can cause challenges in projecting the spiral onto the surface. Additionally, small increments (less than 0.1 mm) often lead to rather large toolpaths and long computing times.</a:t>
            </a:r>
          </a:p>
        </p:txBody>
      </p:sp>
      <p:sp>
        <p:nvSpPr>
          <p:cNvPr id="6" name="TextBox 5"/>
          <p:cNvSpPr txBox="1"/>
          <p:nvPr/>
        </p:nvSpPr>
        <p:spPr>
          <a:xfrm>
            <a:off x="228600" y="3698976"/>
            <a:ext cx="9210675" cy="523220"/>
          </a:xfrm>
          <a:prstGeom prst="rect">
            <a:avLst/>
          </a:prstGeom>
          <a:noFill/>
        </p:spPr>
        <p:txBody>
          <a:bodyPr wrap="square" rtlCol="0">
            <a:spAutoFit/>
          </a:bodyPr>
          <a:lstStyle/>
          <a:p>
            <a:r>
              <a:rPr lang="en-US" sz="1400" b="1" dirty="0"/>
              <a:t>Squeeze Factor:  </a:t>
            </a:r>
            <a:r>
              <a:rPr lang="en-US" sz="1400" dirty="0"/>
              <a:t>This is a scalar factor multiplied to the resultant thickness as predicted by the Sine Law. For example, a squeeze factor of 0.9 will shrink the tool gap (i.e. add more squeeze) by 10% of the thickness predicted by the Sine Law.</a:t>
            </a:r>
          </a:p>
        </p:txBody>
      </p:sp>
      <p:sp>
        <p:nvSpPr>
          <p:cNvPr id="7" name="TextBox 6"/>
          <p:cNvSpPr txBox="1"/>
          <p:nvPr/>
        </p:nvSpPr>
        <p:spPr>
          <a:xfrm>
            <a:off x="228600" y="4321078"/>
            <a:ext cx="9210675" cy="738664"/>
          </a:xfrm>
          <a:prstGeom prst="rect">
            <a:avLst/>
          </a:prstGeom>
          <a:noFill/>
        </p:spPr>
        <p:txBody>
          <a:bodyPr wrap="square" rtlCol="0">
            <a:spAutoFit/>
          </a:bodyPr>
          <a:lstStyle/>
          <a:p>
            <a:r>
              <a:rPr lang="en-US" sz="1400" b="1" dirty="0"/>
              <a:t>Resolution Along Toolpath Curve [mm]:  </a:t>
            </a:r>
            <a:r>
              <a:rPr lang="en-US" sz="1400" dirty="0"/>
              <a:t>Change this parameter to affect the distance between subsequent toolpath points. Note, however, that the algorithm will try to maintain the desired resolution but it cannot be guaranteed in all situations, especially for spiral toolpaths.</a:t>
            </a:r>
          </a:p>
        </p:txBody>
      </p:sp>
    </p:spTree>
    <p:extLst>
      <p:ext uri="{BB962C8B-B14F-4D97-AF65-F5344CB8AC3E}">
        <p14:creationId xmlns:p14="http://schemas.microsoft.com/office/powerpoint/2010/main" val="248154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97A6A54-78B5-455D-BF6B-E125D3B73EC2}"/>
              </a:ext>
            </a:extLst>
          </p:cNvPr>
          <p:cNvGraphicFramePr>
            <a:graphicFrameLocks noGrp="1"/>
          </p:cNvGraphicFramePr>
          <p:nvPr/>
        </p:nvGraphicFramePr>
        <p:xfrm>
          <a:off x="2256284" y="322851"/>
          <a:ext cx="7267279" cy="370840"/>
        </p:xfrm>
        <a:graphic>
          <a:graphicData uri="http://schemas.openxmlformats.org/drawingml/2006/table">
            <a:tbl>
              <a:tblPr firstRow="1" bandRow="1">
                <a:tableStyleId>{D7AC3CCA-C797-4891-BE02-D94E43425B78}</a:tableStyleId>
              </a:tblPr>
              <a:tblGrid>
                <a:gridCol w="427487">
                  <a:extLst>
                    <a:ext uri="{9D8B030D-6E8A-4147-A177-3AD203B41FA5}">
                      <a16:colId xmlns:a16="http://schemas.microsoft.com/office/drawing/2014/main" val="1726770128"/>
                    </a:ext>
                  </a:extLst>
                </a:gridCol>
                <a:gridCol w="427487">
                  <a:extLst>
                    <a:ext uri="{9D8B030D-6E8A-4147-A177-3AD203B41FA5}">
                      <a16:colId xmlns:a16="http://schemas.microsoft.com/office/drawing/2014/main" val="3027769982"/>
                    </a:ext>
                  </a:extLst>
                </a:gridCol>
                <a:gridCol w="427487">
                  <a:extLst>
                    <a:ext uri="{9D8B030D-6E8A-4147-A177-3AD203B41FA5}">
                      <a16:colId xmlns:a16="http://schemas.microsoft.com/office/drawing/2014/main" val="1633628855"/>
                    </a:ext>
                  </a:extLst>
                </a:gridCol>
                <a:gridCol w="427487">
                  <a:extLst>
                    <a:ext uri="{9D8B030D-6E8A-4147-A177-3AD203B41FA5}">
                      <a16:colId xmlns:a16="http://schemas.microsoft.com/office/drawing/2014/main" val="795580123"/>
                    </a:ext>
                  </a:extLst>
                </a:gridCol>
                <a:gridCol w="427487">
                  <a:extLst>
                    <a:ext uri="{9D8B030D-6E8A-4147-A177-3AD203B41FA5}">
                      <a16:colId xmlns:a16="http://schemas.microsoft.com/office/drawing/2014/main" val="3223848557"/>
                    </a:ext>
                  </a:extLst>
                </a:gridCol>
                <a:gridCol w="427487">
                  <a:extLst>
                    <a:ext uri="{9D8B030D-6E8A-4147-A177-3AD203B41FA5}">
                      <a16:colId xmlns:a16="http://schemas.microsoft.com/office/drawing/2014/main" val="1365308921"/>
                    </a:ext>
                  </a:extLst>
                </a:gridCol>
                <a:gridCol w="427487">
                  <a:extLst>
                    <a:ext uri="{9D8B030D-6E8A-4147-A177-3AD203B41FA5}">
                      <a16:colId xmlns:a16="http://schemas.microsoft.com/office/drawing/2014/main" val="1500571243"/>
                    </a:ext>
                  </a:extLst>
                </a:gridCol>
                <a:gridCol w="427487">
                  <a:extLst>
                    <a:ext uri="{9D8B030D-6E8A-4147-A177-3AD203B41FA5}">
                      <a16:colId xmlns:a16="http://schemas.microsoft.com/office/drawing/2014/main" val="3540538053"/>
                    </a:ext>
                  </a:extLst>
                </a:gridCol>
                <a:gridCol w="427487">
                  <a:extLst>
                    <a:ext uri="{9D8B030D-6E8A-4147-A177-3AD203B41FA5}">
                      <a16:colId xmlns:a16="http://schemas.microsoft.com/office/drawing/2014/main" val="3699772077"/>
                    </a:ext>
                  </a:extLst>
                </a:gridCol>
                <a:gridCol w="427487">
                  <a:extLst>
                    <a:ext uri="{9D8B030D-6E8A-4147-A177-3AD203B41FA5}">
                      <a16:colId xmlns:a16="http://schemas.microsoft.com/office/drawing/2014/main" val="3166057057"/>
                    </a:ext>
                  </a:extLst>
                </a:gridCol>
                <a:gridCol w="427487">
                  <a:extLst>
                    <a:ext uri="{9D8B030D-6E8A-4147-A177-3AD203B41FA5}">
                      <a16:colId xmlns:a16="http://schemas.microsoft.com/office/drawing/2014/main" val="2499012395"/>
                    </a:ext>
                  </a:extLst>
                </a:gridCol>
                <a:gridCol w="427487">
                  <a:extLst>
                    <a:ext uri="{9D8B030D-6E8A-4147-A177-3AD203B41FA5}">
                      <a16:colId xmlns:a16="http://schemas.microsoft.com/office/drawing/2014/main" val="3868555801"/>
                    </a:ext>
                  </a:extLst>
                </a:gridCol>
                <a:gridCol w="427487">
                  <a:extLst>
                    <a:ext uri="{9D8B030D-6E8A-4147-A177-3AD203B41FA5}">
                      <a16:colId xmlns:a16="http://schemas.microsoft.com/office/drawing/2014/main" val="1463315783"/>
                    </a:ext>
                  </a:extLst>
                </a:gridCol>
                <a:gridCol w="427487">
                  <a:extLst>
                    <a:ext uri="{9D8B030D-6E8A-4147-A177-3AD203B41FA5}">
                      <a16:colId xmlns:a16="http://schemas.microsoft.com/office/drawing/2014/main" val="634936435"/>
                    </a:ext>
                  </a:extLst>
                </a:gridCol>
                <a:gridCol w="427487">
                  <a:extLst>
                    <a:ext uri="{9D8B030D-6E8A-4147-A177-3AD203B41FA5}">
                      <a16:colId xmlns:a16="http://schemas.microsoft.com/office/drawing/2014/main" val="2183068117"/>
                    </a:ext>
                  </a:extLst>
                </a:gridCol>
                <a:gridCol w="427487">
                  <a:extLst>
                    <a:ext uri="{9D8B030D-6E8A-4147-A177-3AD203B41FA5}">
                      <a16:colId xmlns:a16="http://schemas.microsoft.com/office/drawing/2014/main" val="368398933"/>
                    </a:ext>
                  </a:extLst>
                </a:gridCol>
                <a:gridCol w="427487">
                  <a:extLst>
                    <a:ext uri="{9D8B030D-6E8A-4147-A177-3AD203B41FA5}">
                      <a16:colId xmlns:a16="http://schemas.microsoft.com/office/drawing/2014/main" val="268235161"/>
                    </a:ext>
                  </a:extLst>
                </a:gridCol>
              </a:tblGrid>
              <a:tr h="370840">
                <a:tc>
                  <a:txBody>
                    <a:bodyPr/>
                    <a:lstStyle/>
                    <a:p>
                      <a:pPr algn="ctr"/>
                      <a:r>
                        <a:rPr lang="en-US" sz="1600" dirty="0">
                          <a:solidFill>
                            <a:srgbClr val="FF0000"/>
                          </a:solidFill>
                        </a:rPr>
                        <a:t>1</a:t>
                      </a:r>
                    </a:p>
                  </a:txBody>
                  <a:tcPr/>
                </a:tc>
                <a:tc>
                  <a:txBody>
                    <a:bodyPr/>
                    <a:lstStyle/>
                    <a:p>
                      <a:pPr algn="ctr"/>
                      <a:r>
                        <a:rPr lang="en-US" sz="1600" dirty="0">
                          <a:solidFill>
                            <a:srgbClr val="00B050"/>
                          </a:solidFill>
                        </a:rPr>
                        <a:t>2</a:t>
                      </a:r>
                    </a:p>
                  </a:txBody>
                  <a:tcPr/>
                </a:tc>
                <a:tc>
                  <a:txBody>
                    <a:bodyPr/>
                    <a:lstStyle/>
                    <a:p>
                      <a:pPr algn="ctr"/>
                      <a:r>
                        <a:rPr lang="en-US" sz="1600" dirty="0">
                          <a:solidFill>
                            <a:srgbClr val="FF0000"/>
                          </a:solidFill>
                        </a:rPr>
                        <a:t>3</a:t>
                      </a:r>
                    </a:p>
                  </a:txBody>
                  <a:tcPr/>
                </a:tc>
                <a:tc>
                  <a:txBody>
                    <a:bodyPr/>
                    <a:lstStyle/>
                    <a:p>
                      <a:pPr algn="ctr"/>
                      <a:r>
                        <a:rPr lang="en-US" sz="1600" dirty="0">
                          <a:solidFill>
                            <a:srgbClr val="00B050"/>
                          </a:solidFill>
                        </a:rPr>
                        <a:t>4</a:t>
                      </a:r>
                    </a:p>
                  </a:txBody>
                  <a:tcPr/>
                </a:tc>
                <a:tc>
                  <a:txBody>
                    <a:bodyPr/>
                    <a:lstStyle/>
                    <a:p>
                      <a:pPr algn="ctr"/>
                      <a:r>
                        <a:rPr lang="en-US" sz="1600" dirty="0">
                          <a:solidFill>
                            <a:srgbClr val="FF0000"/>
                          </a:solidFill>
                        </a:rPr>
                        <a:t>5</a:t>
                      </a:r>
                    </a:p>
                  </a:txBody>
                  <a:tcPr/>
                </a:tc>
                <a:tc>
                  <a:txBody>
                    <a:bodyPr/>
                    <a:lstStyle/>
                    <a:p>
                      <a:pPr algn="ctr"/>
                      <a:r>
                        <a:rPr lang="en-US" sz="1600" dirty="0">
                          <a:solidFill>
                            <a:srgbClr val="00B050"/>
                          </a:solidFill>
                        </a:rPr>
                        <a:t>6</a:t>
                      </a:r>
                    </a:p>
                  </a:txBody>
                  <a:tcPr/>
                </a:tc>
                <a:tc>
                  <a:txBody>
                    <a:bodyPr/>
                    <a:lstStyle/>
                    <a:p>
                      <a:pPr algn="ctr"/>
                      <a:r>
                        <a:rPr lang="en-US" sz="1600" dirty="0">
                          <a:solidFill>
                            <a:srgbClr val="FF0000"/>
                          </a:solidFill>
                        </a:rPr>
                        <a:t>7</a:t>
                      </a:r>
                    </a:p>
                  </a:txBody>
                  <a:tcPr/>
                </a:tc>
                <a:tc>
                  <a:txBody>
                    <a:bodyPr/>
                    <a:lstStyle/>
                    <a:p>
                      <a:pPr algn="ctr"/>
                      <a:r>
                        <a:rPr lang="en-US" sz="1600" dirty="0">
                          <a:solidFill>
                            <a:srgbClr val="00B050"/>
                          </a:solidFill>
                        </a:rPr>
                        <a:t>8</a:t>
                      </a:r>
                    </a:p>
                  </a:txBody>
                  <a:tcPr/>
                </a:tc>
                <a:tc>
                  <a:txBody>
                    <a:bodyPr/>
                    <a:lstStyle/>
                    <a:p>
                      <a:pPr algn="ctr"/>
                      <a:r>
                        <a:rPr lang="en-US" sz="1600" dirty="0">
                          <a:solidFill>
                            <a:srgbClr val="FF0000"/>
                          </a:solidFill>
                        </a:rPr>
                        <a:t>9</a:t>
                      </a:r>
                    </a:p>
                  </a:txBody>
                  <a:tcPr/>
                </a:tc>
                <a:tc>
                  <a:txBody>
                    <a:bodyPr/>
                    <a:lstStyle/>
                    <a:p>
                      <a:pPr algn="ctr"/>
                      <a:r>
                        <a:rPr lang="en-US" sz="1600" dirty="0">
                          <a:solidFill>
                            <a:srgbClr val="00B050"/>
                          </a:solidFill>
                        </a:rPr>
                        <a:t>10</a:t>
                      </a:r>
                    </a:p>
                  </a:txBody>
                  <a:tcPr/>
                </a:tc>
                <a:tc>
                  <a:txBody>
                    <a:bodyPr/>
                    <a:lstStyle/>
                    <a:p>
                      <a:pPr algn="ctr"/>
                      <a:r>
                        <a:rPr lang="en-US" sz="1600" dirty="0">
                          <a:solidFill>
                            <a:srgbClr val="FF0000"/>
                          </a:solidFill>
                        </a:rPr>
                        <a:t>11</a:t>
                      </a:r>
                    </a:p>
                  </a:txBody>
                  <a:tcPr/>
                </a:tc>
                <a:tc>
                  <a:txBody>
                    <a:bodyPr/>
                    <a:lstStyle/>
                    <a:p>
                      <a:pPr algn="ctr"/>
                      <a:r>
                        <a:rPr lang="en-US" sz="1600" dirty="0">
                          <a:solidFill>
                            <a:srgbClr val="00B050"/>
                          </a:solidFill>
                        </a:rPr>
                        <a:t>12</a:t>
                      </a:r>
                    </a:p>
                  </a:txBody>
                  <a:tcPr/>
                </a:tc>
                <a:tc>
                  <a:txBody>
                    <a:bodyPr/>
                    <a:lstStyle/>
                    <a:p>
                      <a:pPr algn="ctr"/>
                      <a:r>
                        <a:rPr lang="en-US" sz="1600" dirty="0">
                          <a:solidFill>
                            <a:srgbClr val="FF0000"/>
                          </a:solidFill>
                        </a:rPr>
                        <a:t>13</a:t>
                      </a:r>
                    </a:p>
                  </a:txBody>
                  <a:tcPr/>
                </a:tc>
                <a:tc>
                  <a:txBody>
                    <a:bodyPr/>
                    <a:lstStyle/>
                    <a:p>
                      <a:pPr algn="ctr"/>
                      <a:r>
                        <a:rPr lang="en-US" sz="1600" dirty="0">
                          <a:solidFill>
                            <a:srgbClr val="00B050"/>
                          </a:solidFill>
                        </a:rPr>
                        <a:t>14</a:t>
                      </a:r>
                    </a:p>
                  </a:txBody>
                  <a:tcPr/>
                </a:tc>
                <a:tc>
                  <a:txBody>
                    <a:bodyPr/>
                    <a:lstStyle/>
                    <a:p>
                      <a:pPr algn="ctr"/>
                      <a:r>
                        <a:rPr lang="en-US" sz="1600" dirty="0">
                          <a:solidFill>
                            <a:srgbClr val="FF0000"/>
                          </a:solidFill>
                        </a:rPr>
                        <a:t>15</a:t>
                      </a:r>
                    </a:p>
                  </a:txBody>
                  <a:tcPr/>
                </a:tc>
                <a:tc>
                  <a:txBody>
                    <a:bodyPr/>
                    <a:lstStyle/>
                    <a:p>
                      <a:pPr algn="ctr"/>
                      <a:r>
                        <a:rPr lang="en-US" sz="1600" dirty="0">
                          <a:solidFill>
                            <a:srgbClr val="00B050"/>
                          </a:solidFill>
                        </a:rPr>
                        <a:t>16</a:t>
                      </a:r>
                    </a:p>
                  </a:txBody>
                  <a:tcPr/>
                </a:tc>
                <a:tc>
                  <a:txBody>
                    <a:bodyPr/>
                    <a:lstStyle/>
                    <a:p>
                      <a:pPr algn="ctr"/>
                      <a:r>
                        <a:rPr lang="en-US" sz="1600" dirty="0">
                          <a:solidFill>
                            <a:srgbClr val="FF0000"/>
                          </a:solidFill>
                        </a:rPr>
                        <a:t>17</a:t>
                      </a:r>
                    </a:p>
                  </a:txBody>
                  <a:tcPr/>
                </a:tc>
                <a:extLst>
                  <a:ext uri="{0D108BD9-81ED-4DB2-BD59-A6C34878D82A}">
                    <a16:rowId xmlns:a16="http://schemas.microsoft.com/office/drawing/2014/main" val="2237367554"/>
                  </a:ext>
                </a:extLst>
              </a:tr>
            </a:tbl>
          </a:graphicData>
        </a:graphic>
      </p:graphicFrame>
      <p:sp>
        <p:nvSpPr>
          <p:cNvPr id="7" name="TextBox 6">
            <a:extLst>
              <a:ext uri="{FF2B5EF4-FFF2-40B4-BE49-F238E27FC236}">
                <a16:creationId xmlns:a16="http://schemas.microsoft.com/office/drawing/2014/main" id="{684FD838-C015-4192-BB48-540C45A74A01}"/>
              </a:ext>
            </a:extLst>
          </p:cNvPr>
          <p:cNvSpPr txBox="1"/>
          <p:nvPr/>
        </p:nvSpPr>
        <p:spPr>
          <a:xfrm>
            <a:off x="2075130" y="693691"/>
            <a:ext cx="7638211" cy="523220"/>
          </a:xfrm>
          <a:prstGeom prst="rect">
            <a:avLst/>
          </a:prstGeom>
          <a:noFill/>
        </p:spPr>
        <p:txBody>
          <a:bodyPr wrap="square" rtlCol="0">
            <a:spAutoFit/>
          </a:bodyPr>
          <a:lstStyle/>
          <a:p>
            <a:pPr algn="ctr"/>
            <a:r>
              <a:rPr lang="en-US" sz="2800" dirty="0">
                <a:solidFill>
                  <a:srgbClr val="FF0000"/>
                </a:solidFill>
              </a:rPr>
              <a:t>%f</a:t>
            </a:r>
            <a:r>
              <a:rPr lang="en-US" sz="2800" dirty="0"/>
              <a:t>,</a:t>
            </a:r>
            <a:r>
              <a:rPr lang="en-US" sz="2800" dirty="0">
                <a:solidFill>
                  <a:srgbClr val="00B050"/>
                </a:solidFill>
              </a:rPr>
              <a:t>%f</a:t>
            </a:r>
            <a:r>
              <a:rPr lang="en-US" sz="2800" dirty="0"/>
              <a:t>,</a:t>
            </a:r>
            <a:r>
              <a:rPr lang="en-US" sz="2800" dirty="0">
                <a:solidFill>
                  <a:srgbClr val="FF0000"/>
                </a:solidFill>
              </a:rPr>
              <a:t>%f</a:t>
            </a:r>
            <a:r>
              <a:rPr lang="en-US" sz="2800" dirty="0"/>
              <a:t>,</a:t>
            </a:r>
            <a:r>
              <a:rPr lang="en-US" sz="2800" dirty="0">
                <a:solidFill>
                  <a:srgbClr val="00B050"/>
                </a:solidFill>
              </a:rPr>
              <a:t>%f</a:t>
            </a:r>
            <a:r>
              <a:rPr lang="en-US" sz="2800" dirty="0"/>
              <a:t>,</a:t>
            </a:r>
            <a:r>
              <a:rPr lang="en-US" sz="2800" dirty="0">
                <a:solidFill>
                  <a:srgbClr val="FF0000"/>
                </a:solidFill>
              </a:rPr>
              <a:t>%f</a:t>
            </a:r>
            <a:r>
              <a:rPr lang="en-US" sz="2800" dirty="0"/>
              <a:t>,</a:t>
            </a:r>
            <a:r>
              <a:rPr lang="en-US" sz="2800" dirty="0">
                <a:solidFill>
                  <a:srgbClr val="00B050"/>
                </a:solidFill>
              </a:rPr>
              <a:t>%f</a:t>
            </a:r>
            <a:r>
              <a:rPr lang="en-US" sz="2800" dirty="0"/>
              <a:t>,</a:t>
            </a:r>
            <a:r>
              <a:rPr lang="en-US" sz="2800" dirty="0">
                <a:solidFill>
                  <a:srgbClr val="FF0000"/>
                </a:solidFill>
              </a:rPr>
              <a:t>%f</a:t>
            </a:r>
            <a:r>
              <a:rPr lang="en-US" sz="2800" dirty="0"/>
              <a:t>,</a:t>
            </a:r>
            <a:r>
              <a:rPr lang="en-US" sz="2800" dirty="0">
                <a:solidFill>
                  <a:srgbClr val="00B050"/>
                </a:solidFill>
              </a:rPr>
              <a:t>%f</a:t>
            </a:r>
            <a:r>
              <a:rPr lang="en-US" sz="2800" dirty="0"/>
              <a:t>,</a:t>
            </a:r>
            <a:r>
              <a:rPr lang="en-US" sz="2800" dirty="0">
                <a:solidFill>
                  <a:srgbClr val="FF0000"/>
                </a:solidFill>
              </a:rPr>
              <a:t>%f</a:t>
            </a:r>
            <a:r>
              <a:rPr lang="en-US" sz="2800" dirty="0"/>
              <a:t>,</a:t>
            </a:r>
            <a:r>
              <a:rPr lang="en-US" sz="2800" dirty="0">
                <a:solidFill>
                  <a:srgbClr val="00B050"/>
                </a:solidFill>
              </a:rPr>
              <a:t>%f</a:t>
            </a:r>
            <a:r>
              <a:rPr lang="en-US" sz="2800" dirty="0"/>
              <a:t>,</a:t>
            </a:r>
            <a:r>
              <a:rPr lang="en-US" sz="2800" dirty="0">
                <a:solidFill>
                  <a:srgbClr val="FF0000"/>
                </a:solidFill>
              </a:rPr>
              <a:t>%f</a:t>
            </a:r>
            <a:r>
              <a:rPr lang="en-US" sz="2800" dirty="0"/>
              <a:t>,</a:t>
            </a:r>
            <a:r>
              <a:rPr lang="en-US" sz="2800" dirty="0">
                <a:solidFill>
                  <a:srgbClr val="00B050"/>
                </a:solidFill>
              </a:rPr>
              <a:t>%f</a:t>
            </a:r>
            <a:r>
              <a:rPr lang="en-US" sz="2800" dirty="0"/>
              <a:t>,</a:t>
            </a:r>
            <a:r>
              <a:rPr lang="en-US" sz="2800" dirty="0">
                <a:solidFill>
                  <a:srgbClr val="FF0000"/>
                </a:solidFill>
              </a:rPr>
              <a:t>%f</a:t>
            </a:r>
            <a:r>
              <a:rPr lang="en-US" sz="2800" dirty="0"/>
              <a:t>,</a:t>
            </a:r>
            <a:r>
              <a:rPr lang="en-US" sz="2800" dirty="0">
                <a:solidFill>
                  <a:srgbClr val="00B050"/>
                </a:solidFill>
              </a:rPr>
              <a:t>%f</a:t>
            </a:r>
            <a:r>
              <a:rPr lang="en-US" sz="2800" dirty="0"/>
              <a:t>,</a:t>
            </a:r>
            <a:r>
              <a:rPr lang="en-US" sz="2800" dirty="0">
                <a:solidFill>
                  <a:srgbClr val="FF0000"/>
                </a:solidFill>
              </a:rPr>
              <a:t>%f</a:t>
            </a:r>
            <a:r>
              <a:rPr lang="en-US" sz="2800" dirty="0"/>
              <a:t>,</a:t>
            </a:r>
            <a:r>
              <a:rPr lang="en-US" sz="2800" dirty="0">
                <a:solidFill>
                  <a:srgbClr val="00B050"/>
                </a:solidFill>
              </a:rPr>
              <a:t>%f</a:t>
            </a:r>
            <a:r>
              <a:rPr lang="en-US" sz="2800" dirty="0"/>
              <a:t>,</a:t>
            </a:r>
            <a:r>
              <a:rPr lang="en-US" sz="2800" dirty="0">
                <a:solidFill>
                  <a:srgbClr val="FF0000"/>
                </a:solidFill>
              </a:rPr>
              <a:t>%</a:t>
            </a:r>
            <a:r>
              <a:rPr lang="en-US" sz="2800" dirty="0" err="1">
                <a:solidFill>
                  <a:srgbClr val="FF0000"/>
                </a:solidFill>
              </a:rPr>
              <a:t>i</a:t>
            </a:r>
            <a:endParaRPr lang="en-US" sz="2800" dirty="0">
              <a:solidFill>
                <a:srgbClr val="FF0000"/>
              </a:solidFill>
            </a:endParaRPr>
          </a:p>
        </p:txBody>
      </p:sp>
      <p:sp>
        <p:nvSpPr>
          <p:cNvPr id="8" name="TextBox 7">
            <a:extLst>
              <a:ext uri="{FF2B5EF4-FFF2-40B4-BE49-F238E27FC236}">
                <a16:creationId xmlns:a16="http://schemas.microsoft.com/office/drawing/2014/main" id="{7FFB24A7-380B-445F-8C08-9914A1556216}"/>
              </a:ext>
            </a:extLst>
          </p:cNvPr>
          <p:cNvSpPr txBox="1"/>
          <p:nvPr/>
        </p:nvSpPr>
        <p:spPr>
          <a:xfrm>
            <a:off x="189781" y="355137"/>
            <a:ext cx="1885349" cy="338554"/>
          </a:xfrm>
          <a:prstGeom prst="rect">
            <a:avLst/>
          </a:prstGeom>
          <a:noFill/>
        </p:spPr>
        <p:txBody>
          <a:bodyPr wrap="square" rtlCol="0">
            <a:spAutoFit/>
          </a:bodyPr>
          <a:lstStyle/>
          <a:p>
            <a:pPr algn="r"/>
            <a:r>
              <a:rPr lang="en-US" sz="1600" b="1" dirty="0"/>
              <a:t>Column Number:</a:t>
            </a:r>
          </a:p>
        </p:txBody>
      </p:sp>
      <p:sp>
        <p:nvSpPr>
          <p:cNvPr id="9" name="TextBox 8">
            <a:extLst>
              <a:ext uri="{FF2B5EF4-FFF2-40B4-BE49-F238E27FC236}">
                <a16:creationId xmlns:a16="http://schemas.microsoft.com/office/drawing/2014/main" id="{DFE972E6-B0F7-4FF6-A300-0EB10F3883DC}"/>
              </a:ext>
            </a:extLst>
          </p:cNvPr>
          <p:cNvSpPr txBox="1"/>
          <p:nvPr/>
        </p:nvSpPr>
        <p:spPr>
          <a:xfrm>
            <a:off x="189781" y="782279"/>
            <a:ext cx="1885349" cy="338554"/>
          </a:xfrm>
          <a:prstGeom prst="rect">
            <a:avLst/>
          </a:prstGeom>
          <a:noFill/>
        </p:spPr>
        <p:txBody>
          <a:bodyPr wrap="square" rtlCol="0">
            <a:spAutoFit/>
          </a:bodyPr>
          <a:lstStyle/>
          <a:p>
            <a:pPr algn="r"/>
            <a:r>
              <a:rPr lang="en-US" sz="1600" b="1" dirty="0"/>
              <a:t>Column Formatting:</a:t>
            </a:r>
          </a:p>
        </p:txBody>
      </p:sp>
      <p:sp>
        <p:nvSpPr>
          <p:cNvPr id="10" name="TextBox 9">
            <a:extLst>
              <a:ext uri="{FF2B5EF4-FFF2-40B4-BE49-F238E27FC236}">
                <a16:creationId xmlns:a16="http://schemas.microsoft.com/office/drawing/2014/main" id="{A8D1428E-FD03-467F-807F-99509696F8B7}"/>
              </a:ext>
            </a:extLst>
          </p:cNvPr>
          <p:cNvSpPr txBox="1"/>
          <p:nvPr/>
        </p:nvSpPr>
        <p:spPr>
          <a:xfrm>
            <a:off x="310552" y="1305499"/>
            <a:ext cx="10679501" cy="907941"/>
          </a:xfrm>
          <a:prstGeom prst="rect">
            <a:avLst/>
          </a:prstGeom>
          <a:noFill/>
        </p:spPr>
        <p:txBody>
          <a:bodyPr wrap="square" rtlCol="0">
            <a:spAutoFit/>
          </a:bodyPr>
          <a:lstStyle/>
          <a:p>
            <a:pPr algn="ctr">
              <a:spcAft>
                <a:spcPts val="600"/>
              </a:spcAft>
            </a:pPr>
            <a:r>
              <a:rPr lang="en-US" sz="1600" b="1" dirty="0"/>
              <a:t>NOTE:</a:t>
            </a:r>
            <a:r>
              <a:rPr lang="en-US" sz="1600" dirty="0"/>
              <a:t> Columns are separated by commas with NO spaces</a:t>
            </a:r>
          </a:p>
          <a:p>
            <a:r>
              <a:rPr lang="en-US" sz="1600" b="1" dirty="0"/>
              <a:t>%f</a:t>
            </a:r>
            <a:r>
              <a:rPr lang="en-US" sz="1600" dirty="0"/>
              <a:t> – Will be converted to a real number (i.e. float)</a:t>
            </a:r>
          </a:p>
          <a:p>
            <a:r>
              <a:rPr lang="en-US" sz="1600" b="1" dirty="0"/>
              <a:t>%</a:t>
            </a:r>
            <a:r>
              <a:rPr lang="en-US" sz="1600" b="1" dirty="0" err="1"/>
              <a:t>i</a:t>
            </a:r>
            <a:r>
              <a:rPr lang="en-US" sz="1600" b="1" dirty="0"/>
              <a:t> </a:t>
            </a:r>
            <a:r>
              <a:rPr lang="en-US" sz="1600" dirty="0"/>
              <a:t>– Will be converted to an integer</a:t>
            </a:r>
          </a:p>
        </p:txBody>
      </p:sp>
      <p:sp>
        <p:nvSpPr>
          <p:cNvPr id="11" name="TextBox 10">
            <a:extLst>
              <a:ext uri="{FF2B5EF4-FFF2-40B4-BE49-F238E27FC236}">
                <a16:creationId xmlns:a16="http://schemas.microsoft.com/office/drawing/2014/main" id="{BFDFC5D6-0ED0-405F-8CEF-015A008C4C41}"/>
              </a:ext>
            </a:extLst>
          </p:cNvPr>
          <p:cNvSpPr txBox="1"/>
          <p:nvPr/>
        </p:nvSpPr>
        <p:spPr>
          <a:xfrm>
            <a:off x="310552" y="2406770"/>
            <a:ext cx="10679501" cy="2308324"/>
          </a:xfrm>
          <a:prstGeom prst="rect">
            <a:avLst/>
          </a:prstGeom>
          <a:noFill/>
        </p:spPr>
        <p:txBody>
          <a:bodyPr wrap="square" rtlCol="0">
            <a:spAutoFit/>
          </a:bodyPr>
          <a:lstStyle/>
          <a:p>
            <a:r>
              <a:rPr lang="en-US" sz="1600" b="1" dirty="0"/>
              <a:t>Columns 1 – 3:  </a:t>
            </a:r>
            <a:r>
              <a:rPr lang="en-US" sz="1600" dirty="0"/>
              <a:t>X-, Y-, and Z-coordinate of the contact point [mm]</a:t>
            </a:r>
          </a:p>
          <a:p>
            <a:r>
              <a:rPr lang="en-US" sz="1600" b="1" dirty="0"/>
              <a:t>Columns 4 – 6:  </a:t>
            </a:r>
            <a:r>
              <a:rPr lang="en-US" sz="1600" dirty="0"/>
              <a:t>X-, Y-, and Z-components of the local surface normal (must be unit vector) at the contact point</a:t>
            </a:r>
          </a:p>
          <a:p>
            <a:r>
              <a:rPr lang="en-US" sz="1600" b="1" dirty="0"/>
              <a:t>Column 7:  </a:t>
            </a:r>
            <a:r>
              <a:rPr lang="en-US" sz="1600" dirty="0"/>
              <a:t>Maximum principal curvature on the surface at the contact point</a:t>
            </a:r>
          </a:p>
          <a:p>
            <a:r>
              <a:rPr lang="en-US" sz="1600" b="1" dirty="0"/>
              <a:t>Columns 8 – 10:  </a:t>
            </a:r>
            <a:r>
              <a:rPr lang="en-US" sz="1600" dirty="0"/>
              <a:t>X-, Y-, and Z-direction of the maximum curvature at the contact point</a:t>
            </a:r>
          </a:p>
          <a:p>
            <a:r>
              <a:rPr lang="en-US" sz="1600" b="1" dirty="0"/>
              <a:t>Column 11:  </a:t>
            </a:r>
            <a:r>
              <a:rPr lang="en-US" sz="1600" dirty="0"/>
              <a:t>Minimum principal curvature on the surface at the contact point</a:t>
            </a:r>
          </a:p>
          <a:p>
            <a:r>
              <a:rPr lang="en-US" sz="1600" b="1" dirty="0"/>
              <a:t>Column 12 – 14:  </a:t>
            </a:r>
            <a:r>
              <a:rPr lang="en-US" sz="1600" dirty="0"/>
              <a:t>X-, Y-, and Z-direction of the minimum curvature at the contact point</a:t>
            </a:r>
          </a:p>
          <a:p>
            <a:r>
              <a:rPr lang="en-US" sz="1600" b="1" dirty="0"/>
              <a:t>Column 15:  </a:t>
            </a:r>
            <a:r>
              <a:rPr lang="en-US" sz="1600" dirty="0"/>
              <a:t>Mean curvature (i.e. 0.5 * [min. + max. curvatures]) at the contact point</a:t>
            </a:r>
          </a:p>
          <a:p>
            <a:r>
              <a:rPr lang="en-US" sz="1600" b="1" dirty="0"/>
              <a:t>Column 16:  </a:t>
            </a:r>
            <a:r>
              <a:rPr lang="en-US" sz="1600" dirty="0"/>
              <a:t>Gaussian curvature (i.e. min. curvature * max. curvature) at the contact point</a:t>
            </a:r>
          </a:p>
          <a:p>
            <a:r>
              <a:rPr lang="en-US" sz="1600" b="1" dirty="0"/>
              <a:t>Column 17:  </a:t>
            </a:r>
            <a:r>
              <a:rPr lang="en-US" sz="1600" dirty="0"/>
              <a:t>Set to 1 if the contact point signifies the end of the current contour/revolution, otherwise set to 0</a:t>
            </a:r>
          </a:p>
        </p:txBody>
      </p:sp>
    </p:spTree>
    <p:extLst>
      <p:ext uri="{BB962C8B-B14F-4D97-AF65-F5344CB8AC3E}">
        <p14:creationId xmlns:p14="http://schemas.microsoft.com/office/powerpoint/2010/main" val="326548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9E41-8BAC-4BB9-8A77-B52EC0AD171B}"/>
              </a:ext>
            </a:extLst>
          </p:cNvPr>
          <p:cNvSpPr>
            <a:spLocks noGrp="1"/>
          </p:cNvSpPr>
          <p:nvPr>
            <p:ph type="title"/>
          </p:nvPr>
        </p:nvSpPr>
        <p:spPr>
          <a:xfrm>
            <a:off x="907211" y="97706"/>
            <a:ext cx="10358887" cy="859825"/>
          </a:xfrm>
        </p:spPr>
        <p:txBody>
          <a:bodyPr>
            <a:normAutofit/>
          </a:bodyPr>
          <a:lstStyle/>
          <a:p>
            <a:pPr algn="ctr"/>
            <a:r>
              <a:rPr lang="en-US" sz="2400" b="1" dirty="0"/>
              <a:t>Assumed Orientation of the Surface Normal</a:t>
            </a:r>
            <a:br>
              <a:rPr lang="en-US" sz="2400" dirty="0"/>
            </a:br>
            <a:r>
              <a:rPr lang="en-US" sz="2000" dirty="0"/>
              <a:t>(See the User Guide for More Information on Input Surfaces and Contact Points)</a:t>
            </a:r>
            <a:endParaRPr lang="en-US" sz="2400" dirty="0"/>
          </a:p>
        </p:txBody>
      </p:sp>
      <p:sp>
        <p:nvSpPr>
          <p:cNvPr id="3" name="TextBox 2">
            <a:extLst>
              <a:ext uri="{FF2B5EF4-FFF2-40B4-BE49-F238E27FC236}">
                <a16:creationId xmlns:a16="http://schemas.microsoft.com/office/drawing/2014/main" id="{399766CD-50B0-474D-B110-754B4F3ACAC1}"/>
              </a:ext>
            </a:extLst>
          </p:cNvPr>
          <p:cNvSpPr txBox="1"/>
          <p:nvPr/>
        </p:nvSpPr>
        <p:spPr>
          <a:xfrm>
            <a:off x="122208" y="1112808"/>
            <a:ext cx="6035615" cy="2062103"/>
          </a:xfrm>
          <a:prstGeom prst="rect">
            <a:avLst/>
          </a:prstGeom>
          <a:noFill/>
        </p:spPr>
        <p:txBody>
          <a:bodyPr wrap="square" rtlCol="0">
            <a:spAutoFit/>
          </a:bodyPr>
          <a:lstStyle/>
          <a:p>
            <a:r>
              <a:rPr lang="en-US" sz="1600" b="1" dirty="0"/>
              <a:t>SPIF:</a:t>
            </a:r>
          </a:p>
          <a:p>
            <a:pPr marL="285750" indent="-285750">
              <a:buFont typeface="Arial" panose="020B0604020202020204" pitchFamily="34" charset="0"/>
              <a:buChar char="•"/>
            </a:pPr>
            <a:r>
              <a:rPr lang="en-US" sz="1600" u="sng" dirty="0"/>
              <a:t>Forming Direction is Along Negative Z-Axis (Downward)</a:t>
            </a:r>
          </a:p>
          <a:p>
            <a:pPr marL="742950" lvl="1" indent="-285750">
              <a:buFont typeface="Courier New" panose="02070309020205020404" pitchFamily="49" charset="0"/>
              <a:buChar char="o"/>
            </a:pPr>
            <a:r>
              <a:rPr lang="en-US" sz="1600" dirty="0"/>
              <a:t>Only Top Contact Points required. </a:t>
            </a:r>
          </a:p>
          <a:p>
            <a:pPr marL="742950" lvl="1" indent="-285750">
              <a:buFont typeface="Courier New" panose="02070309020205020404" pitchFamily="49" charset="0"/>
              <a:buChar char="o"/>
            </a:pPr>
            <a:r>
              <a:rPr lang="en-US" sz="1600" dirty="0"/>
              <a:t>Surface normal assumes a positive Z-component</a:t>
            </a:r>
          </a:p>
          <a:p>
            <a:pPr marL="742950" lvl="1" indent="-285750">
              <a:buFont typeface="Courier New" panose="02070309020205020404" pitchFamily="49" charset="0"/>
              <a:buChar char="o"/>
            </a:pPr>
            <a:endParaRPr lang="en-US" sz="1600" dirty="0"/>
          </a:p>
          <a:p>
            <a:pPr marL="285750" indent="-285750">
              <a:buFont typeface="Arial" panose="020B0604020202020204" pitchFamily="34" charset="0"/>
              <a:buChar char="•"/>
            </a:pPr>
            <a:r>
              <a:rPr lang="en-US" sz="1600" u="sng" dirty="0"/>
              <a:t>Forming Direction is Along Positive Z-Axis (Upward)</a:t>
            </a:r>
          </a:p>
          <a:p>
            <a:pPr marL="742950" lvl="1" indent="-285750">
              <a:buFont typeface="Courier New" panose="02070309020205020404" pitchFamily="49" charset="0"/>
              <a:buChar char="o"/>
            </a:pPr>
            <a:r>
              <a:rPr lang="en-US" sz="1600" dirty="0"/>
              <a:t>Only Bottom Contact Points required. </a:t>
            </a:r>
          </a:p>
          <a:p>
            <a:pPr marL="742950" lvl="1" indent="-285750">
              <a:buFont typeface="Courier New" panose="02070309020205020404" pitchFamily="49" charset="0"/>
              <a:buChar char="o"/>
            </a:pPr>
            <a:r>
              <a:rPr lang="en-US" sz="1600" dirty="0"/>
              <a:t>Surface normal assumes a negative Z-component.</a:t>
            </a:r>
          </a:p>
        </p:txBody>
      </p:sp>
      <p:sp>
        <p:nvSpPr>
          <p:cNvPr id="4" name="TextBox 3">
            <a:extLst>
              <a:ext uri="{FF2B5EF4-FFF2-40B4-BE49-F238E27FC236}">
                <a16:creationId xmlns:a16="http://schemas.microsoft.com/office/drawing/2014/main" id="{FBB04589-5354-424B-8ED6-45AA8A0D918C}"/>
              </a:ext>
            </a:extLst>
          </p:cNvPr>
          <p:cNvSpPr txBox="1"/>
          <p:nvPr/>
        </p:nvSpPr>
        <p:spPr>
          <a:xfrm>
            <a:off x="122208" y="3404559"/>
            <a:ext cx="6034177" cy="3046988"/>
          </a:xfrm>
          <a:prstGeom prst="rect">
            <a:avLst/>
          </a:prstGeom>
          <a:noFill/>
        </p:spPr>
        <p:txBody>
          <a:bodyPr wrap="square" rtlCol="0">
            <a:spAutoFit/>
          </a:bodyPr>
          <a:lstStyle/>
          <a:p>
            <a:r>
              <a:rPr lang="en-US" sz="1600" b="1" dirty="0"/>
              <a:t>DSIF &amp; ADSIF:</a:t>
            </a:r>
          </a:p>
          <a:p>
            <a:pPr marL="285750" indent="-285750">
              <a:buFont typeface="Arial" panose="020B0604020202020204" pitchFamily="34" charset="0"/>
              <a:buChar char="•"/>
            </a:pPr>
            <a:r>
              <a:rPr lang="en-US" sz="1600" u="sng" dirty="0"/>
              <a:t>Forming Direction is Along Negative Z-Axis (Downward)</a:t>
            </a:r>
          </a:p>
          <a:p>
            <a:pPr marL="742950" lvl="1" indent="-285750">
              <a:buFont typeface="Courier New" panose="02070309020205020404" pitchFamily="49" charset="0"/>
              <a:buChar char="o"/>
            </a:pPr>
            <a:r>
              <a:rPr lang="en-US" sz="1600" dirty="0"/>
              <a:t>Top and bottom tool contact points are required</a:t>
            </a:r>
          </a:p>
          <a:p>
            <a:pPr marL="742950" lvl="1" indent="-285750">
              <a:buFont typeface="Courier New" panose="02070309020205020404" pitchFamily="49" charset="0"/>
              <a:buChar char="o"/>
            </a:pPr>
            <a:r>
              <a:rPr lang="en-US" sz="1600" dirty="0"/>
              <a:t>Surface normal assumes a positive Z-component</a:t>
            </a:r>
          </a:p>
          <a:p>
            <a:pPr marL="742950" lvl="1" indent="-285750">
              <a:buFont typeface="Courier New" panose="02070309020205020404" pitchFamily="49" charset="0"/>
              <a:buChar char="o"/>
            </a:pPr>
            <a:r>
              <a:rPr lang="en-US" sz="1600" dirty="0"/>
              <a:t>Curvature and surface normal measurements do not have to be equal for both the bottom and top contact points</a:t>
            </a:r>
          </a:p>
          <a:p>
            <a:pPr marL="742950" lvl="1" indent="-285750">
              <a:buFont typeface="Courier New" panose="02070309020205020404" pitchFamily="49" charset="0"/>
              <a:buChar char="o"/>
            </a:pPr>
            <a:endParaRPr lang="en-US" sz="1600" dirty="0"/>
          </a:p>
          <a:p>
            <a:pPr marL="285750" indent="-285750">
              <a:buFont typeface="Arial" panose="020B0604020202020204" pitchFamily="34" charset="0"/>
              <a:buChar char="•"/>
            </a:pPr>
            <a:r>
              <a:rPr lang="en-US" sz="1600" u="sng" dirty="0"/>
              <a:t>Forming Direction is Along Positive Z-Axis (Upward)</a:t>
            </a:r>
          </a:p>
          <a:p>
            <a:pPr marL="742950" lvl="1" indent="-285750">
              <a:buFont typeface="Courier New" panose="02070309020205020404" pitchFamily="49" charset="0"/>
              <a:buChar char="o"/>
            </a:pPr>
            <a:r>
              <a:rPr lang="en-US" sz="1600" dirty="0"/>
              <a:t>Top and bottom tool contact points are required</a:t>
            </a:r>
          </a:p>
          <a:p>
            <a:pPr marL="742950" lvl="1" indent="-285750">
              <a:buFont typeface="Courier New" panose="02070309020205020404" pitchFamily="49" charset="0"/>
              <a:buChar char="o"/>
            </a:pPr>
            <a:r>
              <a:rPr lang="en-US" sz="1600" dirty="0"/>
              <a:t>Surface normal assumes a negative Z-component</a:t>
            </a:r>
          </a:p>
          <a:p>
            <a:pPr marL="742950" lvl="1" indent="-285750">
              <a:buFont typeface="Courier New" panose="02070309020205020404" pitchFamily="49" charset="0"/>
              <a:buChar char="o"/>
            </a:pPr>
            <a:r>
              <a:rPr lang="en-US" sz="1600" dirty="0"/>
              <a:t>Curvature and surface normal measurements do not have to be equal for both the bottom and top contact points</a:t>
            </a:r>
          </a:p>
        </p:txBody>
      </p:sp>
      <p:sp>
        <p:nvSpPr>
          <p:cNvPr id="5" name="Rectangle 4">
            <a:extLst>
              <a:ext uri="{FF2B5EF4-FFF2-40B4-BE49-F238E27FC236}">
                <a16:creationId xmlns:a16="http://schemas.microsoft.com/office/drawing/2014/main" id="{10B41157-8513-4065-ACD1-6C1163BAEF58}"/>
              </a:ext>
            </a:extLst>
          </p:cNvPr>
          <p:cNvSpPr/>
          <p:nvPr/>
        </p:nvSpPr>
        <p:spPr>
          <a:xfrm>
            <a:off x="6156385" y="1735325"/>
            <a:ext cx="5966604" cy="3785652"/>
          </a:xfrm>
          <a:prstGeom prst="rect">
            <a:avLst/>
          </a:prstGeom>
        </p:spPr>
        <p:txBody>
          <a:bodyPr wrap="square">
            <a:spAutoFit/>
          </a:bodyPr>
          <a:lstStyle/>
          <a:p>
            <a:endParaRPr lang="en-US" sz="1600" dirty="0"/>
          </a:p>
          <a:p>
            <a:r>
              <a:rPr lang="en-US" sz="1600" b="1" dirty="0"/>
              <a:t>TPIF:</a:t>
            </a:r>
          </a:p>
          <a:p>
            <a:pPr marL="285750" indent="-285750">
              <a:buFont typeface="Arial" panose="020B0604020202020204" pitchFamily="34" charset="0"/>
              <a:buChar char="•"/>
            </a:pPr>
            <a:r>
              <a:rPr lang="en-US" sz="1600" u="sng" dirty="0"/>
              <a:t>Forming Direction is Along Negative Z-Axis (Downward)</a:t>
            </a:r>
          </a:p>
          <a:p>
            <a:pPr marL="742950" lvl="1" indent="-285750">
              <a:buFont typeface="Courier New" panose="02070309020205020404" pitchFamily="49" charset="0"/>
              <a:buChar char="o"/>
            </a:pPr>
            <a:r>
              <a:rPr lang="en-US" sz="1600" dirty="0"/>
              <a:t>Bottom Contact Points correspond to the die contact points</a:t>
            </a:r>
          </a:p>
          <a:p>
            <a:pPr marL="742950" lvl="1" indent="-285750">
              <a:buFont typeface="Courier New" panose="02070309020205020404" pitchFamily="49" charset="0"/>
              <a:buChar char="o"/>
            </a:pPr>
            <a:r>
              <a:rPr lang="en-US" sz="1600" dirty="0"/>
              <a:t>Top Contact Points correspond to the tool contact points</a:t>
            </a:r>
          </a:p>
          <a:p>
            <a:pPr marL="742950" lvl="1" indent="-285750">
              <a:buFont typeface="Courier New" panose="02070309020205020404" pitchFamily="49" charset="0"/>
              <a:buChar char="o"/>
            </a:pPr>
            <a:r>
              <a:rPr lang="en-US" sz="1600" dirty="0"/>
              <a:t>Surface normal assumes a positive Z-component</a:t>
            </a:r>
          </a:p>
          <a:p>
            <a:pPr marL="742950" lvl="1" indent="-285750">
              <a:buFont typeface="Courier New" panose="02070309020205020404" pitchFamily="49" charset="0"/>
              <a:buChar char="o"/>
            </a:pPr>
            <a:r>
              <a:rPr lang="en-US" sz="1600" dirty="0"/>
              <a:t>Curvature and surface normal measurements are assumed to be equal for both the bottom and top contact points</a:t>
            </a:r>
          </a:p>
          <a:p>
            <a:pPr marL="742950" lvl="1" indent="-285750">
              <a:buFont typeface="Courier New" panose="02070309020205020404" pitchFamily="49" charset="0"/>
              <a:buChar char="o"/>
            </a:pPr>
            <a:endParaRPr lang="en-US" sz="1600" dirty="0"/>
          </a:p>
          <a:p>
            <a:pPr marL="285750" indent="-285750">
              <a:buFont typeface="Arial" panose="020B0604020202020204" pitchFamily="34" charset="0"/>
              <a:buChar char="•"/>
            </a:pPr>
            <a:r>
              <a:rPr lang="en-US" sz="1600" u="sng" dirty="0"/>
              <a:t>Forming Direction is Along Positive Z-Axis (Upward)</a:t>
            </a:r>
          </a:p>
          <a:p>
            <a:pPr marL="742950" lvl="1" indent="-285750">
              <a:buFont typeface="Courier New" panose="02070309020205020404" pitchFamily="49" charset="0"/>
              <a:buChar char="o"/>
            </a:pPr>
            <a:r>
              <a:rPr lang="en-US" sz="1600" dirty="0"/>
              <a:t>Bottom Contact Points correspond to the tool contact points</a:t>
            </a:r>
          </a:p>
          <a:p>
            <a:pPr marL="742950" lvl="1" indent="-285750">
              <a:buFont typeface="Courier New" panose="02070309020205020404" pitchFamily="49" charset="0"/>
              <a:buChar char="o"/>
            </a:pPr>
            <a:r>
              <a:rPr lang="en-US" sz="1600" dirty="0"/>
              <a:t>Top Contact Points correspond to the die contact points</a:t>
            </a:r>
          </a:p>
          <a:p>
            <a:pPr marL="742950" lvl="1" indent="-285750">
              <a:buFont typeface="Courier New" panose="02070309020205020404" pitchFamily="49" charset="0"/>
              <a:buChar char="o"/>
            </a:pPr>
            <a:r>
              <a:rPr lang="en-US" sz="1600" dirty="0"/>
              <a:t>Surface normal assumes a negative Z-component</a:t>
            </a:r>
          </a:p>
          <a:p>
            <a:pPr marL="742950" lvl="1" indent="-285750">
              <a:buFont typeface="Courier New" panose="02070309020205020404" pitchFamily="49" charset="0"/>
              <a:buChar char="o"/>
            </a:pPr>
            <a:r>
              <a:rPr lang="en-US" sz="1600" dirty="0"/>
              <a:t>Curvature and surface normal measurements are assumed to be equal for both the bottom and top contact points</a:t>
            </a:r>
          </a:p>
        </p:txBody>
      </p:sp>
    </p:spTree>
    <p:extLst>
      <p:ext uri="{BB962C8B-B14F-4D97-AF65-F5344CB8AC3E}">
        <p14:creationId xmlns:p14="http://schemas.microsoft.com/office/powerpoint/2010/main" val="927960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2122</TotalTime>
  <Words>1760</Words>
  <Application>Microsoft Office PowerPoint</Application>
  <PresentationFormat>Widescreen</PresentationFormat>
  <Paragraphs>117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Assumed Orientation of the Surface Normal (See the User Guide for More Information on Input Surfaces and Contact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Newell Moser</dc:creator>
  <cp:lastModifiedBy>Newell Moser</cp:lastModifiedBy>
  <cp:revision>48</cp:revision>
  <dcterms:created xsi:type="dcterms:W3CDTF">2017-03-29T16:35:30Z</dcterms:created>
  <dcterms:modified xsi:type="dcterms:W3CDTF">2017-10-10T19:05:50Z</dcterms:modified>
</cp:coreProperties>
</file>