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70" r:id="rId5"/>
    <p:sldId id="271" r:id="rId6"/>
    <p:sldId id="257" r:id="rId7"/>
    <p:sldId id="258" r:id="rId8"/>
    <p:sldId id="259" r:id="rId9"/>
    <p:sldId id="260" r:id="rId10"/>
    <p:sldId id="262" r:id="rId11"/>
    <p:sldId id="263" r:id="rId12"/>
    <p:sldId id="264" r:id="rId13"/>
    <p:sldId id="265" r:id="rId14"/>
    <p:sldId id="266" r:id="rId15"/>
    <p:sldId id="267" r:id="rId16"/>
    <p:sldId id="268"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14805" y="2484755"/>
            <a:ext cx="8769350" cy="829945"/>
          </a:xfrm>
          <a:prstGeom prst="rect">
            <a:avLst/>
          </a:prstGeom>
          <a:noFill/>
        </p:spPr>
        <p:txBody>
          <a:bodyPr wrap="square" rtlCol="0">
            <a:spAutoFit/>
          </a:bodyPr>
          <a:p>
            <a:r>
              <a:rPr lang="en-US" sz="2400">
                <a:latin typeface="Times New Roman" panose="02020603050405020304" charset="0"/>
                <a:cs typeface="Times New Roman" panose="02020603050405020304" charset="0"/>
              </a:rPr>
              <a:t>                       THIS VIDEO IS THE DEMONSTRATION OF THE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NAAN MUDHALVAN PROJECT</a:t>
            </a:r>
            <a:endParaRPr lang="en-US" sz="2400">
              <a:latin typeface="Times New Roman" panose="02020603050405020304" charset="0"/>
              <a:cs typeface="Times New Roman" panose="02020603050405020304" charset="0"/>
            </a:endParaRPr>
          </a:p>
        </p:txBody>
      </p:sp>
      <p:graphicFrame>
        <p:nvGraphicFramePr>
          <p:cNvPr id="3" name="Table 2"/>
          <p:cNvGraphicFramePr/>
          <p:nvPr/>
        </p:nvGraphicFramePr>
        <p:xfrm>
          <a:off x="2902585" y="2265045"/>
          <a:ext cx="7481570" cy="1270000"/>
        </p:xfrm>
        <a:graphic>
          <a:graphicData uri="http://schemas.openxmlformats.org/drawingml/2006/table">
            <a:tbl>
              <a:tblPr firstRow="1" bandRow="1">
                <a:tableStyleId>{5940675A-B579-460E-94D1-54222C63F5DA}</a:tableStyleId>
              </a:tblPr>
              <a:tblGrid>
                <a:gridCol w="7481570"/>
              </a:tblGrid>
              <a:tr h="12700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3556000" y="4583747"/>
            <a:ext cx="5080000" cy="460375"/>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a:t>
            </a:r>
            <a:endParaRPr lang="en-US"/>
          </a:p>
        </p:txBody>
      </p:sp>
      <p:sp>
        <p:nvSpPr>
          <p:cNvPr id="106" name="Text Box 105"/>
          <p:cNvSpPr txBox="1"/>
          <p:nvPr/>
        </p:nvSpPr>
        <p:spPr>
          <a:xfrm>
            <a:off x="3556000" y="12073572"/>
            <a:ext cx="5080000" cy="645160"/>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a:t>
            </a:r>
            <a:endParaRPr lang="en-US"/>
          </a:p>
        </p:txBody>
      </p:sp>
      <p:sp>
        <p:nvSpPr>
          <p:cNvPr id="7" name="Text Box 6"/>
          <p:cNvSpPr txBox="1"/>
          <p:nvPr/>
        </p:nvSpPr>
        <p:spPr>
          <a:xfrm>
            <a:off x="854075" y="483235"/>
            <a:ext cx="1196340" cy="368300"/>
          </a:xfrm>
          <a:prstGeom prst="rect">
            <a:avLst/>
          </a:prstGeom>
          <a:noFill/>
        </p:spPr>
        <p:txBody>
          <a:bodyPr wrap="none" rtlCol="0">
            <a:spAutoFit/>
          </a:bodyPr>
          <a:p>
            <a:r>
              <a:rPr lang="en-US">
                <a:latin typeface="Times New Roman" panose="02020603050405020304" charset="0"/>
                <a:cs typeface="Times New Roman" panose="02020603050405020304" charset="0"/>
              </a:rPr>
              <a:t>3 RESULT</a:t>
            </a:r>
            <a:endParaRPr lang="en-US">
              <a:latin typeface="Times New Roman" panose="02020603050405020304" charset="0"/>
              <a:cs typeface="Times New Roman" panose="02020603050405020304" charset="0"/>
            </a:endParaRPr>
          </a:p>
        </p:txBody>
      </p:sp>
      <p:pic>
        <p:nvPicPr>
          <p:cNvPr id="8" name="Picture 7"/>
          <p:cNvPicPr/>
          <p:nvPr/>
        </p:nvPicPr>
        <p:blipFill>
          <a:blip r:embed="rId1"/>
          <a:stretch>
            <a:fillRect/>
          </a:stretch>
        </p:blipFill>
        <p:spPr>
          <a:xfrm>
            <a:off x="854075" y="1101725"/>
            <a:ext cx="9911080" cy="5125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814070" y="520700"/>
            <a:ext cx="10170160" cy="3860165"/>
          </a:xfrm>
          <a:prstGeom prst="rect">
            <a:avLst/>
          </a:prstGeom>
          <a:noFill/>
          <a:ln w="9525">
            <a:noFill/>
          </a:ln>
        </p:spPr>
      </p:pic>
      <p:sp>
        <p:nvSpPr>
          <p:cNvPr id="106" name="Text Box 105"/>
          <p:cNvSpPr txBox="1"/>
          <p:nvPr/>
        </p:nvSpPr>
        <p:spPr>
          <a:xfrm>
            <a:off x="601980" y="5057775"/>
            <a:ext cx="10594975" cy="922020"/>
          </a:xfrm>
          <a:prstGeom prst="rect">
            <a:avLst/>
          </a:prstGeom>
          <a:noFill/>
          <a:ln w="9525">
            <a:noFill/>
          </a:ln>
        </p:spPr>
        <p:txBody>
          <a:bodyPr wrap="square">
            <a:spAutoFit/>
          </a:bodyPr>
          <a:p>
            <a:pPr indent="0"/>
            <a:r>
              <a:rPr lang="en-US" b="0">
                <a:solidFill>
                  <a:srgbClr val="202124"/>
                </a:solidFill>
                <a:latin typeface="Times New Roman" panose="02020603050405020304" charset="0"/>
                <a:cs typeface="Arial" panose="020B0604020202020204" pitchFamily="34" charset="0"/>
              </a:rPr>
              <a:t>The worldwide air transportation network is a scale-free small-world network. In contrast to the prediction of scale-free network models, however, we find that the most connected cities are not necessarily the most central, resulting in </a:t>
            </a:r>
            <a:r>
              <a:rPr lang="en-US" b="0">
                <a:solidFill>
                  <a:srgbClr val="040C28"/>
                </a:solidFill>
                <a:latin typeface="Times New Roman" panose="02020603050405020304" charset="0"/>
                <a:cs typeface="Arial" panose="020B0604020202020204" pitchFamily="34" charset="0"/>
              </a:rPr>
              <a:t>anomalous values of the centrality</a:t>
            </a:r>
            <a:r>
              <a:rPr lang="en-US" b="0">
                <a:solidFill>
                  <a:srgbClr val="202124"/>
                </a:solidFill>
                <a:latin typeface="Times New Roman" panose="02020603050405020304" charset="0"/>
                <a:cs typeface="Arial" panose="020B0604020202020204" pitchFamily="34" charset="0"/>
              </a:rPr>
              <a:t>.</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548640" y="59690"/>
            <a:ext cx="11094720" cy="6739255"/>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  ADVANTAGES AND DISADVANTAGES     Advantages: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Fast delivery times. Undoubtedly, one of the most advantageous features offered by air transport is its speedy delivery times.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No Physical Limits.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Very reliable transportation.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Long Distances.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Higher Cost.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Less storage capacity.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Restrictions on goods.</a:t>
            </a:r>
            <a:r>
              <a:rPr lang="en-US" b="0">
                <a:latin typeface="Times New Roman" panose="02020603050405020304" charset="0"/>
                <a:ea typeface="SimSun" panose="02010600030101010101" pitchFamily="2" charset="-122"/>
              </a:rPr>
              <a:t>  Disadvantages: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High Cost. This is significantly more costly for its services than land, rail, and water transportation.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Risky.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Limited capacity.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Uncertain and Unreliable.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Accident-prone.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Requires Skill. </a:t>
            </a:r>
            <a:r>
              <a:rPr lang="en-US" b="0">
                <a:solidFill>
                  <a:srgbClr val="202124"/>
                </a:solidFill>
                <a:latin typeface="Wingdings" panose="05000000000000000000" charset="0"/>
                <a:cs typeface="Arial" panose="020B0604020202020204" pitchFamily="34" charset="0"/>
              </a:rPr>
              <a:t>l </a:t>
            </a:r>
            <a:r>
              <a:rPr lang="en-US" b="0">
                <a:solidFill>
                  <a:srgbClr val="202124"/>
                </a:solidFill>
                <a:latin typeface="Times New Roman" panose="02020603050405020304" charset="0"/>
                <a:cs typeface="Arial" panose="020B0604020202020204" pitchFamily="34" charset="0"/>
              </a:rPr>
              <a:t>Large Investment. Unfit for cheap and bulky goods.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877570" y="727710"/>
            <a:ext cx="10306050" cy="3415030"/>
          </a:xfrm>
          <a:prstGeom prst="rect">
            <a:avLst/>
          </a:prstGeom>
          <a:noFill/>
          <a:ln w="9525">
            <a:noFill/>
          </a:ln>
        </p:spPr>
        <p:txBody>
          <a:bodyPr wrap="square">
            <a:spAutoFit/>
          </a:bodyPr>
          <a:p>
            <a:pPr indent="0"/>
            <a:r>
              <a:rPr lang="en-US" b="0">
                <a:solidFill>
                  <a:srgbClr val="202124"/>
                </a:solidFill>
                <a:latin typeface="Times New Roman" panose="02020603050405020304" charset="0"/>
                <a:cs typeface="Arial" panose="020B0604020202020204" pitchFamily="34" charset="0"/>
              </a:rPr>
              <a:t>APPLICATIONS </a:t>
            </a:r>
            <a:r>
              <a:rPr lang="en-US" b="0">
                <a:latin typeface="Wingdings" panose="05000000000000000000" charset="0"/>
                <a:cs typeface="Segoe UI" panose="020B0502040204020203" charset="0"/>
              </a:rPr>
              <a:t>Ø </a:t>
            </a:r>
            <a:r>
              <a:rPr lang="en-US" b="0">
                <a:latin typeface="Times New Roman" panose="02020603050405020304" charset="0"/>
                <a:cs typeface="Segoe UI" panose="020B0502040204020203" charset="0"/>
              </a:rPr>
              <a:t>Air Transportation is the transportation of passengers and goods via aircrafts. The global air transportation market is expected to witness significant growth in the forecast period owing to the increasing air passenger traffic, growing number of airport expansion projects, and rising demand for air freight services.</a:t>
            </a:r>
            <a:r>
              <a:rPr lang="en-US" b="0">
                <a:latin typeface="Wingdings" panose="05000000000000000000" charset="0"/>
                <a:cs typeface="Segoe UI" panose="020B0502040204020203" charset="0"/>
              </a:rPr>
              <a:t>Ø </a:t>
            </a:r>
            <a:r>
              <a:rPr lang="en-US" b="0">
                <a:latin typeface="Times New Roman" panose="02020603050405020304" charset="0"/>
                <a:cs typeface="Segoe UI" panose="020B0502040204020203" charset="0"/>
              </a:rPr>
              <a:t>Air transportation is one of the most important segments of the transportation sector. It is widely used for transportation of both passengers and goods due to its convenience, speed, and efficiency. Airlines are the major providers of air transportation services. They operate regular flights to various destinations across the globe.</a:t>
            </a:r>
            <a:r>
              <a:rPr lang="en-US" b="0">
                <a:latin typeface="Wingdings" panose="05000000000000000000" charset="0"/>
                <a:cs typeface="Segoe UI" panose="020B0502040204020203" charset="0"/>
              </a:rPr>
              <a:t>Ø </a:t>
            </a:r>
            <a:r>
              <a:rPr lang="en-US" b="0">
                <a:latin typeface="Times New Roman" panose="02020603050405020304" charset="0"/>
                <a:cs typeface="Segoe UI" panose="020B0502040204020203" charset="0"/>
              </a:rPr>
              <a:t> The air transportation market is highly competitive and is characterized by the presence of a large number of players. The market is mainly driven by the increasing demand for air travel, airport expansion projects, and the rising demand for air freight services.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1581150" y="1017270"/>
            <a:ext cx="9029700" cy="3138170"/>
          </a:xfrm>
          <a:prstGeom prst="rect">
            <a:avLst/>
          </a:prstGeom>
          <a:noFill/>
          <a:ln w="9525">
            <a:noFill/>
          </a:ln>
        </p:spPr>
        <p:txBody>
          <a:bodyPr wrap="square">
            <a:spAutoFit/>
          </a:bodyPr>
          <a:p>
            <a:pPr indent="0"/>
            <a:r>
              <a:rPr lang="en-US" b="0">
                <a:solidFill>
                  <a:srgbClr val="202124"/>
                </a:solidFill>
                <a:latin typeface="Times New Roman" panose="02020603050405020304" charset="0"/>
                <a:cs typeface="Arial" panose="020B0604020202020204" pitchFamily="34" charset="0"/>
              </a:rPr>
              <a:t>CONCLUSION   </a:t>
            </a:r>
            <a:r>
              <a:rPr lang="en-US" b="0">
                <a:latin typeface="Times New Roman" panose="02020603050405020304" charset="0"/>
                <a:cs typeface="Arial" panose="020B0604020202020204" pitchFamily="34" charset="0"/>
              </a:rPr>
              <a:t>In conclusion, air freight is a fast, flexible, and efficient shipping method that provides businesses with numerous benefits, including speed, flexibility, efficiency, and reduced risk of damage or loss.   the Indian aviation industry has undergone significant developments and growth in recent years. The expansion of regional connectivity, emergence of low-cost carriers, increased investment in infrastructure, and adoption of technological advancements have all contributed to the growth of the industry.  The transport system today plays a very vital role in the development of India. It can be ranked among the most important sectors of the Indian economy. It is the most significant event for transporting goods and services from one place to another.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1105535" y="774065"/>
            <a:ext cx="9772650" cy="4799965"/>
          </a:xfrm>
          <a:prstGeom prst="rect">
            <a:avLst/>
          </a:prstGeom>
          <a:noFill/>
          <a:ln w="9525">
            <a:noFill/>
          </a:ln>
        </p:spPr>
        <p:txBody>
          <a:bodyPr wrap="square">
            <a:spAutoFit/>
          </a:bodyPr>
          <a:p>
            <a:pPr indent="0"/>
            <a:r>
              <a:rPr lang="en-US" b="0">
                <a:solidFill>
                  <a:srgbClr val="202124"/>
                </a:solidFill>
                <a:latin typeface="Times New Roman" panose="02020603050405020304" charset="0"/>
                <a:cs typeface="Arial" panose="020B0604020202020204" pitchFamily="34" charset="0"/>
              </a:rPr>
              <a:t>FUTURE SCOPE  </a:t>
            </a:r>
            <a:r>
              <a:rPr lang="en-US" b="0">
                <a:latin typeface="Times New Roman" panose="02020603050405020304" charset="0"/>
                <a:cs typeface="Arial" panose="020B0604020202020204" pitchFamily="34" charset="0"/>
              </a:rPr>
              <a:t> </a:t>
            </a:r>
            <a:r>
              <a:rPr lang="en-US" b="0">
                <a:latin typeface="Wingdings" panose="05000000000000000000" charset="0"/>
                <a:cs typeface="Arial" panose="020B0604020202020204" pitchFamily="34" charset="0"/>
              </a:rPr>
              <a:t>u </a:t>
            </a:r>
            <a:r>
              <a:rPr lang="en-US" b="0">
                <a:latin typeface="Times New Roman" panose="02020603050405020304" charset="0"/>
                <a:cs typeface="Arial" panose="020B0604020202020204" pitchFamily="34" charset="0"/>
              </a:rPr>
              <a:t>The demand for air travel in India is soaring due to a variety of trends taking place in the industry. India is expected to overtake China and the United States as the world's third-largest air passenger market in the next ten years, by 2030, according to the International Air Transport Association (IATA). </a:t>
            </a:r>
            <a:r>
              <a:rPr lang="en-US" b="0">
                <a:latin typeface="Wingdings" panose="05000000000000000000" charset="0"/>
                <a:cs typeface="Arial" panose="020B0604020202020204" pitchFamily="34" charset="0"/>
              </a:rPr>
              <a:t>u </a:t>
            </a:r>
            <a:r>
              <a:rPr lang="en-US" b="0">
                <a:latin typeface="Times New Roman" panose="02020603050405020304" charset="0"/>
                <a:cs typeface="Arial" panose="020B0604020202020204" pitchFamily="34" charset="0"/>
              </a:rPr>
              <a:t>  Experts in aviation can expect to make between INR 2 and INR 15 lakhs per year. Graduates who are engaged by a range of organisations have the best chances of success. One can quickly move from technical roles or management to hospitality services after completing training and a course.     APPENDIX   A   Source Code  https://github.com/NM2023TMID25668/Unlocking-Insights-into-the-Global-Air-Transportation-Network-with-Tableau_NM2023TMID25668/upload/main</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13225" y="3014345"/>
            <a:ext cx="3764915" cy="829945"/>
          </a:xfrm>
          <a:prstGeom prst="rect">
            <a:avLst/>
          </a:prstGeom>
          <a:noFill/>
        </p:spPr>
        <p:txBody>
          <a:bodyPr wrap="none" rtlCol="0">
            <a:spAutoFit/>
          </a:bodyPr>
          <a:p>
            <a:r>
              <a:rPr lang="en-US" sz="4800">
                <a:latin typeface="Times New Roman" panose="02020603050405020304" charset="0"/>
                <a:cs typeface="Times New Roman" panose="02020603050405020304" charset="0"/>
              </a:rPr>
              <a:t>THANK YOU</a:t>
            </a:r>
            <a:endParaRPr lang="en-US" sz="4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3405" y="711200"/>
            <a:ext cx="11044555" cy="829945"/>
          </a:xfrm>
          <a:prstGeom prst="rect">
            <a:avLst/>
          </a:prstGeom>
          <a:noFill/>
        </p:spPr>
        <p:txBody>
          <a:bodyPr wrap="none" rtlCol="0">
            <a:spAutoFit/>
          </a:bodyPr>
          <a:p>
            <a:r>
              <a:rPr lang="en-US" sz="2400">
                <a:latin typeface="Times New Roman" panose="02020603050405020304" charset="0"/>
                <a:cs typeface="Times New Roman" panose="02020603050405020304" charset="0"/>
              </a:rPr>
              <a:t>KALAIGNAR KARUNANITHI GOVERNMENT ARTS COLLEGE FOR WOMEN(A)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PUDUKKOTTAI</a:t>
            </a:r>
            <a:endParaRPr lang="en-US" sz="2400">
              <a:latin typeface="Times New Roman" panose="02020603050405020304" charset="0"/>
              <a:cs typeface="Times New Roman" panose="02020603050405020304" charset="0"/>
            </a:endParaRPr>
          </a:p>
        </p:txBody>
      </p:sp>
      <p:sp>
        <p:nvSpPr>
          <p:cNvPr id="3" name="Text Box 2"/>
          <p:cNvSpPr txBox="1"/>
          <p:nvPr/>
        </p:nvSpPr>
        <p:spPr>
          <a:xfrm>
            <a:off x="4403090" y="1985010"/>
            <a:ext cx="3385820" cy="460375"/>
          </a:xfrm>
          <a:prstGeom prst="rect">
            <a:avLst/>
          </a:prstGeom>
          <a:noFill/>
        </p:spPr>
        <p:txBody>
          <a:bodyPr wrap="square" rtlCol="0">
            <a:spAutoFit/>
          </a:bodyPr>
          <a:p>
            <a:pPr algn="ctr"/>
            <a:r>
              <a:rPr lang="en-US" sz="2400">
                <a:latin typeface="Times New Roman" panose="02020603050405020304" charset="0"/>
                <a:cs typeface="Times New Roman" panose="02020603050405020304" charset="0"/>
              </a:rPr>
              <a:t>TEAM LEADER</a:t>
            </a:r>
            <a:endParaRPr lang="en-US" sz="2400">
              <a:latin typeface="Times New Roman" panose="02020603050405020304" charset="0"/>
              <a:cs typeface="Times New Roman" panose="02020603050405020304" charset="0"/>
            </a:endParaRPr>
          </a:p>
        </p:txBody>
      </p:sp>
      <p:sp>
        <p:nvSpPr>
          <p:cNvPr id="6" name="Text Box 5"/>
          <p:cNvSpPr txBox="1"/>
          <p:nvPr/>
        </p:nvSpPr>
        <p:spPr>
          <a:xfrm>
            <a:off x="4962525" y="2694305"/>
            <a:ext cx="2266950" cy="460375"/>
          </a:xfrm>
          <a:prstGeom prst="rect">
            <a:avLst/>
          </a:prstGeom>
          <a:noFill/>
        </p:spPr>
        <p:txBody>
          <a:bodyPr wrap="none" rtlCol="0">
            <a:spAutoFit/>
          </a:bodyPr>
          <a:p>
            <a:r>
              <a:rPr lang="en-US" sz="2400">
                <a:latin typeface="Times New Roman" panose="02020603050405020304" charset="0"/>
                <a:cs typeface="Times New Roman" panose="02020603050405020304" charset="0"/>
              </a:rPr>
              <a:t>A . SRI JANANI</a:t>
            </a:r>
            <a:endParaRPr lang="en-US" sz="2400">
              <a:latin typeface="Times New Roman" panose="02020603050405020304" charset="0"/>
              <a:cs typeface="Times New Roman" panose="02020603050405020304" charset="0"/>
            </a:endParaRPr>
          </a:p>
        </p:txBody>
      </p:sp>
      <p:sp>
        <p:nvSpPr>
          <p:cNvPr id="7" name="Text Box 6"/>
          <p:cNvSpPr txBox="1"/>
          <p:nvPr/>
        </p:nvSpPr>
        <p:spPr>
          <a:xfrm>
            <a:off x="4962525" y="3403600"/>
            <a:ext cx="2443480" cy="460375"/>
          </a:xfrm>
          <a:prstGeom prst="rect">
            <a:avLst/>
          </a:prstGeom>
          <a:noFill/>
        </p:spPr>
        <p:txBody>
          <a:bodyPr wrap="none" rtlCol="0">
            <a:spAutoFit/>
          </a:bodyPr>
          <a:p>
            <a:r>
              <a:rPr lang="en-US" sz="2400">
                <a:latin typeface="Times New Roman" panose="02020603050405020304" charset="0"/>
                <a:cs typeface="Times New Roman" panose="02020603050405020304" charset="0"/>
              </a:rPr>
              <a:t>TEAM MEMBER</a:t>
            </a:r>
            <a:endParaRPr lang="en-US" sz="2400">
              <a:latin typeface="Times New Roman" panose="02020603050405020304" charset="0"/>
              <a:cs typeface="Times New Roman" panose="02020603050405020304" charset="0"/>
            </a:endParaRPr>
          </a:p>
        </p:txBody>
      </p:sp>
      <p:sp>
        <p:nvSpPr>
          <p:cNvPr id="8" name="Text Box 7"/>
          <p:cNvSpPr txBox="1"/>
          <p:nvPr/>
        </p:nvSpPr>
        <p:spPr>
          <a:xfrm>
            <a:off x="4962525" y="4112895"/>
            <a:ext cx="2642870" cy="1568450"/>
          </a:xfrm>
          <a:prstGeom prst="rect">
            <a:avLst/>
          </a:prstGeom>
          <a:noFill/>
        </p:spPr>
        <p:txBody>
          <a:bodyPr wrap="none" rtlCol="0">
            <a:spAutoFit/>
          </a:bodyPr>
          <a:p>
            <a:r>
              <a:rPr lang="en-US" sz="2400">
                <a:latin typeface="Times New Roman" panose="02020603050405020304" charset="0"/>
                <a:cs typeface="Times New Roman" panose="02020603050405020304" charset="0"/>
              </a:rPr>
              <a:t>S . SNEKA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 . SNEKA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SNEKA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 . SIVASANKARI</a:t>
            </a:r>
            <a:endParaRPr lang="en-US" sz="2400">
              <a:latin typeface="Times New Roman" panose="02020603050405020304" charset="0"/>
              <a:cs typeface="Times New Roman" panose="02020603050405020304" charset="0"/>
            </a:endParaRPr>
          </a:p>
        </p:txBody>
      </p:sp>
      <p:graphicFrame>
        <p:nvGraphicFramePr>
          <p:cNvPr id="10" name="Table 9"/>
          <p:cNvGraphicFramePr/>
          <p:nvPr/>
        </p:nvGraphicFramePr>
        <p:xfrm>
          <a:off x="304800" y="457200"/>
          <a:ext cx="11480800" cy="1231900"/>
        </p:xfrm>
        <a:graphic>
          <a:graphicData uri="http://schemas.openxmlformats.org/drawingml/2006/table">
            <a:tbl>
              <a:tblPr firstRow="1" bandRow="1">
                <a:tableStyleId>{5940675A-B579-460E-94D1-54222C63F5DA}</a:tableStyleId>
              </a:tblPr>
              <a:tblGrid>
                <a:gridCol w="11480800"/>
              </a:tblGrid>
              <a:tr h="12319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1" name="Table 10"/>
          <p:cNvGraphicFramePr/>
          <p:nvPr/>
        </p:nvGraphicFramePr>
        <p:xfrm>
          <a:off x="4749800" y="1968500"/>
          <a:ext cx="2667000" cy="520700"/>
        </p:xfrm>
        <a:graphic>
          <a:graphicData uri="http://schemas.openxmlformats.org/drawingml/2006/table">
            <a:tbl>
              <a:tblPr firstRow="1" bandRow="1">
                <a:tableStyleId>{5940675A-B579-460E-94D1-54222C63F5DA}</a:tableStyleId>
              </a:tblPr>
              <a:tblGrid>
                <a:gridCol w="2667000"/>
              </a:tblGrid>
              <a:tr h="5207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p:nvPr/>
        </p:nvGraphicFramePr>
        <p:xfrm>
          <a:off x="4724400" y="2654300"/>
          <a:ext cx="2705100" cy="571500"/>
        </p:xfrm>
        <a:graphic>
          <a:graphicData uri="http://schemas.openxmlformats.org/drawingml/2006/table">
            <a:tbl>
              <a:tblPr firstRow="1" bandRow="1">
                <a:tableStyleId>{5940675A-B579-460E-94D1-54222C63F5DA}</a:tableStyleId>
              </a:tblPr>
              <a:tblGrid>
                <a:gridCol w="2705100"/>
              </a:tblGrid>
              <a:tr h="5715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4" name="Table 13"/>
          <p:cNvGraphicFramePr/>
          <p:nvPr/>
        </p:nvGraphicFramePr>
        <p:xfrm>
          <a:off x="4749800" y="3378200"/>
          <a:ext cx="2705100" cy="546100"/>
        </p:xfrm>
        <a:graphic>
          <a:graphicData uri="http://schemas.openxmlformats.org/drawingml/2006/table">
            <a:tbl>
              <a:tblPr firstRow="1" bandRow="1">
                <a:tableStyleId>{5940675A-B579-460E-94D1-54222C63F5DA}</a:tableStyleId>
              </a:tblPr>
              <a:tblGrid>
                <a:gridCol w="2705100"/>
              </a:tblGrid>
              <a:tr h="5461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5" name="Table 14"/>
          <p:cNvGraphicFramePr/>
          <p:nvPr/>
        </p:nvGraphicFramePr>
        <p:xfrm>
          <a:off x="4737100" y="4102100"/>
          <a:ext cx="2832100" cy="1752600"/>
        </p:xfrm>
        <a:graphic>
          <a:graphicData uri="http://schemas.openxmlformats.org/drawingml/2006/table">
            <a:tbl>
              <a:tblPr firstRow="1" bandRow="1">
                <a:tableStyleId>{5940675A-B579-460E-94D1-54222C63F5DA}</a:tableStyleId>
              </a:tblPr>
              <a:tblGrid>
                <a:gridCol w="2832100"/>
              </a:tblGrid>
              <a:tr h="17526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34590" y="2388235"/>
            <a:ext cx="7057390" cy="1198880"/>
          </a:xfrm>
          <a:prstGeom prst="rect">
            <a:avLst/>
          </a:prstGeom>
          <a:noFill/>
        </p:spPr>
        <p:txBody>
          <a:bodyPr wrap="none" rtlCol="0">
            <a:spAutoFit/>
          </a:bodyPr>
          <a:p>
            <a:r>
              <a:rPr lang="en-US" sz="2400">
                <a:latin typeface="Times New Roman" panose="02020603050405020304" charset="0"/>
                <a:cs typeface="Times New Roman" panose="02020603050405020304" charset="0"/>
              </a:rPr>
              <a:t>               UNLOCKING INSIGHTS INTO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GLOBAL AIR TRANSPORTATION NETWORK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WITH TABLEAU</a:t>
            </a:r>
            <a:endParaRPr lang="en-US" sz="2400">
              <a:latin typeface="Times New Roman" panose="02020603050405020304" charset="0"/>
              <a:cs typeface="Times New Roman" panose="02020603050405020304" charset="0"/>
            </a:endParaRPr>
          </a:p>
        </p:txBody>
      </p:sp>
      <p:graphicFrame>
        <p:nvGraphicFramePr>
          <p:cNvPr id="5" name="Table 4"/>
          <p:cNvGraphicFramePr/>
          <p:nvPr/>
        </p:nvGraphicFramePr>
        <p:xfrm>
          <a:off x="2006600" y="1981200"/>
          <a:ext cx="7874000" cy="2070100"/>
        </p:xfrm>
        <a:graphic>
          <a:graphicData uri="http://schemas.openxmlformats.org/drawingml/2006/table">
            <a:tbl>
              <a:tblPr firstRow="1" bandRow="1">
                <a:tableStyleId>{5940675A-B579-460E-94D1-54222C63F5DA}</a:tableStyleId>
              </a:tblPr>
              <a:tblGrid>
                <a:gridCol w="7874000"/>
              </a:tblGrid>
              <a:tr h="20701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2885" y="730250"/>
            <a:ext cx="11706225" cy="6000750"/>
          </a:xfrm>
          <a:prstGeom prst="rect">
            <a:avLst/>
          </a:prstGeom>
          <a:noFill/>
        </p:spPr>
        <p:txBody>
          <a:bodyPr wrap="square" rtlCol="0">
            <a:spAutoFit/>
          </a:bodyPr>
          <a:p>
            <a:pPr algn="ctr"/>
            <a:r>
              <a:rPr lang="en-US" sz="2400">
                <a:latin typeface="Times New Roman" panose="02020603050405020304" charset="0"/>
                <a:cs typeface="Times New Roman" panose="02020603050405020304" charset="0"/>
              </a:rPr>
              <a:t>Project Template </a:t>
            </a:r>
            <a:endParaRPr lang="en-US" sz="2400">
              <a:latin typeface="Times New Roman" panose="02020603050405020304" charset="0"/>
              <a:cs typeface="Times New Roman" panose="02020603050405020304" charset="0"/>
            </a:endParaRPr>
          </a:p>
          <a:p>
            <a:pPr algn="ctr"/>
            <a:r>
              <a:rPr lang="en-US"/>
              <a:t> </a:t>
            </a:r>
            <a:endParaRPr lang="en-US"/>
          </a:p>
          <a:p>
            <a:pPr algn="ctr"/>
            <a:r>
              <a:rPr lang="en-US"/>
              <a:t>1  INTRODUCTION  </a:t>
            </a:r>
            <a:endParaRPr lang="en-US"/>
          </a:p>
          <a:p>
            <a:pPr algn="ctr"/>
            <a:endParaRPr lang="en-US"/>
          </a:p>
          <a:p>
            <a:pPr algn="ctr"/>
            <a:r>
              <a:rPr lang="en-US"/>
              <a:t>1.1Overview  </a:t>
            </a:r>
            <a:endParaRPr lang="en-US"/>
          </a:p>
          <a:p>
            <a:pPr algn="l"/>
            <a:endParaRPr lang="en-US"/>
          </a:p>
          <a:p>
            <a:pPr algn="l"/>
            <a:r>
              <a:rPr lang="en-US"/>
              <a:t> This Global Air Transportation Network dataset is a comprehensive collection of information on airports, </a:t>
            </a:r>
            <a:endParaRPr lang="en-US"/>
          </a:p>
          <a:p>
            <a:pPr algn="l"/>
            <a:r>
              <a:rPr lang="en-US"/>
              <a:t>airlines and their routes. It contains information such as names, cities, countries, codes (IATA and ICAO) longitudes, latitudes and altitudes of airports across the world with detailed time zone and daylight saving time data.Additionally, this includes information about airlines including their IDs, name aliases, IATA and ICAO codes,</a:t>
            </a:r>
            <a:endParaRPr lang="en-US"/>
          </a:p>
          <a:p>
            <a:pPr algn="l"/>
            <a:r>
              <a:rPr lang="en-US"/>
              <a:t> callsigns country of origin and active/inactive status. Similarly, it also covers route details such as airline sources</a:t>
            </a:r>
            <a:endParaRPr lang="en-US"/>
          </a:p>
          <a:p>
            <a:pPr algn="l"/>
            <a:r>
              <a:rPr lang="en-US"/>
              <a:t> to destination airports along with essential details like codeshare stakeholder if any stops required during this</a:t>
            </a:r>
            <a:endParaRPr lang="en-US"/>
          </a:p>
          <a:p>
            <a:pPr algn="l"/>
            <a:r>
              <a:rPr lang="en-US"/>
              <a:t> journey along with the type of aircraft being used for that particular journey. This dataset has been compiled</a:t>
            </a:r>
            <a:endParaRPr lang="en-US"/>
          </a:p>
          <a:p>
            <a:pPr algn="l"/>
            <a:r>
              <a:rPr lang="en-US"/>
              <a:t> through meticulous labor by researchers all over the world to give you a comprehensive detail into air transportation networks from around the globe. Boeing 747.  Air transport network or air transportation network(AYN)is an example of transport network and spatial networks.  The nodes of the network are the airports and the links represent direct flight routes between two airports.  The world wide air transportation network is a critical infrastructure with high impact on mobility, trade and economy.  However, air transport made its progress only after India attained Independence.   In 1932, D. Tata won a contract to transport mail and went on to found Air India.Until 1990, international aviation in India Delhi, Bombay, Madras, and Calcutta.  On February 10, 1929, Tata received India’s first pilot license.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31495" y="1173480"/>
            <a:ext cx="11129010" cy="3415030"/>
          </a:xfrm>
          <a:prstGeom prst="rect">
            <a:avLst/>
          </a:prstGeom>
          <a:noFill/>
          <a:ln w="9525">
            <a:noFill/>
          </a:ln>
        </p:spPr>
        <p:txBody>
          <a:bodyPr wrap="square">
            <a:spAutoFit/>
          </a:bodyPr>
          <a:p>
            <a:pPr indent="0" algn="ctr"/>
            <a:r>
              <a:rPr lang="en-US" b="0">
                <a:latin typeface="Times New Roman" panose="02020603050405020304" charset="0"/>
                <a:ea typeface="SimSun" panose="02010600030101010101" pitchFamily="2" charset="-122"/>
              </a:rPr>
              <a:t>1.2  Purpose  </a:t>
            </a:r>
            <a:r>
              <a:rPr lang="en-US" b="0">
                <a:solidFill>
                  <a:srgbClr val="6F7577"/>
                </a:solidFill>
                <a:latin typeface="sans-serif" charset="0"/>
                <a:ea typeface="SimSun" panose="02010600030101010101" pitchFamily="2" charset="-122"/>
              </a:rPr>
              <a:t> </a:t>
            </a:r>
            <a:r>
              <a:rPr lang="en-US" b="0">
                <a:latin typeface="Times New Roman" panose="02020603050405020304" charset="0"/>
                <a:ea typeface="SimSun" panose="02010600030101010101" pitchFamily="2" charset="-122"/>
              </a:rPr>
              <a:t>Air travel is a form of travel in vehicles such as airplanes, jet aircraft, helicopters, hot air balloons, blimps, gliders, hang gliders, parachutes, or anything else that can sustain flight.  Use of air travel has greatly increased in recent decades - worldwide it doubled between the mid-1980s and the year 2000.  The worldwide air transportation network is a critical infrastructure with high impact on mobility, trade and economy.  Another example are the air transport system of a country or a country’s own air transport company.  It has no physical barriers as in the case of other mode of transport.   Political boundaries are also immaterial although it has to observe the requirements of the International Law.  The supreme advantage of air transport lies in its quickness.  It is the fastest mode of transport.  Air transport was nationalized in 1953.  Alliance Air, Indian airlines, private scheduled airlines, and non-scheduled operators provide domestic air services.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3556000" y="8444548"/>
            <a:ext cx="5080000" cy="460375"/>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a:t>
            </a:r>
            <a:endParaRPr lang="en-US"/>
          </a:p>
        </p:txBody>
      </p:sp>
      <p:sp>
        <p:nvSpPr>
          <p:cNvPr id="6" name="Text Box 5"/>
          <p:cNvSpPr txBox="1"/>
          <p:nvPr/>
        </p:nvSpPr>
        <p:spPr>
          <a:xfrm>
            <a:off x="469265" y="613410"/>
            <a:ext cx="11303000" cy="563118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2   PROBLEM DEFINITION &amp; DESIGN THINKING 2.1  Empathy Map The Global transportation network :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The worldwide air transportation network is a small world network in which the number of nonstop connections from a  given city.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The number of shortest paths going through given city have distributions that are scale-free.   Air transportation: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A transportation means that passengers and freight are transported by aircraft such planes and helicopters.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Aviation includes the activities surrounding mechanical flight and the aircraft industry.   Properties of air transport networks: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The air transportation network is complex network which has the properties of small- world networks and scale-free networks.  The degree distribution of the nodes displays a heavy-tailed distribution.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1740535" y="169545"/>
            <a:ext cx="8139430" cy="119888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Types of air transportation:   Helicopter, Airplane, Plane, Hot air balloon, Airship or Zeppelin, Paragliding, Paramotor, Cableway. </a:t>
            </a:r>
            <a:endParaRPr lang="en-US" b="0">
              <a:latin typeface="Times New Roman" panose="02020603050405020304" charset="0"/>
              <a:ea typeface="SimSun" panose="02010600030101010101" pitchFamily="2" charset="-122"/>
            </a:endParaRPr>
          </a:p>
        </p:txBody>
      </p:sp>
      <p:pic>
        <p:nvPicPr>
          <p:cNvPr id="4" name="Picture 3"/>
          <p:cNvPicPr/>
          <p:nvPr/>
        </p:nvPicPr>
        <p:blipFill>
          <a:blip r:embed="rId1"/>
          <a:stretch>
            <a:fillRect/>
          </a:stretch>
        </p:blipFill>
        <p:spPr>
          <a:xfrm>
            <a:off x="1737360" y="2049145"/>
            <a:ext cx="8150225" cy="4179570"/>
          </a:xfrm>
          <a:prstGeom prst="rect">
            <a:avLst/>
          </a:prstGeom>
          <a:noFill/>
          <a:ln w="9525">
            <a:noFill/>
          </a:ln>
        </p:spPr>
      </p:pic>
      <p:sp>
        <p:nvSpPr>
          <p:cNvPr id="102" name="Text Box 101"/>
          <p:cNvSpPr txBox="1"/>
          <p:nvPr/>
        </p:nvSpPr>
        <p:spPr>
          <a:xfrm>
            <a:off x="1740535" y="6228715"/>
            <a:ext cx="8139430" cy="460375"/>
          </a:xfrm>
          <a:prstGeom prst="rect">
            <a:avLst/>
          </a:prstGeom>
          <a:noFill/>
          <a:ln w="9525">
            <a:noFill/>
          </a:ln>
        </p:spPr>
        <p:txBody>
          <a:bodyPr wrap="square">
            <a:spAutoFit/>
          </a:bodyPr>
          <a:p>
            <a:pPr indent="0"/>
            <a:r>
              <a:rPr lang="en-US" sz="1200" b="0">
                <a:latin typeface="Times New Roman" panose="02020603050405020304" charset="0"/>
                <a:ea typeface="SimSun" panose="02010600030101010101" pitchFamily="2" charset="-122"/>
              </a:rPr>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Text Box 102"/>
          <p:cNvSpPr txBox="1"/>
          <p:nvPr/>
        </p:nvSpPr>
        <p:spPr>
          <a:xfrm>
            <a:off x="3556000" y="6580505"/>
            <a:ext cx="5080000" cy="460375"/>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a:t>
            </a:r>
            <a:endParaRPr lang="en-US"/>
          </a:p>
        </p:txBody>
      </p:sp>
      <p:sp>
        <p:nvSpPr>
          <p:cNvPr id="5" name="Text Box 4"/>
          <p:cNvSpPr txBox="1"/>
          <p:nvPr/>
        </p:nvSpPr>
        <p:spPr>
          <a:xfrm>
            <a:off x="683260" y="979805"/>
            <a:ext cx="10825480" cy="3692525"/>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2.1  Ideation &amp; Brainstorming Map   Transportation management system :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Transportation management systems improve supply chain effeicience by automating and optimizing shipping processes.</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It results in cost savings,increased visibility and control,and improved delivery times. Logistic and transportation :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Transportation focuses on the movement of goods from one place to another,While logistics is a broad term and includes freight management.</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Logistics deals with the integration of storage,handling,sorting,packing,and transportation of goods.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Text Box 102"/>
          <p:cNvSpPr txBox="1"/>
          <p:nvPr/>
        </p:nvSpPr>
        <p:spPr>
          <a:xfrm>
            <a:off x="525145" y="552450"/>
            <a:ext cx="11142345" cy="2584450"/>
          </a:xfrm>
          <a:prstGeom prst="rect">
            <a:avLst/>
          </a:prstGeom>
          <a:noFill/>
          <a:ln w="9525">
            <a:noFill/>
          </a:ln>
        </p:spPr>
        <p:txBody>
          <a:bodyPr wrap="square">
            <a:spAutoFit/>
          </a:bodyPr>
          <a:p>
            <a:pPr indent="0"/>
            <a:r>
              <a:rPr lang="en-US" b="0">
                <a:latin typeface="Times New Roman" panose="02020603050405020304" charset="0"/>
                <a:ea typeface="SimSun" panose="02010600030101010101" pitchFamily="2" charset="-122"/>
              </a:rPr>
              <a:t>Difference between  logistics and transportation : </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Logistics and transportation deals with getting products and services from one location to another.</a:t>
            </a:r>
            <a:r>
              <a:rPr lang="en-US" b="0">
                <a:latin typeface="Wingdings" panose="05000000000000000000" charset="0"/>
                <a:ea typeface="SimSun" panose="02010600030101010101" pitchFamily="2" charset="-122"/>
              </a:rPr>
              <a:t>l </a:t>
            </a:r>
            <a:r>
              <a:rPr lang="en-US" b="0">
                <a:latin typeface="Times New Roman" panose="02020603050405020304" charset="0"/>
                <a:ea typeface="SimSun" panose="02010600030101010101" pitchFamily="2" charset="-122"/>
              </a:rPr>
              <a:t>A good logistics network optimization needs to integrate analysis,feedback,and measurement  .  </a:t>
            </a:r>
            <a:endParaRPr lang="en-US"/>
          </a:p>
        </p:txBody>
      </p:sp>
      <p:pic>
        <p:nvPicPr>
          <p:cNvPr id="2" name="Picture 1"/>
          <p:cNvPicPr/>
          <p:nvPr/>
        </p:nvPicPr>
        <p:blipFill>
          <a:blip r:embed="rId1"/>
          <a:stretch>
            <a:fillRect/>
          </a:stretch>
        </p:blipFill>
        <p:spPr>
          <a:xfrm>
            <a:off x="1346200" y="3378200"/>
            <a:ext cx="7766685" cy="2556510"/>
          </a:xfrm>
          <a:prstGeom prst="rect">
            <a:avLst/>
          </a:prstGeom>
          <a:noFill/>
          <a:ln w="9525">
            <a:noFill/>
          </a:ln>
        </p:spPr>
      </p:pic>
      <p:sp>
        <p:nvSpPr>
          <p:cNvPr id="104" name="Text Box 103"/>
          <p:cNvSpPr txBox="1"/>
          <p:nvPr/>
        </p:nvSpPr>
        <p:spPr>
          <a:xfrm>
            <a:off x="3556000" y="5103178"/>
            <a:ext cx="5080000" cy="460375"/>
          </a:xfrm>
          <a:prstGeom prst="rect">
            <a:avLst/>
          </a:prstGeom>
          <a:noFill/>
          <a:ln w="9525">
            <a:noFill/>
          </a:ln>
        </p:spPr>
        <p:txBody>
          <a:bodyPr>
            <a:spAutoFit/>
          </a:bodyPr>
          <a:p>
            <a:pPr indent="0"/>
            <a:r>
              <a:rPr lang="en-US" sz="1200" b="0">
                <a:latin typeface="Times New Roman" panose="02020603050405020304" charset="0"/>
                <a:ea typeface="SimSun" panose="02010600030101010101" pitchFamily="2" charset="-122"/>
              </a:rPr>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8193</Words>
  <Application>WPS Presentation</Application>
  <PresentationFormat>Widescreen</PresentationFormat>
  <Paragraphs>150</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sans-serif</vt:lpstr>
      <vt:lpstr>Segoe Print</vt:lpstr>
      <vt:lpstr>Wingdings</vt:lpstr>
      <vt:lpstr>Segoe UI</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JANANI</cp:lastModifiedBy>
  <cp:revision>7</cp:revision>
  <dcterms:created xsi:type="dcterms:W3CDTF">2023-10-13T15:54:00Z</dcterms:created>
  <dcterms:modified xsi:type="dcterms:W3CDTF">2023-10-14T15:46:33Z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1238B135FF374ED5A38C89E549288C12</vt:lpwstr>
  </property>
  <property fmtid="{D5CDD505-2E9C-101B-9397-08002B2CF9AE}" pid="3" name="KSOProductBuildVer">
    <vt:lpwstr>1033-11.2.0.11156</vt:lpwstr>
  </property>
</Properties>
</file>