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1" r:id="rId2"/>
    <p:sldId id="257" r:id="rId3"/>
    <p:sldId id="258"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218233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25732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210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029530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936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012837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6170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372360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0533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436716-B90E-4A2C-B7AD-6CC38B4BEAD0}"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6087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436716-B90E-4A2C-B7AD-6CC38B4BEAD0}"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249566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436716-B90E-4A2C-B7AD-6CC38B4BEAD0}" type="datetimeFigureOut">
              <a:rPr lang="en-IN" smtClean="0"/>
              <a:t>23-11-2020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95441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436716-B90E-4A2C-B7AD-6CC38B4BEAD0}" type="datetimeFigureOut">
              <a:rPr lang="en-IN" smtClean="0"/>
              <a:t>23-11-2020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89871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6716-B90E-4A2C-B7AD-6CC38B4BEAD0}" type="datetimeFigureOut">
              <a:rPr lang="en-IN" smtClean="0"/>
              <a:t>23-11-2020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358456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436716-B90E-4A2C-B7AD-6CC38B4BEAD0}"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32083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436716-B90E-4A2C-B7AD-6CC38B4BEAD0}"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E1DE9-675F-4A5F-92BF-DAAB0FFD0506}" type="slidenum">
              <a:rPr lang="en-IN" smtClean="0"/>
              <a:t>‹#›</a:t>
            </a:fld>
            <a:endParaRPr lang="en-IN"/>
          </a:p>
        </p:txBody>
      </p:sp>
    </p:spTree>
    <p:extLst>
      <p:ext uri="{BB962C8B-B14F-4D97-AF65-F5344CB8AC3E}">
        <p14:creationId xmlns:p14="http://schemas.microsoft.com/office/powerpoint/2010/main" val="17142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436716-B90E-4A2C-B7AD-6CC38B4BEAD0}" type="datetimeFigureOut">
              <a:rPr lang="en-IN" smtClean="0"/>
              <a:t>23-11-2020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7E1DE9-675F-4A5F-92BF-DAAB0FFD0506}" type="slidenum">
              <a:rPr lang="en-IN" smtClean="0"/>
              <a:t>‹#›</a:t>
            </a:fld>
            <a:endParaRPr lang="en-IN"/>
          </a:p>
        </p:txBody>
      </p:sp>
    </p:spTree>
    <p:extLst>
      <p:ext uri="{BB962C8B-B14F-4D97-AF65-F5344CB8AC3E}">
        <p14:creationId xmlns:p14="http://schemas.microsoft.com/office/powerpoint/2010/main" val="7262882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Idea Pitch</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44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36" y="137477"/>
            <a:ext cx="10515600" cy="1325563"/>
          </a:xfrm>
        </p:spPr>
        <p:txBody>
          <a:bodyPr/>
          <a:lstStyle/>
          <a:p>
            <a:r>
              <a:rPr lang="en-IN" dirty="0" smtClean="0"/>
              <a:t>THE PROBLEM</a:t>
            </a:r>
            <a:endParaRPr lang="en-IN" dirty="0"/>
          </a:p>
        </p:txBody>
      </p:sp>
      <p:sp>
        <p:nvSpPr>
          <p:cNvPr id="3" name="Content Placeholder 2"/>
          <p:cNvSpPr>
            <a:spLocks noGrp="1"/>
          </p:cNvSpPr>
          <p:nvPr>
            <p:ph idx="1"/>
          </p:nvPr>
        </p:nvSpPr>
        <p:spPr>
          <a:xfrm>
            <a:off x="576072" y="1463040"/>
            <a:ext cx="10927080" cy="5138928"/>
          </a:xfrm>
        </p:spPr>
        <p:txBody>
          <a:bodyPr>
            <a:normAutofit/>
          </a:bodyPr>
          <a:lstStyle/>
          <a:p>
            <a:r>
              <a:rPr lang="en-US" dirty="0"/>
              <a:t>Farmers in developing countries are heavily dependent on bank loans. Due to this heavy debt , farmers can't maintain a steady production of agriculture. </a:t>
            </a:r>
            <a:endParaRPr lang="en-US" dirty="0" smtClean="0"/>
          </a:p>
          <a:p>
            <a:r>
              <a:rPr lang="en-US" dirty="0" smtClean="0"/>
              <a:t>Micro-finance </a:t>
            </a:r>
            <a:r>
              <a:rPr lang="en-US" dirty="0"/>
              <a:t>can help these farmers out of debt</a:t>
            </a:r>
            <a:r>
              <a:rPr lang="en-US" dirty="0" smtClean="0"/>
              <a:t>.</a:t>
            </a:r>
            <a:r>
              <a:rPr lang="en-US" dirty="0"/>
              <a:t> </a:t>
            </a:r>
            <a:endParaRPr lang="en-US" dirty="0" smtClean="0"/>
          </a:p>
          <a:p>
            <a:r>
              <a:rPr lang="en-US" dirty="0" smtClean="0"/>
              <a:t>In </a:t>
            </a:r>
            <a:r>
              <a:rPr lang="en-US" dirty="0"/>
              <a:t>the recent past, we have read many incidents regarding the farmer suicides due to debts and poor yield from farming. </a:t>
            </a:r>
            <a:endParaRPr lang="en-US" dirty="0" smtClean="0"/>
          </a:p>
          <a:p>
            <a:r>
              <a:rPr lang="en-US" dirty="0" smtClean="0"/>
              <a:t>For </a:t>
            </a:r>
            <a:r>
              <a:rPr lang="en-US" dirty="0"/>
              <a:t>a country like India, </a:t>
            </a:r>
            <a:r>
              <a:rPr lang="en-US" dirty="0" smtClean="0"/>
              <a:t>fertile </a:t>
            </a:r>
            <a:r>
              <a:rPr lang="en-US" dirty="0"/>
              <a:t>land for farming is dwindling and more yields have to be produced to satisfy the need of the country. Even though the demand increase, the farmers are suffering from some major issues like :</a:t>
            </a:r>
          </a:p>
          <a:p>
            <a:pPr marL="514350" indent="-514350">
              <a:buFont typeface="+mj-lt"/>
              <a:buAutoNum type="arabicPeriod"/>
            </a:pPr>
            <a:r>
              <a:rPr lang="en-US" dirty="0" smtClean="0"/>
              <a:t>Raising </a:t>
            </a:r>
            <a:r>
              <a:rPr lang="en-US" dirty="0"/>
              <a:t>the initial investment for setting up the field due to high bank interest rates.</a:t>
            </a:r>
          </a:p>
          <a:p>
            <a:pPr marL="514350" indent="-514350">
              <a:buFont typeface="+mj-lt"/>
              <a:buAutoNum type="arabicPeriod"/>
            </a:pPr>
            <a:r>
              <a:rPr lang="en-US" dirty="0" smtClean="0"/>
              <a:t>Fetch </a:t>
            </a:r>
            <a:r>
              <a:rPr lang="en-US" dirty="0"/>
              <a:t>reasonable prices for their produce due to the intervention of middlemen in market.</a:t>
            </a:r>
          </a:p>
          <a:p>
            <a:pPr marL="514350" indent="-514350">
              <a:buFont typeface="+mj-lt"/>
              <a:buAutoNum type="arabicPeriod"/>
            </a:pPr>
            <a:r>
              <a:rPr lang="en-US" dirty="0" smtClean="0"/>
              <a:t>Inefficient </a:t>
            </a:r>
            <a:r>
              <a:rPr lang="en-US" dirty="0"/>
              <a:t>supply chain and issues in storage and transportation, leading to deterioration of crops.</a:t>
            </a:r>
          </a:p>
          <a:p>
            <a:endParaRPr lang="en-IN" dirty="0"/>
          </a:p>
        </p:txBody>
      </p:sp>
    </p:spTree>
    <p:extLst>
      <p:ext uri="{BB962C8B-B14F-4D97-AF65-F5344CB8AC3E}">
        <p14:creationId xmlns:p14="http://schemas.microsoft.com/office/powerpoint/2010/main" val="2247342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6" y="96521"/>
            <a:ext cx="8596668" cy="1320800"/>
          </a:xfrm>
        </p:spPr>
        <p:txBody>
          <a:bodyPr/>
          <a:lstStyle/>
          <a:p>
            <a:r>
              <a:rPr lang="en-IN" dirty="0" smtClean="0"/>
              <a:t>SOLUTION</a:t>
            </a:r>
            <a:endParaRPr lang="en-IN" dirty="0"/>
          </a:p>
        </p:txBody>
      </p:sp>
      <p:sp>
        <p:nvSpPr>
          <p:cNvPr id="3" name="Content Placeholder 2"/>
          <p:cNvSpPr>
            <a:spLocks noGrp="1"/>
          </p:cNvSpPr>
          <p:nvPr>
            <p:ph idx="1"/>
          </p:nvPr>
        </p:nvSpPr>
        <p:spPr>
          <a:xfrm>
            <a:off x="251120" y="1216152"/>
            <a:ext cx="9560391" cy="4809743"/>
          </a:xfrm>
        </p:spPr>
        <p:txBody>
          <a:bodyPr>
            <a:normAutofit/>
          </a:bodyPr>
          <a:lstStyle/>
          <a:p>
            <a:r>
              <a:rPr lang="en-US" dirty="0" smtClean="0"/>
              <a:t>A </a:t>
            </a:r>
            <a:r>
              <a:rPr lang="en-US" dirty="0"/>
              <a:t>blockchain based transparent market place where the farmers and consumers could implement a co-operative farming method</a:t>
            </a:r>
            <a:r>
              <a:rPr lang="en-US" dirty="0" smtClean="0"/>
              <a:t>.</a:t>
            </a:r>
          </a:p>
          <a:p>
            <a:r>
              <a:rPr lang="en-US" dirty="0" smtClean="0"/>
              <a:t>Here</a:t>
            </a:r>
            <a:r>
              <a:rPr lang="en-US" dirty="0"/>
              <a:t>, the farmers can list the potential crops and the expected yield on his farm on the distributed public ledger. </a:t>
            </a:r>
            <a:endParaRPr lang="en-US" dirty="0" smtClean="0"/>
          </a:p>
          <a:p>
            <a:r>
              <a:rPr lang="en-US" dirty="0" smtClean="0"/>
              <a:t>The </a:t>
            </a:r>
            <a:r>
              <a:rPr lang="en-US" dirty="0"/>
              <a:t>consumers can view the details and check for the farmer credibility based on the previous cultivation and supply. </a:t>
            </a:r>
            <a:endParaRPr lang="en-US" dirty="0" smtClean="0"/>
          </a:p>
          <a:p>
            <a:r>
              <a:rPr lang="en-US" dirty="0" smtClean="0"/>
              <a:t>This </a:t>
            </a:r>
            <a:r>
              <a:rPr lang="en-US" dirty="0"/>
              <a:t>creates a transparent and tamper-proof digital market platform for farm products</a:t>
            </a:r>
            <a:r>
              <a:rPr lang="en-US" dirty="0" smtClean="0"/>
              <a:t>.</a:t>
            </a:r>
          </a:p>
          <a:p>
            <a:r>
              <a:rPr lang="en-US" dirty="0" smtClean="0"/>
              <a:t>Thus </a:t>
            </a:r>
            <a:r>
              <a:rPr lang="en-US" dirty="0"/>
              <a:t>an agreement (consensus) can be formed between farmer and consumer, such that the consumer can fund individual crops or a field and can acquire or the yield from the farm or the profit percentage of its market value. </a:t>
            </a:r>
            <a:endParaRPr lang="en-US" dirty="0" smtClean="0"/>
          </a:p>
          <a:p>
            <a:r>
              <a:rPr lang="en-US" dirty="0" smtClean="0"/>
              <a:t>There </a:t>
            </a:r>
            <a:r>
              <a:rPr lang="en-US" dirty="0"/>
              <a:t>will be a rating mechanism to build the credibility of farmer and consumer based on the previous experiences in the </a:t>
            </a:r>
            <a:r>
              <a:rPr lang="en-US" dirty="0" err="1"/>
              <a:t>agromarket</a:t>
            </a:r>
            <a:r>
              <a:rPr lang="en-US" dirty="0"/>
              <a:t>.</a:t>
            </a:r>
          </a:p>
          <a:p>
            <a:endParaRPr lang="en-IN" dirty="0"/>
          </a:p>
        </p:txBody>
      </p:sp>
    </p:spTree>
    <p:extLst>
      <p:ext uri="{BB962C8B-B14F-4D97-AF65-F5344CB8AC3E}">
        <p14:creationId xmlns:p14="http://schemas.microsoft.com/office/powerpoint/2010/main" val="350634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6992"/>
            <a:ext cx="8596668" cy="414528"/>
          </a:xfrm>
        </p:spPr>
        <p:txBody>
          <a:bodyPr>
            <a:normAutofit fontScale="90000"/>
          </a:bodyPr>
          <a:lstStyle/>
          <a:p>
            <a:r>
              <a:rPr lang="en-IN" dirty="0" smtClean="0"/>
              <a:t>Uniqueness</a:t>
            </a:r>
            <a:endParaRPr lang="en-IN" dirty="0"/>
          </a:p>
        </p:txBody>
      </p:sp>
      <p:sp>
        <p:nvSpPr>
          <p:cNvPr id="3" name="Content Placeholder 2"/>
          <p:cNvSpPr>
            <a:spLocks noGrp="1"/>
          </p:cNvSpPr>
          <p:nvPr>
            <p:ph idx="1"/>
          </p:nvPr>
        </p:nvSpPr>
        <p:spPr>
          <a:xfrm>
            <a:off x="548640" y="1033272"/>
            <a:ext cx="9326880" cy="5008091"/>
          </a:xfrm>
        </p:spPr>
        <p:txBody>
          <a:bodyPr>
            <a:normAutofit lnSpcReduction="10000"/>
          </a:bodyPr>
          <a:lstStyle/>
          <a:p>
            <a:r>
              <a:rPr lang="en-US" sz="2400" dirty="0" smtClean="0"/>
              <a:t>Smart contracts can provide a better agreement between the farmers and consumers in case of discrepancies arising with regard to natural calamities, climate changes or other crop loss situations</a:t>
            </a:r>
          </a:p>
          <a:p>
            <a:r>
              <a:rPr lang="en-US" sz="2400" dirty="0"/>
              <a:t>The farmer does not have to wait for bank loan or other lending mechanisms to raise the initial investment. </a:t>
            </a:r>
            <a:endParaRPr lang="en-US" sz="2400" dirty="0" smtClean="0"/>
          </a:p>
          <a:p>
            <a:r>
              <a:rPr lang="en-US" sz="2400" dirty="0" smtClean="0"/>
              <a:t>The </a:t>
            </a:r>
            <a:r>
              <a:rPr lang="en-US" sz="2400" dirty="0"/>
              <a:t>consumers could provide the fund with zero interest.</a:t>
            </a:r>
          </a:p>
          <a:p>
            <a:r>
              <a:rPr lang="en-US" sz="2400" dirty="0"/>
              <a:t>The consumers could get quality products at cheaper rates as they are funding the crops/fields right from the time of cultivation.</a:t>
            </a:r>
          </a:p>
          <a:p>
            <a:r>
              <a:rPr lang="en-US" sz="2400" dirty="0"/>
              <a:t>No need to have huge farmlands. </a:t>
            </a:r>
            <a:endParaRPr lang="en-US" sz="2400" dirty="0" smtClean="0"/>
          </a:p>
          <a:p>
            <a:r>
              <a:rPr lang="en-US" sz="2400" dirty="0" smtClean="0"/>
              <a:t>Even </a:t>
            </a:r>
            <a:r>
              <a:rPr lang="en-US" sz="2400" dirty="0"/>
              <a:t>the small scale farmers and household farmers can also sell their products and yield better profit.</a:t>
            </a:r>
          </a:p>
          <a:p>
            <a:endParaRPr lang="en-IN" dirty="0"/>
          </a:p>
        </p:txBody>
      </p:sp>
    </p:spTree>
    <p:extLst>
      <p:ext uri="{BB962C8B-B14F-4D97-AF65-F5344CB8AC3E}">
        <p14:creationId xmlns:p14="http://schemas.microsoft.com/office/powerpoint/2010/main" val="344957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System Architecture</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84310"/>
            <a:ext cx="8596312" cy="3033992"/>
          </a:xfrm>
        </p:spPr>
      </p:pic>
    </p:spTree>
    <p:extLst>
      <p:ext uri="{BB962C8B-B14F-4D97-AF65-F5344CB8AC3E}">
        <p14:creationId xmlns:p14="http://schemas.microsoft.com/office/powerpoint/2010/main" val="2420201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526</TotalTime>
  <Words>402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Idea Pitch</vt:lpstr>
      <vt:lpstr>THE PROBLEM</vt:lpstr>
      <vt:lpstr>SOLUTION</vt:lpstr>
      <vt:lpstr>Uniqueness</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krishnakailasa2000@gmail.com</dc:creator>
  <cp:lastModifiedBy>krishnakailasa2000@gmail.com</cp:lastModifiedBy>
  <cp:revision>9</cp:revision>
  <dcterms:created xsi:type="dcterms:W3CDTF">2020-10-28T05:53:21Z</dcterms:created>
  <dcterms:modified xsi:type="dcterms:W3CDTF">2020-11-23T18:47:02Z</dcterms:modified>
</cp:coreProperties>
</file>