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5"/>
  </p:notesMasterIdLst>
  <p:sldIdLst>
    <p:sldId id="351" r:id="rId2"/>
    <p:sldId id="381" r:id="rId3"/>
    <p:sldId id="382" r:id="rId4"/>
    <p:sldId id="385" r:id="rId5"/>
    <p:sldId id="384" r:id="rId6"/>
    <p:sldId id="383" r:id="rId7"/>
    <p:sldId id="361" r:id="rId8"/>
    <p:sldId id="352" r:id="rId9"/>
    <p:sldId id="355" r:id="rId10"/>
    <p:sldId id="356" r:id="rId11"/>
    <p:sldId id="354" r:id="rId12"/>
    <p:sldId id="357" r:id="rId13"/>
    <p:sldId id="386" r:id="rId14"/>
    <p:sldId id="387" r:id="rId15"/>
    <p:sldId id="388" r:id="rId16"/>
    <p:sldId id="389" r:id="rId17"/>
    <p:sldId id="390" r:id="rId18"/>
    <p:sldId id="391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7" r:id="rId33"/>
    <p:sldId id="406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35" r:id="rId62"/>
    <p:sldId id="436" r:id="rId63"/>
    <p:sldId id="437" r:id="rId64"/>
    <p:sldId id="438" r:id="rId65"/>
    <p:sldId id="439" r:id="rId66"/>
    <p:sldId id="440" r:id="rId67"/>
    <p:sldId id="441" r:id="rId68"/>
    <p:sldId id="442" r:id="rId69"/>
    <p:sldId id="443" r:id="rId70"/>
    <p:sldId id="444" r:id="rId71"/>
    <p:sldId id="445" r:id="rId72"/>
    <p:sldId id="446" r:id="rId73"/>
    <p:sldId id="447" r:id="rId74"/>
    <p:sldId id="448" r:id="rId75"/>
    <p:sldId id="449" r:id="rId76"/>
    <p:sldId id="450" r:id="rId77"/>
    <p:sldId id="451" r:id="rId78"/>
    <p:sldId id="452" r:id="rId79"/>
    <p:sldId id="453" r:id="rId80"/>
    <p:sldId id="454" r:id="rId81"/>
    <p:sldId id="455" r:id="rId82"/>
    <p:sldId id="456" r:id="rId83"/>
    <p:sldId id="457" r:id="rId84"/>
    <p:sldId id="458" r:id="rId85"/>
    <p:sldId id="459" r:id="rId86"/>
    <p:sldId id="460" r:id="rId87"/>
    <p:sldId id="461" r:id="rId88"/>
    <p:sldId id="462" r:id="rId89"/>
    <p:sldId id="463" r:id="rId90"/>
    <p:sldId id="464" r:id="rId91"/>
    <p:sldId id="465" r:id="rId92"/>
    <p:sldId id="466" r:id="rId93"/>
    <p:sldId id="467" r:id="rId94"/>
    <p:sldId id="468" r:id="rId95"/>
    <p:sldId id="469" r:id="rId96"/>
    <p:sldId id="470" r:id="rId97"/>
    <p:sldId id="471" r:id="rId98"/>
    <p:sldId id="472" r:id="rId99"/>
    <p:sldId id="473" r:id="rId100"/>
    <p:sldId id="474" r:id="rId101"/>
    <p:sldId id="475" r:id="rId102"/>
    <p:sldId id="476" r:id="rId103"/>
    <p:sldId id="477" r:id="rId104"/>
    <p:sldId id="478" r:id="rId105"/>
    <p:sldId id="479" r:id="rId106"/>
    <p:sldId id="480" r:id="rId107"/>
    <p:sldId id="481" r:id="rId108"/>
    <p:sldId id="482" r:id="rId109"/>
    <p:sldId id="483" r:id="rId110"/>
    <p:sldId id="484" r:id="rId111"/>
    <p:sldId id="485" r:id="rId112"/>
    <p:sldId id="486" r:id="rId113"/>
    <p:sldId id="487" r:id="rId114"/>
    <p:sldId id="488" r:id="rId115"/>
    <p:sldId id="489" r:id="rId116"/>
    <p:sldId id="490" r:id="rId117"/>
    <p:sldId id="491" r:id="rId118"/>
    <p:sldId id="492" r:id="rId119"/>
    <p:sldId id="493" r:id="rId120"/>
    <p:sldId id="494" r:id="rId121"/>
    <p:sldId id="495" r:id="rId122"/>
    <p:sldId id="496" r:id="rId123"/>
    <p:sldId id="497" r:id="rId124"/>
    <p:sldId id="498" r:id="rId125"/>
    <p:sldId id="499" r:id="rId126"/>
    <p:sldId id="500" r:id="rId127"/>
    <p:sldId id="501" r:id="rId128"/>
    <p:sldId id="502" r:id="rId129"/>
    <p:sldId id="503" r:id="rId130"/>
    <p:sldId id="504" r:id="rId131"/>
    <p:sldId id="505" r:id="rId132"/>
    <p:sldId id="506" r:id="rId133"/>
    <p:sldId id="507" r:id="rId134"/>
    <p:sldId id="508" r:id="rId135"/>
    <p:sldId id="509" r:id="rId136"/>
    <p:sldId id="510" r:id="rId137"/>
    <p:sldId id="511" r:id="rId138"/>
    <p:sldId id="512" r:id="rId139"/>
    <p:sldId id="513" r:id="rId140"/>
    <p:sldId id="514" r:id="rId141"/>
    <p:sldId id="515" r:id="rId142"/>
    <p:sldId id="516" r:id="rId143"/>
    <p:sldId id="517" r:id="rId144"/>
    <p:sldId id="518" r:id="rId145"/>
    <p:sldId id="519" r:id="rId146"/>
    <p:sldId id="520" r:id="rId147"/>
    <p:sldId id="521" r:id="rId148"/>
    <p:sldId id="522" r:id="rId149"/>
    <p:sldId id="523" r:id="rId150"/>
    <p:sldId id="524" r:id="rId151"/>
    <p:sldId id="525" r:id="rId152"/>
    <p:sldId id="526" r:id="rId153"/>
    <p:sldId id="527" r:id="rId154"/>
    <p:sldId id="528" r:id="rId155"/>
    <p:sldId id="529" r:id="rId156"/>
    <p:sldId id="531" r:id="rId157"/>
    <p:sldId id="532" r:id="rId158"/>
    <p:sldId id="533" r:id="rId159"/>
    <p:sldId id="534" r:id="rId160"/>
    <p:sldId id="535" r:id="rId161"/>
    <p:sldId id="536" r:id="rId162"/>
    <p:sldId id="537" r:id="rId163"/>
    <p:sldId id="538" r:id="rId164"/>
    <p:sldId id="541" r:id="rId165"/>
    <p:sldId id="539" r:id="rId166"/>
    <p:sldId id="542" r:id="rId167"/>
    <p:sldId id="543" r:id="rId168"/>
    <p:sldId id="544" r:id="rId169"/>
    <p:sldId id="545" r:id="rId170"/>
    <p:sldId id="546" r:id="rId171"/>
    <p:sldId id="547" r:id="rId172"/>
    <p:sldId id="548" r:id="rId173"/>
    <p:sldId id="549" r:id="rId174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8" autoAdjust="0"/>
    <p:restoredTop sz="94624" autoAdjust="0"/>
  </p:normalViewPr>
  <p:slideViewPr>
    <p:cSldViewPr>
      <p:cViewPr varScale="1">
        <p:scale>
          <a:sx n="75" d="100"/>
          <a:sy n="75" d="100"/>
        </p:scale>
        <p:origin x="424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4EC2A-FDF3-4254-88C2-606467EAFA90}" type="datetimeFigureOut">
              <a:rPr kumimoji="1" lang="ja-JP" altLang="en-US" smtClean="0"/>
              <a:pPr/>
              <a:t>2021/11/18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36E8-7996-4269-8179-31160DDCA74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16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CCC0-CBED-4778-9ECA-F8E97731A2CD}" type="datetime1">
              <a:rPr kumimoji="1" lang="ja-JP" altLang="en-US" smtClean="0"/>
              <a:pPr/>
              <a:t>2021/11/18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DD8-9D27-46A0-B7C5-74FC3A5C89B9}" type="datetime1">
              <a:rPr kumimoji="1" lang="ja-JP" altLang="en-US" smtClean="0"/>
              <a:pPr/>
              <a:t>2021/11/18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117B-F653-4CEA-8394-D40DA411B352}" type="datetime1">
              <a:rPr kumimoji="1" lang="ja-JP" altLang="en-US" smtClean="0"/>
              <a:pPr/>
              <a:t>2021/11/18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D9DF-88D5-4A88-A9D2-3EF0F31B987E}" type="datetime1">
              <a:rPr kumimoji="1" lang="ja-JP" altLang="en-US" smtClean="0"/>
              <a:pPr/>
              <a:t>2021/11/18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2C4B-7D23-405A-BBE6-65493CE9575D}" type="datetime1">
              <a:rPr kumimoji="1" lang="ja-JP" altLang="en-US" smtClean="0"/>
              <a:pPr/>
              <a:t>2021/11/18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E1C8-92E8-4070-9415-08FC2E401183}" type="datetime1">
              <a:rPr kumimoji="1" lang="ja-JP" altLang="en-US" smtClean="0"/>
              <a:pPr/>
              <a:t>2021/11/18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4093-19FD-4EDB-B9CD-F6133F69D417}" type="datetime1">
              <a:rPr kumimoji="1" lang="ja-JP" altLang="en-US" smtClean="0"/>
              <a:pPr/>
              <a:t>2021/11/18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BE9D-9D51-47BB-9918-C96A826233D0}" type="datetime1">
              <a:rPr kumimoji="1" lang="ja-JP" altLang="en-US" smtClean="0"/>
              <a:pPr/>
              <a:t>2021/11/18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14E72-7134-4DE5-9330-E6962AC0D0B8}" type="datetime1">
              <a:rPr kumimoji="1" lang="ja-JP" altLang="en-US" smtClean="0"/>
              <a:pPr/>
              <a:t>2021/11/18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9E36-F04E-4486-9EFD-FEB09FCEB27E}" type="datetime1">
              <a:rPr kumimoji="1" lang="ja-JP" altLang="en-US" smtClean="0"/>
              <a:pPr/>
              <a:t>2021/11/18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9322-453F-4665-B4B2-AC785087C8D0}" type="datetime1">
              <a:rPr kumimoji="1" lang="ja-JP" altLang="en-US" smtClean="0"/>
              <a:pPr/>
              <a:t>2021/11/18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9940F-7347-43A5-B5FA-F0B9D3AC5F57}" type="datetime1">
              <a:rPr kumimoji="1" lang="ja-JP" altLang="en-US" smtClean="0"/>
              <a:pPr/>
              <a:t>2021/11/18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FEAE-6A1F-4AF0-BD62-D36E35D226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 bwMode="auto">
          <a:xfrm>
            <a:off x="214313" y="428626"/>
            <a:ext cx="8786812" cy="107156"/>
          </a:xfrm>
          <a:prstGeom prst="roundRect">
            <a:avLst/>
          </a:prstGeom>
          <a:gradFill>
            <a:gsLst>
              <a:gs pos="0">
                <a:srgbClr val="666699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0"/>
          </a:gradFill>
          <a:ln>
            <a:noFill/>
          </a:ln>
          <a:effectLst/>
          <a:ex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1" y="2"/>
            <a:ext cx="3275856" cy="4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keywords.asp" TargetMode="Externa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quake.usgs.gov/earthquakes/fee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python/python-tutoria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059582"/>
            <a:ext cx="8651304" cy="295232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PYTHON BASICS COURSE</a:t>
            </a:r>
            <a:endParaRPr lang="th-TH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3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3518"/>
            <a:ext cx="8229600" cy="857250"/>
          </a:xfrm>
        </p:spPr>
        <p:txBody>
          <a:bodyPr/>
          <a:lstStyle/>
          <a:p>
            <a:r>
              <a:rPr lang="en-US" dirty="0"/>
              <a:t>Setting up </a:t>
            </a:r>
            <a:r>
              <a:rPr lang="en-US" dirty="0" err="1" smtClean="0"/>
              <a:t>miniconda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214" y="1402365"/>
            <a:ext cx="4315569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447" y="1200150"/>
            <a:ext cx="3171106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100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4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609" y="1200150"/>
            <a:ext cx="3210782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101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69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211262"/>
            <a:ext cx="4838700" cy="3371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102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9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 Statements with Lists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for Special Items</a:t>
            </a:r>
          </a:p>
          <a:p>
            <a:r>
              <a:rPr lang="en-US" dirty="0" smtClean="0"/>
              <a:t>Checking That a List Is not Empty</a:t>
            </a:r>
          </a:p>
          <a:p>
            <a:r>
              <a:rPr lang="en-US" dirty="0" smtClean="0"/>
              <a:t>Using Multiple Lists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103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7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005" y="1200150"/>
            <a:ext cx="4301990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104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8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160" y="1200150"/>
            <a:ext cx="3107680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105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346" y="1200150"/>
            <a:ext cx="2979308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106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2" y="661986"/>
            <a:ext cx="8229600" cy="857250"/>
          </a:xfrm>
        </p:spPr>
        <p:txBody>
          <a:bodyPr/>
          <a:lstStyle/>
          <a:p>
            <a:r>
              <a:rPr lang="en-US" dirty="0" smtClean="0"/>
              <a:t>Styling Your if Statements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337" y="2011362"/>
            <a:ext cx="5267325" cy="1771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107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3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108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42972" y="2355726"/>
            <a:ext cx="34408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DICTIONARIES</a:t>
            </a:r>
            <a:endParaRPr lang="th-TH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3352432" y="1131590"/>
            <a:ext cx="2421881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</a:t>
            </a:r>
            <a:r>
              <a:rPr lang="en-US" dirty="0"/>
              <a:t>6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616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857250"/>
          </a:xfrm>
        </p:spPr>
        <p:txBody>
          <a:bodyPr/>
          <a:lstStyle/>
          <a:p>
            <a:r>
              <a:rPr lang="en-US" dirty="0" smtClean="0"/>
              <a:t>What are dictionaries?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Python's dictionaries allow you to connect pieces </a:t>
            </a:r>
            <a:r>
              <a:rPr lang="en-US" dirty="0" smtClean="0"/>
              <a:t>of related information each </a:t>
            </a:r>
            <a:r>
              <a:rPr lang="en-US" dirty="0"/>
              <a:t>piece of information in </a:t>
            </a:r>
            <a:r>
              <a:rPr lang="en-US" dirty="0" smtClean="0"/>
              <a:t>a dictionary </a:t>
            </a:r>
            <a:r>
              <a:rPr lang="en-US" dirty="0"/>
              <a:t>is stored as a </a:t>
            </a:r>
            <a:r>
              <a:rPr lang="en-US" dirty="0">
                <a:solidFill>
                  <a:srgbClr val="0070C0"/>
                </a:solidFill>
              </a:rPr>
              <a:t>key-value pair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Can provide </a:t>
            </a:r>
            <a:r>
              <a:rPr lang="en-US" dirty="0"/>
              <a:t>a key, Python </a:t>
            </a:r>
            <a:r>
              <a:rPr lang="en-US" dirty="0">
                <a:solidFill>
                  <a:srgbClr val="0070C0"/>
                </a:solidFill>
              </a:rPr>
              <a:t>returns the value </a:t>
            </a:r>
            <a:r>
              <a:rPr lang="en-US" dirty="0" smtClean="0">
                <a:solidFill>
                  <a:srgbClr val="0070C0"/>
                </a:solidFill>
              </a:rPr>
              <a:t>associated with </a:t>
            </a:r>
            <a:r>
              <a:rPr lang="en-US" dirty="0">
                <a:solidFill>
                  <a:srgbClr val="0070C0"/>
                </a:solidFill>
              </a:rPr>
              <a:t>that key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loop through all the </a:t>
            </a:r>
            <a:r>
              <a:rPr lang="en-US" dirty="0" smtClean="0"/>
              <a:t>key-value pairs</a:t>
            </a:r>
            <a:r>
              <a:rPr lang="en-US" dirty="0"/>
              <a:t>, all the keys, or all the values.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109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4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Extension(visual studio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7" y="1447841"/>
            <a:ext cx="8229600" cy="3394472"/>
          </a:xfrm>
        </p:spPr>
        <p:txBody>
          <a:bodyPr/>
          <a:lstStyle/>
          <a:p>
            <a:r>
              <a:rPr lang="en-US" sz="2400" dirty="0" smtClean="0"/>
              <a:t>Python</a:t>
            </a:r>
          </a:p>
          <a:p>
            <a:r>
              <a:rPr lang="en-US" sz="2400" dirty="0" smtClean="0"/>
              <a:t>python snippets</a:t>
            </a:r>
          </a:p>
          <a:p>
            <a:pPr marL="0" indent="0">
              <a:buNone/>
            </a:pPr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1550"/>
            <a:ext cx="8229600" cy="857250"/>
          </a:xfrm>
        </p:spPr>
        <p:txBody>
          <a:bodyPr/>
          <a:lstStyle/>
          <a:p>
            <a:r>
              <a:rPr lang="en-US" dirty="0" smtClean="0"/>
              <a:t>A Simple Dictionary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5" y="1968500"/>
            <a:ext cx="5314950" cy="1857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Dictionaries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Accessing values</a:t>
            </a:r>
          </a:p>
          <a:p>
            <a:r>
              <a:rPr lang="en-US" dirty="0" smtClean="0"/>
              <a:t>Adding new key-value pairs</a:t>
            </a:r>
          </a:p>
          <a:p>
            <a:r>
              <a:rPr lang="en-US" dirty="0" smtClean="0"/>
              <a:t>Starting with an empty dictionary</a:t>
            </a:r>
          </a:p>
          <a:p>
            <a:r>
              <a:rPr lang="en-US" dirty="0" smtClean="0"/>
              <a:t>Modify values</a:t>
            </a:r>
          </a:p>
          <a:p>
            <a:pPr lvl="1"/>
            <a:r>
              <a:rPr lang="en-US" dirty="0" smtClean="0"/>
              <a:t>ex. Track the position of an alien that move at different speeds</a:t>
            </a:r>
          </a:p>
          <a:p>
            <a:r>
              <a:rPr lang="en-US" dirty="0" smtClean="0"/>
              <a:t>Removing key-value pairs</a:t>
            </a:r>
          </a:p>
          <a:p>
            <a:r>
              <a:rPr lang="en-US" dirty="0" smtClean="0"/>
              <a:t>Using get() to access values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3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148" y="1200150"/>
            <a:ext cx="3509704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2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938" y="1200150"/>
            <a:ext cx="4262124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3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Looping Through a Dictionary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Looping through all key-value pairs</a:t>
            </a:r>
          </a:p>
          <a:p>
            <a:r>
              <a:rPr lang="en-US" dirty="0" smtClean="0"/>
              <a:t>Looping through all the keys</a:t>
            </a:r>
          </a:p>
          <a:p>
            <a:r>
              <a:rPr lang="en-US" dirty="0" smtClean="0"/>
              <a:t>Looping through a dictionary’s keys in a particular order</a:t>
            </a:r>
          </a:p>
          <a:p>
            <a:r>
              <a:rPr lang="en-US" dirty="0" smtClean="0"/>
              <a:t>Looping though all values in a 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0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887" y="1749425"/>
            <a:ext cx="4848225" cy="22955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0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222" y="1200150"/>
            <a:ext cx="3019556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73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625" y="2387600"/>
            <a:ext cx="4476750" cy="10191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of dictionaries</a:t>
            </a:r>
          </a:p>
          <a:p>
            <a:r>
              <a:rPr lang="en-US" dirty="0" smtClean="0"/>
              <a:t>A list in a dictionaries</a:t>
            </a:r>
          </a:p>
          <a:p>
            <a:r>
              <a:rPr lang="en-US" dirty="0" smtClean="0"/>
              <a:t>A dictionary in a dictionary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6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984" y="1200150"/>
            <a:ext cx="3556032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4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857250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  <a:r>
              <a:rPr lang="en-US" dirty="0" err="1" smtClean="0"/>
              <a:t>miniconda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714"/>
            <a:ext cx="8229600" cy="3394472"/>
          </a:xfrm>
        </p:spPr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list</a:t>
            </a:r>
          </a:p>
          <a:p>
            <a:r>
              <a:rPr lang="en-US" dirty="0" err="1" smtClean="0"/>
              <a:t>Conda</a:t>
            </a:r>
            <a:r>
              <a:rPr lang="en-US" dirty="0" smtClean="0"/>
              <a:t> create –n </a:t>
            </a:r>
            <a:r>
              <a:rPr lang="en-US" dirty="0" err="1" smtClean="0"/>
              <a:t>basic_python</a:t>
            </a:r>
            <a:r>
              <a:rPr lang="en-US" dirty="0" smtClean="0"/>
              <a:t> python</a:t>
            </a:r>
          </a:p>
          <a:p>
            <a:r>
              <a:rPr lang="en-US" dirty="0" err="1" smtClean="0"/>
              <a:t>Conda</a:t>
            </a:r>
            <a:r>
              <a:rPr lang="en-US" dirty="0" smtClean="0"/>
              <a:t> activate </a:t>
            </a:r>
            <a:r>
              <a:rPr lang="en-US" dirty="0" err="1" smtClean="0"/>
              <a:t>basic_python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2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901" y="1200150"/>
            <a:ext cx="2988197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21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121</a:t>
            </a:fld>
            <a:endParaRPr kumimoji="1" lang="ja-JP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2601912"/>
            <a:ext cx="4838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122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59263" y="2355726"/>
            <a:ext cx="74082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USER INPUT AND WHILE LOOPS</a:t>
            </a:r>
            <a:endParaRPr lang="th-TH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3352432" y="1131590"/>
            <a:ext cx="2421881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7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242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885"/>
            <a:ext cx="8229600" cy="857250"/>
          </a:xfrm>
        </p:spPr>
        <p:txBody>
          <a:bodyPr/>
          <a:lstStyle/>
          <a:p>
            <a:r>
              <a:rPr lang="en-US" dirty="0" smtClean="0"/>
              <a:t>Input() Function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case</a:t>
            </a:r>
          </a:p>
          <a:p>
            <a:r>
              <a:rPr lang="en-US" dirty="0" smtClean="0"/>
              <a:t>Writing clear prompts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int</a:t>
            </a:r>
            <a:r>
              <a:rPr lang="en-US" dirty="0" smtClean="0"/>
              <a:t>() to accept numerical input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7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225" y="1275606"/>
            <a:ext cx="4781550" cy="962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124</a:t>
            </a:fld>
            <a:endParaRPr kumimoji="1" lang="ja-JP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237631"/>
            <a:ext cx="48101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while loops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while loop in action</a:t>
            </a:r>
          </a:p>
          <a:p>
            <a:r>
              <a:rPr lang="en-US" dirty="0" smtClean="0"/>
              <a:t>Letting the user choose when to quit</a:t>
            </a:r>
          </a:p>
          <a:p>
            <a:r>
              <a:rPr lang="en-US" dirty="0" smtClean="0"/>
              <a:t>Using a flag</a:t>
            </a:r>
          </a:p>
          <a:p>
            <a:r>
              <a:rPr lang="en-US" dirty="0" smtClean="0"/>
              <a:t>Using break to exit a loop</a:t>
            </a:r>
          </a:p>
          <a:p>
            <a:r>
              <a:rPr lang="en-US" dirty="0" smtClean="0"/>
              <a:t>Using continue in a loop</a:t>
            </a:r>
          </a:p>
          <a:p>
            <a:r>
              <a:rPr lang="en-US" dirty="0" smtClean="0"/>
              <a:t>Avoiding infinite loops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9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325562"/>
            <a:ext cx="4838700" cy="3143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6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578" y="1200150"/>
            <a:ext cx="3772844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2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a while loop with lists and Dictionaries</a:t>
            </a:r>
            <a:endParaRPr lang="th-T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items from one list to another</a:t>
            </a:r>
          </a:p>
          <a:p>
            <a:r>
              <a:rPr lang="en-US" dirty="0" smtClean="0"/>
              <a:t>Removing all instances of specific values from a list</a:t>
            </a:r>
          </a:p>
          <a:p>
            <a:r>
              <a:rPr lang="en-US" dirty="0" smtClean="0"/>
              <a:t>Filling a dictionary with user input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5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37" y="1181696"/>
            <a:ext cx="4810125" cy="1733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857250"/>
          </a:xfrm>
        </p:spPr>
        <p:txBody>
          <a:bodyPr/>
          <a:lstStyle/>
          <a:p>
            <a:r>
              <a:rPr lang="en-US" dirty="0" smtClean="0"/>
              <a:t>Running Hello world program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062162"/>
            <a:ext cx="54578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587" y="1200150"/>
            <a:ext cx="4042825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131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18345" y="2355726"/>
            <a:ext cx="2890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FUNCTIONS</a:t>
            </a:r>
            <a:endParaRPr lang="th-TH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3352432" y="1131590"/>
            <a:ext cx="2421881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</a:t>
            </a:r>
            <a:r>
              <a:rPr lang="en-US" dirty="0"/>
              <a:t>8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956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functions 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Functions are named blocks of code designed to </a:t>
            </a:r>
            <a:r>
              <a:rPr lang="en-US" dirty="0" smtClean="0"/>
              <a:t>do one </a:t>
            </a:r>
            <a:r>
              <a:rPr lang="en-US" dirty="0"/>
              <a:t>specific job.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allow you to write </a:t>
            </a:r>
            <a:r>
              <a:rPr lang="en-US" dirty="0" smtClean="0"/>
              <a:t>code once </a:t>
            </a:r>
            <a:r>
              <a:rPr lang="en-US" dirty="0"/>
              <a:t>that can then be run whenever you need </a:t>
            </a:r>
            <a:r>
              <a:rPr lang="en-US" dirty="0" smtClean="0"/>
              <a:t>to accomplish </a:t>
            </a:r>
            <a:r>
              <a:rPr lang="en-US" dirty="0"/>
              <a:t>the same task.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can take in </a:t>
            </a:r>
            <a:r>
              <a:rPr lang="en-US" dirty="0" smtClean="0"/>
              <a:t>the information </a:t>
            </a:r>
            <a:r>
              <a:rPr lang="en-US" dirty="0"/>
              <a:t>they need, and return the information </a:t>
            </a:r>
            <a:r>
              <a:rPr lang="en-US" dirty="0" smtClean="0"/>
              <a:t>they generate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functions effectively makes </a:t>
            </a:r>
            <a:r>
              <a:rPr lang="en-US" dirty="0" smtClean="0"/>
              <a:t>your programs </a:t>
            </a:r>
            <a:r>
              <a:rPr lang="en-US" dirty="0"/>
              <a:t>easier to write, read, test, and fix.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7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40" y="598486"/>
            <a:ext cx="8229600" cy="85725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133</a:t>
            </a:fld>
            <a:endParaRPr kumimoji="1"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information to a function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33020"/>
            <a:ext cx="54483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4836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682"/>
            <a:ext cx="8229600" cy="857250"/>
          </a:xfrm>
        </p:spPr>
        <p:txBody>
          <a:bodyPr/>
          <a:lstStyle/>
          <a:p>
            <a:r>
              <a:rPr lang="en-US" dirty="0" smtClean="0"/>
              <a:t>Passing information to a function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6" y="1779662"/>
            <a:ext cx="5136220" cy="20162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41658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1"/>
            <a:ext cx="8229600" cy="857250"/>
          </a:xfrm>
        </p:spPr>
        <p:txBody>
          <a:bodyPr/>
          <a:lstStyle/>
          <a:p>
            <a:r>
              <a:rPr lang="en-US" dirty="0" smtClean="0"/>
              <a:t>Arguments and parameters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Positional argument</a:t>
            </a:r>
          </a:p>
          <a:p>
            <a:r>
              <a:rPr lang="en-US" dirty="0" smtClean="0"/>
              <a:t>Multiple function calls</a:t>
            </a:r>
          </a:p>
          <a:p>
            <a:r>
              <a:rPr lang="en-US" dirty="0" smtClean="0"/>
              <a:t>Order matters in positional arguments</a:t>
            </a:r>
          </a:p>
          <a:p>
            <a:r>
              <a:rPr lang="en-US" dirty="0" smtClean="0"/>
              <a:t>Keyword arguments</a:t>
            </a:r>
          </a:p>
          <a:p>
            <a:r>
              <a:rPr lang="en-US" dirty="0" smtClean="0"/>
              <a:t>Default values</a:t>
            </a:r>
          </a:p>
          <a:p>
            <a:r>
              <a:rPr lang="en-US" dirty="0" smtClean="0"/>
              <a:t>Equivalent function calls</a:t>
            </a:r>
          </a:p>
          <a:p>
            <a:r>
              <a:rPr lang="en-US" dirty="0" smtClean="0"/>
              <a:t>Avoiding argument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86954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37" y="1743671"/>
            <a:ext cx="4810125" cy="11715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83062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718" y="1200150"/>
            <a:ext cx="3750564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23565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values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Returning a simple value</a:t>
            </a:r>
          </a:p>
          <a:p>
            <a:r>
              <a:rPr lang="en-US" dirty="0" smtClean="0"/>
              <a:t>Making a argument optional</a:t>
            </a:r>
          </a:p>
          <a:p>
            <a:r>
              <a:rPr lang="en-US" dirty="0" smtClean="0"/>
              <a:t>Returning</a:t>
            </a:r>
            <a:r>
              <a:rPr lang="th-TH" dirty="0" smtClean="0"/>
              <a:t> </a:t>
            </a:r>
            <a:r>
              <a:rPr lang="en-US" dirty="0" smtClean="0"/>
              <a:t>a dictionary</a:t>
            </a:r>
          </a:p>
          <a:p>
            <a:r>
              <a:rPr lang="en-US" dirty="0" smtClean="0"/>
              <a:t>Using a function with a while loop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0872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list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 list</a:t>
            </a:r>
          </a:p>
          <a:p>
            <a:r>
              <a:rPr lang="en-US" dirty="0" smtClean="0"/>
              <a:t>Modifying a list in a function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36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8181" y="2355726"/>
            <a:ext cx="84503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VARIABLES AND SIMPLE DATA </a:t>
            </a:r>
            <a:r>
              <a:rPr lang="en-US" dirty="0" smtClean="0"/>
              <a:t>TYPES</a:t>
            </a:r>
            <a:endParaRPr lang="th-TH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3352432" y="1131590"/>
            <a:ext cx="2421881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351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Passing an arbitrary number of arguments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Mixing position and arbitrary arguments</a:t>
            </a:r>
          </a:p>
          <a:p>
            <a:r>
              <a:rPr lang="en-US" dirty="0" smtClean="0"/>
              <a:t>Using arbitrary keyword arguments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33598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functions in modules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an entire module</a:t>
            </a:r>
          </a:p>
          <a:p>
            <a:r>
              <a:rPr lang="en-US" dirty="0" smtClean="0"/>
              <a:t>Importing specific functions</a:t>
            </a:r>
          </a:p>
          <a:p>
            <a:r>
              <a:rPr lang="en-US" dirty="0" smtClean="0"/>
              <a:t>Using as to give a function an alias</a:t>
            </a:r>
          </a:p>
          <a:p>
            <a:r>
              <a:rPr lang="en-US" dirty="0" smtClean="0"/>
              <a:t>Using as to give a module an alias</a:t>
            </a:r>
          </a:p>
          <a:p>
            <a:r>
              <a:rPr lang="en-US" dirty="0" smtClean="0"/>
              <a:t>Importing all functions in module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9233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functions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Functions should have descriptive names, and these names should use lowercase letters and underscores</a:t>
            </a:r>
            <a:r>
              <a:rPr lang="en-US" dirty="0" smtClean="0"/>
              <a:t>.</a:t>
            </a:r>
          </a:p>
          <a:p>
            <a:r>
              <a:rPr lang="en-US" dirty="0"/>
              <a:t>Every function should have a comment that explains concisely what the function does. This comment should appear immediately after the function definition and use the </a:t>
            </a:r>
            <a:r>
              <a:rPr lang="en-US" dirty="0" smtClean="0"/>
              <a:t>doc string </a:t>
            </a:r>
            <a:r>
              <a:rPr lang="en-US" dirty="0"/>
              <a:t>format.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7491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143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13616" y="2355726"/>
            <a:ext cx="20995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CLASSES</a:t>
            </a:r>
            <a:endParaRPr lang="th-TH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3352432" y="1131590"/>
            <a:ext cx="2421881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9318235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616"/>
            <a:ext cx="8229600" cy="857250"/>
          </a:xfrm>
        </p:spPr>
        <p:txBody>
          <a:bodyPr/>
          <a:lstStyle/>
          <a:p>
            <a:r>
              <a:rPr lang="en-US" dirty="0" smtClean="0"/>
              <a:t>What are classes 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2778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Classes are the foundation of </a:t>
            </a:r>
            <a:r>
              <a:rPr lang="en-US" dirty="0" smtClean="0"/>
              <a:t>object-oriented programming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Classes </a:t>
            </a:r>
            <a:r>
              <a:rPr lang="en-US" dirty="0"/>
              <a:t>represent real-world </a:t>
            </a:r>
            <a:r>
              <a:rPr lang="en-US" dirty="0" smtClean="0"/>
              <a:t>things you </a:t>
            </a:r>
            <a:r>
              <a:rPr lang="en-US" dirty="0"/>
              <a:t>want to model in your programs: for </a:t>
            </a:r>
            <a:r>
              <a:rPr lang="en-US" dirty="0" smtClean="0"/>
              <a:t>example dogs</a:t>
            </a:r>
            <a:r>
              <a:rPr lang="en-US" dirty="0"/>
              <a:t>, cars, and robots.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use a class to </a:t>
            </a:r>
            <a:r>
              <a:rPr lang="en-US" dirty="0" smtClean="0"/>
              <a:t>make objects</a:t>
            </a:r>
            <a:r>
              <a:rPr lang="en-US" dirty="0"/>
              <a:t>, which are specific instances of dogs, cars,</a:t>
            </a:r>
          </a:p>
          <a:p>
            <a:r>
              <a:rPr lang="en-US" dirty="0"/>
              <a:t>and robots.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class defines the general behavior </a:t>
            </a:r>
            <a:r>
              <a:rPr lang="en-US" dirty="0" smtClean="0"/>
              <a:t>that a </a:t>
            </a:r>
            <a:r>
              <a:rPr lang="en-US" dirty="0"/>
              <a:t>whole category of objects can have, and </a:t>
            </a:r>
            <a:r>
              <a:rPr lang="en-US" dirty="0" smtClean="0"/>
              <a:t>the information </a:t>
            </a:r>
            <a:r>
              <a:rPr lang="en-US" dirty="0"/>
              <a:t>that can be associated with those objects.</a:t>
            </a:r>
          </a:p>
          <a:p>
            <a:r>
              <a:rPr lang="en-US" dirty="0"/>
              <a:t>Classes can inherit from each other – you </a:t>
            </a:r>
            <a:r>
              <a:rPr lang="en-US" dirty="0" smtClean="0"/>
              <a:t>can write </a:t>
            </a:r>
            <a:r>
              <a:rPr lang="en-US" dirty="0"/>
              <a:t>a class that extends the functionality of </a:t>
            </a:r>
            <a:r>
              <a:rPr lang="en-US" dirty="0" smtClean="0"/>
              <a:t>an existing </a:t>
            </a:r>
            <a:r>
              <a:rPr lang="en-US" dirty="0"/>
              <a:t>class. This allows you to code efficiently for </a:t>
            </a:r>
            <a:r>
              <a:rPr lang="en-US" dirty="0" smtClean="0"/>
              <a:t>a </a:t>
            </a:r>
            <a:r>
              <a:rPr lang="en-GB" dirty="0" smtClean="0"/>
              <a:t>wide </a:t>
            </a:r>
            <a:r>
              <a:rPr lang="en-GB" dirty="0"/>
              <a:t>variety of situations.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19752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and Using a Class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Creating the Dog Class</a:t>
            </a:r>
          </a:p>
          <a:p>
            <a:r>
              <a:rPr lang="en-US" dirty="0" smtClean="0"/>
              <a:t>The __</a:t>
            </a:r>
            <a:r>
              <a:rPr lang="en-US" dirty="0" err="1" smtClean="0"/>
              <a:t>init</a:t>
            </a:r>
            <a:r>
              <a:rPr lang="en-US" dirty="0" smtClean="0"/>
              <a:t>__() Method</a:t>
            </a:r>
          </a:p>
          <a:p>
            <a:pPr lvl="1"/>
            <a:r>
              <a:rPr lang="en-US" dirty="0"/>
              <a:t>Variables that are accessible through instances like this are called </a:t>
            </a:r>
            <a:r>
              <a:rPr lang="en-US" dirty="0" smtClean="0"/>
              <a:t>attributes.</a:t>
            </a:r>
          </a:p>
          <a:p>
            <a:pPr marL="514350" indent="-457200"/>
            <a:r>
              <a:rPr lang="en-US" dirty="0" smtClean="0"/>
              <a:t>Making an instance from a class</a:t>
            </a:r>
          </a:p>
          <a:p>
            <a:pPr marL="514350" indent="-457200"/>
            <a:r>
              <a:rPr lang="en-US" dirty="0" smtClean="0"/>
              <a:t>Accessing attributes</a:t>
            </a:r>
          </a:p>
          <a:p>
            <a:pPr marL="514350" indent="-457200"/>
            <a:r>
              <a:rPr lang="en-US" dirty="0" smtClean="0"/>
              <a:t>Calling methods</a:t>
            </a:r>
          </a:p>
          <a:p>
            <a:pPr marL="514350" indent="-457200"/>
            <a:r>
              <a:rPr lang="en-US" dirty="0" smtClean="0"/>
              <a:t>Creating multiple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02364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887" y="1735137"/>
            <a:ext cx="4848225" cy="2324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14309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868" y="1200150"/>
            <a:ext cx="4638264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18310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Classes and Instances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Car class</a:t>
            </a:r>
          </a:p>
          <a:p>
            <a:r>
              <a:rPr lang="en-US" dirty="0" smtClean="0"/>
              <a:t>Setting a default value for an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70529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Modifying attribute </a:t>
            </a:r>
            <a:r>
              <a:rPr lang="en-US" dirty="0" smtClean="0"/>
              <a:t>values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an attribute’s value directly</a:t>
            </a:r>
          </a:p>
          <a:p>
            <a:r>
              <a:rPr lang="en-US" dirty="0" smtClean="0"/>
              <a:t>Modifying an attribute’s value through a method</a:t>
            </a:r>
          </a:p>
          <a:p>
            <a:pPr lvl="1"/>
            <a:r>
              <a:rPr lang="en-US" dirty="0" smtClean="0"/>
              <a:t>Roll back condition</a:t>
            </a:r>
          </a:p>
          <a:p>
            <a:r>
              <a:rPr lang="en-US" dirty="0" smtClean="0"/>
              <a:t>Incrementing an attribute’s value through a method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52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857250"/>
          </a:xfrm>
        </p:spPr>
        <p:txBody>
          <a:bodyPr/>
          <a:lstStyle/>
          <a:p>
            <a:r>
              <a:rPr lang="en-US" dirty="0" smtClean="0"/>
              <a:t>Variable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25" y="1412776"/>
            <a:ext cx="5543550" cy="2705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51720" y="4227934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is a variable</a:t>
            </a:r>
          </a:p>
          <a:p>
            <a:r>
              <a:rPr lang="en-US" dirty="0" smtClean="0"/>
              <a:t>“Hello python world!” is a value 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991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original class is called the parent class, and the new class is the child class</a:t>
            </a:r>
            <a:r>
              <a:rPr lang="en-US" dirty="0" smtClean="0"/>
              <a:t>.</a:t>
            </a:r>
          </a:p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__() Method for a Child Class</a:t>
            </a:r>
          </a:p>
          <a:p>
            <a:r>
              <a:rPr lang="en-US" dirty="0"/>
              <a:t>Defining Attributes and Methods for the Child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Overriding methods from the parent class</a:t>
            </a:r>
          </a:p>
          <a:p>
            <a:r>
              <a:rPr lang="en-US" dirty="0" smtClean="0"/>
              <a:t>Instances as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39868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classes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Importing a single class</a:t>
            </a:r>
          </a:p>
          <a:p>
            <a:r>
              <a:rPr lang="en-US" dirty="0" smtClean="0"/>
              <a:t>Storing multiple classes in a module</a:t>
            </a:r>
          </a:p>
          <a:p>
            <a:r>
              <a:rPr lang="en-US" dirty="0" smtClean="0"/>
              <a:t>Import Multiple classes from a module</a:t>
            </a:r>
          </a:p>
          <a:p>
            <a:r>
              <a:rPr lang="en-US" dirty="0" smtClean="0"/>
              <a:t>Importing an entire module</a:t>
            </a:r>
          </a:p>
          <a:p>
            <a:r>
              <a:rPr lang="en-US" dirty="0" smtClean="0"/>
              <a:t>Importing all classes from a module</a:t>
            </a:r>
          </a:p>
          <a:p>
            <a:r>
              <a:rPr lang="en-US" dirty="0" smtClean="0"/>
              <a:t>Importing a module into a module</a:t>
            </a:r>
          </a:p>
          <a:p>
            <a:r>
              <a:rPr lang="en-US" dirty="0" smtClean="0"/>
              <a:t>Using Aliases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34556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standard library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152</a:t>
            </a:fld>
            <a:endParaRPr kumimoji="1" lang="ja-JP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725" y="1063229"/>
            <a:ext cx="5162550" cy="1085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2580160"/>
            <a:ext cx="50387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0798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762" y="1200150"/>
            <a:ext cx="4050476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49718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988" y="1200150"/>
            <a:ext cx="4298024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4729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Classes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names should be written in </a:t>
            </a:r>
            <a:r>
              <a:rPr lang="en-US" dirty="0" err="1"/>
              <a:t>CamelCase</a:t>
            </a:r>
            <a:r>
              <a:rPr lang="en-US" dirty="0"/>
              <a:t>. To do this, capitalize the first letter of each word in the name, and don’t use underscores. Instance and module names should be written in lowercase with underscores between words.</a:t>
            </a:r>
          </a:p>
          <a:p>
            <a:r>
              <a:rPr lang="en-US" dirty="0" smtClean="0"/>
              <a:t>Should </a:t>
            </a:r>
            <a:r>
              <a:rPr lang="en-US" dirty="0"/>
              <a:t>have a </a:t>
            </a:r>
            <a:r>
              <a:rPr lang="en-US" dirty="0" smtClean="0"/>
              <a:t>doc string </a:t>
            </a:r>
            <a:r>
              <a:rPr lang="en-US" dirty="0"/>
              <a:t>immediately following the class definition</a:t>
            </a:r>
            <a:r>
              <a:rPr lang="en-US" dirty="0" smtClean="0"/>
              <a:t>.</a:t>
            </a:r>
          </a:p>
          <a:p>
            <a:r>
              <a:rPr lang="en-US" dirty="0"/>
              <a:t>Within a class you can use one blank line between methods, and within a module you can use two blank lines to separate classes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88577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156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1135" y="2355726"/>
            <a:ext cx="54845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FILES AND EXCEPTIONS</a:t>
            </a:r>
            <a:endParaRPr lang="th-TH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3209765" y="1131590"/>
            <a:ext cx="2707216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10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8823270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an entire file</a:t>
            </a:r>
          </a:p>
          <a:p>
            <a:r>
              <a:rPr lang="en-US" dirty="0" smtClean="0"/>
              <a:t>File paths</a:t>
            </a:r>
          </a:p>
          <a:p>
            <a:r>
              <a:rPr lang="en-US" dirty="0" smtClean="0"/>
              <a:t>Reading line by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21792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an empty file</a:t>
            </a:r>
          </a:p>
          <a:p>
            <a:r>
              <a:rPr lang="en-US" dirty="0" smtClean="0"/>
              <a:t>Writing multiple lines</a:t>
            </a:r>
          </a:p>
          <a:p>
            <a:r>
              <a:rPr lang="en-US" dirty="0" smtClean="0"/>
              <a:t>Appending to a file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5348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Handling the </a:t>
            </a:r>
            <a:r>
              <a:rPr lang="en-US" dirty="0" err="1"/>
              <a:t>ZeroDivisionError</a:t>
            </a:r>
            <a:r>
              <a:rPr lang="en-US" dirty="0"/>
              <a:t> </a:t>
            </a:r>
            <a:r>
              <a:rPr lang="en-US" dirty="0" smtClean="0"/>
              <a:t>Exception</a:t>
            </a:r>
          </a:p>
          <a:p>
            <a:r>
              <a:rPr lang="en-US" dirty="0" smtClean="0"/>
              <a:t>Using try-except blocks</a:t>
            </a:r>
          </a:p>
          <a:p>
            <a:r>
              <a:rPr lang="en-US" dirty="0" smtClean="0"/>
              <a:t>Using exceptions to prevent crashes</a:t>
            </a:r>
          </a:p>
          <a:p>
            <a:r>
              <a:rPr lang="en-US" dirty="0" smtClean="0"/>
              <a:t>The else block</a:t>
            </a:r>
          </a:p>
          <a:p>
            <a:r>
              <a:rPr lang="en-US" dirty="0" smtClean="0"/>
              <a:t>Handling the file not found error exception</a:t>
            </a:r>
          </a:p>
          <a:p>
            <a:r>
              <a:rPr lang="en-US" dirty="0" smtClean="0"/>
              <a:t>Analyzing text</a:t>
            </a:r>
          </a:p>
          <a:p>
            <a:r>
              <a:rPr lang="en-US" dirty="0" smtClean="0"/>
              <a:t>Working with multiple files</a:t>
            </a:r>
          </a:p>
          <a:p>
            <a:r>
              <a:rPr lang="en-US" dirty="0" smtClean="0"/>
              <a:t>Failing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35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857250"/>
          </a:xfrm>
        </p:spPr>
        <p:txBody>
          <a:bodyPr/>
          <a:lstStyle/>
          <a:p>
            <a:r>
              <a:rPr lang="en-US" dirty="0" smtClean="0"/>
              <a:t>Variable(2)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275606"/>
            <a:ext cx="5362575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4989" y="458259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will always keep track of its current value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json.dump</a:t>
            </a:r>
            <a:r>
              <a:rPr lang="en-US" dirty="0" smtClean="0"/>
              <a:t>() and </a:t>
            </a:r>
            <a:r>
              <a:rPr lang="en-US" dirty="0" err="1" smtClean="0"/>
              <a:t>json.load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Saving and reading user-generated data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36790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you’ll come to a point where your code will work, but you’ll recognize that you could improve the code by breaking it up into a series of functions that have specific jobs. This process is called refactoring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90447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162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76400" y="2355726"/>
            <a:ext cx="49739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TESTING YOUR CODE</a:t>
            </a:r>
            <a:endParaRPr lang="th-TH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3209765" y="1131590"/>
            <a:ext cx="2707216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11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9185663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test your code 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When you write a function or a class, you can </a:t>
            </a:r>
            <a:r>
              <a:rPr lang="en-US" dirty="0" smtClean="0"/>
              <a:t>also write </a:t>
            </a:r>
            <a:r>
              <a:rPr lang="en-US" dirty="0"/>
              <a:t>tests for that code. </a:t>
            </a:r>
            <a:endParaRPr lang="en-US" dirty="0" smtClean="0"/>
          </a:p>
          <a:p>
            <a:r>
              <a:rPr lang="en-US" dirty="0" smtClean="0"/>
              <a:t>Testing </a:t>
            </a:r>
            <a:r>
              <a:rPr lang="en-US" dirty="0"/>
              <a:t>proves that </a:t>
            </a:r>
            <a:r>
              <a:rPr lang="en-US" dirty="0" smtClean="0"/>
              <a:t>your code </a:t>
            </a:r>
            <a:r>
              <a:rPr lang="en-US" dirty="0"/>
              <a:t>works as it's supposed to in the situations </a:t>
            </a:r>
            <a:r>
              <a:rPr lang="en-US" dirty="0" smtClean="0"/>
              <a:t>it's designed </a:t>
            </a:r>
            <a:r>
              <a:rPr lang="en-US" dirty="0"/>
              <a:t>to handle, and also when people use </a:t>
            </a:r>
            <a:r>
              <a:rPr lang="en-US" dirty="0" smtClean="0"/>
              <a:t>your programs </a:t>
            </a:r>
            <a:r>
              <a:rPr lang="en-US" dirty="0"/>
              <a:t>in unexpected ways. </a:t>
            </a:r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/>
              <a:t>tests </a:t>
            </a:r>
            <a:r>
              <a:rPr lang="en-US" dirty="0" smtClean="0"/>
              <a:t>gives you </a:t>
            </a:r>
            <a:r>
              <a:rPr lang="en-US" dirty="0"/>
              <a:t>confidence that your code will work correctly </a:t>
            </a:r>
            <a:r>
              <a:rPr lang="en-US" dirty="0" smtClean="0"/>
              <a:t>as more </a:t>
            </a:r>
            <a:r>
              <a:rPr lang="en-US" dirty="0"/>
              <a:t>people begin to use your programs. </a:t>
            </a:r>
            <a:endParaRPr lang="en-US" dirty="0" smtClean="0"/>
          </a:p>
          <a:p>
            <a:r>
              <a:rPr lang="en-US" dirty="0" smtClean="0"/>
              <a:t>You can also </a:t>
            </a:r>
            <a:r>
              <a:rPr lang="en-US" dirty="0"/>
              <a:t>add new features to your programs and </a:t>
            </a:r>
            <a:r>
              <a:rPr lang="en-US" dirty="0" smtClean="0"/>
              <a:t>know that </a:t>
            </a:r>
            <a:r>
              <a:rPr lang="en-US" dirty="0"/>
              <a:t>you haven't broken existing behavior.</a:t>
            </a:r>
          </a:p>
          <a:p>
            <a:r>
              <a:rPr lang="en-US" dirty="0"/>
              <a:t>A unit test verifies that one specific aspect of </a:t>
            </a:r>
            <a:r>
              <a:rPr lang="en-US" dirty="0" smtClean="0"/>
              <a:t>your code </a:t>
            </a:r>
            <a:r>
              <a:rPr lang="en-US" dirty="0"/>
              <a:t>works as it's supposed to. A test case is </a:t>
            </a:r>
            <a:r>
              <a:rPr lang="en-US" dirty="0" smtClean="0"/>
              <a:t>a collection </a:t>
            </a:r>
            <a:r>
              <a:rPr lang="en-US" dirty="0"/>
              <a:t>of unit tests which verify your </a:t>
            </a:r>
            <a:r>
              <a:rPr lang="en-US" dirty="0" smtClean="0"/>
              <a:t>code's behavior </a:t>
            </a:r>
            <a:r>
              <a:rPr lang="en-US" dirty="0"/>
              <a:t>in a wide variety of situations.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48229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885"/>
            <a:ext cx="8229600" cy="857250"/>
          </a:xfrm>
        </p:spPr>
        <p:txBody>
          <a:bodyPr/>
          <a:lstStyle/>
          <a:p>
            <a:r>
              <a:rPr lang="en-US" dirty="0" smtClean="0"/>
              <a:t>Testing a function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164</a:t>
            </a:fld>
            <a:endParaRPr kumimoji="1" lang="ja-JP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643062"/>
            <a:ext cx="54102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8627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885"/>
            <a:ext cx="8229600" cy="857250"/>
          </a:xfrm>
        </p:spPr>
        <p:txBody>
          <a:bodyPr/>
          <a:lstStyle/>
          <a:p>
            <a:r>
              <a:rPr lang="en-US" dirty="0" smtClean="0"/>
              <a:t>Testing a function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165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439778"/>
            <a:ext cx="53530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1984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Unit Tests and Test </a:t>
            </a:r>
            <a:r>
              <a:rPr lang="en-US" dirty="0" smtClean="0"/>
              <a:t>Cases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passing test</a:t>
            </a:r>
          </a:p>
          <a:p>
            <a:r>
              <a:rPr lang="en-US" dirty="0" smtClean="0"/>
              <a:t>A failing test</a:t>
            </a:r>
          </a:p>
          <a:p>
            <a:r>
              <a:rPr lang="en-US" dirty="0" smtClean="0"/>
              <a:t>Adding new tests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812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/>
          <a:lstStyle/>
          <a:p>
            <a:r>
              <a:rPr lang="en-US" dirty="0"/>
              <a:t>A variety of assert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167</a:t>
            </a:fld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67744" y="1597789"/>
            <a:ext cx="4223218" cy="3169475"/>
            <a:chOff x="3691737" y="1146801"/>
            <a:chExt cx="3549892" cy="261726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1737" y="1146801"/>
              <a:ext cx="3547888" cy="13552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903" y="2402506"/>
              <a:ext cx="3533726" cy="1361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994748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 to test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the anonymous survey class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setUp</a:t>
            </a:r>
            <a:r>
              <a:rPr lang="en-US" dirty="0" smtClean="0"/>
              <a:t>() method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62637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169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76437" y="2355726"/>
            <a:ext cx="49739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VISUALIZATION</a:t>
            </a:r>
            <a:endParaRPr lang="th-TH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3209765" y="1131590"/>
            <a:ext cx="2707216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12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12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Naming and Using </a:t>
            </a:r>
            <a:r>
              <a:rPr lang="en-US" dirty="0" smtClean="0"/>
              <a:t>Variables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5646"/>
            <a:ext cx="8229600" cy="295232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Variable names can contain only </a:t>
            </a:r>
            <a:r>
              <a:rPr lang="en-US" dirty="0">
                <a:solidFill>
                  <a:srgbClr val="0070C0"/>
                </a:solidFill>
              </a:rPr>
              <a:t>letters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numbers</a:t>
            </a:r>
            <a:r>
              <a:rPr lang="en-US" dirty="0"/>
              <a:t>, and </a:t>
            </a:r>
            <a:r>
              <a:rPr lang="en-US" dirty="0">
                <a:solidFill>
                  <a:srgbClr val="0070C0"/>
                </a:solidFill>
              </a:rPr>
              <a:t>underscores</a:t>
            </a:r>
            <a:r>
              <a:rPr lang="en-US" dirty="0"/>
              <a:t>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- except. message_1 </a:t>
            </a:r>
            <a:r>
              <a:rPr lang="en-US" dirty="0"/>
              <a:t>but not 1_message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Spaces are not allowed </a:t>
            </a:r>
            <a:r>
              <a:rPr lang="en-US" dirty="0"/>
              <a:t>in variable </a:t>
            </a:r>
            <a:r>
              <a:rPr lang="en-US" dirty="0" smtClean="0"/>
              <a:t>names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greeting_message</a:t>
            </a:r>
            <a:r>
              <a:rPr lang="en-US" dirty="0" smtClean="0"/>
              <a:t> works but greeting message will cause errors.</a:t>
            </a:r>
          </a:p>
          <a:p>
            <a:r>
              <a:rPr lang="en-US" dirty="0">
                <a:solidFill>
                  <a:srgbClr val="FF0000"/>
                </a:solidFill>
              </a:rPr>
              <a:t>Avoid using Python keywords and function names </a:t>
            </a:r>
            <a:r>
              <a:rPr lang="en-US" dirty="0"/>
              <a:t>as variable </a:t>
            </a:r>
            <a:r>
              <a:rPr lang="en-US" dirty="0" smtClean="0"/>
              <a:t>names </a:t>
            </a:r>
          </a:p>
          <a:p>
            <a:pPr lvl="1"/>
            <a:r>
              <a:rPr lang="en-US" dirty="0" smtClean="0"/>
              <a:t>e.g. </a:t>
            </a:r>
            <a:r>
              <a:rPr lang="en-US" dirty="0"/>
              <a:t>print (See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www.w3schools.com/python/python_ref_keywords.asp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https</a:t>
            </a:r>
            <a:r>
              <a:rPr lang="en-US" dirty="0"/>
              <a:t>://</a:t>
            </a:r>
            <a:r>
              <a:rPr lang="en-US" dirty="0" smtClean="0"/>
              <a:t>docs.python.org/3/library/functions.html)</a:t>
            </a:r>
          </a:p>
          <a:p>
            <a:r>
              <a:rPr lang="en-US" dirty="0"/>
              <a:t>Variable names should be </a:t>
            </a:r>
            <a:r>
              <a:rPr lang="en-US" dirty="0">
                <a:solidFill>
                  <a:srgbClr val="0070C0"/>
                </a:solidFill>
              </a:rPr>
              <a:t>short but descriptive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e.g. name </a:t>
            </a:r>
            <a:r>
              <a:rPr lang="en-US" dirty="0"/>
              <a:t>is better than n, </a:t>
            </a:r>
            <a:r>
              <a:rPr lang="en-US" dirty="0" err="1"/>
              <a:t>student_name</a:t>
            </a:r>
            <a:r>
              <a:rPr lang="en-US" dirty="0"/>
              <a:t> is better than </a:t>
            </a:r>
            <a:r>
              <a:rPr lang="en-US" dirty="0" err="1"/>
              <a:t>s_n</a:t>
            </a:r>
            <a:r>
              <a:rPr lang="en-US" dirty="0"/>
              <a:t>, and </a:t>
            </a:r>
            <a:r>
              <a:rPr lang="en-US" dirty="0" err="1"/>
              <a:t>name_length</a:t>
            </a:r>
            <a:r>
              <a:rPr lang="en-US" dirty="0"/>
              <a:t> is better than </a:t>
            </a:r>
            <a:r>
              <a:rPr lang="en-US" dirty="0" err="1"/>
              <a:t>length_of_persons_name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7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simple line graph</a:t>
            </a:r>
          </a:p>
          <a:p>
            <a:r>
              <a:rPr lang="en-US" dirty="0" smtClean="0"/>
              <a:t>Changing the label type and line thickness</a:t>
            </a:r>
          </a:p>
          <a:p>
            <a:r>
              <a:rPr lang="en-US" dirty="0" smtClean="0"/>
              <a:t>Correcting the plot</a:t>
            </a:r>
          </a:p>
          <a:p>
            <a:r>
              <a:rPr lang="en-US" dirty="0" smtClean="0"/>
              <a:t>Using built-in styles</a:t>
            </a:r>
          </a:p>
          <a:p>
            <a:r>
              <a:rPr lang="en-US" dirty="0" smtClean="0"/>
              <a:t>Plotting and styling individual points with scatter()</a:t>
            </a:r>
          </a:p>
          <a:p>
            <a:r>
              <a:rPr lang="en-US" dirty="0" smtClean="0"/>
              <a:t>Plotting a series of points with scatter()</a:t>
            </a:r>
          </a:p>
          <a:p>
            <a:r>
              <a:rPr lang="en-US" dirty="0" smtClean="0"/>
              <a:t>Calculating data automatically</a:t>
            </a:r>
          </a:p>
          <a:p>
            <a:r>
              <a:rPr lang="en-US" dirty="0" smtClean="0"/>
              <a:t>Defining custom colors</a:t>
            </a:r>
          </a:p>
          <a:p>
            <a:r>
              <a:rPr lang="en-US" dirty="0" smtClean="0"/>
              <a:t>Using a color map</a:t>
            </a:r>
          </a:p>
          <a:p>
            <a:r>
              <a:rPr lang="en-US" dirty="0" smtClean="0"/>
              <a:t>Saving plots</a:t>
            </a:r>
          </a:p>
          <a:p>
            <a:r>
              <a:rPr lang="en-US" dirty="0" smtClean="0"/>
              <a:t>Example : </a:t>
            </a:r>
            <a:r>
              <a:rPr lang="en-US" dirty="0" err="1" smtClean="0"/>
              <a:t>randomwalks</a:t>
            </a:r>
            <a:endParaRPr lang="en-US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833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Plotly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Rolling Dice with </a:t>
            </a:r>
            <a:r>
              <a:rPr lang="en-US" dirty="0" err="1" smtClean="0"/>
              <a:t>plotly</a:t>
            </a:r>
            <a:endParaRPr lang="en-US" dirty="0" smtClean="0"/>
          </a:p>
          <a:p>
            <a:r>
              <a:rPr lang="en-US" dirty="0" smtClean="0"/>
              <a:t>Creating the die class</a:t>
            </a:r>
          </a:p>
          <a:p>
            <a:r>
              <a:rPr lang="en-US" dirty="0" smtClean="0"/>
              <a:t>Rolling the die</a:t>
            </a:r>
          </a:p>
          <a:p>
            <a:r>
              <a:rPr lang="en-US" dirty="0" smtClean="0"/>
              <a:t>Analyzing the results</a:t>
            </a:r>
          </a:p>
          <a:p>
            <a:r>
              <a:rPr lang="en-US" dirty="0" smtClean="0"/>
              <a:t>Making a histogram</a:t>
            </a:r>
          </a:p>
          <a:p>
            <a:r>
              <a:rPr lang="en-US" dirty="0" smtClean="0"/>
              <a:t>Rolling two dice</a:t>
            </a:r>
          </a:p>
          <a:p>
            <a:r>
              <a:rPr lang="en-US" dirty="0" smtClean="0"/>
              <a:t>Rolling dice of different sizes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93585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60" y="342901"/>
            <a:ext cx="8229600" cy="857250"/>
          </a:xfrm>
        </p:spPr>
        <p:txBody>
          <a:bodyPr/>
          <a:lstStyle/>
          <a:p>
            <a:r>
              <a:rPr lang="en-US" dirty="0" smtClean="0"/>
              <a:t>Working with csv file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Downloading data</a:t>
            </a:r>
            <a:endParaRPr lang="en-US" dirty="0" smtClean="0"/>
          </a:p>
          <a:p>
            <a:r>
              <a:rPr lang="en-US" dirty="0" smtClean="0"/>
              <a:t>The CSV file format</a:t>
            </a:r>
          </a:p>
          <a:p>
            <a:r>
              <a:rPr lang="en-US" dirty="0" smtClean="0"/>
              <a:t>Parsing the csv file headers</a:t>
            </a:r>
          </a:p>
          <a:p>
            <a:r>
              <a:rPr lang="en-US" dirty="0" smtClean="0"/>
              <a:t>Printing the headers and their positions</a:t>
            </a:r>
          </a:p>
          <a:p>
            <a:r>
              <a:rPr lang="en-US" dirty="0" smtClean="0"/>
              <a:t>Extracting and reading data</a:t>
            </a:r>
          </a:p>
          <a:p>
            <a:r>
              <a:rPr lang="en-US" dirty="0" smtClean="0"/>
              <a:t>Plotting data in a temperature chart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datetime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Plotting dates</a:t>
            </a:r>
          </a:p>
          <a:p>
            <a:r>
              <a:rPr lang="en-US" dirty="0" smtClean="0"/>
              <a:t>Plotting a longer timeframe</a:t>
            </a:r>
          </a:p>
          <a:p>
            <a:r>
              <a:rPr lang="en-US" dirty="0" smtClean="0"/>
              <a:t>Plotting a second data series</a:t>
            </a:r>
          </a:p>
          <a:p>
            <a:r>
              <a:rPr lang="en-US" dirty="0" smtClean="0"/>
              <a:t>Shading an area in the chart</a:t>
            </a:r>
          </a:p>
          <a:p>
            <a:r>
              <a:rPr lang="en-US" dirty="0" smtClean="0"/>
              <a:t>Error checking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09663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1"/>
            <a:ext cx="8229600" cy="857250"/>
          </a:xfrm>
        </p:spPr>
        <p:txBody>
          <a:bodyPr/>
          <a:lstStyle/>
          <a:p>
            <a:r>
              <a:rPr lang="en-US" dirty="0" smtClean="0"/>
              <a:t>Working with JSON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Examining JSON </a:t>
            </a:r>
            <a:r>
              <a:rPr lang="en-US" dirty="0" smtClean="0"/>
              <a:t>data(See: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://earthquake.usgs.gov/earthquakes/feed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Making a list</a:t>
            </a:r>
          </a:p>
          <a:p>
            <a:pPr lvl="1"/>
            <a:r>
              <a:rPr lang="en-US" dirty="0" smtClean="0"/>
              <a:t>Extracting magnitudes</a:t>
            </a:r>
          </a:p>
          <a:p>
            <a:pPr lvl="1"/>
            <a:r>
              <a:rPr lang="en-US" dirty="0" smtClean="0"/>
              <a:t>Extracting location data</a:t>
            </a:r>
          </a:p>
          <a:p>
            <a:pPr lvl="1"/>
            <a:r>
              <a:rPr lang="en-US" dirty="0" smtClean="0"/>
              <a:t>Building a world map</a:t>
            </a:r>
          </a:p>
          <a:p>
            <a:r>
              <a:rPr lang="en-US" dirty="0" smtClean="0"/>
              <a:t>A different way of specifying chart data</a:t>
            </a:r>
          </a:p>
          <a:p>
            <a:r>
              <a:rPr lang="en-US" dirty="0" smtClean="0"/>
              <a:t>Customizing marker size</a:t>
            </a:r>
          </a:p>
          <a:p>
            <a:r>
              <a:rPr lang="en-US" dirty="0" smtClean="0"/>
              <a:t>Customizing marker colors</a:t>
            </a:r>
          </a:p>
          <a:p>
            <a:r>
              <a:rPr lang="en-US" dirty="0" smtClean="0"/>
              <a:t>Other color scales</a:t>
            </a:r>
          </a:p>
          <a:p>
            <a:r>
              <a:rPr lang="en-US" dirty="0" smtClean="0"/>
              <a:t>Adding hover text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10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/>
              <a:t>Avoiding Name Errors When Using </a:t>
            </a:r>
            <a:r>
              <a:rPr lang="en-US" sz="3200" dirty="0" smtClean="0"/>
              <a:t>Variables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5646"/>
            <a:ext cx="8229600" cy="2952329"/>
          </a:xfrm>
        </p:spPr>
        <p:txBody>
          <a:bodyPr>
            <a:normAutofit/>
          </a:bodyPr>
          <a:lstStyle/>
          <a:p>
            <a:r>
              <a:rPr lang="en-US" dirty="0" smtClean="0"/>
              <a:t>including </a:t>
            </a:r>
            <a:r>
              <a:rPr lang="en-US" dirty="0"/>
              <a:t>the misspelled word </a:t>
            </a:r>
            <a:r>
              <a:rPr lang="en-US" dirty="0" smtClean="0"/>
              <a:t>“</a:t>
            </a:r>
            <a:r>
              <a:rPr lang="en-US" dirty="0" err="1" smtClean="0"/>
              <a:t>mesage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355726"/>
            <a:ext cx="5410200" cy="866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3097696"/>
            <a:ext cx="54768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0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855"/>
            <a:ext cx="8229600" cy="29523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Create program named simple_messages.py, assign variables (employee name ,employee surname, employee number,</a:t>
            </a:r>
            <a:r>
              <a:rPr lang="en-US" dirty="0"/>
              <a:t> </a:t>
            </a:r>
            <a:r>
              <a:rPr lang="en-US" dirty="0" smtClean="0"/>
              <a:t>division name, a RFID value of employee card) ,and then print the variables</a:t>
            </a:r>
          </a:p>
          <a:p>
            <a:r>
              <a:rPr lang="en-US" dirty="0" smtClean="0"/>
              <a:t>In </a:t>
            </a:r>
            <a:r>
              <a:rPr lang="en-US" dirty="0"/>
              <a:t>p</a:t>
            </a:r>
            <a:r>
              <a:rPr lang="en-US" dirty="0" smtClean="0"/>
              <a:t>rogram simple_messages.py, change the value of the variable to a new message, and print the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89" y="41151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BRIEF CONTENTS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394472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Chapter 1: Getting Started </a:t>
            </a:r>
            <a:endParaRPr lang="en-GB" dirty="0" smtClean="0"/>
          </a:p>
          <a:p>
            <a:r>
              <a:rPr lang="en-GB" dirty="0" smtClean="0"/>
              <a:t>Chapter </a:t>
            </a:r>
            <a:r>
              <a:rPr lang="en-GB" dirty="0"/>
              <a:t>2: Variables and Simple Data Types </a:t>
            </a:r>
            <a:endParaRPr lang="en-GB" dirty="0" smtClean="0"/>
          </a:p>
          <a:p>
            <a:r>
              <a:rPr lang="en-GB" dirty="0" smtClean="0"/>
              <a:t>Chapter </a:t>
            </a:r>
            <a:r>
              <a:rPr lang="en-GB" dirty="0"/>
              <a:t>3: Introducing </a:t>
            </a:r>
            <a:r>
              <a:rPr lang="en-GB" dirty="0" smtClean="0"/>
              <a:t>Lists</a:t>
            </a:r>
          </a:p>
          <a:p>
            <a:r>
              <a:rPr lang="en-GB" dirty="0" smtClean="0"/>
              <a:t>Chapter </a:t>
            </a:r>
            <a:r>
              <a:rPr lang="en-GB" dirty="0"/>
              <a:t>4: Working with Lists </a:t>
            </a:r>
            <a:endParaRPr lang="en-GB" dirty="0" smtClean="0"/>
          </a:p>
          <a:p>
            <a:r>
              <a:rPr lang="en-GB" dirty="0" smtClean="0"/>
              <a:t>Chapter </a:t>
            </a:r>
            <a:r>
              <a:rPr lang="en-GB" dirty="0"/>
              <a:t>5: if Statements </a:t>
            </a:r>
            <a:endParaRPr lang="en-GB" dirty="0" smtClean="0"/>
          </a:p>
          <a:p>
            <a:r>
              <a:rPr lang="en-GB" dirty="0" smtClean="0"/>
              <a:t>Chapter 6</a:t>
            </a:r>
            <a:r>
              <a:rPr lang="en-GB" dirty="0"/>
              <a:t>: Dictionaries </a:t>
            </a:r>
            <a:endParaRPr lang="en-GB" dirty="0" smtClean="0"/>
          </a:p>
          <a:p>
            <a:r>
              <a:rPr lang="en-GB" dirty="0" smtClean="0"/>
              <a:t>Chapter </a:t>
            </a:r>
            <a:r>
              <a:rPr lang="en-GB" dirty="0"/>
              <a:t>7: User Input and while Loops </a:t>
            </a:r>
            <a:endParaRPr lang="en-GB" dirty="0" smtClean="0"/>
          </a:p>
          <a:p>
            <a:r>
              <a:rPr lang="en-GB" dirty="0" smtClean="0"/>
              <a:t>Chapter </a:t>
            </a:r>
            <a:r>
              <a:rPr lang="en-GB" dirty="0"/>
              <a:t>8: Functions </a:t>
            </a:r>
            <a:endParaRPr lang="en-GB" dirty="0" smtClean="0"/>
          </a:p>
          <a:p>
            <a:r>
              <a:rPr lang="en-GB" dirty="0" smtClean="0"/>
              <a:t>Chapter </a:t>
            </a:r>
            <a:r>
              <a:rPr lang="en-GB" dirty="0"/>
              <a:t>9: </a:t>
            </a:r>
            <a:r>
              <a:rPr lang="en-GB" dirty="0" smtClean="0"/>
              <a:t>Classes</a:t>
            </a:r>
          </a:p>
          <a:p>
            <a:r>
              <a:rPr lang="en-US" dirty="0"/>
              <a:t>Chapter 10: Files and Exceptions </a:t>
            </a:r>
            <a:endParaRPr lang="en-US" dirty="0" smtClean="0"/>
          </a:p>
          <a:p>
            <a:r>
              <a:rPr lang="en-US" dirty="0" smtClean="0"/>
              <a:t>Chapter </a:t>
            </a:r>
            <a:r>
              <a:rPr lang="en-US" dirty="0"/>
              <a:t>11: Testing Your </a:t>
            </a:r>
            <a:r>
              <a:rPr lang="en-US" dirty="0" smtClean="0"/>
              <a:t>Code</a:t>
            </a:r>
          </a:p>
          <a:p>
            <a:r>
              <a:rPr lang="en-US" dirty="0"/>
              <a:t>Project </a:t>
            </a:r>
            <a:r>
              <a:rPr lang="en-US" dirty="0" smtClean="0"/>
              <a:t>: </a:t>
            </a:r>
            <a:r>
              <a:rPr lang="en-US" dirty="0"/>
              <a:t>Data Visualization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6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9756"/>
            <a:ext cx="8229600" cy="781595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091679"/>
          </a:xfrm>
        </p:spPr>
        <p:txBody>
          <a:bodyPr>
            <a:normAutofit/>
          </a:bodyPr>
          <a:lstStyle/>
          <a:p>
            <a:r>
              <a:rPr lang="en-US" dirty="0"/>
              <a:t>A string is a series of characters</a:t>
            </a:r>
            <a:r>
              <a:rPr lang="en-US" dirty="0" smtClean="0"/>
              <a:t>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851670"/>
            <a:ext cx="5381625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524" y="3183997"/>
            <a:ext cx="53435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065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/>
              <a:t>Changing Case in a String with </a:t>
            </a:r>
            <a:r>
              <a:rPr lang="en-US" sz="3600" dirty="0" smtClean="0"/>
              <a:t>Methods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714"/>
            <a:ext cx="8229600" cy="3394472"/>
          </a:xfrm>
        </p:spPr>
        <p:txBody>
          <a:bodyPr/>
          <a:lstStyle/>
          <a:p>
            <a:r>
              <a:rPr lang="en-US" dirty="0" smtClean="0"/>
              <a:t>name.py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271714"/>
            <a:ext cx="5305425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361" y="3206950"/>
            <a:ext cx="5334000" cy="1114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7704" y="458797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lower() is useful for storing data.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432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065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/>
              <a:t>Using Variables in </a:t>
            </a:r>
            <a:r>
              <a:rPr lang="en-US" sz="3600" dirty="0" smtClean="0"/>
              <a:t>Strings</a:t>
            </a:r>
            <a:endParaRPr lang="th-TH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714"/>
            <a:ext cx="8229600" cy="3394472"/>
          </a:xfrm>
        </p:spPr>
        <p:txBody>
          <a:bodyPr/>
          <a:lstStyle/>
          <a:p>
            <a:r>
              <a:rPr lang="en-US" dirty="0" smtClean="0"/>
              <a:t>To use a variable’s value in side a string.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600" y="2316362"/>
            <a:ext cx="5295900" cy="1781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61592" y="4508529"/>
            <a:ext cx="54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Noted f is called f-strings. The f is for format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145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065"/>
            <a:ext cx="8229600" cy="857250"/>
          </a:xfrm>
        </p:spPr>
        <p:txBody>
          <a:bodyPr>
            <a:noAutofit/>
          </a:bodyPr>
          <a:lstStyle/>
          <a:p>
            <a:r>
              <a:rPr lang="en-US" sz="2800" dirty="0"/>
              <a:t>Adding Whitespace to Strings with Tabs or </a:t>
            </a:r>
            <a:r>
              <a:rPr lang="en-US" sz="2800" dirty="0" smtClean="0"/>
              <a:t>Newlines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092" y="1478485"/>
            <a:ext cx="3876943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065"/>
            <a:ext cx="8229600" cy="857250"/>
          </a:xfrm>
        </p:spPr>
        <p:txBody>
          <a:bodyPr>
            <a:noAutofit/>
          </a:bodyPr>
          <a:lstStyle/>
          <a:p>
            <a:r>
              <a:rPr lang="en-US" sz="2800" dirty="0"/>
              <a:t>Adding Whitespace to Strings with Tabs or </a:t>
            </a:r>
            <a:r>
              <a:rPr lang="en-US" sz="2800" dirty="0" smtClean="0"/>
              <a:t>Newlines(2)</a:t>
            </a:r>
            <a:endParaRPr lang="th-T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714"/>
            <a:ext cx="8229600" cy="3394472"/>
          </a:xfrm>
        </p:spPr>
        <p:txBody>
          <a:bodyPr/>
          <a:lstStyle/>
          <a:p>
            <a:r>
              <a:rPr lang="en-US" dirty="0" smtClean="0"/>
              <a:t>Combine tabs and newlines “\n\t”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2295527"/>
            <a:ext cx="54006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065"/>
            <a:ext cx="8229600" cy="857250"/>
          </a:xfrm>
        </p:spPr>
        <p:txBody>
          <a:bodyPr>
            <a:noAutofit/>
          </a:bodyPr>
          <a:lstStyle/>
          <a:p>
            <a:r>
              <a:rPr lang="en-US" sz="2800" dirty="0"/>
              <a:t>Stripping </a:t>
            </a:r>
            <a:r>
              <a:rPr lang="en-US" sz="2800" dirty="0" smtClean="0"/>
              <a:t>Whitespace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1851670"/>
            <a:ext cx="54292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065"/>
            <a:ext cx="8229600" cy="857250"/>
          </a:xfrm>
        </p:spPr>
        <p:txBody>
          <a:bodyPr>
            <a:noAutofit/>
          </a:bodyPr>
          <a:lstStyle/>
          <a:p>
            <a:r>
              <a:rPr lang="en-US" sz="2800" dirty="0"/>
              <a:t>Avoiding Syntax Errors with </a:t>
            </a:r>
            <a:r>
              <a:rPr lang="en-US" sz="2800" dirty="0" smtClean="0"/>
              <a:t>Strings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635646"/>
            <a:ext cx="5343525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20" y="3182405"/>
            <a:ext cx="53054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065"/>
            <a:ext cx="8229600" cy="85725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162" y="1442446"/>
            <a:ext cx="5019675" cy="1181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1" y="2859782"/>
            <a:ext cx="49053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065"/>
            <a:ext cx="8229600" cy="85725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EXAMPLE(2)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275606"/>
            <a:ext cx="4981575" cy="204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3579862"/>
            <a:ext cx="49911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065"/>
            <a:ext cx="8229600" cy="85725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EXAMPLE(2)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275606"/>
            <a:ext cx="4981575" cy="204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3579862"/>
            <a:ext cx="49911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71" y="2211710"/>
            <a:ext cx="8229600" cy="85725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0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065"/>
            <a:ext cx="8229600" cy="85725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EXAMPLE(3)</a:t>
            </a:r>
            <a:endParaRPr lang="th-T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635646"/>
            <a:ext cx="49720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/>
          <a:lstStyle/>
          <a:p>
            <a:r>
              <a:rPr lang="en-US" dirty="0" smtClean="0"/>
              <a:t>Numbers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r>
              <a:rPr lang="en-US" dirty="0" smtClean="0"/>
              <a:t>Floats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2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/>
          <a:lstStyle/>
          <a:p>
            <a:r>
              <a:rPr lang="en-US" dirty="0" smtClean="0"/>
              <a:t>Integers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(+), subtract (-), multiply (*), and divide (/) integers in </a:t>
            </a:r>
            <a:r>
              <a:rPr lang="en-US" dirty="0" smtClean="0"/>
              <a:t>Python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2386287"/>
            <a:ext cx="53435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/>
          <a:lstStyle/>
          <a:p>
            <a:r>
              <a:rPr lang="en-US" dirty="0"/>
              <a:t>Integers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024720"/>
            <a:ext cx="52863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/>
          <a:lstStyle/>
          <a:p>
            <a:r>
              <a:rPr lang="en-US" dirty="0"/>
              <a:t>Integers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order of operations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2046652"/>
            <a:ext cx="53149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/>
          <a:lstStyle/>
          <a:p>
            <a:r>
              <a:rPr lang="en-US" dirty="0" smtClean="0"/>
              <a:t>Floats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float is any number with a decimal point</a:t>
            </a:r>
            <a:endParaRPr lang="th-TH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923678"/>
            <a:ext cx="54387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/>
          <a:lstStyle/>
          <a:p>
            <a:r>
              <a:rPr lang="en-US" dirty="0" smtClean="0"/>
              <a:t>Integers and Floats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divide any two numbers(integers), even the result is integers, will always get a float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355726"/>
            <a:ext cx="53244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/>
          <a:lstStyle/>
          <a:p>
            <a:r>
              <a:rPr lang="en-US" dirty="0" smtClean="0"/>
              <a:t>Integers and Floats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mix an integer and a float in any other operation. You’ll get a float as well</a:t>
            </a:r>
            <a:endParaRPr lang="th-TH" dirty="0"/>
          </a:p>
        </p:txBody>
      </p:sp>
      <p:grpSp>
        <p:nvGrpSpPr>
          <p:cNvPr id="6" name="Group 5"/>
          <p:cNvGrpSpPr/>
          <p:nvPr/>
        </p:nvGrpSpPr>
        <p:grpSpPr>
          <a:xfrm>
            <a:off x="1763688" y="2313136"/>
            <a:ext cx="5400675" cy="2469358"/>
            <a:chOff x="1730400" y="2355726"/>
            <a:chExt cx="5400675" cy="246935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b="16001"/>
            <a:stretch/>
          </p:blipFill>
          <p:spPr>
            <a:xfrm>
              <a:off x="1730400" y="2355726"/>
              <a:ext cx="5324475" cy="72008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10414"/>
            <a:stretch/>
          </p:blipFill>
          <p:spPr>
            <a:xfrm>
              <a:off x="1730400" y="3075806"/>
              <a:ext cx="5400675" cy="1749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58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/>
          <a:lstStyle/>
          <a:p>
            <a:r>
              <a:rPr lang="en-US" dirty="0" smtClean="0"/>
              <a:t>Underscores in Numbers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digits using underscores to make large numbers more readable</a:t>
            </a:r>
            <a:endParaRPr lang="th-T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2667658"/>
            <a:ext cx="5314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Multiple </a:t>
            </a:r>
            <a:r>
              <a:rPr lang="en-US" dirty="0" smtClean="0"/>
              <a:t>Assignment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easier to read</a:t>
            </a:r>
            <a:endParaRPr lang="th-T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499742"/>
            <a:ext cx="5324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8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857250"/>
          </a:xfrm>
        </p:spPr>
        <p:txBody>
          <a:bodyPr/>
          <a:lstStyle/>
          <a:p>
            <a:r>
              <a:rPr lang="en-US" dirty="0" smtClean="0"/>
              <a:t>What is python 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630"/>
            <a:ext cx="8229600" cy="235108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Python is an interpreted </a:t>
            </a:r>
            <a:r>
              <a:rPr lang="en-GB" dirty="0" smtClean="0"/>
              <a:t>,</a:t>
            </a: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launched in </a:t>
            </a:r>
            <a:r>
              <a:rPr lang="en-US" dirty="0" smtClean="0"/>
              <a:t>1992</a:t>
            </a:r>
          </a:p>
          <a:p>
            <a:r>
              <a:rPr lang="en-US" dirty="0" smtClean="0"/>
              <a:t>Python </a:t>
            </a:r>
            <a:r>
              <a:rPr lang="en-US" dirty="0"/>
              <a:t>is an object-oriented (based around data), 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igh-level </a:t>
            </a:r>
            <a:r>
              <a:rPr lang="en-US" dirty="0"/>
              <a:t>programming language</a:t>
            </a:r>
            <a:r>
              <a:rPr lang="en-US" dirty="0" smtClean="0"/>
              <a:t> </a:t>
            </a:r>
            <a:r>
              <a:rPr lang="en-US" dirty="0"/>
              <a:t>(easier for humans to understand</a:t>
            </a:r>
            <a:r>
              <a:rPr lang="en-US" dirty="0" smtClean="0"/>
              <a:t>). </a:t>
            </a:r>
          </a:p>
          <a:p>
            <a:r>
              <a:rPr lang="en-US" dirty="0"/>
              <a:t>I</a:t>
            </a:r>
            <a:r>
              <a:rPr lang="en-US" dirty="0" smtClean="0"/>
              <a:t>t’s </a:t>
            </a:r>
            <a:r>
              <a:rPr lang="en-US" dirty="0"/>
              <a:t>built in a way that it’s relatively intuitive to write and </a:t>
            </a:r>
            <a:r>
              <a:rPr lang="en-US" dirty="0" smtClean="0"/>
              <a:t>understand.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00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Constants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programmers use all capital letters to indicate a variable should be treated as a constant and never be changed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363838"/>
            <a:ext cx="5353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275606"/>
            <a:ext cx="49244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EXAMPLE(2)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707654"/>
            <a:ext cx="50006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EXAMPLE(3)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707654"/>
            <a:ext cx="50006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Comments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hash mark (#)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‘’’___’’’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779662"/>
            <a:ext cx="5062537" cy="1212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608" y="3852268"/>
            <a:ext cx="46767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707654"/>
            <a:ext cx="49625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The Zen of python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Import this (See </a:t>
            </a:r>
            <a:r>
              <a:rPr lang="en-US" dirty="0"/>
              <a:t>https://</a:t>
            </a:r>
            <a:r>
              <a:rPr lang="en-US" dirty="0" smtClean="0"/>
              <a:t>towardsdatascience.com/the-zen-of-python-a-guide-to-pythons-design-principles-93f3f76d088a)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9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7560" y="2355726"/>
            <a:ext cx="48116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INTRODUCING LISTS</a:t>
            </a:r>
            <a:endParaRPr lang="th-TH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3352432" y="1131590"/>
            <a:ext cx="2421881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3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228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List?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394472"/>
          </a:xfrm>
        </p:spPr>
        <p:txBody>
          <a:bodyPr>
            <a:normAutofit/>
          </a:bodyPr>
          <a:lstStyle/>
          <a:p>
            <a:r>
              <a:rPr lang="en-US" sz="2800" dirty="0"/>
              <a:t>A list is a collection of items in a particular </a:t>
            </a:r>
            <a:r>
              <a:rPr lang="en-US" sz="2800" dirty="0" smtClean="0"/>
              <a:t>order, don’t have to be related into a list</a:t>
            </a:r>
          </a:p>
          <a:p>
            <a:r>
              <a:rPr lang="en-US" sz="2800" dirty="0" smtClean="0"/>
              <a:t>Square </a:t>
            </a:r>
            <a:r>
              <a:rPr lang="en-US" sz="2800" dirty="0"/>
              <a:t>brackets ([]) indicate a list, and individual elements in the list are separated by commas.</a:t>
            </a:r>
          </a:p>
          <a:p>
            <a:r>
              <a:rPr lang="en-US" sz="2800" dirty="0" smtClean="0"/>
              <a:t>Make the name of list plural such as letters, digits, or names.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08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List?(2)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49</a:t>
            </a:fld>
            <a:endParaRPr kumimoji="1" lang="ja-JP" alt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044"/>
          <a:stretch/>
        </p:blipFill>
        <p:spPr>
          <a:xfrm>
            <a:off x="1919287" y="2139702"/>
            <a:ext cx="5305425" cy="12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857250"/>
          </a:xfrm>
        </p:spPr>
        <p:txBody>
          <a:bodyPr/>
          <a:lstStyle/>
          <a:p>
            <a:r>
              <a:rPr lang="en-US" dirty="0" smtClean="0"/>
              <a:t>Why python 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630"/>
            <a:ext cx="8229600" cy="235108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Python's simple, easy to learn syntax emphasizes </a:t>
            </a:r>
            <a:r>
              <a:rPr lang="en-US" dirty="0" smtClean="0">
                <a:solidFill>
                  <a:srgbClr val="0070C0"/>
                </a:solidFill>
              </a:rPr>
              <a:t>readability</a:t>
            </a:r>
          </a:p>
          <a:p>
            <a:r>
              <a:rPr lang="en-US" dirty="0" smtClean="0"/>
              <a:t>Python’s for </a:t>
            </a:r>
            <a:r>
              <a:rPr lang="en-US" dirty="0">
                <a:solidFill>
                  <a:srgbClr val="0070C0"/>
                </a:solidFill>
              </a:rPr>
              <a:t>many purposes</a:t>
            </a:r>
            <a:r>
              <a:rPr lang="en-US" dirty="0"/>
              <a:t>: purposes: to make games, build web applications, solve business problems</a:t>
            </a:r>
            <a:r>
              <a:rPr lang="en-US" dirty="0" smtClean="0"/>
              <a:t>, window application, data analytics , image processing , machine learning , IOT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well-connected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0070C0"/>
                </a:solidFill>
              </a:rPr>
              <a:t>supportive community </a:t>
            </a:r>
            <a:r>
              <a:rPr lang="en-US" dirty="0" smtClean="0"/>
              <a:t>(checking programming </a:t>
            </a:r>
            <a:r>
              <a:rPr lang="en-US" dirty="0"/>
              <a:t>language ranking </a:t>
            </a:r>
            <a:r>
              <a:rPr lang="en-US" dirty="0" smtClean="0"/>
              <a:t>https</a:t>
            </a:r>
            <a:r>
              <a:rPr lang="en-US" dirty="0"/>
              <a:t>://statisticstimes.com/tech/top-computer-languages.php)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90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Accessing Elements in a </a:t>
            </a:r>
            <a:r>
              <a:rPr lang="en-US" dirty="0" smtClean="0"/>
              <a:t>List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50</a:t>
            </a:fld>
            <a:endParaRPr kumimoji="1" lang="ja-JP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7149" y="1275606"/>
            <a:ext cx="8229600" cy="3394472"/>
          </a:xfrm>
        </p:spPr>
        <p:txBody>
          <a:bodyPr/>
          <a:lstStyle/>
          <a:p>
            <a:r>
              <a:rPr lang="en-US" dirty="0" smtClean="0"/>
              <a:t>Use index for ordered collections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title() method</a:t>
            </a:r>
            <a:endParaRPr 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23678"/>
            <a:ext cx="5324475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968" y="3812209"/>
            <a:ext cx="53625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Index Positions Start at 0, Not </a:t>
            </a:r>
            <a:r>
              <a:rPr lang="en-US" dirty="0" smtClean="0"/>
              <a:t>1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51</a:t>
            </a:fld>
            <a:endParaRPr kumimoji="1" lang="ja-JP" alt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12" y="1419622"/>
            <a:ext cx="54387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52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067694"/>
            <a:ext cx="5419725" cy="84772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9552" y="7715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special syntax for accessing the last element in a list. By asking for the item at index -</a:t>
            </a:r>
            <a:r>
              <a:rPr lang="en-US" dirty="0" smtClean="0"/>
              <a:t>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922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53</a:t>
            </a:fld>
            <a:endParaRPr kumimoji="1" lang="ja-JP" alt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9552" y="7715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Individual Values from a </a:t>
            </a:r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95686"/>
            <a:ext cx="52578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54</a:t>
            </a:fld>
            <a:endParaRPr kumimoji="1" lang="ja-JP" alt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9552" y="7715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514" y="1851670"/>
            <a:ext cx="5019675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14" y="3244322"/>
            <a:ext cx="4981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55</a:t>
            </a:fld>
            <a:endParaRPr kumimoji="1" lang="ja-JP" alt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560" y="4279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Modifying Elements in a </a:t>
            </a:r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087" y="1968500"/>
            <a:ext cx="53435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0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56</a:t>
            </a:fld>
            <a:endParaRPr kumimoji="1" lang="ja-JP" alt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560" y="4279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Appending Elements to the End of a </a:t>
            </a:r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5" y="2097087"/>
            <a:ext cx="53530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57</a:t>
            </a:fld>
            <a:endParaRPr kumimoji="1" lang="ja-JP" alt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560" y="4279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Appending Elements to the End of a </a:t>
            </a:r>
            <a:r>
              <a:rPr lang="en-US" dirty="0" smtClean="0"/>
              <a:t>List(2)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lists dynamically from a empty list</a:t>
            </a:r>
            <a:endParaRPr lang="th-T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940525"/>
            <a:ext cx="53435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58</a:t>
            </a:fld>
            <a:endParaRPr kumimoji="1" lang="ja-JP" alt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560" y="4279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Inserting Elements into a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element at any position in lists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211587"/>
            <a:ext cx="53816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59</a:t>
            </a:fld>
            <a:endParaRPr kumimoji="1" lang="ja-JP" alt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560" y="4279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Removing an Item Using the del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del statement</a:t>
            </a:r>
            <a:endParaRPr lang="th-T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204464"/>
            <a:ext cx="5381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857250"/>
          </a:xfrm>
        </p:spPr>
        <p:txBody>
          <a:bodyPr/>
          <a:lstStyle/>
          <a:p>
            <a:r>
              <a:rPr lang="en-US" dirty="0" smtClean="0"/>
              <a:t>Goal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630"/>
            <a:ext cx="8229600" cy="2351086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basic </a:t>
            </a:r>
            <a:r>
              <a:rPr lang="en-US" dirty="0" smtClean="0">
                <a:solidFill>
                  <a:srgbClr val="0070C0"/>
                </a:solidFill>
              </a:rPr>
              <a:t>python concepts</a:t>
            </a:r>
          </a:p>
          <a:p>
            <a:r>
              <a:rPr lang="en-US" dirty="0"/>
              <a:t>you’ll be able to </a:t>
            </a:r>
            <a:r>
              <a:rPr lang="en-US" dirty="0">
                <a:solidFill>
                  <a:srgbClr val="0070C0"/>
                </a:solidFill>
              </a:rPr>
              <a:t>write programs that sift through large data sets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make visual representations</a:t>
            </a:r>
            <a:r>
              <a:rPr lang="en-US" dirty="0"/>
              <a:t> of that stored information.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58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60</a:t>
            </a:fld>
            <a:endParaRPr kumimoji="1" lang="ja-JP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560" y="4279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Removing an Item Using the pop()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pop() method removes the last item in a list, but it lets you work with that item after removing 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22390"/>
            <a:ext cx="53721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61</a:t>
            </a:fld>
            <a:endParaRPr kumimoji="1" lang="ja-JP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560" y="4279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Removing an Item Using the pop() </a:t>
            </a:r>
            <a:r>
              <a:rPr lang="en-US" dirty="0" smtClean="0"/>
              <a:t>Method (2)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pop() method </a:t>
            </a:r>
            <a:r>
              <a:rPr lang="en-US" dirty="0" smtClean="0"/>
              <a:t>be useful as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956794"/>
            <a:ext cx="54102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62</a:t>
            </a:fld>
            <a:endParaRPr kumimoji="1" lang="ja-JP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560" y="4279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Popping Items from any Position in a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pop() to remove an item from any position in a list by including the index of the item you want to remove in parentheses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10" y="2859782"/>
            <a:ext cx="5524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63</a:t>
            </a:fld>
            <a:endParaRPr kumimoji="1" lang="ja-JP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560" y="4279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When pop() or del() 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del() when not use that item in any way</a:t>
            </a:r>
          </a:p>
          <a:p>
            <a:r>
              <a:rPr lang="en-US" dirty="0" smtClean="0"/>
              <a:t>Use pop() when want to use an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64</a:t>
            </a:fld>
            <a:endParaRPr kumimoji="1" lang="ja-JP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560" y="4279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Removing an Item by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know the value if the item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851670"/>
            <a:ext cx="53244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65</a:t>
            </a:fld>
            <a:endParaRPr kumimoji="1" lang="ja-JP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560" y="4279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347614"/>
            <a:ext cx="4981575" cy="1200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40" y="2677896"/>
            <a:ext cx="49815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66</a:t>
            </a:fld>
            <a:endParaRPr kumimoji="1" lang="ja-JP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560" y="4279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6" y="1273610"/>
            <a:ext cx="4762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67</a:t>
            </a:fld>
            <a:endParaRPr kumimoji="1" lang="ja-JP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560" y="4279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824" y="1285156"/>
            <a:ext cx="3328678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68</a:t>
            </a:fld>
            <a:endParaRPr kumimoji="1" lang="ja-JP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1560" y="42790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Organizing a list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Sorting a list </a:t>
            </a:r>
            <a:r>
              <a:rPr lang="en-GB" dirty="0" smtClean="0"/>
              <a:t>permanently</a:t>
            </a:r>
          </a:p>
          <a:p>
            <a:r>
              <a:rPr lang="en-US" dirty="0" smtClean="0"/>
              <a:t>Sorting </a:t>
            </a:r>
            <a:r>
              <a:rPr lang="en-US" dirty="0"/>
              <a:t>a list permanently in </a:t>
            </a:r>
            <a:r>
              <a:rPr lang="en-US" dirty="0" smtClean="0"/>
              <a:t>reverse </a:t>
            </a:r>
            <a:r>
              <a:rPr lang="en-US" dirty="0"/>
              <a:t>alphabetical </a:t>
            </a:r>
            <a:r>
              <a:rPr lang="en-GB" dirty="0" smtClean="0"/>
              <a:t>order</a:t>
            </a:r>
            <a:endParaRPr lang="en-US" dirty="0" smtClean="0"/>
          </a:p>
          <a:p>
            <a:r>
              <a:rPr lang="en-GB" dirty="0" smtClean="0"/>
              <a:t>Sorting </a:t>
            </a:r>
            <a:r>
              <a:rPr lang="en-GB" dirty="0"/>
              <a:t>a list </a:t>
            </a:r>
            <a:r>
              <a:rPr lang="en-GB" dirty="0" smtClean="0"/>
              <a:t>temporarily</a:t>
            </a:r>
          </a:p>
          <a:p>
            <a:r>
              <a:rPr lang="en-US" dirty="0" smtClean="0"/>
              <a:t>Reversing </a:t>
            </a:r>
            <a:r>
              <a:rPr lang="en-US" dirty="0"/>
              <a:t>the order of a </a:t>
            </a:r>
            <a:r>
              <a:rPr lang="en-US" dirty="0" smtClean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74113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292"/>
            <a:ext cx="8229600" cy="857250"/>
          </a:xfrm>
        </p:spPr>
        <p:txBody>
          <a:bodyPr/>
          <a:lstStyle/>
          <a:p>
            <a:r>
              <a:rPr lang="en-US" dirty="0" smtClean="0"/>
              <a:t>List length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length of a </a:t>
            </a:r>
            <a:r>
              <a:rPr lang="en-US" dirty="0" smtClean="0"/>
              <a:t>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1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23737" y="2355726"/>
            <a:ext cx="36792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Getting Started</a:t>
            </a:r>
            <a:endParaRPr lang="th-TH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3352432" y="1131590"/>
            <a:ext cx="2421881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709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07" y="555526"/>
            <a:ext cx="82296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1635646"/>
            <a:ext cx="4857750" cy="14382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71</a:t>
            </a:fld>
            <a:endParaRPr kumimoji="1" lang="ja-JP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436" y="1200150"/>
            <a:ext cx="2999128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72</a:t>
            </a:fld>
            <a:endParaRPr kumimoji="1" lang="ja-JP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862" y="1352564"/>
            <a:ext cx="3154276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63"/>
            <a:ext cx="8229600" cy="857250"/>
          </a:xfrm>
        </p:spPr>
        <p:txBody>
          <a:bodyPr>
            <a:noAutofit/>
          </a:bodyPr>
          <a:lstStyle/>
          <a:p>
            <a:r>
              <a:rPr lang="en-US" sz="3200" dirty="0"/>
              <a:t>Avoiding Index Errors When Working with </a:t>
            </a:r>
            <a:r>
              <a:rPr lang="en-US" sz="3200" dirty="0" smtClean="0"/>
              <a:t>Lists</a:t>
            </a:r>
            <a:endParaRPr lang="th-T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error</a:t>
            </a:r>
          </a:p>
          <a:p>
            <a:r>
              <a:rPr lang="en-US" dirty="0" smtClean="0"/>
              <a:t>[-1] error in empty list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2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74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57474" y="2355726"/>
            <a:ext cx="52118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WORKING WITH LISTS</a:t>
            </a:r>
            <a:endParaRPr lang="th-TH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3352432" y="1131590"/>
            <a:ext cx="2421881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4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47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06" y="458690"/>
            <a:ext cx="8229600" cy="857250"/>
          </a:xfrm>
        </p:spPr>
        <p:txBody>
          <a:bodyPr/>
          <a:lstStyle/>
          <a:p>
            <a:r>
              <a:rPr lang="en-US" dirty="0" smtClean="0"/>
              <a:t>Looping with list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Printing all items in a 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 something work within a for loop</a:t>
            </a:r>
          </a:p>
          <a:p>
            <a:r>
              <a:rPr lang="en-US" dirty="0" smtClean="0"/>
              <a:t>Do something work after a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75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809750"/>
            <a:ext cx="5172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06" y="458690"/>
            <a:ext cx="8229600" cy="857250"/>
          </a:xfrm>
        </p:spPr>
        <p:txBody>
          <a:bodyPr/>
          <a:lstStyle/>
          <a:p>
            <a:r>
              <a:rPr lang="en-US" dirty="0" smtClean="0"/>
              <a:t>Avoiding Indentation Errors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Forgetting to Indent</a:t>
            </a:r>
            <a:endParaRPr lang="en-US" dirty="0"/>
          </a:p>
          <a:p>
            <a:r>
              <a:rPr lang="en-US" dirty="0" smtClean="0"/>
              <a:t>Forgetting to Indent Additional Lines</a:t>
            </a:r>
          </a:p>
          <a:p>
            <a:r>
              <a:rPr lang="en-US" dirty="0" smtClean="0"/>
              <a:t>Indenting Unnecessarily</a:t>
            </a:r>
          </a:p>
          <a:p>
            <a:r>
              <a:rPr lang="en-US" dirty="0"/>
              <a:t>Indenting </a:t>
            </a:r>
            <a:r>
              <a:rPr lang="en-US" dirty="0" smtClean="0"/>
              <a:t>Unnecessarily</a:t>
            </a:r>
            <a:r>
              <a:rPr lang="en-US" dirty="0"/>
              <a:t> </a:t>
            </a:r>
            <a:r>
              <a:rPr lang="en-US" dirty="0" smtClean="0"/>
              <a:t>After the loop</a:t>
            </a:r>
          </a:p>
          <a:p>
            <a:r>
              <a:rPr lang="en-US" dirty="0" smtClean="0"/>
              <a:t>Forgetting the Colon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76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6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12" y="483518"/>
            <a:ext cx="82296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461" y="1509713"/>
            <a:ext cx="3876753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77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7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290"/>
            <a:ext cx="82296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654" y="1200150"/>
            <a:ext cx="3644692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78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5290"/>
            <a:ext cx="8229600" cy="857250"/>
          </a:xfrm>
        </p:spPr>
        <p:txBody>
          <a:bodyPr/>
          <a:lstStyle/>
          <a:p>
            <a:r>
              <a:rPr lang="en-US" dirty="0" smtClean="0"/>
              <a:t>Making Numerical Lists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79</a:t>
            </a:fld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range() function</a:t>
            </a:r>
          </a:p>
          <a:p>
            <a:r>
              <a:rPr lang="en-US" dirty="0" smtClean="0"/>
              <a:t>Using the range() to Make a List of Numbers</a:t>
            </a:r>
          </a:p>
          <a:p>
            <a:pPr lvl="1"/>
            <a:r>
              <a:rPr lang="en-US" dirty="0" smtClean="0"/>
              <a:t>Even numbers of list</a:t>
            </a:r>
          </a:p>
          <a:p>
            <a:pPr lvl="1"/>
            <a:r>
              <a:rPr lang="en-US" dirty="0" smtClean="0"/>
              <a:t>Squares</a:t>
            </a:r>
          </a:p>
          <a:p>
            <a:r>
              <a:rPr lang="en-US" dirty="0" smtClean="0"/>
              <a:t>Simple Statistics with a List of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Visual studio code 2019 (source: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code.visualstudio.com/docs/python/python-tutorial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Miniconda</a:t>
            </a:r>
            <a:r>
              <a:rPr lang="en-US" sz="2400" dirty="0" smtClean="0"/>
              <a:t> </a:t>
            </a:r>
            <a:r>
              <a:rPr lang="en-US" sz="2400" dirty="0"/>
              <a:t>(source: https://</a:t>
            </a:r>
            <a:r>
              <a:rPr lang="en-US" sz="2400" dirty="0" smtClean="0"/>
              <a:t>docs.conda.io/en/latest/miniconda.html)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Requirements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327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squares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80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1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768" y="1200150"/>
            <a:ext cx="3222464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81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7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75" y="1296987"/>
            <a:ext cx="4819650" cy="3200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82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6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a part of list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a List</a:t>
            </a:r>
          </a:p>
          <a:p>
            <a:r>
              <a:rPr lang="en-US" dirty="0" smtClean="0"/>
              <a:t>Looping Through a Slice</a:t>
            </a:r>
          </a:p>
          <a:p>
            <a:r>
              <a:rPr lang="en-US" dirty="0" smtClean="0"/>
              <a:t>Copying a List</a:t>
            </a:r>
          </a:p>
          <a:p>
            <a:pPr lvl="1"/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Append</a:t>
            </a:r>
          </a:p>
          <a:p>
            <a:pPr lvl="1"/>
            <a:r>
              <a:rPr lang="en-US" dirty="0" smtClean="0"/>
              <a:t>Copy a list without using a slice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83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113" y="1200150"/>
            <a:ext cx="3215774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84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9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9" y="1200150"/>
            <a:ext cx="3957182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85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5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0532"/>
            <a:ext cx="8229600" cy="857250"/>
          </a:xfrm>
        </p:spPr>
        <p:txBody>
          <a:bodyPr/>
          <a:lstStyle/>
          <a:p>
            <a:r>
              <a:rPr lang="en-US" dirty="0" smtClean="0"/>
              <a:t>Tuples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tuple is like a list, except you can't change the values in </a:t>
            </a:r>
            <a:r>
              <a:rPr lang="en-US" i="1" dirty="0" smtClean="0"/>
              <a:t>a tuple </a:t>
            </a:r>
            <a:r>
              <a:rPr lang="en-US" i="1" dirty="0"/>
              <a:t>once it's defined. </a:t>
            </a:r>
            <a:endParaRPr lang="en-US" i="1" dirty="0" smtClean="0"/>
          </a:p>
          <a:p>
            <a:r>
              <a:rPr lang="en-US" i="1" dirty="0" smtClean="0"/>
              <a:t>Tuples </a:t>
            </a:r>
            <a:r>
              <a:rPr lang="en-US" i="1" dirty="0"/>
              <a:t>are good for </a:t>
            </a:r>
            <a:r>
              <a:rPr lang="en-US" i="1" dirty="0" smtClean="0"/>
              <a:t>storing information </a:t>
            </a:r>
            <a:r>
              <a:rPr lang="en-US" i="1" dirty="0"/>
              <a:t>that shouldn't be changed throughout the life </a:t>
            </a:r>
            <a:r>
              <a:rPr lang="en-US" i="1" dirty="0" smtClean="0"/>
              <a:t>of a </a:t>
            </a:r>
            <a:r>
              <a:rPr lang="en-US" i="1" dirty="0"/>
              <a:t>program. </a:t>
            </a:r>
            <a:endParaRPr lang="en-US" i="1" dirty="0" smtClean="0"/>
          </a:p>
          <a:p>
            <a:r>
              <a:rPr lang="en-US" i="1" dirty="0" smtClean="0"/>
              <a:t>You </a:t>
            </a:r>
            <a:r>
              <a:rPr lang="en-US" i="1" dirty="0"/>
              <a:t>can overwrite an entire tuple, but you can't change </a:t>
            </a:r>
            <a:r>
              <a:rPr lang="en-US" i="1" dirty="0" smtClean="0"/>
              <a:t>the individual </a:t>
            </a:r>
            <a:r>
              <a:rPr lang="en-US" i="1" dirty="0"/>
              <a:t>elements in a tuple</a:t>
            </a:r>
            <a:r>
              <a:rPr lang="en-US" i="1" dirty="0" smtClean="0"/>
              <a:t>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86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0532"/>
            <a:ext cx="8229600" cy="857250"/>
          </a:xfrm>
        </p:spPr>
        <p:txBody>
          <a:bodyPr/>
          <a:lstStyle/>
          <a:p>
            <a:r>
              <a:rPr lang="en-US" dirty="0" smtClean="0"/>
              <a:t>Tuples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Looping Through All Values in a Tuple</a:t>
            </a:r>
          </a:p>
          <a:p>
            <a:r>
              <a:rPr lang="en-US" dirty="0" smtClean="0"/>
              <a:t>Writing over a Tuple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87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226" y="1200150"/>
            <a:ext cx="4607548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88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6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89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17487" y="2355726"/>
            <a:ext cx="36917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 STATEMENTS</a:t>
            </a:r>
            <a:endParaRPr lang="th-TH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3352432" y="1131590"/>
            <a:ext cx="2421881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Chapter 5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475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250" y="515939"/>
            <a:ext cx="8229600" cy="857250"/>
          </a:xfrm>
        </p:spPr>
        <p:txBody>
          <a:bodyPr/>
          <a:lstStyle/>
          <a:p>
            <a:r>
              <a:rPr lang="en-US" dirty="0" smtClean="0"/>
              <a:t>Setting up vs code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895" y="1373189"/>
            <a:ext cx="4462210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2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1"/>
            <a:ext cx="8229600" cy="857250"/>
          </a:xfrm>
        </p:spPr>
        <p:txBody>
          <a:bodyPr/>
          <a:lstStyle/>
          <a:p>
            <a:r>
              <a:rPr lang="en-US" dirty="0" smtClean="0"/>
              <a:t>IF STATEMENTS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90</a:t>
            </a:fld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statements allow you to examine the current </a:t>
            </a:r>
            <a:r>
              <a:rPr lang="en-US" dirty="0" smtClean="0"/>
              <a:t>state of </a:t>
            </a:r>
            <a:r>
              <a:rPr lang="en-US" dirty="0"/>
              <a:t>a program and respond appropriately to that state.</a:t>
            </a:r>
          </a:p>
          <a:p>
            <a:r>
              <a:rPr lang="en-US" dirty="0"/>
              <a:t>You can write a simple if statement that checks </a:t>
            </a:r>
            <a:r>
              <a:rPr lang="en-US" dirty="0" smtClean="0"/>
              <a:t>one condition</a:t>
            </a:r>
            <a:r>
              <a:rPr lang="en-US" dirty="0"/>
              <a:t>, or you can create a complex series of </a:t>
            </a:r>
            <a:r>
              <a:rPr lang="en-US" dirty="0" smtClean="0"/>
              <a:t>if statements </a:t>
            </a:r>
            <a:r>
              <a:rPr lang="en-US" dirty="0"/>
              <a:t>that identify the exact conditions </a:t>
            </a:r>
            <a:r>
              <a:rPr lang="en-US" dirty="0" smtClean="0"/>
              <a:t>you're </a:t>
            </a:r>
            <a:r>
              <a:rPr lang="en-GB" dirty="0" smtClean="0"/>
              <a:t>looking </a:t>
            </a:r>
            <a:r>
              <a:rPr lang="en-GB" dirty="0"/>
              <a:t>for.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582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1"/>
            <a:ext cx="8229600" cy="857250"/>
          </a:xfrm>
        </p:spPr>
        <p:txBody>
          <a:bodyPr/>
          <a:lstStyle/>
          <a:p>
            <a:r>
              <a:rPr lang="en-US" dirty="0" smtClean="0"/>
              <a:t>IF STATEMENTS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91</a:t>
            </a:fld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 example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851670"/>
            <a:ext cx="52768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5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1"/>
            <a:ext cx="8229600" cy="857250"/>
          </a:xfrm>
        </p:spPr>
        <p:txBody>
          <a:bodyPr/>
          <a:lstStyle/>
          <a:p>
            <a:r>
              <a:rPr lang="en-US" dirty="0" smtClean="0"/>
              <a:t>IF STATEMENTS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92</a:t>
            </a:fld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 example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851670"/>
            <a:ext cx="52768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1"/>
            <a:ext cx="8229600" cy="857250"/>
          </a:xfrm>
        </p:spPr>
        <p:txBody>
          <a:bodyPr/>
          <a:lstStyle/>
          <a:p>
            <a:r>
              <a:rPr lang="en-US" dirty="0" smtClean="0"/>
              <a:t>IF STATEMENTS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93</a:t>
            </a:fld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Conditional Tests, an expression that can be evaluated as True or False</a:t>
            </a:r>
          </a:p>
          <a:p>
            <a:r>
              <a:rPr lang="en-US" dirty="0" smtClean="0"/>
              <a:t>Checking for Equality</a:t>
            </a:r>
          </a:p>
          <a:p>
            <a:r>
              <a:rPr lang="en-US" dirty="0" smtClean="0"/>
              <a:t>Ignoring case when checking for equality</a:t>
            </a:r>
          </a:p>
          <a:p>
            <a:r>
              <a:rPr lang="en-US" dirty="0" smtClean="0"/>
              <a:t>Checking for Inequality</a:t>
            </a:r>
          </a:p>
          <a:p>
            <a:r>
              <a:rPr lang="en-US" dirty="0" smtClean="0"/>
              <a:t>Numerical comparisons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044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1"/>
            <a:ext cx="8229600" cy="857250"/>
          </a:xfrm>
        </p:spPr>
        <p:txBody>
          <a:bodyPr/>
          <a:lstStyle/>
          <a:p>
            <a:r>
              <a:rPr lang="en-US" dirty="0" smtClean="0"/>
              <a:t>Checking Multiple Conditions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94</a:t>
            </a:fld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and to check Multiple Conditions</a:t>
            </a:r>
          </a:p>
          <a:p>
            <a:r>
              <a:rPr lang="en-US" dirty="0" smtClean="0"/>
              <a:t>Using or to Check Multiple Conditions</a:t>
            </a:r>
          </a:p>
          <a:p>
            <a:r>
              <a:rPr lang="en-US" dirty="0" smtClean="0"/>
              <a:t>Checking Whether a Value Is in a List</a:t>
            </a:r>
          </a:p>
          <a:p>
            <a:r>
              <a:rPr lang="en-US" dirty="0" smtClean="0"/>
              <a:t>Checking Whether a Value Is not in a list</a:t>
            </a:r>
          </a:p>
          <a:p>
            <a:r>
              <a:rPr lang="en-US" dirty="0" smtClean="0"/>
              <a:t>Boolean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1071995"/>
            <a:ext cx="4800600" cy="29146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95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2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313" y="1200150"/>
            <a:ext cx="3043373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96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8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485"/>
            <a:ext cx="82296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762" y="2230437"/>
            <a:ext cx="4562475" cy="1333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97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8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250"/>
            <a:ext cx="8229600" cy="857250"/>
          </a:xfrm>
        </p:spPr>
        <p:txBody>
          <a:bodyPr/>
          <a:lstStyle/>
          <a:p>
            <a:r>
              <a:rPr lang="en-US" dirty="0" smtClean="0"/>
              <a:t>If Statements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2792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of Statements</a:t>
            </a:r>
          </a:p>
          <a:p>
            <a:r>
              <a:rPr lang="en-US" dirty="0" smtClean="0"/>
              <a:t>If-else Statements</a:t>
            </a:r>
          </a:p>
          <a:p>
            <a:r>
              <a:rPr lang="en-US" dirty="0" smtClean="0"/>
              <a:t>The if-</a:t>
            </a:r>
            <a:r>
              <a:rPr lang="en-US" dirty="0" err="1" smtClean="0"/>
              <a:t>elif</a:t>
            </a:r>
            <a:r>
              <a:rPr lang="en-US" dirty="0" smtClean="0"/>
              <a:t>-else Chain</a:t>
            </a:r>
          </a:p>
          <a:p>
            <a:r>
              <a:rPr lang="en-US" dirty="0" smtClean="0"/>
              <a:t>Using Multiple </a:t>
            </a:r>
            <a:r>
              <a:rPr lang="en-US" dirty="0" err="1" smtClean="0"/>
              <a:t>elif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Omitting the else Block</a:t>
            </a:r>
          </a:p>
          <a:p>
            <a:r>
              <a:rPr lang="en-US" dirty="0" smtClean="0"/>
              <a:t>Testing Multiple conditions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98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66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250"/>
            <a:ext cx="82296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th-T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746" y="1373188"/>
            <a:ext cx="3310508" cy="3394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0FEAE-6A1F-4AF0-BD62-D36E35D2261B}" type="slidenum">
              <a:rPr kumimoji="1" lang="ja-JP" altLang="en-US" smtClean="0"/>
              <a:pPr/>
              <a:t>99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4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26699</TotalTime>
  <Words>2882</Words>
  <Application>Microsoft Office PowerPoint</Application>
  <PresentationFormat>On-screen Show (16:9)</PresentationFormat>
  <Paragraphs>660</Paragraphs>
  <Slides>173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173</vt:i4>
      </vt:variant>
    </vt:vector>
  </HeadingPairs>
  <TitlesOfParts>
    <vt:vector size="179" baseType="lpstr">
      <vt:lpstr>ＭＳ Ｐゴシック</vt:lpstr>
      <vt:lpstr>Angsana New</vt:lpstr>
      <vt:lpstr>Arial</vt:lpstr>
      <vt:lpstr>Calibri</vt:lpstr>
      <vt:lpstr>Cordia New</vt:lpstr>
      <vt:lpstr>Office テーマ</vt:lpstr>
      <vt:lpstr>PYTHON BASICS COURSE</vt:lpstr>
      <vt:lpstr>BRIEF CONTENTS</vt:lpstr>
      <vt:lpstr>INTRODUCTION</vt:lpstr>
      <vt:lpstr>What is python ?</vt:lpstr>
      <vt:lpstr>Why python ?</vt:lpstr>
      <vt:lpstr>Goal</vt:lpstr>
      <vt:lpstr>Getting Started</vt:lpstr>
      <vt:lpstr>Requirements</vt:lpstr>
      <vt:lpstr>Setting up vs code</vt:lpstr>
      <vt:lpstr>Setting up miniconda</vt:lpstr>
      <vt:lpstr>Extension(visual studio code)</vt:lpstr>
      <vt:lpstr>Create env miniconda</vt:lpstr>
      <vt:lpstr>Running Hello world program</vt:lpstr>
      <vt:lpstr>VARIABLES AND SIMPLE DATA TYPES</vt:lpstr>
      <vt:lpstr>Variable</vt:lpstr>
      <vt:lpstr>Variable(2)</vt:lpstr>
      <vt:lpstr>Naming and Using Variables</vt:lpstr>
      <vt:lpstr>Avoiding Name Errors When Using Variables</vt:lpstr>
      <vt:lpstr>EXAMPLE</vt:lpstr>
      <vt:lpstr>String</vt:lpstr>
      <vt:lpstr>Changing Case in a String with Methods</vt:lpstr>
      <vt:lpstr>Using Variables in Strings</vt:lpstr>
      <vt:lpstr>Adding Whitespace to Strings with Tabs or Newlines</vt:lpstr>
      <vt:lpstr>Adding Whitespace to Strings with Tabs or Newlines(2)</vt:lpstr>
      <vt:lpstr>Stripping Whitespace</vt:lpstr>
      <vt:lpstr>Avoiding Syntax Errors with Strings</vt:lpstr>
      <vt:lpstr>EXAMPLE</vt:lpstr>
      <vt:lpstr>EXAMPLE(2)</vt:lpstr>
      <vt:lpstr>EXAMPLE(2)</vt:lpstr>
      <vt:lpstr>EXAMPLE(3)</vt:lpstr>
      <vt:lpstr>Numbers</vt:lpstr>
      <vt:lpstr>Integers</vt:lpstr>
      <vt:lpstr>Integers</vt:lpstr>
      <vt:lpstr>Integers</vt:lpstr>
      <vt:lpstr>Floats</vt:lpstr>
      <vt:lpstr>Integers and Floats</vt:lpstr>
      <vt:lpstr>Integers and Floats</vt:lpstr>
      <vt:lpstr>Underscores in Numbers</vt:lpstr>
      <vt:lpstr>Multiple Assignment</vt:lpstr>
      <vt:lpstr>Constants</vt:lpstr>
      <vt:lpstr>EXAMPLE</vt:lpstr>
      <vt:lpstr>EXAMPLE(2)</vt:lpstr>
      <vt:lpstr>EXAMPLE(3)</vt:lpstr>
      <vt:lpstr>Comments</vt:lpstr>
      <vt:lpstr>EXAMPLE</vt:lpstr>
      <vt:lpstr>The Zen of python</vt:lpstr>
      <vt:lpstr>INTRODUCING LISTS</vt:lpstr>
      <vt:lpstr>What is a List?</vt:lpstr>
      <vt:lpstr>What is a List?(2)</vt:lpstr>
      <vt:lpstr>Accessing Elements in a List</vt:lpstr>
      <vt:lpstr>Index Positions Start at 0, Not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length</vt:lpstr>
      <vt:lpstr>EXAMPLE</vt:lpstr>
      <vt:lpstr>EXAMPLE</vt:lpstr>
      <vt:lpstr>EXAMPLE</vt:lpstr>
      <vt:lpstr>Avoiding Index Errors When Working with Lists</vt:lpstr>
      <vt:lpstr>WORKING WITH LISTS</vt:lpstr>
      <vt:lpstr>Looping with list</vt:lpstr>
      <vt:lpstr>Avoiding Indentation Errors</vt:lpstr>
      <vt:lpstr>EXAMPLE</vt:lpstr>
      <vt:lpstr>EXAMPLE</vt:lpstr>
      <vt:lpstr>Making Numerical Lists</vt:lpstr>
      <vt:lpstr>List Comprehensions</vt:lpstr>
      <vt:lpstr>EXAMPLE</vt:lpstr>
      <vt:lpstr>EXAMPLE</vt:lpstr>
      <vt:lpstr>Working with a part of list</vt:lpstr>
      <vt:lpstr>EXAMPLE</vt:lpstr>
      <vt:lpstr>EXAMPLE</vt:lpstr>
      <vt:lpstr>Tuples</vt:lpstr>
      <vt:lpstr>Tuples</vt:lpstr>
      <vt:lpstr>EXAMPLE</vt:lpstr>
      <vt:lpstr>IF STATEMENTS</vt:lpstr>
      <vt:lpstr>IF STATEMENTS</vt:lpstr>
      <vt:lpstr>IF STATEMENTS</vt:lpstr>
      <vt:lpstr>IF STATEMENTS</vt:lpstr>
      <vt:lpstr>IF STATEMENTS</vt:lpstr>
      <vt:lpstr>Checking Multiple Conditions</vt:lpstr>
      <vt:lpstr>EXAMPLE</vt:lpstr>
      <vt:lpstr>EXAMPLE</vt:lpstr>
      <vt:lpstr>EXAMPLE</vt:lpstr>
      <vt:lpstr>If Statements</vt:lpstr>
      <vt:lpstr>EXAMPLE</vt:lpstr>
      <vt:lpstr>EXAMPLE</vt:lpstr>
      <vt:lpstr>EXAMPLE</vt:lpstr>
      <vt:lpstr>EXAMPLE</vt:lpstr>
      <vt:lpstr>Using if Statements with Lists</vt:lpstr>
      <vt:lpstr>EXAMPLE</vt:lpstr>
      <vt:lpstr>EXAMPLE</vt:lpstr>
      <vt:lpstr>EXAMPLE</vt:lpstr>
      <vt:lpstr>Styling Your if Statements</vt:lpstr>
      <vt:lpstr>DICTIONARIES</vt:lpstr>
      <vt:lpstr>What are dictionaries?</vt:lpstr>
      <vt:lpstr>A Simple Dictionary</vt:lpstr>
      <vt:lpstr>Working With Dictionaries</vt:lpstr>
      <vt:lpstr>EXAMPLE</vt:lpstr>
      <vt:lpstr>EXAMPLE</vt:lpstr>
      <vt:lpstr>Looping Through a Dictionary</vt:lpstr>
      <vt:lpstr>EXAMPLE</vt:lpstr>
      <vt:lpstr>EXAMPLE</vt:lpstr>
      <vt:lpstr>EXAMPLE</vt:lpstr>
      <vt:lpstr>Nesting</vt:lpstr>
      <vt:lpstr>EXAMPLE</vt:lpstr>
      <vt:lpstr>EXAMPLE</vt:lpstr>
      <vt:lpstr>EXAMPLE</vt:lpstr>
      <vt:lpstr>USER INPUT AND WHILE LOOPS</vt:lpstr>
      <vt:lpstr>Input() Function</vt:lpstr>
      <vt:lpstr>EXAMPLE</vt:lpstr>
      <vt:lpstr>Introducing while loops</vt:lpstr>
      <vt:lpstr>EXAMPLE</vt:lpstr>
      <vt:lpstr>EXAMPLE</vt:lpstr>
      <vt:lpstr>Using a while loop with lists and Dictionaries</vt:lpstr>
      <vt:lpstr>EXAMPLE</vt:lpstr>
      <vt:lpstr>EXAMPLE</vt:lpstr>
      <vt:lpstr>FUNCTIONS</vt:lpstr>
      <vt:lpstr>What are functions ?</vt:lpstr>
      <vt:lpstr>Function</vt:lpstr>
      <vt:lpstr>Passing information to a function</vt:lpstr>
      <vt:lpstr>Arguments and parameters</vt:lpstr>
      <vt:lpstr>EXAMPLE</vt:lpstr>
      <vt:lpstr>EXAMPLE</vt:lpstr>
      <vt:lpstr>Return values</vt:lpstr>
      <vt:lpstr>Working with list</vt:lpstr>
      <vt:lpstr>Passing an arbitrary number of arguments</vt:lpstr>
      <vt:lpstr>Storing functions in modules</vt:lpstr>
      <vt:lpstr>Styling functions</vt:lpstr>
      <vt:lpstr>CLASSES</vt:lpstr>
      <vt:lpstr>What are classes ?</vt:lpstr>
      <vt:lpstr>Creating and Using a Class</vt:lpstr>
      <vt:lpstr>EXAMPLE</vt:lpstr>
      <vt:lpstr>EXAMPLE</vt:lpstr>
      <vt:lpstr>Working with Classes and Instances</vt:lpstr>
      <vt:lpstr>Modifying attribute values</vt:lpstr>
      <vt:lpstr>Inheritance</vt:lpstr>
      <vt:lpstr>Importing classes</vt:lpstr>
      <vt:lpstr>The python standard library</vt:lpstr>
      <vt:lpstr>EXAMPLE</vt:lpstr>
      <vt:lpstr>EXAMPLE</vt:lpstr>
      <vt:lpstr>Styling Classes</vt:lpstr>
      <vt:lpstr>FILES AND EXCEPTIONS</vt:lpstr>
      <vt:lpstr>Reading from a File</vt:lpstr>
      <vt:lpstr>Writing to a file</vt:lpstr>
      <vt:lpstr>Exceptions</vt:lpstr>
      <vt:lpstr>Storing data</vt:lpstr>
      <vt:lpstr>Refactoring</vt:lpstr>
      <vt:lpstr>TESTING YOUR CODE</vt:lpstr>
      <vt:lpstr>Why test your code ?</vt:lpstr>
      <vt:lpstr>Testing a function</vt:lpstr>
      <vt:lpstr>Testing a function</vt:lpstr>
      <vt:lpstr>Unit Tests and Test Cases</vt:lpstr>
      <vt:lpstr>A variety of assert methods</vt:lpstr>
      <vt:lpstr>A class to test</vt:lpstr>
      <vt:lpstr>DATA VISUALIZATION</vt:lpstr>
      <vt:lpstr>Matplotlib</vt:lpstr>
      <vt:lpstr>Plotly</vt:lpstr>
      <vt:lpstr>Working with csv file</vt:lpstr>
      <vt:lpstr>Working with JSON</vt:lpstr>
    </vt:vector>
  </TitlesOfParts>
  <Company>Minebea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hm40457</dc:creator>
  <cp:lastModifiedBy>Suraphop Bunsawat</cp:lastModifiedBy>
  <cp:revision>1150</cp:revision>
  <dcterms:created xsi:type="dcterms:W3CDTF">2013-10-30T08:18:02Z</dcterms:created>
  <dcterms:modified xsi:type="dcterms:W3CDTF">2021-11-19T09:39:09Z</dcterms:modified>
</cp:coreProperties>
</file>