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6" r:id="rId3"/>
  </p:sldMasterIdLst>
  <p:notesMasterIdLst>
    <p:notesMasterId r:id="rId26"/>
  </p:notesMasterIdLst>
  <p:sldIdLst>
    <p:sldId id="256" r:id="rId4"/>
    <p:sldId id="357" r:id="rId5"/>
    <p:sldId id="261" r:id="rId6"/>
    <p:sldId id="328" r:id="rId7"/>
    <p:sldId id="358" r:id="rId8"/>
    <p:sldId id="264" r:id="rId9"/>
    <p:sldId id="330" r:id="rId10"/>
    <p:sldId id="361" r:id="rId11"/>
    <p:sldId id="360" r:id="rId12"/>
    <p:sldId id="362" r:id="rId13"/>
    <p:sldId id="364" r:id="rId14"/>
    <p:sldId id="359" r:id="rId15"/>
    <p:sldId id="365" r:id="rId16"/>
    <p:sldId id="366" r:id="rId17"/>
    <p:sldId id="368" r:id="rId18"/>
    <p:sldId id="367" r:id="rId19"/>
    <p:sldId id="369" r:id="rId20"/>
    <p:sldId id="370" r:id="rId21"/>
    <p:sldId id="371" r:id="rId22"/>
    <p:sldId id="348" r:id="rId23"/>
    <p:sldId id="344" r:id="rId24"/>
    <p:sldId id="26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F5EB"/>
    <a:srgbClr val="FF80EA"/>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72" y="-72"/>
      </p:cViewPr>
      <p:guideLst>
        <p:guide orient="horz" pos="1801"/>
        <p:guide pos="29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2021-06-26</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2572109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anose="020B0604020202020204" pitchFamily="34" charset="0"/>
              </a:defRPr>
            </a:lvl1pPr>
          </a:lstStyle>
          <a:p>
            <a:pPr lvl="0"/>
            <a:r>
              <a:rPr lang="en-US" altLang="ko-KR" sz="36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p>
          <a:p>
            <a:pPr lvl="0"/>
            <a:r>
              <a:rPr lang="en-US" altLang="ko-KR" dirty="0"/>
              <a:t>PRESENTATION HERE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8" name="Text Placeholder 9"/>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9"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546378"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Rectangle 3"/>
          <p:cNvSpPr/>
          <p:nvPr userDrawn="1"/>
        </p:nvSpPr>
        <p:spPr>
          <a:xfrm>
            <a:off x="546378"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ectangle 4"/>
          <p:cNvSpPr/>
          <p:nvPr userDrawn="1"/>
        </p:nvSpPr>
        <p:spPr>
          <a:xfrm>
            <a:off x="546042"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Rectangle 7"/>
          <p:cNvSpPr/>
          <p:nvPr userDrawn="1"/>
        </p:nvSpPr>
        <p:spPr>
          <a:xfrm>
            <a:off x="2582971"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Rectangle 8"/>
          <p:cNvSpPr/>
          <p:nvPr userDrawn="1"/>
        </p:nvSpPr>
        <p:spPr>
          <a:xfrm>
            <a:off x="2582635"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Rectangle 11"/>
          <p:cNvSpPr/>
          <p:nvPr userDrawn="1"/>
        </p:nvSpPr>
        <p:spPr>
          <a:xfrm>
            <a:off x="4619564"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ectangle 12"/>
          <p:cNvSpPr/>
          <p:nvPr userDrawn="1"/>
        </p:nvSpPr>
        <p:spPr>
          <a:xfrm>
            <a:off x="4619228"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6656158"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Rectangle 15"/>
          <p:cNvSpPr/>
          <p:nvPr userDrawn="1"/>
        </p:nvSpPr>
        <p:spPr>
          <a:xfrm>
            <a:off x="6656158"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7" name="Rectangle 16"/>
          <p:cNvSpPr/>
          <p:nvPr userDrawn="1"/>
        </p:nvSpPr>
        <p:spPr>
          <a:xfrm>
            <a:off x="665582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zfly.vn/techblog/ma-nguon-mo-la-gi.html" TargetMode="External"/><Relationship Id="rId2" Type="http://schemas.openxmlformats.org/officeDocument/2006/relationships/hyperlink" Target="https://bizfly.vn/techblog/framework-la-gi.html"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074455" y="2740370"/>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4" name="Text Placeholder 2"/>
          <p:cNvSpPr>
            <a:spLocks noGrp="1"/>
          </p:cNvSpPr>
          <p:nvPr/>
        </p:nvSpPr>
        <p:spPr>
          <a:xfrm>
            <a:off x="3203848" y="1083466"/>
            <a:ext cx="4817948" cy="486410"/>
          </a:xfrm>
          <a:prstGeom prst="rect">
            <a:avLst/>
          </a:prstGeom>
        </p:spPr>
        <p:txBody>
          <a:bodyPr anchor="ctr"/>
          <a:lstStyle>
            <a:lvl1pPr marL="0" indent="0" algn="l" defTabSz="914400" rtl="0" eaLnBrk="1" latinLnBrk="1" hangingPunct="1">
              <a:lnSpc>
                <a:spcPct val="100000"/>
              </a:lnSpc>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ctr"/>
            <a:r>
              <a:rPr lang="en-US" altLang="ko-KR" sz="2800" dirty="0"/>
              <a:t>BÁO </a:t>
            </a:r>
            <a:r>
              <a:rPr lang="en-US" altLang="ko-KR" sz="2800" dirty="0" smtClean="0"/>
              <a:t>CÁO </a:t>
            </a:r>
          </a:p>
          <a:p>
            <a:pPr lvl="0" algn="ctr"/>
            <a:r>
              <a:rPr lang="en-US" altLang="ko-KR" sz="2800" dirty="0" smtClean="0"/>
              <a:t>THỰC TẬP CHUYÊN MÔN</a:t>
            </a:r>
            <a:endParaRPr lang="en-US" altLang="ko-KR" sz="2800" dirty="0"/>
          </a:p>
        </p:txBody>
      </p:sp>
      <p:sp>
        <p:nvSpPr>
          <p:cNvPr id="20" name="Text Placeholder 2"/>
          <p:cNvSpPr>
            <a:spLocks noGrp="1"/>
          </p:cNvSpPr>
          <p:nvPr/>
        </p:nvSpPr>
        <p:spPr>
          <a:xfrm>
            <a:off x="3668572" y="1856105"/>
            <a:ext cx="3955256" cy="486410"/>
          </a:xfrm>
          <a:prstGeom prst="rect">
            <a:avLst/>
          </a:prstGeom>
        </p:spPr>
        <p:txBody>
          <a:bodyPr anchor="ctr"/>
          <a:lstStyle>
            <a:lvl1pPr marL="0" indent="0" algn="l" defTabSz="914400" rtl="0" eaLnBrk="1" latinLnBrk="1" hangingPunct="1">
              <a:lnSpc>
                <a:spcPct val="100000"/>
              </a:lnSpc>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altLang="ko-KR" sz="1800" dirty="0" err="1"/>
              <a:t>Giảng</a:t>
            </a:r>
            <a:r>
              <a:rPr lang="en-US" altLang="ko-KR" sz="1800" dirty="0"/>
              <a:t> </a:t>
            </a:r>
            <a:r>
              <a:rPr lang="en-US" altLang="ko-KR" sz="1800" dirty="0" err="1" smtClean="0"/>
              <a:t>viên</a:t>
            </a:r>
            <a:r>
              <a:rPr lang="en-US" altLang="ko-KR" sz="1800" dirty="0" smtClean="0"/>
              <a:t>: TH.S </a:t>
            </a:r>
            <a:r>
              <a:rPr lang="en-US" altLang="ko-KR" sz="1800" dirty="0" err="1" smtClean="0"/>
              <a:t>Nguyễn</a:t>
            </a:r>
            <a:r>
              <a:rPr lang="en-US" altLang="ko-KR" sz="1800" dirty="0" smtClean="0"/>
              <a:t> </a:t>
            </a:r>
            <a:r>
              <a:rPr lang="en-US" altLang="ko-KR" sz="1800" dirty="0" err="1" smtClean="0"/>
              <a:t>Lê</a:t>
            </a:r>
            <a:r>
              <a:rPr lang="en-US" altLang="ko-KR" sz="1800" dirty="0" smtClean="0"/>
              <a:t> Minh</a:t>
            </a:r>
            <a:endParaRPr lang="en-US" altLang="ko-KR" sz="1800" dirty="0"/>
          </a:p>
        </p:txBody>
      </p:sp>
      <p:sp>
        <p:nvSpPr>
          <p:cNvPr id="2" name="Text Placeholder 1"/>
          <p:cNvSpPr>
            <a:spLocks noGrp="1"/>
          </p:cNvSpPr>
          <p:nvPr>
            <p:ph type="body" sz="quarter" idx="10"/>
          </p:nvPr>
        </p:nvSpPr>
        <p:spPr>
          <a:xfrm>
            <a:off x="3308930" y="2920390"/>
            <a:ext cx="5819071" cy="1080120"/>
          </a:xfrm>
        </p:spPr>
        <p:txBody>
          <a:bodyPr/>
          <a:lstStyle/>
          <a:p>
            <a:r>
              <a:rPr lang="en-US" dirty="0" smtClean="0"/>
              <a:t>WEB </a:t>
            </a:r>
          </a:p>
          <a:p>
            <a:r>
              <a:rPr lang="en-US" dirty="0" smtClean="0"/>
              <a:t>CỬA HÀNG BÁN ĐIỆN TỬ </a:t>
            </a:r>
          </a:p>
          <a:p>
            <a:r>
              <a:rPr lang="en-US" dirty="0" smtClean="0"/>
              <a:t>ONLINE</a:t>
            </a:r>
            <a:endParaRPr lang="en-GB" dirty="0"/>
          </a:p>
        </p:txBody>
      </p:sp>
      <p:grpSp>
        <p:nvGrpSpPr>
          <p:cNvPr id="15" name="Group 14">
            <a:extLst>
              <a:ext uri="{FF2B5EF4-FFF2-40B4-BE49-F238E27FC236}">
                <a16:creationId xmlns="" xmlns:a16="http://schemas.microsoft.com/office/drawing/2014/main" id="{3D03B308-AC9F-4968-9059-5C4BD16CFEE8}"/>
              </a:ext>
            </a:extLst>
          </p:cNvPr>
          <p:cNvGrpSpPr/>
          <p:nvPr/>
        </p:nvGrpSpPr>
        <p:grpSpPr>
          <a:xfrm>
            <a:off x="683568" y="3203418"/>
            <a:ext cx="1189264" cy="1189264"/>
            <a:chOff x="1510528" y="1366070"/>
            <a:chExt cx="3431329" cy="3431329"/>
          </a:xfrm>
          <a:effectLst>
            <a:outerShdw blurRad="50800" dist="38100" dir="2700000" algn="tl" rotWithShape="0">
              <a:prstClr val="black">
                <a:alpha val="40000"/>
              </a:prstClr>
            </a:outerShdw>
          </a:effectLst>
        </p:grpSpPr>
        <p:sp>
          <p:nvSpPr>
            <p:cNvPr id="16" name="Freeform: Shape 25">
              <a:extLst>
                <a:ext uri="{FF2B5EF4-FFF2-40B4-BE49-F238E27FC236}">
                  <a16:creationId xmlns="" xmlns:a16="http://schemas.microsoft.com/office/drawing/2014/main" id="{49709B60-FE59-4981-8D4B-14C5DD603CC4}"/>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7" name="Freeform: Shape 26">
              <a:extLst>
                <a:ext uri="{FF2B5EF4-FFF2-40B4-BE49-F238E27FC236}">
                  <a16:creationId xmlns="" xmlns:a16="http://schemas.microsoft.com/office/drawing/2014/main" id="{9085A5EF-FD0C-4223-BDC5-E3A714361258}"/>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sp>
        <p:nvSpPr>
          <p:cNvPr id="18" name="Freeform: Shape 49">
            <a:extLst>
              <a:ext uri="{FF2B5EF4-FFF2-40B4-BE49-F238E27FC236}">
                <a16:creationId xmlns="" xmlns:a16="http://schemas.microsoft.com/office/drawing/2014/main" id="{A96292BA-B17F-4EB9-82C5-31C1BE82276B}"/>
              </a:ext>
            </a:extLst>
          </p:cNvPr>
          <p:cNvSpPr/>
          <p:nvPr/>
        </p:nvSpPr>
        <p:spPr>
          <a:xfrm>
            <a:off x="467544" y="3257300"/>
            <a:ext cx="3169993" cy="1846460"/>
          </a:xfrm>
          <a:custGeom>
            <a:avLst/>
            <a:gdLst>
              <a:gd name="connsiteX0" fmla="*/ 3730026 w 8250226"/>
              <a:gd name="connsiteY0" fmla="*/ 1908809 h 4805599"/>
              <a:gd name="connsiteX1" fmla="*/ 4016728 w 8250226"/>
              <a:gd name="connsiteY1" fmla="*/ 2000249 h 4805599"/>
              <a:gd name="connsiteX2" fmla="*/ 4061495 w 8250226"/>
              <a:gd name="connsiteY2" fmla="*/ 2121217 h 4805599"/>
              <a:gd name="connsiteX3" fmla="*/ 3408080 w 8250226"/>
              <a:gd name="connsiteY3" fmla="*/ 2526029 h 4805599"/>
              <a:gd name="connsiteX4" fmla="*/ 3236569 w 8250226"/>
              <a:gd name="connsiteY4" fmla="*/ 2566330 h 4805599"/>
              <a:gd name="connsiteX5" fmla="*/ 3234726 w 8250226"/>
              <a:gd name="connsiteY5" fmla="*/ 2567940 h 4805599"/>
              <a:gd name="connsiteX6" fmla="*/ 2116491 w 8250226"/>
              <a:gd name="connsiteY6" fmla="*/ 2750820 h 4805599"/>
              <a:gd name="connsiteX7" fmla="*/ 1531656 w 8250226"/>
              <a:gd name="connsiteY7" fmla="*/ 2836545 h 4805599"/>
              <a:gd name="connsiteX8" fmla="*/ 1529794 w 8250226"/>
              <a:gd name="connsiteY8" fmla="*/ 2835750 h 4805599"/>
              <a:gd name="connsiteX9" fmla="*/ 1284527 w 8250226"/>
              <a:gd name="connsiteY9" fmla="*/ 2878291 h 4805599"/>
              <a:gd name="connsiteX10" fmla="*/ 734413 w 8250226"/>
              <a:gd name="connsiteY10" fmla="*/ 3030855 h 4805599"/>
              <a:gd name="connsiteX11" fmla="*/ 76235 w 8250226"/>
              <a:gd name="connsiteY11" fmla="*/ 3585210 h 4805599"/>
              <a:gd name="connsiteX12" fmla="*/ 140053 w 8250226"/>
              <a:gd name="connsiteY12" fmla="*/ 4001452 h 4805599"/>
              <a:gd name="connsiteX13" fmla="*/ 2361283 w 8250226"/>
              <a:gd name="connsiteY13" fmla="*/ 4215765 h 4805599"/>
              <a:gd name="connsiteX14" fmla="*/ 2361890 w 8250226"/>
              <a:gd name="connsiteY14" fmla="*/ 4218110 h 4805599"/>
              <a:gd name="connsiteX15" fmla="*/ 2418393 w 8250226"/>
              <a:gd name="connsiteY15" fmla="*/ 4202468 h 4805599"/>
              <a:gd name="connsiteX16" fmla="*/ 3300486 w 8250226"/>
              <a:gd name="connsiteY16" fmla="*/ 3994313 h 4805599"/>
              <a:gd name="connsiteX17" fmla="*/ 4213357 w 8250226"/>
              <a:gd name="connsiteY17" fmla="*/ 3998468 h 4805599"/>
              <a:gd name="connsiteX18" fmla="*/ 4462699 w 8250226"/>
              <a:gd name="connsiteY18" fmla="*/ 4440358 h 4805599"/>
              <a:gd name="connsiteX19" fmla="*/ 4648321 w 8250226"/>
              <a:gd name="connsiteY19" fmla="*/ 4742339 h 4805599"/>
              <a:gd name="connsiteX20" fmla="*/ 5382034 w 8250226"/>
              <a:gd name="connsiteY20" fmla="*/ 4196557 h 4805599"/>
              <a:gd name="connsiteX21" fmla="*/ 5554727 w 8250226"/>
              <a:gd name="connsiteY21" fmla="*/ 4014167 h 4805599"/>
              <a:gd name="connsiteX22" fmla="*/ 5681246 w 8250226"/>
              <a:gd name="connsiteY22" fmla="*/ 3884879 h 4805599"/>
              <a:gd name="connsiteX23" fmla="*/ 6613510 w 8250226"/>
              <a:gd name="connsiteY23" fmla="*/ 3285533 h 4805599"/>
              <a:gd name="connsiteX24" fmla="*/ 6625977 w 8250226"/>
              <a:gd name="connsiteY24" fmla="*/ 3285533 h 4805599"/>
              <a:gd name="connsiteX25" fmla="*/ 6964437 w 8250226"/>
              <a:gd name="connsiteY25" fmla="*/ 3490548 h 4805599"/>
              <a:gd name="connsiteX26" fmla="*/ 7081720 w 8250226"/>
              <a:gd name="connsiteY26" fmla="*/ 3872873 h 4805599"/>
              <a:gd name="connsiteX27" fmla="*/ 7221629 w 8250226"/>
              <a:gd name="connsiteY27" fmla="*/ 4185013 h 4805599"/>
              <a:gd name="connsiteX28" fmla="*/ 8199143 w 8250226"/>
              <a:gd name="connsiteY28" fmla="*/ 3682172 h 4805599"/>
              <a:gd name="connsiteX29" fmla="*/ 8241625 w 8250226"/>
              <a:gd name="connsiteY29" fmla="*/ 3682634 h 4805599"/>
              <a:gd name="connsiteX30" fmla="*/ 8241163 w 8250226"/>
              <a:gd name="connsiteY30" fmla="*/ 3725115 h 4805599"/>
              <a:gd name="connsiteX31" fmla="*/ 7887927 w 8250226"/>
              <a:gd name="connsiteY31" fmla="*/ 4010473 h 4805599"/>
              <a:gd name="connsiteX32" fmla="*/ 7211471 w 8250226"/>
              <a:gd name="connsiteY32" fmla="*/ 4244578 h 4805599"/>
              <a:gd name="connsiteX33" fmla="*/ 7023079 w 8250226"/>
              <a:gd name="connsiteY33" fmla="*/ 3885340 h 4805599"/>
              <a:gd name="connsiteX34" fmla="*/ 6625054 w 8250226"/>
              <a:gd name="connsiteY34" fmla="*/ 3346022 h 4805599"/>
              <a:gd name="connsiteX35" fmla="*/ 6613972 w 8250226"/>
              <a:gd name="connsiteY35" fmla="*/ 3346022 h 4805599"/>
              <a:gd name="connsiteX36" fmla="*/ 5725111 w 8250226"/>
              <a:gd name="connsiteY36" fmla="*/ 3926436 h 4805599"/>
              <a:gd name="connsiteX37" fmla="*/ 5596746 w 8250226"/>
              <a:gd name="connsiteY37" fmla="*/ 4058033 h 4805599"/>
              <a:gd name="connsiteX38" fmla="*/ 5426824 w 8250226"/>
              <a:gd name="connsiteY38" fmla="*/ 4237190 h 4805599"/>
              <a:gd name="connsiteX39" fmla="*/ 5037572 w 8250226"/>
              <a:gd name="connsiteY39" fmla="*/ 4627827 h 4805599"/>
              <a:gd name="connsiteX40" fmla="*/ 4680181 w 8250226"/>
              <a:gd name="connsiteY40" fmla="*/ 4805599 h 4805599"/>
              <a:gd name="connsiteX41" fmla="*/ 4637239 w 8250226"/>
              <a:gd name="connsiteY41" fmla="*/ 4801443 h 4805599"/>
              <a:gd name="connsiteX42" fmla="*/ 4405443 w 8250226"/>
              <a:gd name="connsiteY42" fmla="*/ 4457905 h 4805599"/>
              <a:gd name="connsiteX43" fmla="*/ 4179650 w 8250226"/>
              <a:gd name="connsiteY43" fmla="*/ 4048336 h 4805599"/>
              <a:gd name="connsiteX44" fmla="*/ 3311567 w 8250226"/>
              <a:gd name="connsiteY44" fmla="*/ 4053416 h 4805599"/>
              <a:gd name="connsiteX45" fmla="*/ 2360834 w 8250226"/>
              <a:gd name="connsiteY45" fmla="*/ 4280594 h 4805599"/>
              <a:gd name="connsiteX46" fmla="*/ 2342497 w 8250226"/>
              <a:gd name="connsiteY46" fmla="*/ 4278366 h 4805599"/>
              <a:gd name="connsiteX47" fmla="*/ 2126238 w 8250226"/>
              <a:gd name="connsiteY47" fmla="*/ 4326464 h 4805599"/>
              <a:gd name="connsiteX48" fmla="*/ 1317343 w 8250226"/>
              <a:gd name="connsiteY48" fmla="*/ 4399597 h 4805599"/>
              <a:gd name="connsiteX49" fmla="*/ 1009685 w 8250226"/>
              <a:gd name="connsiteY49" fmla="*/ 4388167 h 4805599"/>
              <a:gd name="connsiteX50" fmla="*/ 90523 w 8250226"/>
              <a:gd name="connsiteY50" fmla="*/ 4028122 h 4805599"/>
              <a:gd name="connsiteX51" fmla="*/ 22895 w 8250226"/>
              <a:gd name="connsiteY51" fmla="*/ 3567112 h 4805599"/>
              <a:gd name="connsiteX52" fmla="*/ 710600 w 8250226"/>
              <a:gd name="connsiteY52" fmla="*/ 2979420 h 4805599"/>
              <a:gd name="connsiteX53" fmla="*/ 1432595 w 8250226"/>
              <a:gd name="connsiteY53" fmla="*/ 2793682 h 4805599"/>
              <a:gd name="connsiteX54" fmla="*/ 1434475 w 8250226"/>
              <a:gd name="connsiteY54" fmla="*/ 2794485 h 4805599"/>
              <a:gd name="connsiteX55" fmla="*/ 1593851 w 8250226"/>
              <a:gd name="connsiteY55" fmla="*/ 2768679 h 4805599"/>
              <a:gd name="connsiteX56" fmla="*/ 2108870 w 8250226"/>
              <a:gd name="connsiteY56" fmla="*/ 2693670 h 4805599"/>
              <a:gd name="connsiteX57" fmla="*/ 3189188 w 8250226"/>
              <a:gd name="connsiteY57" fmla="*/ 2519012 h 4805599"/>
              <a:gd name="connsiteX58" fmla="*/ 3322477 w 8250226"/>
              <a:gd name="connsiteY58" fmla="*/ 2489488 h 4805599"/>
              <a:gd name="connsiteX59" fmla="*/ 3324261 w 8250226"/>
              <a:gd name="connsiteY59" fmla="*/ 2487929 h 4805599"/>
              <a:gd name="connsiteX60" fmla="*/ 3394745 w 8250226"/>
              <a:gd name="connsiteY60" fmla="*/ 2470784 h 4805599"/>
              <a:gd name="connsiteX61" fmla="*/ 4005298 w 8250226"/>
              <a:gd name="connsiteY61" fmla="*/ 2115502 h 4805599"/>
              <a:gd name="connsiteX62" fmla="*/ 3977676 w 8250226"/>
              <a:gd name="connsiteY62" fmla="*/ 2041207 h 4805599"/>
              <a:gd name="connsiteX63" fmla="*/ 3706213 w 8250226"/>
              <a:gd name="connsiteY63" fmla="*/ 1962149 h 4805599"/>
              <a:gd name="connsiteX64" fmla="*/ 3730026 w 8250226"/>
              <a:gd name="connsiteY64" fmla="*/ 1908809 h 4805599"/>
              <a:gd name="connsiteX65" fmla="*/ 507718 w 8250226"/>
              <a:gd name="connsiteY65" fmla="*/ 1727834 h 4805599"/>
              <a:gd name="connsiteX66" fmla="*/ 524863 w 8250226"/>
              <a:gd name="connsiteY66" fmla="*/ 1781174 h 4805599"/>
              <a:gd name="connsiteX67" fmla="*/ 238161 w 8250226"/>
              <a:gd name="connsiteY67" fmla="*/ 1952624 h 4805599"/>
              <a:gd name="connsiteX68" fmla="*/ 245781 w 8250226"/>
              <a:gd name="connsiteY68" fmla="*/ 2060257 h 4805599"/>
              <a:gd name="connsiteX69" fmla="*/ 718221 w 8250226"/>
              <a:gd name="connsiteY69" fmla="*/ 2178367 h 4805599"/>
              <a:gd name="connsiteX70" fmla="*/ 757273 w 8250226"/>
              <a:gd name="connsiteY70" fmla="*/ 2235517 h 4805599"/>
              <a:gd name="connsiteX71" fmla="*/ 195298 w 8250226"/>
              <a:gd name="connsiteY71" fmla="*/ 2087879 h 4805599"/>
              <a:gd name="connsiteX72" fmla="*/ 186726 w 8250226"/>
              <a:gd name="connsiteY72" fmla="*/ 1925954 h 4805599"/>
              <a:gd name="connsiteX73" fmla="*/ 507718 w 8250226"/>
              <a:gd name="connsiteY73" fmla="*/ 1727834 h 4805599"/>
              <a:gd name="connsiteX74" fmla="*/ 3826228 w 8250226"/>
              <a:gd name="connsiteY74" fmla="*/ 871537 h 4805599"/>
              <a:gd name="connsiteX75" fmla="*/ 4059591 w 8250226"/>
              <a:gd name="connsiteY75" fmla="*/ 965835 h 4805599"/>
              <a:gd name="connsiteX76" fmla="*/ 4122455 w 8250226"/>
              <a:gd name="connsiteY76" fmla="*/ 1088707 h 4805599"/>
              <a:gd name="connsiteX77" fmla="*/ 3925751 w 8250226"/>
              <a:gd name="connsiteY77" fmla="*/ 1265722 h 4805599"/>
              <a:gd name="connsiteX78" fmla="*/ 3866259 w 8250226"/>
              <a:gd name="connsiteY78" fmla="*/ 1285549 h 4805599"/>
              <a:gd name="connsiteX79" fmla="*/ 3866234 w 8250226"/>
              <a:gd name="connsiteY79" fmla="*/ 1286828 h 4805599"/>
              <a:gd name="connsiteX80" fmla="*/ 2339376 w 8250226"/>
              <a:gd name="connsiteY80" fmla="*/ 1507808 h 4805599"/>
              <a:gd name="connsiteX81" fmla="*/ 525816 w 8250226"/>
              <a:gd name="connsiteY81" fmla="*/ 1782128 h 4805599"/>
              <a:gd name="connsiteX82" fmla="*/ 508671 w 8250226"/>
              <a:gd name="connsiteY82" fmla="*/ 1728787 h 4805599"/>
              <a:gd name="connsiteX83" fmla="*/ 958251 w 8250226"/>
              <a:gd name="connsiteY83" fmla="*/ 1622108 h 4805599"/>
              <a:gd name="connsiteX84" fmla="*/ 2333661 w 8250226"/>
              <a:gd name="connsiteY84" fmla="*/ 1450658 h 4805599"/>
              <a:gd name="connsiteX85" fmla="*/ 3557624 w 8250226"/>
              <a:gd name="connsiteY85" fmla="*/ 1299210 h 4805599"/>
              <a:gd name="connsiteX86" fmla="*/ 3805423 w 8250226"/>
              <a:gd name="connsiteY86" fmla="*/ 1244694 h 4805599"/>
              <a:gd name="connsiteX87" fmla="*/ 3866233 w 8250226"/>
              <a:gd name="connsiteY87" fmla="*/ 1226820 h 4805599"/>
              <a:gd name="connsiteX88" fmla="*/ 4066258 w 8250226"/>
              <a:gd name="connsiteY88" fmla="*/ 1092517 h 4805599"/>
              <a:gd name="connsiteX89" fmla="*/ 4022443 w 8250226"/>
              <a:gd name="connsiteY89" fmla="*/ 1009650 h 4805599"/>
              <a:gd name="connsiteX90" fmla="*/ 3838610 w 8250226"/>
              <a:gd name="connsiteY90" fmla="*/ 932497 h 4805599"/>
              <a:gd name="connsiteX91" fmla="*/ 3826228 w 8250226"/>
              <a:gd name="connsiteY91" fmla="*/ 871537 h 4805599"/>
              <a:gd name="connsiteX92" fmla="*/ 4089118 w 8250226"/>
              <a:gd name="connsiteY92" fmla="*/ 0 h 4805599"/>
              <a:gd name="connsiteX93" fmla="*/ 4100548 w 8250226"/>
              <a:gd name="connsiteY93" fmla="*/ 56198 h 4805599"/>
              <a:gd name="connsiteX94" fmla="*/ 3471898 w 8250226"/>
              <a:gd name="connsiteY94" fmla="*/ 141923 h 4805599"/>
              <a:gd name="connsiteX95" fmla="*/ 3471137 w 8250226"/>
              <a:gd name="connsiteY95" fmla="*/ 141050 h 4805599"/>
              <a:gd name="connsiteX96" fmla="*/ 3213652 w 8250226"/>
              <a:gd name="connsiteY96" fmla="*/ 168235 h 4805599"/>
              <a:gd name="connsiteX97" fmla="*/ 2934688 w 8250226"/>
              <a:gd name="connsiteY97" fmla="*/ 196215 h 4805599"/>
              <a:gd name="connsiteX98" fmla="*/ 692831 w 8250226"/>
              <a:gd name="connsiteY98" fmla="*/ 509584 h 4805599"/>
              <a:gd name="connsiteX99" fmla="*/ 584437 w 8250226"/>
              <a:gd name="connsiteY99" fmla="*/ 539922 h 4805599"/>
              <a:gd name="connsiteX100" fmla="*/ 583918 w 8250226"/>
              <a:gd name="connsiteY100" fmla="*/ 541019 h 4805599"/>
              <a:gd name="connsiteX101" fmla="*/ 196251 w 8250226"/>
              <a:gd name="connsiteY101" fmla="*/ 744854 h 4805599"/>
              <a:gd name="connsiteX102" fmla="*/ 179106 w 8250226"/>
              <a:gd name="connsiteY102" fmla="*/ 837247 h 4805599"/>
              <a:gd name="connsiteX103" fmla="*/ 456283 w 8250226"/>
              <a:gd name="connsiteY103" fmla="*/ 978217 h 4805599"/>
              <a:gd name="connsiteX104" fmla="*/ 448663 w 8250226"/>
              <a:gd name="connsiteY104" fmla="*/ 1034414 h 4805599"/>
              <a:gd name="connsiteX105" fmla="*/ 123861 w 8250226"/>
              <a:gd name="connsiteY105" fmla="*/ 853439 h 4805599"/>
              <a:gd name="connsiteX106" fmla="*/ 149578 w 8250226"/>
              <a:gd name="connsiteY106" fmla="*/ 713422 h 4805599"/>
              <a:gd name="connsiteX107" fmla="*/ 526045 w 8250226"/>
              <a:gd name="connsiteY107" fmla="*/ 499593 h 4805599"/>
              <a:gd name="connsiteX108" fmla="*/ 615779 w 8250226"/>
              <a:gd name="connsiteY108" fmla="*/ 472597 h 4805599"/>
              <a:gd name="connsiteX109" fmla="*/ 616303 w 8250226"/>
              <a:gd name="connsiteY109" fmla="*/ 471487 h 4805599"/>
              <a:gd name="connsiteX110" fmla="*/ 1209711 w 8250226"/>
              <a:gd name="connsiteY110" fmla="*/ 345757 h 4805599"/>
              <a:gd name="connsiteX111" fmla="*/ 2930878 w 8250226"/>
              <a:gd name="connsiteY111" fmla="*/ 139065 h 4805599"/>
              <a:gd name="connsiteX112" fmla="*/ 3426178 w 8250226"/>
              <a:gd name="connsiteY112" fmla="*/ 88582 h 4805599"/>
              <a:gd name="connsiteX113" fmla="*/ 3426937 w 8250226"/>
              <a:gd name="connsiteY113" fmla="*/ 89452 h 4805599"/>
              <a:gd name="connsiteX114" fmla="*/ 3626739 w 8250226"/>
              <a:gd name="connsiteY114" fmla="*/ 67509 h 4805599"/>
              <a:gd name="connsiteX115" fmla="*/ 4089118 w 8250226"/>
              <a:gd name="connsiteY115" fmla="*/ 0 h 48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8250226" h="4805599">
                <a:moveTo>
                  <a:pt x="3730026" y="1908809"/>
                </a:moveTo>
                <a:cubicBezTo>
                  <a:pt x="3864328" y="1921192"/>
                  <a:pt x="3964341" y="1949767"/>
                  <a:pt x="4016728" y="2000249"/>
                </a:cubicBezTo>
                <a:cubicBezTo>
                  <a:pt x="4051018" y="2032634"/>
                  <a:pt x="4065305" y="2073592"/>
                  <a:pt x="4061495" y="2121217"/>
                </a:cubicBezTo>
                <a:cubicBezTo>
                  <a:pt x="4045303" y="2287904"/>
                  <a:pt x="3838611" y="2416492"/>
                  <a:pt x="3408080" y="2526029"/>
                </a:cubicBezTo>
                <a:lnTo>
                  <a:pt x="3236569" y="2566330"/>
                </a:lnTo>
                <a:lnTo>
                  <a:pt x="3234726" y="2567940"/>
                </a:lnTo>
                <a:cubicBezTo>
                  <a:pt x="2901351" y="2640330"/>
                  <a:pt x="2503205" y="2696527"/>
                  <a:pt x="2116491" y="2750820"/>
                </a:cubicBezTo>
                <a:cubicBezTo>
                  <a:pt x="1913608" y="2779395"/>
                  <a:pt x="1715488" y="2807017"/>
                  <a:pt x="1531656" y="2836545"/>
                </a:cubicBezTo>
                <a:lnTo>
                  <a:pt x="1529794" y="2835750"/>
                </a:lnTo>
                <a:lnTo>
                  <a:pt x="1284527" y="2878291"/>
                </a:lnTo>
                <a:cubicBezTo>
                  <a:pt x="1050524" y="2922448"/>
                  <a:pt x="856571" y="2971562"/>
                  <a:pt x="734413" y="3030855"/>
                </a:cubicBezTo>
                <a:cubicBezTo>
                  <a:pt x="347698" y="3218497"/>
                  <a:pt x="138148" y="3394710"/>
                  <a:pt x="76235" y="3585210"/>
                </a:cubicBezTo>
                <a:cubicBezTo>
                  <a:pt x="36230" y="3709035"/>
                  <a:pt x="57185" y="3845242"/>
                  <a:pt x="140053" y="4001452"/>
                </a:cubicBezTo>
                <a:cubicBezTo>
                  <a:pt x="341030" y="4378642"/>
                  <a:pt x="1529751" y="4433887"/>
                  <a:pt x="2361283" y="4215765"/>
                </a:cubicBezTo>
                <a:lnTo>
                  <a:pt x="2361890" y="4218110"/>
                </a:lnTo>
                <a:lnTo>
                  <a:pt x="2418393" y="4202468"/>
                </a:lnTo>
                <a:cubicBezTo>
                  <a:pt x="2613084" y="4148903"/>
                  <a:pt x="2959083" y="4056936"/>
                  <a:pt x="3300486" y="3994313"/>
                </a:cubicBezTo>
                <a:cubicBezTo>
                  <a:pt x="3782548" y="3906581"/>
                  <a:pt x="4080835" y="3907966"/>
                  <a:pt x="4213357" y="3998468"/>
                </a:cubicBezTo>
                <a:cubicBezTo>
                  <a:pt x="4358345" y="4098205"/>
                  <a:pt x="4413754" y="4279671"/>
                  <a:pt x="4462699" y="4440358"/>
                </a:cubicBezTo>
                <a:cubicBezTo>
                  <a:pt x="4508874" y="4591810"/>
                  <a:pt x="4548584" y="4722484"/>
                  <a:pt x="4648321" y="4742339"/>
                </a:cubicBezTo>
                <a:cubicBezTo>
                  <a:pt x="4846409" y="4781588"/>
                  <a:pt x="5168708" y="4429276"/>
                  <a:pt x="5382034" y="4196557"/>
                </a:cubicBezTo>
                <a:cubicBezTo>
                  <a:pt x="5448988" y="4123139"/>
                  <a:pt x="5506706" y="4060342"/>
                  <a:pt x="5554727" y="4014167"/>
                </a:cubicBezTo>
                <a:cubicBezTo>
                  <a:pt x="5591206" y="3979536"/>
                  <a:pt x="5632763" y="3935671"/>
                  <a:pt x="5681246" y="3884879"/>
                </a:cubicBezTo>
                <a:cubicBezTo>
                  <a:pt x="5908425" y="3645694"/>
                  <a:pt x="6251040" y="3285533"/>
                  <a:pt x="6613510" y="3285533"/>
                </a:cubicBezTo>
                <a:cubicBezTo>
                  <a:pt x="6617666" y="3285533"/>
                  <a:pt x="6621821" y="3285533"/>
                  <a:pt x="6625977" y="3285533"/>
                </a:cubicBezTo>
                <a:cubicBezTo>
                  <a:pt x="6778353" y="3289227"/>
                  <a:pt x="6888711" y="3356180"/>
                  <a:pt x="6964437" y="3490548"/>
                </a:cubicBezTo>
                <a:cubicBezTo>
                  <a:pt x="7027696" y="3603214"/>
                  <a:pt x="7056324" y="3746355"/>
                  <a:pt x="7081720" y="3872873"/>
                </a:cubicBezTo>
                <a:cubicBezTo>
                  <a:pt x="7113580" y="4032637"/>
                  <a:pt x="7141285" y="4171161"/>
                  <a:pt x="7221629" y="4185013"/>
                </a:cubicBezTo>
                <a:cubicBezTo>
                  <a:pt x="7609033" y="4251966"/>
                  <a:pt x="8193141" y="3687714"/>
                  <a:pt x="8199143" y="3682172"/>
                </a:cubicBezTo>
                <a:cubicBezTo>
                  <a:pt x="8211149" y="3670629"/>
                  <a:pt x="8230081" y="3670629"/>
                  <a:pt x="8241625" y="3682634"/>
                </a:cubicBezTo>
                <a:cubicBezTo>
                  <a:pt x="8253169" y="3694639"/>
                  <a:pt x="8253169" y="3713571"/>
                  <a:pt x="8241163" y="3725115"/>
                </a:cubicBezTo>
                <a:cubicBezTo>
                  <a:pt x="8239777" y="3726500"/>
                  <a:pt x="8087863" y="3873797"/>
                  <a:pt x="7887927" y="4010473"/>
                </a:cubicBezTo>
                <a:cubicBezTo>
                  <a:pt x="7615959" y="4196095"/>
                  <a:pt x="7388319" y="4275054"/>
                  <a:pt x="7211471" y="4244578"/>
                </a:cubicBezTo>
                <a:cubicBezTo>
                  <a:pt x="7090493" y="4223800"/>
                  <a:pt x="7059095" y="4066806"/>
                  <a:pt x="7023079" y="3885340"/>
                </a:cubicBezTo>
                <a:cubicBezTo>
                  <a:pt x="6973210" y="3635998"/>
                  <a:pt x="6916877" y="3352948"/>
                  <a:pt x="6625054" y="3346022"/>
                </a:cubicBezTo>
                <a:cubicBezTo>
                  <a:pt x="6621360" y="3346022"/>
                  <a:pt x="6617666" y="3346022"/>
                  <a:pt x="6613972" y="3346022"/>
                </a:cubicBezTo>
                <a:cubicBezTo>
                  <a:pt x="6277359" y="3346022"/>
                  <a:pt x="5945826" y="3695101"/>
                  <a:pt x="5725111" y="3926436"/>
                </a:cubicBezTo>
                <a:cubicBezTo>
                  <a:pt x="5676167" y="3977690"/>
                  <a:pt x="5634147" y="4022017"/>
                  <a:pt x="5596746" y="4058033"/>
                </a:cubicBezTo>
                <a:cubicBezTo>
                  <a:pt x="5550110" y="4102361"/>
                  <a:pt x="5493316" y="4165158"/>
                  <a:pt x="5426824" y="4237190"/>
                </a:cubicBezTo>
                <a:cubicBezTo>
                  <a:pt x="5314158" y="4360476"/>
                  <a:pt x="5173787" y="4513776"/>
                  <a:pt x="5037572" y="4627827"/>
                </a:cubicBezTo>
                <a:cubicBezTo>
                  <a:pt x="4894431" y="4746957"/>
                  <a:pt x="4777148" y="4805599"/>
                  <a:pt x="4680181" y="4805599"/>
                </a:cubicBezTo>
                <a:cubicBezTo>
                  <a:pt x="4665405" y="4805599"/>
                  <a:pt x="4651091" y="4804213"/>
                  <a:pt x="4637239" y="4801443"/>
                </a:cubicBezTo>
                <a:cubicBezTo>
                  <a:pt x="4501948" y="4774662"/>
                  <a:pt x="4455312" y="4620901"/>
                  <a:pt x="4405443" y="4457905"/>
                </a:cubicBezTo>
                <a:cubicBezTo>
                  <a:pt x="4359269" y="4306914"/>
                  <a:pt x="4307553" y="4136068"/>
                  <a:pt x="4179650" y="4048336"/>
                </a:cubicBezTo>
                <a:cubicBezTo>
                  <a:pt x="4099305" y="3992927"/>
                  <a:pt x="3883209" y="3949061"/>
                  <a:pt x="3311567" y="4053416"/>
                </a:cubicBezTo>
                <a:cubicBezTo>
                  <a:pt x="2924163" y="4124062"/>
                  <a:pt x="2529370" y="4233958"/>
                  <a:pt x="2360834" y="4280594"/>
                </a:cubicBezTo>
                <a:lnTo>
                  <a:pt x="2342497" y="4278366"/>
                </a:lnTo>
                <a:lnTo>
                  <a:pt x="2126238" y="4326464"/>
                </a:lnTo>
                <a:cubicBezTo>
                  <a:pt x="1868126" y="4374416"/>
                  <a:pt x="1587377" y="4399597"/>
                  <a:pt x="1317343" y="4399597"/>
                </a:cubicBezTo>
                <a:cubicBezTo>
                  <a:pt x="1212568" y="4399597"/>
                  <a:pt x="1109698" y="4395787"/>
                  <a:pt x="1009685" y="4388167"/>
                </a:cubicBezTo>
                <a:cubicBezTo>
                  <a:pt x="725840" y="4365307"/>
                  <a:pt x="229588" y="4289107"/>
                  <a:pt x="90523" y="4028122"/>
                </a:cubicBezTo>
                <a:cubicBezTo>
                  <a:pt x="35" y="3856672"/>
                  <a:pt x="-22825" y="3706177"/>
                  <a:pt x="22895" y="3567112"/>
                </a:cubicBezTo>
                <a:cubicBezTo>
                  <a:pt x="90523" y="3360420"/>
                  <a:pt x="308645" y="3173730"/>
                  <a:pt x="710600" y="2979420"/>
                </a:cubicBezTo>
                <a:cubicBezTo>
                  <a:pt x="864905" y="2904172"/>
                  <a:pt x="1124938" y="2846070"/>
                  <a:pt x="1432595" y="2793682"/>
                </a:cubicBezTo>
                <a:lnTo>
                  <a:pt x="1434475" y="2794485"/>
                </a:lnTo>
                <a:lnTo>
                  <a:pt x="1593851" y="2768679"/>
                </a:lnTo>
                <a:cubicBezTo>
                  <a:pt x="1757755" y="2743140"/>
                  <a:pt x="1931706" y="2718673"/>
                  <a:pt x="2108870" y="2693670"/>
                </a:cubicBezTo>
                <a:cubicBezTo>
                  <a:pt x="2480584" y="2641163"/>
                  <a:pt x="2863236" y="2587198"/>
                  <a:pt x="3189188" y="2519012"/>
                </a:cubicBezTo>
                <a:lnTo>
                  <a:pt x="3322477" y="2489488"/>
                </a:lnTo>
                <a:lnTo>
                  <a:pt x="3324261" y="2487929"/>
                </a:lnTo>
                <a:cubicBezTo>
                  <a:pt x="3348073" y="2482214"/>
                  <a:pt x="3371886" y="2476499"/>
                  <a:pt x="3394745" y="2470784"/>
                </a:cubicBezTo>
                <a:cubicBezTo>
                  <a:pt x="3791938" y="2368867"/>
                  <a:pt x="3991963" y="2252662"/>
                  <a:pt x="4005298" y="2115502"/>
                </a:cubicBezTo>
                <a:cubicBezTo>
                  <a:pt x="4008155" y="2085022"/>
                  <a:pt x="3999583" y="2061209"/>
                  <a:pt x="3977676" y="2041207"/>
                </a:cubicBezTo>
                <a:cubicBezTo>
                  <a:pt x="3931003" y="1996439"/>
                  <a:pt x="3835753" y="1972627"/>
                  <a:pt x="3706213" y="1962149"/>
                </a:cubicBezTo>
                <a:cubicBezTo>
                  <a:pt x="3713833" y="1945004"/>
                  <a:pt x="3722405" y="1926907"/>
                  <a:pt x="3730026" y="1908809"/>
                </a:cubicBezTo>
                <a:close/>
                <a:moveTo>
                  <a:pt x="507718" y="1727834"/>
                </a:moveTo>
                <a:cubicBezTo>
                  <a:pt x="513433" y="1745932"/>
                  <a:pt x="519148" y="1764029"/>
                  <a:pt x="524863" y="1781174"/>
                </a:cubicBezTo>
                <a:cubicBezTo>
                  <a:pt x="375321" y="1829752"/>
                  <a:pt x="272451" y="1885949"/>
                  <a:pt x="238161" y="1952624"/>
                </a:cubicBezTo>
                <a:cubicBezTo>
                  <a:pt x="221016" y="1985962"/>
                  <a:pt x="223873" y="2021204"/>
                  <a:pt x="245781" y="2060257"/>
                </a:cubicBezTo>
                <a:cubicBezTo>
                  <a:pt x="294358" y="2145982"/>
                  <a:pt x="471523" y="2178367"/>
                  <a:pt x="718221" y="2178367"/>
                </a:cubicBezTo>
                <a:cubicBezTo>
                  <a:pt x="730603" y="2197417"/>
                  <a:pt x="743938" y="2216467"/>
                  <a:pt x="757273" y="2235517"/>
                </a:cubicBezTo>
                <a:cubicBezTo>
                  <a:pt x="464856" y="2237422"/>
                  <a:pt x="257211" y="2198369"/>
                  <a:pt x="195298" y="2087879"/>
                </a:cubicBezTo>
                <a:cubicBezTo>
                  <a:pt x="162913" y="2031682"/>
                  <a:pt x="160056" y="1976437"/>
                  <a:pt x="186726" y="1925954"/>
                </a:cubicBezTo>
                <a:cubicBezTo>
                  <a:pt x="225778" y="1850707"/>
                  <a:pt x="330553" y="1785937"/>
                  <a:pt x="507718" y="1727834"/>
                </a:cubicBezTo>
                <a:close/>
                <a:moveTo>
                  <a:pt x="3826228" y="871537"/>
                </a:moveTo>
                <a:cubicBezTo>
                  <a:pt x="3930050" y="892492"/>
                  <a:pt x="4009108" y="922020"/>
                  <a:pt x="4059591" y="965835"/>
                </a:cubicBezTo>
                <a:cubicBezTo>
                  <a:pt x="4098643" y="1000125"/>
                  <a:pt x="4119598" y="1041082"/>
                  <a:pt x="4122455" y="1088707"/>
                </a:cubicBezTo>
                <a:cubicBezTo>
                  <a:pt x="4126623" y="1160383"/>
                  <a:pt x="4057864" y="1217473"/>
                  <a:pt x="3925751" y="1265722"/>
                </a:cubicBezTo>
                <a:lnTo>
                  <a:pt x="3866259" y="1285549"/>
                </a:lnTo>
                <a:lnTo>
                  <a:pt x="3866234" y="1286828"/>
                </a:lnTo>
                <a:cubicBezTo>
                  <a:pt x="3573816" y="1376362"/>
                  <a:pt x="3042321" y="1435417"/>
                  <a:pt x="2339376" y="1507808"/>
                </a:cubicBezTo>
                <a:cubicBezTo>
                  <a:pt x="1665006" y="1576387"/>
                  <a:pt x="926819" y="1652587"/>
                  <a:pt x="525816" y="1782128"/>
                </a:cubicBezTo>
                <a:cubicBezTo>
                  <a:pt x="519148" y="1764030"/>
                  <a:pt x="514386" y="1746885"/>
                  <a:pt x="508671" y="1728787"/>
                </a:cubicBezTo>
                <a:cubicBezTo>
                  <a:pt x="625828" y="1689735"/>
                  <a:pt x="774419" y="1655445"/>
                  <a:pt x="958251" y="1622108"/>
                </a:cubicBezTo>
                <a:cubicBezTo>
                  <a:pt x="1352586" y="1550670"/>
                  <a:pt x="1851696" y="1500187"/>
                  <a:pt x="2333661" y="1450658"/>
                </a:cubicBezTo>
                <a:cubicBezTo>
                  <a:pt x="2795624" y="1403033"/>
                  <a:pt x="3231868" y="1358265"/>
                  <a:pt x="3557624" y="1299210"/>
                </a:cubicBezTo>
                <a:cubicBezTo>
                  <a:pt x="3657637" y="1280636"/>
                  <a:pt x="3739433" y="1262598"/>
                  <a:pt x="3805423" y="1244694"/>
                </a:cubicBezTo>
                <a:lnTo>
                  <a:pt x="3866233" y="1226820"/>
                </a:lnTo>
                <a:cubicBezTo>
                  <a:pt x="4029110" y="1175385"/>
                  <a:pt x="4069116" y="1127760"/>
                  <a:pt x="4066258" y="1092517"/>
                </a:cubicBezTo>
                <a:cubicBezTo>
                  <a:pt x="4064353" y="1061085"/>
                  <a:pt x="4050066" y="1033462"/>
                  <a:pt x="4022443" y="1009650"/>
                </a:cubicBezTo>
                <a:cubicBezTo>
                  <a:pt x="3982438" y="975360"/>
                  <a:pt x="3920525" y="950595"/>
                  <a:pt x="3838610" y="932497"/>
                </a:cubicBezTo>
                <a:cubicBezTo>
                  <a:pt x="3834800" y="912495"/>
                  <a:pt x="3830991" y="891539"/>
                  <a:pt x="3826228" y="871537"/>
                </a:cubicBezTo>
                <a:close/>
                <a:moveTo>
                  <a:pt x="4089118" y="0"/>
                </a:moveTo>
                <a:lnTo>
                  <a:pt x="4100548" y="56198"/>
                </a:lnTo>
                <a:cubicBezTo>
                  <a:pt x="3954816" y="85725"/>
                  <a:pt x="3735741" y="114300"/>
                  <a:pt x="3471898" y="141923"/>
                </a:cubicBezTo>
                <a:lnTo>
                  <a:pt x="3471137" y="141050"/>
                </a:lnTo>
                <a:lnTo>
                  <a:pt x="3213652" y="168235"/>
                </a:lnTo>
                <a:cubicBezTo>
                  <a:pt x="3123760" y="177403"/>
                  <a:pt x="3030415" y="186690"/>
                  <a:pt x="2934688" y="196215"/>
                </a:cubicBezTo>
                <a:cubicBezTo>
                  <a:pt x="2193524" y="268545"/>
                  <a:pt x="1262326" y="360968"/>
                  <a:pt x="692831" y="509584"/>
                </a:cubicBezTo>
                <a:lnTo>
                  <a:pt x="584437" y="539922"/>
                </a:lnTo>
                <a:lnTo>
                  <a:pt x="583918" y="541019"/>
                </a:lnTo>
                <a:cubicBezTo>
                  <a:pt x="388656" y="600075"/>
                  <a:pt x="249591" y="666749"/>
                  <a:pt x="196251" y="744854"/>
                </a:cubicBezTo>
                <a:cubicBezTo>
                  <a:pt x="175296" y="775334"/>
                  <a:pt x="169581" y="804862"/>
                  <a:pt x="179106" y="837247"/>
                </a:cubicBezTo>
                <a:cubicBezTo>
                  <a:pt x="199108" y="910589"/>
                  <a:pt x="301026" y="954404"/>
                  <a:pt x="456283" y="978217"/>
                </a:cubicBezTo>
                <a:cubicBezTo>
                  <a:pt x="453426" y="997267"/>
                  <a:pt x="450568" y="1015364"/>
                  <a:pt x="448663" y="1034414"/>
                </a:cubicBezTo>
                <a:cubicBezTo>
                  <a:pt x="254353" y="1003934"/>
                  <a:pt x="149578" y="944879"/>
                  <a:pt x="123861" y="853439"/>
                </a:cubicBezTo>
                <a:cubicBezTo>
                  <a:pt x="110526" y="804862"/>
                  <a:pt x="119098" y="758190"/>
                  <a:pt x="149578" y="713422"/>
                </a:cubicBezTo>
                <a:cubicBezTo>
                  <a:pt x="203752" y="634245"/>
                  <a:pt x="326476" y="563820"/>
                  <a:pt x="526045" y="499593"/>
                </a:cubicBezTo>
                <a:lnTo>
                  <a:pt x="615779" y="472597"/>
                </a:lnTo>
                <a:lnTo>
                  <a:pt x="616303" y="471487"/>
                </a:lnTo>
                <a:cubicBezTo>
                  <a:pt x="774418" y="427672"/>
                  <a:pt x="970633" y="385762"/>
                  <a:pt x="1209711" y="345757"/>
                </a:cubicBezTo>
                <a:cubicBezTo>
                  <a:pt x="1734538" y="258127"/>
                  <a:pt x="2369856" y="195262"/>
                  <a:pt x="2930878" y="139065"/>
                </a:cubicBezTo>
                <a:cubicBezTo>
                  <a:pt x="3106138" y="120967"/>
                  <a:pt x="3272826" y="104774"/>
                  <a:pt x="3426178" y="88582"/>
                </a:cubicBezTo>
                <a:lnTo>
                  <a:pt x="3426937" y="89452"/>
                </a:lnTo>
                <a:lnTo>
                  <a:pt x="3626739" y="67509"/>
                </a:lnTo>
                <a:cubicBezTo>
                  <a:pt x="3817299" y="45542"/>
                  <a:pt x="3976247" y="23575"/>
                  <a:pt x="4089118" y="0"/>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a:p>
        </p:txBody>
      </p:sp>
      <p:grpSp>
        <p:nvGrpSpPr>
          <p:cNvPr id="21" name="Group 20">
            <a:extLst>
              <a:ext uri="{FF2B5EF4-FFF2-40B4-BE49-F238E27FC236}">
                <a16:creationId xmlns="" xmlns:a16="http://schemas.microsoft.com/office/drawing/2014/main" id="{1185DAD4-FE0F-4BE0-91CE-FDD65CE71A67}"/>
              </a:ext>
            </a:extLst>
          </p:cNvPr>
          <p:cNvGrpSpPr/>
          <p:nvPr/>
        </p:nvGrpSpPr>
        <p:grpSpPr>
          <a:xfrm>
            <a:off x="3491717" y="4301251"/>
            <a:ext cx="662368" cy="535515"/>
            <a:chOff x="8851691" y="3742138"/>
            <a:chExt cx="2515051" cy="2033381"/>
          </a:xfrm>
          <a:effectLst>
            <a:outerShdw blurRad="50800" dist="38100" dir="2700000" algn="tl" rotWithShape="0">
              <a:prstClr val="black">
                <a:alpha val="40000"/>
              </a:prstClr>
            </a:outerShdw>
          </a:effectLst>
        </p:grpSpPr>
        <p:sp>
          <p:nvSpPr>
            <p:cNvPr id="22" name="Freeform: Shape 37">
              <a:extLst>
                <a:ext uri="{FF2B5EF4-FFF2-40B4-BE49-F238E27FC236}">
                  <a16:creationId xmlns="" xmlns:a16="http://schemas.microsoft.com/office/drawing/2014/main" id="{D5828B5F-1FB8-4571-9AA4-B49C9EDBE8C6}"/>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23" name="Freeform: Shape 38">
              <a:extLst>
                <a:ext uri="{FF2B5EF4-FFF2-40B4-BE49-F238E27FC236}">
                  <a16:creationId xmlns="" xmlns:a16="http://schemas.microsoft.com/office/drawing/2014/main" id="{B8B561DF-D205-430D-AE0C-16748CCD695B}"/>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bg1">
                <a:lumMod val="95000"/>
              </a:schemeClr>
            </a:solidFill>
            <a:ln w="7072" cap="flat">
              <a:noFill/>
              <a:prstDash val="solid"/>
              <a:miter/>
            </a:ln>
          </p:spPr>
          <p:txBody>
            <a:bodyPr rtlCol="0" anchor="ctr"/>
            <a:lstStyle/>
            <a:p>
              <a:endParaRPr lang="en-US"/>
            </a:p>
          </p:txBody>
        </p:sp>
        <p:sp>
          <p:nvSpPr>
            <p:cNvPr id="24" name="Freeform: Shape 39">
              <a:extLst>
                <a:ext uri="{FF2B5EF4-FFF2-40B4-BE49-F238E27FC236}">
                  <a16:creationId xmlns="" xmlns:a16="http://schemas.microsoft.com/office/drawing/2014/main" id="{B5EB0314-F3C5-47FC-A926-939170B553FE}"/>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bg1">
                <a:lumMod val="95000"/>
              </a:schemeClr>
            </a:solidFill>
            <a:ln w="7072" cap="flat">
              <a:noFill/>
              <a:prstDash val="solid"/>
              <a:miter/>
            </a:ln>
          </p:spPr>
          <p:txBody>
            <a:bodyPr rtlCol="0" anchor="ctr"/>
            <a:lstStyle/>
            <a:p>
              <a:endParaRPr lang="en-US"/>
            </a:p>
          </p:txBody>
        </p:sp>
        <p:sp>
          <p:nvSpPr>
            <p:cNvPr id="25" name="Freeform: Shape 40">
              <a:extLst>
                <a:ext uri="{FF2B5EF4-FFF2-40B4-BE49-F238E27FC236}">
                  <a16:creationId xmlns="" xmlns:a16="http://schemas.microsoft.com/office/drawing/2014/main" id="{6C8C5355-A174-4DBD-995A-B5C2BD28B14B}"/>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bg1">
                <a:lumMod val="75000"/>
              </a:schemeClr>
            </a:solidFill>
            <a:ln w="7072" cap="flat">
              <a:noFill/>
              <a:prstDash val="solid"/>
              <a:miter/>
            </a:ln>
          </p:spPr>
          <p:txBody>
            <a:bodyPr rtlCol="0" anchor="ctr"/>
            <a:lstStyle/>
            <a:p>
              <a:endParaRPr lang="en-US"/>
            </a:p>
          </p:txBody>
        </p:sp>
        <p:sp>
          <p:nvSpPr>
            <p:cNvPr id="26" name="Freeform: Shape 41">
              <a:extLst>
                <a:ext uri="{FF2B5EF4-FFF2-40B4-BE49-F238E27FC236}">
                  <a16:creationId xmlns="" xmlns:a16="http://schemas.microsoft.com/office/drawing/2014/main" id="{0B602B13-5606-404C-B413-74EF9B13AFE8}"/>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bg1">
                <a:lumMod val="75000"/>
              </a:schemeClr>
            </a:solidFill>
            <a:ln w="7072" cap="flat">
              <a:noFill/>
              <a:prstDash val="solid"/>
              <a:miter/>
            </a:ln>
          </p:spPr>
          <p:txBody>
            <a:bodyPr rtlCol="0" anchor="ctr"/>
            <a:lstStyle/>
            <a:p>
              <a:endParaRPr lang="en-US"/>
            </a:p>
          </p:txBody>
        </p:sp>
        <p:sp>
          <p:nvSpPr>
            <p:cNvPr id="27" name="Freeform: Shape 42">
              <a:extLst>
                <a:ext uri="{FF2B5EF4-FFF2-40B4-BE49-F238E27FC236}">
                  <a16:creationId xmlns="" xmlns:a16="http://schemas.microsoft.com/office/drawing/2014/main" id="{C2A1DC7A-524B-4441-AA7E-C0C0072167FF}"/>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bg1">
                <a:lumMod val="95000"/>
              </a:schemeClr>
            </a:solidFill>
            <a:ln w="7072" cap="flat">
              <a:noFill/>
              <a:prstDash val="solid"/>
              <a:miter/>
            </a:ln>
          </p:spPr>
          <p:txBody>
            <a:bodyPr rtlCol="0" anchor="ctr"/>
            <a:lstStyle/>
            <a:p>
              <a:endParaRPr lang="en-US"/>
            </a:p>
          </p:txBody>
        </p:sp>
        <p:sp>
          <p:nvSpPr>
            <p:cNvPr id="28" name="Freeform: Shape 43">
              <a:extLst>
                <a:ext uri="{FF2B5EF4-FFF2-40B4-BE49-F238E27FC236}">
                  <a16:creationId xmlns="" xmlns:a16="http://schemas.microsoft.com/office/drawing/2014/main" id="{FDE6F271-4A64-4481-A4FC-9888618154A9}"/>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29" name="Freeform: Shape 44">
              <a:extLst>
                <a:ext uri="{FF2B5EF4-FFF2-40B4-BE49-F238E27FC236}">
                  <a16:creationId xmlns="" xmlns:a16="http://schemas.microsoft.com/office/drawing/2014/main" id="{CB1B7B1F-1FBE-4236-9ED0-1AB9B6EB763B}"/>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grpSp>
        <p:nvGrpSpPr>
          <p:cNvPr id="30" name="Group 29">
            <a:extLst>
              <a:ext uri="{FF2B5EF4-FFF2-40B4-BE49-F238E27FC236}">
                <a16:creationId xmlns="" xmlns:a16="http://schemas.microsoft.com/office/drawing/2014/main" id="{63597ADB-31FC-4FD3-9958-2369A5CB1732}"/>
              </a:ext>
            </a:extLst>
          </p:cNvPr>
          <p:cNvGrpSpPr/>
          <p:nvPr/>
        </p:nvGrpSpPr>
        <p:grpSpPr>
          <a:xfrm>
            <a:off x="2081565" y="2885652"/>
            <a:ext cx="641632" cy="486026"/>
            <a:chOff x="5532245" y="2042398"/>
            <a:chExt cx="940614" cy="712500"/>
          </a:xfrm>
          <a:effectLst>
            <a:outerShdw blurRad="50800" dist="38100" dir="2700000" algn="tl" rotWithShape="0">
              <a:prstClr val="black">
                <a:alpha val="40000"/>
              </a:prstClr>
            </a:outerShdw>
          </a:effectLst>
          <a:scene3d>
            <a:camera prst="orthographicFront">
              <a:rot lat="19200000" lon="0" rev="0"/>
            </a:camera>
            <a:lightRig rig="threePt" dir="t"/>
          </a:scene3d>
        </p:grpSpPr>
        <p:sp>
          <p:nvSpPr>
            <p:cNvPr id="31" name="Rectangle 36">
              <a:extLst>
                <a:ext uri="{FF2B5EF4-FFF2-40B4-BE49-F238E27FC236}">
                  <a16:creationId xmlns="" xmlns:a16="http://schemas.microsoft.com/office/drawing/2014/main" id="{F01EE06F-50BC-4C4E-AE0E-0ADB5C7D0208}"/>
                </a:ext>
              </a:extLst>
            </p:cNvPr>
            <p:cNvSpPr/>
            <p:nvPr/>
          </p:nvSpPr>
          <p:spPr>
            <a:xfrm rot="4500000">
              <a:off x="5649057" y="1957236"/>
              <a:ext cx="700659" cy="880709"/>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bg1"/>
            </a:solidFill>
            <a:ln>
              <a:noFill/>
            </a:ln>
            <a:sp3d>
              <a:bevelT w="0" h="95250"/>
              <a:bevelB w="0" h="25400"/>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Rectangle 14">
              <a:extLst>
                <a:ext uri="{FF2B5EF4-FFF2-40B4-BE49-F238E27FC236}">
                  <a16:creationId xmlns="" xmlns:a16="http://schemas.microsoft.com/office/drawing/2014/main" id="{607CAE4B-572F-4A8F-9177-3D03FF75182A}"/>
                </a:ext>
              </a:extLst>
            </p:cNvPr>
            <p:cNvSpPr/>
            <p:nvPr/>
          </p:nvSpPr>
          <p:spPr>
            <a:xfrm rot="4500000">
              <a:off x="5646302" y="1928341"/>
              <a:ext cx="712500" cy="940614"/>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accent3"/>
            </a:solidFill>
            <a:ln>
              <a:noFill/>
            </a:ln>
            <a:sp3d>
              <a:bevelT w="0" h="95250"/>
              <a:bevelB w="0" h="25400"/>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nvSpPr>
        <p:spPr>
          <a:xfrm>
            <a:off x="1331640" y="123478"/>
            <a:ext cx="662686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CÔNG </a:t>
            </a:r>
            <a:r>
              <a:rPr lang="en-US" sz="2800" dirty="0" smtClean="0"/>
              <a:t>NGHỆ THỰC </a:t>
            </a:r>
            <a:r>
              <a:rPr lang="en-US" sz="2800" dirty="0"/>
              <a:t>HIỆN ĐỀ TÀI</a:t>
            </a:r>
          </a:p>
        </p:txBody>
      </p:sp>
      <p:sp>
        <p:nvSpPr>
          <p:cNvPr id="6" name="Text Placeholder 3"/>
          <p:cNvSpPr>
            <a:spLocks noGrp="1"/>
          </p:cNvSpPr>
          <p:nvPr/>
        </p:nvSpPr>
        <p:spPr>
          <a:xfrm>
            <a:off x="899592" y="627534"/>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3</a:t>
            </a:r>
            <a:r>
              <a:rPr lang="en-US" sz="2000" dirty="0" smtClean="0">
                <a:solidFill>
                  <a:schemeClr val="accent4">
                    <a:lumMod val="50000"/>
                  </a:schemeClr>
                </a:solidFill>
              </a:rPr>
              <a:t>. </a:t>
            </a:r>
            <a:r>
              <a:rPr lang="en-US" sz="2000" dirty="0" err="1">
                <a:solidFill>
                  <a:schemeClr val="accent4">
                    <a:lumMod val="50000"/>
                  </a:schemeClr>
                </a:solidFill>
              </a:rPr>
              <a:t>Boostrap</a:t>
            </a:r>
            <a:endParaRPr lang="en-US" sz="2000" dirty="0">
              <a:solidFill>
                <a:schemeClr val="accent4">
                  <a:lumMod val="50000"/>
                </a:schemeClr>
              </a:solidFill>
            </a:endParaRPr>
          </a:p>
        </p:txBody>
      </p:sp>
      <p:sp>
        <p:nvSpPr>
          <p:cNvPr id="2" name="Rectangle 1"/>
          <p:cNvSpPr/>
          <p:nvPr/>
        </p:nvSpPr>
        <p:spPr>
          <a:xfrm>
            <a:off x="539552" y="1124299"/>
            <a:ext cx="7777926" cy="2677656"/>
          </a:xfrm>
          <a:prstGeom prst="rect">
            <a:avLst/>
          </a:prstGeom>
        </p:spPr>
        <p:txBody>
          <a:bodyPr wrap="square">
            <a:spAutoFit/>
          </a:bodyPr>
          <a:lstStyle/>
          <a:p>
            <a:pPr marL="226695" indent="455295" algn="just">
              <a:lnSpc>
                <a:spcPct val="150000"/>
              </a:lnSpc>
              <a:spcAft>
                <a:spcPts val="0"/>
              </a:spcAft>
            </a:pPr>
            <a:r>
              <a:rPr lang="en-US" sz="1400" dirty="0" smtClean="0">
                <a:latin typeface="Times New Roman" pitchFamily="18" charset="0"/>
                <a:ea typeface="Calibri"/>
                <a:cs typeface="Times New Roman" pitchFamily="18" charset="0"/>
              </a:rPr>
              <a:t>- Bootstrap </a:t>
            </a:r>
            <a:r>
              <a:rPr lang="en-US" sz="1400" dirty="0" err="1">
                <a:latin typeface="Times New Roman" pitchFamily="18" charset="0"/>
                <a:ea typeface="Calibri"/>
                <a:cs typeface="Times New Roman" pitchFamily="18" charset="0"/>
              </a:rPr>
              <a:t>là</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một</a:t>
            </a:r>
            <a:r>
              <a:rPr lang="en-US" sz="1400" dirty="0">
                <a:latin typeface="Times New Roman" pitchFamily="18" charset="0"/>
                <a:ea typeface="Calibri"/>
                <a:cs typeface="Times New Roman" pitchFamily="18" charset="0"/>
              </a:rPr>
              <a:t> </a:t>
            </a:r>
            <a:r>
              <a:rPr lang="en-US" sz="1400" dirty="0">
                <a:solidFill>
                  <a:srgbClr val="FF0000"/>
                </a:solidFill>
                <a:latin typeface="Times New Roman" pitchFamily="18" charset="0"/>
                <a:ea typeface="Calibri"/>
                <a:cs typeface="Times New Roman" pitchFamily="18" charset="0"/>
                <a:hlinkClick r:id="rId2"/>
              </a:rPr>
              <a:t>framework</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cho</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phép</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lập</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trình</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viên</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xây</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dựng</a:t>
            </a:r>
            <a:r>
              <a:rPr lang="en-US" sz="1400" dirty="0">
                <a:latin typeface="Times New Roman" pitchFamily="18" charset="0"/>
                <a:ea typeface="Calibri"/>
                <a:cs typeface="Times New Roman" pitchFamily="18" charset="0"/>
              </a:rPr>
              <a:t> website </a:t>
            </a:r>
            <a:r>
              <a:rPr lang="en-US" sz="1400" dirty="0" err="1">
                <a:latin typeface="Times New Roman" pitchFamily="18" charset="0"/>
                <a:ea typeface="Calibri"/>
                <a:cs typeface="Times New Roman" pitchFamily="18" charset="0"/>
              </a:rPr>
              <a:t>nhanh</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chóng</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theo</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một</a:t>
            </a:r>
            <a:r>
              <a:rPr lang="en-US" sz="1400" dirty="0">
                <a:latin typeface="Times New Roman" pitchFamily="18" charset="0"/>
                <a:ea typeface="Calibri"/>
                <a:cs typeface="Times New Roman" pitchFamily="18" charset="0"/>
              </a:rPr>
              <a:t> </a:t>
            </a:r>
            <a:r>
              <a:rPr lang="en-US" sz="1400" dirty="0" smtClean="0">
                <a:latin typeface="Times New Roman" pitchFamily="18" charset="0"/>
                <a:ea typeface="Calibri"/>
                <a:cs typeface="Times New Roman" pitchFamily="18" charset="0"/>
              </a:rPr>
              <a:t>     </a:t>
            </a:r>
            <a:r>
              <a:rPr lang="en-US" sz="1400" dirty="0" err="1" smtClean="0">
                <a:latin typeface="Times New Roman" pitchFamily="18" charset="0"/>
                <a:ea typeface="Calibri"/>
                <a:cs typeface="Times New Roman" pitchFamily="18" charset="0"/>
              </a:rPr>
              <a:t>tiêu</a:t>
            </a:r>
            <a:r>
              <a:rPr lang="en-US" sz="1400" dirty="0" smtClean="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chuẩn</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nhất</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định</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Trong</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đó</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các</a:t>
            </a:r>
            <a:r>
              <a:rPr lang="en-US" sz="1400" dirty="0">
                <a:latin typeface="Times New Roman" pitchFamily="18" charset="0"/>
                <a:ea typeface="Calibri"/>
                <a:cs typeface="Times New Roman" pitchFamily="18" charset="0"/>
              </a:rPr>
              <a:t> website </a:t>
            </a:r>
            <a:r>
              <a:rPr lang="en-US" sz="1400" dirty="0" err="1">
                <a:latin typeface="Times New Roman" pitchFamily="18" charset="0"/>
                <a:ea typeface="Calibri"/>
                <a:cs typeface="Times New Roman" pitchFamily="18" charset="0"/>
              </a:rPr>
              <a:t>này</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có</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ưu</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điểm</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là</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thân</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thiện</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và</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tương</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thích</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với</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nhiều</a:t>
            </a:r>
            <a:r>
              <a:rPr lang="en-US" sz="1400" dirty="0">
                <a:latin typeface="Times New Roman" pitchFamily="18" charset="0"/>
                <a:ea typeface="Calibri"/>
                <a:cs typeface="Times New Roman" pitchFamily="18" charset="0"/>
              </a:rPr>
              <a:t> </a:t>
            </a:r>
            <a:r>
              <a:rPr lang="en-US" sz="1400" dirty="0" smtClean="0">
                <a:latin typeface="Times New Roman" pitchFamily="18" charset="0"/>
                <a:ea typeface="Calibri"/>
                <a:cs typeface="Times New Roman" pitchFamily="18" charset="0"/>
              </a:rPr>
              <a:t> </a:t>
            </a:r>
            <a:r>
              <a:rPr lang="en-US" sz="1400" dirty="0" err="1" smtClean="0">
                <a:latin typeface="Times New Roman" pitchFamily="18" charset="0"/>
                <a:ea typeface="Calibri"/>
                <a:cs typeface="Times New Roman" pitchFamily="18" charset="0"/>
              </a:rPr>
              <a:t>thiết</a:t>
            </a:r>
            <a:r>
              <a:rPr lang="en-US" sz="1400" dirty="0" smtClean="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bị</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khác</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nhau</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hỗ</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trợ</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chức</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năng</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màn</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hình</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từ</a:t>
            </a:r>
            <a:r>
              <a:rPr lang="en-US" sz="1400" dirty="0">
                <a:latin typeface="Times New Roman" pitchFamily="18" charset="0"/>
                <a:ea typeface="Calibri"/>
                <a:cs typeface="Times New Roman" pitchFamily="18" charset="0"/>
              </a:rPr>
              <a:t> desktop </a:t>
            </a:r>
            <a:r>
              <a:rPr lang="en-US" sz="1400" dirty="0" err="1">
                <a:latin typeface="Times New Roman" pitchFamily="18" charset="0"/>
                <a:ea typeface="Calibri"/>
                <a:cs typeface="Times New Roman" pitchFamily="18" charset="0"/>
              </a:rPr>
              <a:t>đến</a:t>
            </a:r>
            <a:r>
              <a:rPr lang="en-US" sz="1400" dirty="0">
                <a:latin typeface="Times New Roman" pitchFamily="18" charset="0"/>
                <a:ea typeface="Calibri"/>
                <a:cs typeface="Times New Roman" pitchFamily="18" charset="0"/>
              </a:rPr>
              <a:t> mobile </a:t>
            </a:r>
            <a:r>
              <a:rPr lang="en-US" sz="1400" dirty="0" err="1">
                <a:latin typeface="Times New Roman" pitchFamily="18" charset="0"/>
                <a:ea typeface="Calibri"/>
                <a:cs typeface="Times New Roman" pitchFamily="18" charset="0"/>
              </a:rPr>
              <a:t>nhanh</a:t>
            </a:r>
            <a:r>
              <a:rPr lang="en-US" sz="1400" dirty="0">
                <a:latin typeface="Times New Roman" pitchFamily="18" charset="0"/>
                <a:ea typeface="Calibri"/>
                <a:cs typeface="Times New Roman" pitchFamily="18" charset="0"/>
              </a:rPr>
              <a:t> </a:t>
            </a:r>
            <a:r>
              <a:rPr lang="en-US" sz="1400" dirty="0" err="1">
                <a:latin typeface="Times New Roman" pitchFamily="18" charset="0"/>
                <a:ea typeface="Calibri"/>
                <a:cs typeface="Times New Roman" pitchFamily="18" charset="0"/>
              </a:rPr>
              <a:t>chóng</a:t>
            </a:r>
            <a:r>
              <a:rPr lang="en-US" sz="1400" dirty="0">
                <a:latin typeface="Times New Roman" pitchFamily="18" charset="0"/>
                <a:ea typeface="Calibri"/>
                <a:cs typeface="Times New Roman" pitchFamily="18" charset="0"/>
              </a:rPr>
              <a:t>.</a:t>
            </a:r>
            <a:r>
              <a:rPr lang="en-US" sz="1400" dirty="0">
                <a:solidFill>
                  <a:srgbClr val="000000"/>
                </a:solidFill>
                <a:latin typeface="Times New Roman" pitchFamily="18" charset="0"/>
                <a:ea typeface="Times New Roman"/>
                <a:cs typeface="Times New Roman" pitchFamily="18" charset="0"/>
              </a:rPr>
              <a:t> </a:t>
            </a:r>
            <a:r>
              <a:rPr lang="en-GB" sz="1400" dirty="0" err="1">
                <a:latin typeface="Times New Roman" pitchFamily="18" charset="0"/>
                <a:ea typeface="Calibri"/>
                <a:cs typeface="Times New Roman" pitchFamily="18" charset="0"/>
              </a:rPr>
              <a:t>Đơn</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giản</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hơn</a:t>
            </a:r>
            <a:r>
              <a:rPr lang="en-GB" sz="1400" dirty="0">
                <a:latin typeface="Times New Roman" pitchFamily="18" charset="0"/>
                <a:ea typeface="Calibri"/>
                <a:cs typeface="Times New Roman" pitchFamily="18" charset="0"/>
              </a:rPr>
              <a:t>, </a:t>
            </a:r>
            <a:r>
              <a:rPr lang="en-GB" sz="1400" dirty="0" smtClean="0">
                <a:latin typeface="Times New Roman" pitchFamily="18" charset="0"/>
                <a:ea typeface="Calibri"/>
                <a:cs typeface="Times New Roman" pitchFamily="18" charset="0"/>
              </a:rPr>
              <a:t>Bootstrap </a:t>
            </a:r>
            <a:r>
              <a:rPr lang="en-GB" sz="1400" dirty="0" err="1">
                <a:latin typeface="Times New Roman" pitchFamily="18" charset="0"/>
                <a:ea typeface="Calibri"/>
                <a:cs typeface="Times New Roman" pitchFamily="18" charset="0"/>
              </a:rPr>
              <a:t>là</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kho</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sưu</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tập</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miễn</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phí</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chứa</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các</a:t>
            </a:r>
            <a:r>
              <a:rPr lang="en-GB" sz="1400" dirty="0">
                <a:latin typeface="Times New Roman" pitchFamily="18" charset="0"/>
                <a:ea typeface="Calibri"/>
                <a:cs typeface="Times New Roman" pitchFamily="18" charset="0"/>
              </a:rPr>
              <a:t> </a:t>
            </a:r>
            <a:r>
              <a:rPr lang="en-GB" sz="1400" u="sng" dirty="0" err="1">
                <a:solidFill>
                  <a:srgbClr val="FF0000"/>
                </a:solidFill>
                <a:latin typeface="Times New Roman" pitchFamily="18" charset="0"/>
                <a:ea typeface="Calibri"/>
                <a:cs typeface="Times New Roman" pitchFamily="18" charset="0"/>
                <a:hlinkClick r:id="rId3"/>
              </a:rPr>
              <a:t>mã</a:t>
            </a:r>
            <a:r>
              <a:rPr lang="en-GB" sz="1400" u="sng" dirty="0">
                <a:solidFill>
                  <a:srgbClr val="FF0000"/>
                </a:solidFill>
                <a:latin typeface="Times New Roman" pitchFamily="18" charset="0"/>
                <a:ea typeface="Calibri"/>
                <a:cs typeface="Times New Roman" pitchFamily="18" charset="0"/>
                <a:hlinkClick r:id="rId3"/>
              </a:rPr>
              <a:t> </a:t>
            </a:r>
            <a:r>
              <a:rPr lang="en-GB" sz="1400" u="sng" dirty="0" err="1">
                <a:solidFill>
                  <a:srgbClr val="FF0000"/>
                </a:solidFill>
                <a:latin typeface="Times New Roman" pitchFamily="18" charset="0"/>
                <a:ea typeface="Calibri"/>
                <a:cs typeface="Times New Roman" pitchFamily="18" charset="0"/>
                <a:hlinkClick r:id="rId3"/>
              </a:rPr>
              <a:t>nguồn</a:t>
            </a:r>
            <a:r>
              <a:rPr lang="en-GB" sz="1400" u="sng" dirty="0">
                <a:solidFill>
                  <a:srgbClr val="FF0000"/>
                </a:solidFill>
                <a:latin typeface="Times New Roman" pitchFamily="18" charset="0"/>
                <a:ea typeface="Calibri"/>
                <a:cs typeface="Times New Roman" pitchFamily="18" charset="0"/>
                <a:hlinkClick r:id="rId3"/>
              </a:rPr>
              <a:t> </a:t>
            </a:r>
            <a:r>
              <a:rPr lang="en-GB" sz="1400" u="sng" dirty="0" err="1">
                <a:solidFill>
                  <a:srgbClr val="FF0000"/>
                </a:solidFill>
                <a:latin typeface="Times New Roman" pitchFamily="18" charset="0"/>
                <a:ea typeface="Calibri"/>
                <a:cs typeface="Times New Roman" pitchFamily="18" charset="0"/>
                <a:hlinkClick r:id="rId3"/>
              </a:rPr>
              <a:t>mở</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và</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công</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cụ</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để</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tạo</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ra</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một</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mẫu</a:t>
            </a:r>
            <a:r>
              <a:rPr lang="en-GB" sz="1400" dirty="0">
                <a:latin typeface="Times New Roman" pitchFamily="18" charset="0"/>
                <a:ea typeface="Calibri"/>
                <a:cs typeface="Times New Roman" pitchFamily="18" charset="0"/>
              </a:rPr>
              <a:t> website </a:t>
            </a:r>
            <a:r>
              <a:rPr lang="en-GB" sz="1400" dirty="0" err="1" smtClean="0">
                <a:latin typeface="Times New Roman" pitchFamily="18" charset="0"/>
                <a:ea typeface="Calibri"/>
                <a:cs typeface="Times New Roman" pitchFamily="18" charset="0"/>
              </a:rPr>
              <a:t>hoàn</a:t>
            </a:r>
            <a:r>
              <a:rPr lang="en-GB" sz="1400" dirty="0" smtClean="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chỉnh</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bao</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gồm</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có</a:t>
            </a:r>
            <a:r>
              <a:rPr lang="en-GB" sz="1400" dirty="0">
                <a:latin typeface="Times New Roman" pitchFamily="18" charset="0"/>
                <a:ea typeface="Calibri"/>
                <a:cs typeface="Times New Roman" pitchFamily="18" charset="0"/>
              </a:rPr>
              <a:t> HTML template, CSS template, JavaScript template.  </a:t>
            </a:r>
            <a:r>
              <a:rPr lang="en-GB" sz="1400" dirty="0" err="1">
                <a:latin typeface="Times New Roman" pitchFamily="18" charset="0"/>
                <a:ea typeface="Calibri"/>
                <a:cs typeface="Times New Roman" pitchFamily="18" charset="0"/>
              </a:rPr>
              <a:t>Nhờ</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việc</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xây</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dựng</a:t>
            </a:r>
            <a:r>
              <a:rPr lang="en-GB" sz="1400" dirty="0">
                <a:latin typeface="Times New Roman" pitchFamily="18" charset="0"/>
                <a:ea typeface="Calibri"/>
                <a:cs typeface="Times New Roman" pitchFamily="18" charset="0"/>
              </a:rPr>
              <a:t> </a:t>
            </a:r>
            <a:r>
              <a:rPr lang="en-GB" sz="1400" dirty="0" smtClean="0">
                <a:latin typeface="Times New Roman" pitchFamily="18" charset="0"/>
                <a:ea typeface="Calibri"/>
                <a:cs typeface="Times New Roman" pitchFamily="18" charset="0"/>
              </a:rPr>
              <a:t> </a:t>
            </a:r>
            <a:r>
              <a:rPr lang="en-GB" sz="1400" dirty="0" err="1" smtClean="0">
                <a:latin typeface="Times New Roman" pitchFamily="18" charset="0"/>
                <a:ea typeface="Calibri"/>
                <a:cs typeface="Times New Roman" pitchFamily="18" charset="0"/>
              </a:rPr>
              <a:t>trên</a:t>
            </a:r>
            <a:r>
              <a:rPr lang="en-GB" sz="1400" dirty="0" smtClean="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những</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thành</a:t>
            </a:r>
            <a:r>
              <a:rPr lang="en-GB" sz="1400" dirty="0">
                <a:latin typeface="Times New Roman" pitchFamily="18" charset="0"/>
                <a:ea typeface="Calibri"/>
                <a:cs typeface="Times New Roman" pitchFamily="18" charset="0"/>
              </a:rPr>
              <a:t> </a:t>
            </a:r>
            <a:r>
              <a:rPr lang="en-GB" sz="1400" dirty="0" smtClean="0">
                <a:latin typeface="Times New Roman" pitchFamily="18" charset="0"/>
                <a:ea typeface="Calibri"/>
                <a:cs typeface="Times New Roman" pitchFamily="18" charset="0"/>
              </a:rPr>
              <a:t> </a:t>
            </a:r>
            <a:r>
              <a:rPr lang="en-GB" sz="1400" dirty="0" err="1" smtClean="0">
                <a:latin typeface="Times New Roman" pitchFamily="18" charset="0"/>
                <a:ea typeface="Calibri"/>
                <a:cs typeface="Times New Roman" pitchFamily="18" charset="0"/>
              </a:rPr>
              <a:t>tố</a:t>
            </a:r>
            <a:r>
              <a:rPr lang="en-GB" sz="1400" dirty="0" smtClean="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sẵn</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có</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như</a:t>
            </a:r>
            <a:r>
              <a:rPr lang="en-GB" sz="1400" dirty="0">
                <a:latin typeface="Times New Roman" pitchFamily="18" charset="0"/>
                <a:ea typeface="Calibri"/>
                <a:cs typeface="Times New Roman" pitchFamily="18" charset="0"/>
              </a:rPr>
              <a:t>: typography, forms, buttons, </a:t>
            </a:r>
            <a:r>
              <a:rPr lang="en-GB" sz="1400" dirty="0" err="1">
                <a:latin typeface="Times New Roman" pitchFamily="18" charset="0"/>
                <a:ea typeface="Calibri"/>
                <a:cs typeface="Times New Roman" pitchFamily="18" charset="0"/>
              </a:rPr>
              <a:t>tables,grids</a:t>
            </a:r>
            <a:r>
              <a:rPr lang="en-GB" sz="1400" dirty="0">
                <a:latin typeface="Times New Roman" pitchFamily="18" charset="0"/>
                <a:ea typeface="Calibri"/>
                <a:cs typeface="Times New Roman" pitchFamily="18" charset="0"/>
              </a:rPr>
              <a:t>,  navigation, modal, image </a:t>
            </a:r>
            <a:r>
              <a:rPr lang="en-GB" sz="1400" dirty="0" smtClean="0">
                <a:latin typeface="Times New Roman" pitchFamily="18" charset="0"/>
                <a:ea typeface="Calibri"/>
                <a:cs typeface="Times New Roman" pitchFamily="18" charset="0"/>
              </a:rPr>
              <a:t> carousels </a:t>
            </a:r>
            <a:r>
              <a:rPr lang="en-GB" sz="1400" dirty="0" err="1">
                <a:latin typeface="Times New Roman" pitchFamily="18" charset="0"/>
                <a:ea typeface="Calibri"/>
                <a:cs typeface="Times New Roman" pitchFamily="18" charset="0"/>
              </a:rPr>
              <a:t>và</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nhiều</a:t>
            </a:r>
            <a:r>
              <a:rPr lang="en-GB" sz="1400" dirty="0">
                <a:latin typeface="Times New Roman" pitchFamily="18" charset="0"/>
                <a:ea typeface="Calibri"/>
                <a:cs typeface="Times New Roman" pitchFamily="18" charset="0"/>
              </a:rPr>
              <a:t> </a:t>
            </a:r>
            <a:r>
              <a:rPr lang="en-GB" sz="1400" dirty="0" smtClean="0">
                <a:latin typeface="Times New Roman" pitchFamily="18" charset="0"/>
                <a:ea typeface="Calibri"/>
                <a:cs typeface="Times New Roman" pitchFamily="18" charset="0"/>
              </a:rPr>
              <a:t>      </a:t>
            </a:r>
            <a:r>
              <a:rPr lang="en-GB" sz="1400" dirty="0" err="1" smtClean="0">
                <a:latin typeface="Times New Roman" pitchFamily="18" charset="0"/>
                <a:ea typeface="Calibri"/>
                <a:cs typeface="Times New Roman" pitchFamily="18" charset="0"/>
              </a:rPr>
              <a:t>thành</a:t>
            </a:r>
            <a:r>
              <a:rPr lang="en-GB" sz="1400" dirty="0" smtClean="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tố</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khác</a:t>
            </a:r>
            <a:r>
              <a:rPr lang="en-GB" sz="1400" dirty="0">
                <a:latin typeface="Times New Roman" pitchFamily="18" charset="0"/>
                <a:ea typeface="Calibri"/>
                <a:cs typeface="Times New Roman" pitchFamily="18" charset="0"/>
              </a:rPr>
              <a:t> Bootstrap </a:t>
            </a:r>
            <a:r>
              <a:rPr lang="en-GB" sz="1400" dirty="0" err="1">
                <a:latin typeface="Times New Roman" pitchFamily="18" charset="0"/>
                <a:ea typeface="Calibri"/>
                <a:cs typeface="Times New Roman" pitchFamily="18" charset="0"/>
              </a:rPr>
              <a:t>giúp</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việc</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thiết</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kế</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được</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dễ</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dàng</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nhanh</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chóng</a:t>
            </a:r>
            <a:r>
              <a:rPr lang="en-GB" sz="1400" dirty="0">
                <a:latin typeface="Times New Roman" pitchFamily="18" charset="0"/>
                <a:ea typeface="Calibri"/>
                <a:cs typeface="Times New Roman" pitchFamily="18" charset="0"/>
              </a:rPr>
              <a:t> </a:t>
            </a:r>
            <a:r>
              <a:rPr lang="en-GB" sz="1400" dirty="0" err="1">
                <a:latin typeface="Times New Roman" pitchFamily="18" charset="0"/>
                <a:ea typeface="Calibri"/>
                <a:cs typeface="Times New Roman" pitchFamily="18" charset="0"/>
              </a:rPr>
              <a:t>hơn</a:t>
            </a:r>
            <a:r>
              <a:rPr lang="en-GB" sz="1400" dirty="0">
                <a:latin typeface="Times New Roman" pitchFamily="18" charset="0"/>
                <a:ea typeface="Calibri"/>
                <a:cs typeface="Times New Roman" pitchFamily="18" charset="0"/>
              </a:rPr>
              <a:t>. </a:t>
            </a:r>
          </a:p>
          <a:p>
            <a:pPr marL="226695" indent="455295" algn="just">
              <a:lnSpc>
                <a:spcPct val="150000"/>
              </a:lnSpc>
              <a:spcAft>
                <a:spcPts val="0"/>
              </a:spcAft>
            </a:pPr>
            <a:r>
              <a:rPr lang="en-GB" sz="1400" dirty="0" smtClean="0">
                <a:latin typeface="Times New Roman" pitchFamily="18" charset="0"/>
                <a:ea typeface="Calibri"/>
                <a:cs typeface="Times New Roman" pitchFamily="18" charset="0"/>
              </a:rPr>
              <a:t>.</a:t>
            </a:r>
            <a:endParaRPr lang="en-GB" sz="1400" dirty="0">
              <a:effectLst/>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185788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nvSpPr>
        <p:spPr>
          <a:xfrm>
            <a:off x="1331640" y="123478"/>
            <a:ext cx="662686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CÔNG </a:t>
            </a:r>
            <a:r>
              <a:rPr lang="en-US" sz="2800" dirty="0" smtClean="0"/>
              <a:t>NGHỆ THỰC </a:t>
            </a:r>
            <a:r>
              <a:rPr lang="en-US" sz="2800" dirty="0"/>
              <a:t>HIỆN ĐỀ TÀI</a:t>
            </a:r>
          </a:p>
        </p:txBody>
      </p:sp>
      <p:sp>
        <p:nvSpPr>
          <p:cNvPr id="6" name="Text Placeholder 3"/>
          <p:cNvSpPr>
            <a:spLocks noGrp="1"/>
          </p:cNvSpPr>
          <p:nvPr/>
        </p:nvSpPr>
        <p:spPr>
          <a:xfrm>
            <a:off x="899592" y="627534"/>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4</a:t>
            </a:r>
            <a:r>
              <a:rPr lang="en-US" sz="2000" dirty="0" smtClean="0">
                <a:solidFill>
                  <a:schemeClr val="accent4">
                    <a:lumMod val="50000"/>
                  </a:schemeClr>
                </a:solidFill>
              </a:rPr>
              <a:t>. </a:t>
            </a:r>
            <a:r>
              <a:rPr lang="en-US" sz="2000" dirty="0" smtClean="0">
                <a:solidFill>
                  <a:schemeClr val="accent4">
                    <a:lumMod val="50000"/>
                  </a:schemeClr>
                </a:solidFill>
              </a:rPr>
              <a:t>Google map API</a:t>
            </a:r>
            <a:endParaRPr lang="en-US" sz="2000" dirty="0">
              <a:solidFill>
                <a:schemeClr val="accent4">
                  <a:lumMod val="50000"/>
                </a:schemeClr>
              </a:solidFill>
            </a:endParaRPr>
          </a:p>
        </p:txBody>
      </p:sp>
      <p:sp>
        <p:nvSpPr>
          <p:cNvPr id="2" name="Rectangle 1"/>
          <p:cNvSpPr/>
          <p:nvPr/>
        </p:nvSpPr>
        <p:spPr>
          <a:xfrm>
            <a:off x="539552" y="1203479"/>
            <a:ext cx="7777926" cy="1938992"/>
          </a:xfrm>
          <a:prstGeom prst="rect">
            <a:avLst/>
          </a:prstGeom>
        </p:spPr>
        <p:txBody>
          <a:bodyPr wrap="square">
            <a:spAutoFit/>
          </a:bodyPr>
          <a:lstStyle/>
          <a:p>
            <a:pPr marL="226695" indent="455295" algn="just">
              <a:lnSpc>
                <a:spcPct val="150000"/>
              </a:lnSpc>
              <a:spcAft>
                <a:spcPts val="0"/>
              </a:spcAft>
            </a:pPr>
            <a:r>
              <a:rPr lang="en-US" sz="1600" dirty="0" smtClean="0">
                <a:latin typeface="Times New Roman"/>
                <a:ea typeface="Calibri"/>
                <a:cs typeface="Times New Roman"/>
              </a:rPr>
              <a:t>- </a:t>
            </a:r>
            <a:r>
              <a:rPr lang="vi-VN" sz="1600" dirty="0" smtClean="0">
                <a:latin typeface="Times New Roman"/>
                <a:ea typeface="Calibri"/>
                <a:cs typeface="Times New Roman"/>
              </a:rPr>
              <a:t>Hiểu </a:t>
            </a:r>
            <a:r>
              <a:rPr lang="vi-VN" sz="1600" dirty="0">
                <a:latin typeface="Times New Roman"/>
                <a:ea typeface="Calibri"/>
                <a:cs typeface="Times New Roman"/>
              </a:rPr>
              <a:t>đơn giản đây là một phương pháp cho phép một website B có thể sử dụng </a:t>
            </a:r>
            <a:r>
              <a:rPr lang="en-US" sz="1600" dirty="0" smtClean="0">
                <a:latin typeface="Times New Roman"/>
                <a:ea typeface="Calibri"/>
                <a:cs typeface="Times New Roman"/>
              </a:rPr>
              <a:t>    </a:t>
            </a:r>
            <a:r>
              <a:rPr lang="vi-VN" sz="1600" dirty="0" smtClean="0">
                <a:latin typeface="Times New Roman"/>
                <a:ea typeface="Calibri"/>
                <a:cs typeface="Times New Roman"/>
              </a:rPr>
              <a:t>dịch </a:t>
            </a:r>
            <a:r>
              <a:rPr lang="vi-VN" sz="1600" dirty="0">
                <a:latin typeface="Times New Roman"/>
                <a:ea typeface="Calibri"/>
                <a:cs typeface="Times New Roman"/>
              </a:rPr>
              <a:t>vụ hoặc hiển thị nội dung của một trang web khác, ở đây là là website A – Google </a:t>
            </a:r>
            <a:r>
              <a:rPr lang="en-US" sz="1600" dirty="0" smtClean="0">
                <a:latin typeface="Times New Roman"/>
                <a:ea typeface="Calibri"/>
                <a:cs typeface="Times New Roman"/>
              </a:rPr>
              <a:t>  </a:t>
            </a:r>
            <a:r>
              <a:rPr lang="vi-VN" sz="1600" dirty="0" smtClean="0">
                <a:latin typeface="Times New Roman"/>
                <a:ea typeface="Calibri"/>
                <a:cs typeface="Times New Roman"/>
              </a:rPr>
              <a:t>Map </a:t>
            </a:r>
            <a:r>
              <a:rPr lang="vi-VN" sz="1600" dirty="0">
                <a:latin typeface="Times New Roman"/>
                <a:ea typeface="Calibri"/>
                <a:cs typeface="Times New Roman"/>
              </a:rPr>
              <a:t>(thông qua Map API), dịch vụ bản đồ của website A (Map) sẽ được nhúng vào </a:t>
            </a:r>
            <a:r>
              <a:rPr lang="en-US" sz="1600" dirty="0" smtClean="0">
                <a:latin typeface="Times New Roman"/>
                <a:ea typeface="Calibri"/>
                <a:cs typeface="Times New Roman"/>
              </a:rPr>
              <a:t>        </a:t>
            </a:r>
            <a:r>
              <a:rPr lang="vi-VN" sz="1600" dirty="0" smtClean="0">
                <a:latin typeface="Times New Roman"/>
                <a:ea typeface="Calibri"/>
                <a:cs typeface="Times New Roman"/>
              </a:rPr>
              <a:t>website </a:t>
            </a:r>
            <a:r>
              <a:rPr lang="vi-VN" sz="1600" dirty="0">
                <a:latin typeface="Times New Roman"/>
                <a:ea typeface="Calibri"/>
                <a:cs typeface="Times New Roman"/>
              </a:rPr>
              <a:t>B (Website cá nhân), tại trang web B có thể sử dụng những dịch vụ mà Google </a:t>
            </a:r>
            <a:r>
              <a:rPr lang="en-US" sz="1600" dirty="0" smtClean="0">
                <a:latin typeface="Times New Roman"/>
                <a:ea typeface="Calibri"/>
                <a:cs typeface="Times New Roman"/>
              </a:rPr>
              <a:t> </a:t>
            </a:r>
            <a:r>
              <a:rPr lang="vi-VN" sz="1600" dirty="0" smtClean="0">
                <a:latin typeface="Times New Roman"/>
                <a:ea typeface="Calibri"/>
                <a:cs typeface="Times New Roman"/>
              </a:rPr>
              <a:t>Map </a:t>
            </a:r>
            <a:r>
              <a:rPr lang="vi-VN" sz="1600" dirty="0">
                <a:latin typeface="Times New Roman"/>
                <a:ea typeface="Calibri"/>
                <a:cs typeface="Times New Roman"/>
              </a:rPr>
              <a:t>cung cấp thông qua Google Map API như: di chuyển, zoom, đánh dấu trên bản đồ,…</a:t>
            </a:r>
          </a:p>
        </p:txBody>
      </p:sp>
    </p:spTree>
    <p:extLst>
      <p:ext uri="{BB962C8B-B14F-4D97-AF65-F5344CB8AC3E}">
        <p14:creationId xmlns:p14="http://schemas.microsoft.com/office/powerpoint/2010/main" val="21721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nvSpPr>
        <p:spPr>
          <a:xfrm>
            <a:off x="2068830" y="506095"/>
            <a:ext cx="662686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a:t>
            </a:r>
            <a:r>
              <a:rPr lang="en-US" sz="2800" dirty="0" smtClean="0"/>
              <a:t>NGÔN NGỮ LẬP TRÌNH </a:t>
            </a:r>
          </a:p>
          <a:p>
            <a:r>
              <a:rPr lang="en-US" sz="2800" dirty="0" smtClean="0"/>
              <a:t>THỰC </a:t>
            </a:r>
            <a:r>
              <a:rPr lang="en-US" sz="2800" dirty="0"/>
              <a:t>HIỆN ĐỀ TÀI</a:t>
            </a:r>
          </a:p>
        </p:txBody>
      </p:sp>
      <p:pic>
        <p:nvPicPr>
          <p:cNvPr id="1026" name="Picture 2" descr="C:\Users\DELL\Downloads\html-css-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262" y="1275606"/>
            <a:ext cx="4651995" cy="29693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9876" y="3444066"/>
            <a:ext cx="1264766" cy="78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176617"/>
      </p:ext>
    </p:extLst>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nvSpPr>
        <p:spPr>
          <a:xfrm>
            <a:off x="899592" y="1059582"/>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1</a:t>
            </a:r>
            <a:r>
              <a:rPr lang="en-US" sz="2000" dirty="0" smtClean="0">
                <a:solidFill>
                  <a:schemeClr val="accent4">
                    <a:lumMod val="50000"/>
                  </a:schemeClr>
                </a:solidFill>
              </a:rPr>
              <a:t>. PHP</a:t>
            </a:r>
            <a:endParaRPr lang="en-US" sz="2000" dirty="0">
              <a:solidFill>
                <a:schemeClr val="accent4">
                  <a:lumMod val="50000"/>
                </a:schemeClr>
              </a:solidFill>
            </a:endParaRPr>
          </a:p>
        </p:txBody>
      </p:sp>
      <p:sp>
        <p:nvSpPr>
          <p:cNvPr id="2" name="Rectangle 1"/>
          <p:cNvSpPr/>
          <p:nvPr/>
        </p:nvSpPr>
        <p:spPr>
          <a:xfrm>
            <a:off x="755576" y="1563638"/>
            <a:ext cx="7561902" cy="2031325"/>
          </a:xfrm>
          <a:prstGeom prst="rect">
            <a:avLst/>
          </a:prstGeom>
        </p:spPr>
        <p:txBody>
          <a:bodyPr wrap="square">
            <a:spAutoFit/>
          </a:bodyPr>
          <a:lstStyle/>
          <a:p>
            <a:pPr marL="226695" indent="455295" algn="just">
              <a:lnSpc>
                <a:spcPct val="150000"/>
              </a:lnSpc>
              <a:spcAft>
                <a:spcPts val="0"/>
              </a:spcAft>
            </a:pPr>
            <a:r>
              <a:rPr lang="en-US" sz="1400" dirty="0" smtClean="0">
                <a:latin typeface="Times New Roman"/>
                <a:ea typeface="Calibri"/>
                <a:cs typeface="Times New Roman"/>
              </a:rPr>
              <a:t>- </a:t>
            </a:r>
            <a:r>
              <a:rPr lang="vi-VN" sz="1400" dirty="0" smtClean="0">
                <a:latin typeface="Times New Roman"/>
                <a:ea typeface="Calibri"/>
                <a:cs typeface="Times New Roman"/>
              </a:rPr>
              <a:t>PHP </a:t>
            </a:r>
            <a:r>
              <a:rPr lang="vi-VN" sz="1400" dirty="0">
                <a:latin typeface="Times New Roman"/>
                <a:ea typeface="Calibri"/>
                <a:cs typeface="Times New Roman"/>
              </a:rPr>
              <a:t>là ngôn ngữ lập trình phổ biến được rất nhiều Developer theo đuổi. Cơ hội việc làm </a:t>
            </a:r>
            <a:r>
              <a:rPr lang="en-US" sz="1400" dirty="0" smtClean="0">
                <a:latin typeface="Times New Roman"/>
                <a:ea typeface="Calibri"/>
                <a:cs typeface="Times New Roman"/>
              </a:rPr>
              <a:t>      </a:t>
            </a:r>
            <a:r>
              <a:rPr lang="vi-VN" sz="1400" dirty="0" smtClean="0">
                <a:latin typeface="Times New Roman"/>
                <a:ea typeface="Calibri"/>
                <a:cs typeface="Times New Roman"/>
              </a:rPr>
              <a:t>dành </a:t>
            </a:r>
            <a:r>
              <a:rPr lang="vi-VN" sz="1400" dirty="0">
                <a:latin typeface="Times New Roman"/>
                <a:ea typeface="Calibri"/>
                <a:cs typeface="Times New Roman"/>
              </a:rPr>
              <a:t>cho những ai biết ngôn ngữ PHP vô cùng rộng mở. Bạn có thể trở thành một Web Developer </a:t>
            </a:r>
            <a:r>
              <a:rPr lang="en-US" sz="1400" dirty="0" smtClean="0">
                <a:latin typeface="Times New Roman"/>
                <a:ea typeface="Calibri"/>
                <a:cs typeface="Times New Roman"/>
              </a:rPr>
              <a:t> </a:t>
            </a:r>
            <a:r>
              <a:rPr lang="vi-VN" sz="1400" dirty="0" smtClean="0">
                <a:latin typeface="Times New Roman"/>
                <a:ea typeface="Calibri"/>
                <a:cs typeface="Times New Roman"/>
              </a:rPr>
              <a:t>hoặc </a:t>
            </a:r>
            <a:r>
              <a:rPr lang="vi-VN" sz="1400" dirty="0">
                <a:latin typeface="Times New Roman"/>
                <a:ea typeface="Calibri"/>
                <a:cs typeface="Times New Roman"/>
              </a:rPr>
              <a:t>Full-Stack Developer nếu làm chủ ngôn ngữ này.</a:t>
            </a:r>
            <a:endParaRPr lang="en-US" sz="1400" dirty="0" smtClean="0">
              <a:latin typeface="Times New Roman"/>
              <a:ea typeface="Calibri"/>
              <a:cs typeface="Times New Roman"/>
            </a:endParaRPr>
          </a:p>
          <a:p>
            <a:pPr marL="226695" indent="455295" algn="just">
              <a:lnSpc>
                <a:spcPct val="150000"/>
              </a:lnSpc>
              <a:spcAft>
                <a:spcPts val="0"/>
              </a:spcAft>
            </a:pPr>
            <a:r>
              <a:rPr lang="en-US" sz="1400" dirty="0" smtClean="0">
                <a:latin typeface="Times New Roman"/>
                <a:ea typeface="Calibri"/>
                <a:cs typeface="Times New Roman"/>
              </a:rPr>
              <a:t>- </a:t>
            </a:r>
            <a:r>
              <a:rPr lang="vi-VN" sz="1400" dirty="0" smtClean="0">
                <a:latin typeface="Times New Roman"/>
                <a:ea typeface="Calibri"/>
                <a:cs typeface="Times New Roman"/>
              </a:rPr>
              <a:t>PHP </a:t>
            </a:r>
            <a:r>
              <a:rPr lang="vi-VN" sz="1400" dirty="0">
                <a:latin typeface="Times New Roman"/>
                <a:ea typeface="Calibri"/>
                <a:cs typeface="Times New Roman"/>
              </a:rPr>
              <a:t>(viết tắt hồi quy của Hypertext Preprocessor) là ngôn ngữ lập trình đa mục đích. Cụ thể hơn, PHP là ngôn ngữ kịch bản mã nguồn mở, chạy ở phía server và được dùng để tạo ra các ứng </a:t>
            </a:r>
            <a:r>
              <a:rPr lang="en-US" sz="1400" dirty="0" smtClean="0">
                <a:latin typeface="Times New Roman"/>
                <a:ea typeface="Calibri"/>
                <a:cs typeface="Times New Roman"/>
              </a:rPr>
              <a:t>   </a:t>
            </a:r>
            <a:r>
              <a:rPr lang="vi-VN" sz="1400" dirty="0" smtClean="0">
                <a:latin typeface="Times New Roman"/>
                <a:ea typeface="Calibri"/>
                <a:cs typeface="Times New Roman"/>
              </a:rPr>
              <a:t>dụng </a:t>
            </a:r>
            <a:r>
              <a:rPr lang="en-US" sz="1400" dirty="0" smtClean="0">
                <a:latin typeface="Times New Roman"/>
                <a:ea typeface="Calibri"/>
                <a:cs typeface="Times New Roman"/>
              </a:rPr>
              <a:t> </a:t>
            </a:r>
            <a:r>
              <a:rPr lang="vi-VN" sz="1400" dirty="0" smtClean="0">
                <a:latin typeface="Times New Roman"/>
                <a:ea typeface="Calibri"/>
                <a:cs typeface="Times New Roman"/>
              </a:rPr>
              <a:t>web</a:t>
            </a:r>
            <a:r>
              <a:rPr lang="vi-VN" sz="1400" dirty="0">
                <a:latin typeface="Times New Roman"/>
                <a:ea typeface="Calibri"/>
                <a:cs typeface="Times New Roman"/>
              </a:rPr>
              <a:t>.</a:t>
            </a:r>
          </a:p>
        </p:txBody>
      </p:sp>
      <p:sp>
        <p:nvSpPr>
          <p:cNvPr id="7" name="Text Placeholder 3"/>
          <p:cNvSpPr>
            <a:spLocks noGrp="1"/>
          </p:cNvSpPr>
          <p:nvPr/>
        </p:nvSpPr>
        <p:spPr>
          <a:xfrm>
            <a:off x="755576" y="340831"/>
            <a:ext cx="7561902"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a:t>
            </a:r>
            <a:r>
              <a:rPr lang="en-US" sz="2800" dirty="0" smtClean="0"/>
              <a:t>NGÔN NGỮ LẬP TRÌNH </a:t>
            </a:r>
          </a:p>
          <a:p>
            <a:r>
              <a:rPr lang="en-US" sz="2800" dirty="0" smtClean="0"/>
              <a:t>THỰC </a:t>
            </a:r>
            <a:r>
              <a:rPr lang="en-US" sz="2800" dirty="0"/>
              <a:t>HIỆN ĐỀ TÀI</a:t>
            </a:r>
          </a:p>
        </p:txBody>
      </p:sp>
    </p:spTree>
    <p:extLst>
      <p:ext uri="{BB962C8B-B14F-4D97-AF65-F5344CB8AC3E}">
        <p14:creationId xmlns:p14="http://schemas.microsoft.com/office/powerpoint/2010/main" val="22241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nvSpPr>
        <p:spPr>
          <a:xfrm>
            <a:off x="922107" y="764391"/>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1</a:t>
            </a:r>
            <a:r>
              <a:rPr lang="en-US" sz="2000" dirty="0" smtClean="0">
                <a:solidFill>
                  <a:schemeClr val="accent4">
                    <a:lumMod val="50000"/>
                  </a:schemeClr>
                </a:solidFill>
              </a:rPr>
              <a:t>. PHP</a:t>
            </a:r>
            <a:endParaRPr lang="en-US" sz="2000" dirty="0">
              <a:solidFill>
                <a:schemeClr val="accent4">
                  <a:lumMod val="50000"/>
                </a:schemeClr>
              </a:solidFill>
            </a:endParaRPr>
          </a:p>
        </p:txBody>
      </p:sp>
      <p:sp>
        <p:nvSpPr>
          <p:cNvPr id="2" name="Rectangle 1"/>
          <p:cNvSpPr/>
          <p:nvPr/>
        </p:nvSpPr>
        <p:spPr>
          <a:xfrm>
            <a:off x="922106" y="1419622"/>
            <a:ext cx="7322301" cy="3293209"/>
          </a:xfrm>
          <a:prstGeom prst="rect">
            <a:avLst/>
          </a:prstGeom>
        </p:spPr>
        <p:txBody>
          <a:bodyPr wrap="square">
            <a:spAutoFit/>
          </a:bodyPr>
          <a:lstStyle/>
          <a:p>
            <a:pPr marL="285750" indent="-365760" algn="just">
              <a:spcAft>
                <a:spcPts val="0"/>
              </a:spcAft>
              <a:buFont typeface="Arial" pitchFamily="34" charset="0"/>
              <a:buChar char="•"/>
            </a:pPr>
            <a:r>
              <a:rPr lang="vi-VN" sz="1300" dirty="0" smtClean="0">
                <a:latin typeface="Times New Roman"/>
                <a:ea typeface="Calibri"/>
                <a:cs typeface="Times New Roman"/>
              </a:rPr>
              <a:t>Ưu </a:t>
            </a:r>
            <a:r>
              <a:rPr lang="vi-VN" sz="1300" dirty="0">
                <a:latin typeface="Times New Roman"/>
                <a:ea typeface="Calibri"/>
                <a:cs typeface="Times New Roman"/>
              </a:rPr>
              <a:t>điểm quan trọng nhất của PHP chính là nguồn mở và miễn phí. Nó có thể được tải xuống </a:t>
            </a:r>
            <a:r>
              <a:rPr lang="en-US" sz="1300" dirty="0" smtClean="0">
                <a:latin typeface="Times New Roman"/>
                <a:ea typeface="Calibri"/>
                <a:cs typeface="Times New Roman"/>
              </a:rPr>
              <a:t> </a:t>
            </a:r>
            <a:r>
              <a:rPr lang="vi-VN" sz="1300" dirty="0" smtClean="0">
                <a:latin typeface="Times New Roman"/>
                <a:ea typeface="Calibri"/>
                <a:cs typeface="Times New Roman"/>
              </a:rPr>
              <a:t>bất </a:t>
            </a:r>
            <a:r>
              <a:rPr lang="vi-VN" sz="1300" dirty="0">
                <a:latin typeface="Times New Roman"/>
                <a:ea typeface="Calibri"/>
                <a:cs typeface="Times New Roman"/>
              </a:rPr>
              <a:t>cứ </a:t>
            </a:r>
            <a:r>
              <a:rPr lang="en-US" sz="1300" dirty="0" smtClean="0">
                <a:latin typeface="Times New Roman"/>
                <a:ea typeface="Calibri"/>
                <a:cs typeface="Times New Roman"/>
              </a:rPr>
              <a:t> </a:t>
            </a:r>
            <a:r>
              <a:rPr lang="vi-VN" sz="1300" dirty="0" smtClean="0">
                <a:latin typeface="Times New Roman"/>
                <a:ea typeface="Calibri"/>
                <a:cs typeface="Times New Roman"/>
              </a:rPr>
              <a:t>nơi </a:t>
            </a:r>
            <a:r>
              <a:rPr lang="vi-VN" sz="1300" dirty="0">
                <a:latin typeface="Times New Roman"/>
                <a:ea typeface="Calibri"/>
                <a:cs typeface="Times New Roman"/>
              </a:rPr>
              <a:t>nào. Sẵn sàng để sử dụng cho việc phát triển các ứng dụng web.</a:t>
            </a:r>
          </a:p>
          <a:p>
            <a:pPr marL="285750" indent="-365760" algn="just">
              <a:spcAft>
                <a:spcPts val="0"/>
              </a:spcAft>
              <a:buFont typeface="Arial" pitchFamily="34" charset="0"/>
              <a:buChar char="•"/>
            </a:pPr>
            <a:r>
              <a:rPr lang="vi-VN" sz="1300" dirty="0" smtClean="0">
                <a:latin typeface="Times New Roman"/>
                <a:ea typeface="Calibri"/>
                <a:cs typeface="Times New Roman"/>
              </a:rPr>
              <a:t>Nó </a:t>
            </a:r>
            <a:r>
              <a:rPr lang="vi-VN" sz="1300" dirty="0">
                <a:latin typeface="Times New Roman"/>
                <a:ea typeface="Calibri"/>
                <a:cs typeface="Times New Roman"/>
              </a:rPr>
              <a:t>là nền tảng độc lập. Các ứng dụng dựa trên PHP có thể chạy trên mọi hệ điều hành như </a:t>
            </a:r>
            <a:r>
              <a:rPr lang="en-US" sz="1300" dirty="0">
                <a:latin typeface="Times New Roman"/>
                <a:ea typeface="Calibri"/>
                <a:cs typeface="Times New Roman"/>
              </a:rPr>
              <a:t> </a:t>
            </a:r>
            <a:r>
              <a:rPr lang="vi-VN" sz="1300" dirty="0" smtClean="0">
                <a:latin typeface="Times New Roman"/>
                <a:ea typeface="Calibri"/>
                <a:cs typeface="Times New Roman"/>
              </a:rPr>
              <a:t>UNIX</a:t>
            </a:r>
            <a:r>
              <a:rPr lang="vi-VN" sz="1300" dirty="0">
                <a:latin typeface="Times New Roman"/>
                <a:ea typeface="Calibri"/>
                <a:cs typeface="Times New Roman"/>
              </a:rPr>
              <a:t>, </a:t>
            </a:r>
            <a:r>
              <a:rPr lang="en-US" sz="1300" dirty="0" smtClean="0">
                <a:latin typeface="Times New Roman"/>
                <a:ea typeface="Calibri"/>
                <a:cs typeface="Times New Roman"/>
              </a:rPr>
              <a:t>   </a:t>
            </a:r>
            <a:r>
              <a:rPr lang="vi-VN" sz="1300" dirty="0" smtClean="0">
                <a:latin typeface="Times New Roman"/>
                <a:ea typeface="Calibri"/>
                <a:cs typeface="Times New Roman"/>
              </a:rPr>
              <a:t>Linux </a:t>
            </a:r>
            <a:r>
              <a:rPr lang="vi-VN" sz="1300" dirty="0">
                <a:latin typeface="Times New Roman"/>
                <a:ea typeface="Calibri"/>
                <a:cs typeface="Times New Roman"/>
              </a:rPr>
              <a:t>và Windows, v.v.</a:t>
            </a:r>
          </a:p>
          <a:p>
            <a:pPr marL="285750" indent="-365760" algn="just">
              <a:spcAft>
                <a:spcPts val="0"/>
              </a:spcAft>
              <a:buFont typeface="Arial" pitchFamily="34" charset="0"/>
              <a:buChar char="•"/>
            </a:pPr>
            <a:r>
              <a:rPr lang="vi-VN" sz="1300" dirty="0" smtClean="0">
                <a:latin typeface="Times New Roman"/>
                <a:ea typeface="Calibri"/>
                <a:cs typeface="Times New Roman"/>
              </a:rPr>
              <a:t>Ứng </a:t>
            </a:r>
            <a:r>
              <a:rPr lang="vi-VN" sz="1300" dirty="0">
                <a:latin typeface="Times New Roman"/>
                <a:ea typeface="Calibri"/>
                <a:cs typeface="Times New Roman"/>
              </a:rPr>
              <a:t>dụng dựa trên PHP có thể dễ dàng được tải và kết nối với cơ sở dữ liệu. Nó chủ yếu được </a:t>
            </a:r>
            <a:r>
              <a:rPr lang="vi-VN" sz="1300" dirty="0" smtClean="0">
                <a:latin typeface="Times New Roman"/>
                <a:ea typeface="Calibri"/>
                <a:cs typeface="Times New Roman"/>
              </a:rPr>
              <a:t>sử</a:t>
            </a:r>
            <a:r>
              <a:rPr lang="en-US" sz="1300" dirty="0" smtClean="0">
                <a:latin typeface="Times New Roman"/>
                <a:ea typeface="Calibri"/>
                <a:cs typeface="Times New Roman"/>
              </a:rPr>
              <a:t>       </a:t>
            </a:r>
            <a:r>
              <a:rPr lang="vi-VN" sz="1300" dirty="0" smtClean="0">
                <a:latin typeface="Times New Roman"/>
                <a:ea typeface="Calibri"/>
                <a:cs typeface="Times New Roman"/>
              </a:rPr>
              <a:t>dụng </a:t>
            </a:r>
            <a:r>
              <a:rPr lang="vi-VN" sz="1300" dirty="0">
                <a:latin typeface="Times New Roman"/>
                <a:ea typeface="Calibri"/>
                <a:cs typeface="Times New Roman"/>
              </a:rPr>
              <a:t>vì tốc độ tải nhanh hơn trên Internet chậm và trong nhiều trường hợp, PHP có tốc độ cao hơn </a:t>
            </a:r>
            <a:r>
              <a:rPr lang="en-US" sz="1300" dirty="0" smtClean="0">
                <a:latin typeface="Times New Roman"/>
                <a:ea typeface="Calibri"/>
                <a:cs typeface="Times New Roman"/>
              </a:rPr>
              <a:t> </a:t>
            </a:r>
            <a:r>
              <a:rPr lang="vi-VN" sz="1300" dirty="0" smtClean="0">
                <a:latin typeface="Times New Roman"/>
                <a:ea typeface="Calibri"/>
                <a:cs typeface="Times New Roman"/>
              </a:rPr>
              <a:t>với</a:t>
            </a:r>
            <a:r>
              <a:rPr lang="en-US" sz="1300" dirty="0" smtClean="0">
                <a:latin typeface="Times New Roman"/>
                <a:ea typeface="Calibri"/>
                <a:cs typeface="Times New Roman"/>
              </a:rPr>
              <a:t>   </a:t>
            </a:r>
            <a:r>
              <a:rPr lang="vi-VN" sz="1300" dirty="0" smtClean="0">
                <a:latin typeface="Times New Roman"/>
                <a:ea typeface="Calibri"/>
                <a:cs typeface="Times New Roman"/>
              </a:rPr>
              <a:t> </a:t>
            </a:r>
            <a:r>
              <a:rPr lang="en-US" sz="1300" dirty="0" smtClean="0">
                <a:latin typeface="Times New Roman"/>
                <a:ea typeface="Calibri"/>
                <a:cs typeface="Times New Roman"/>
              </a:rPr>
              <a:t>  </a:t>
            </a:r>
            <a:r>
              <a:rPr lang="vi-VN" sz="1300" dirty="0" smtClean="0">
                <a:latin typeface="Times New Roman"/>
                <a:ea typeface="Calibri"/>
                <a:cs typeface="Times New Roman"/>
              </a:rPr>
              <a:t>nhiều </a:t>
            </a:r>
            <a:r>
              <a:rPr lang="vi-VN" sz="1300" dirty="0">
                <a:latin typeface="Times New Roman"/>
                <a:ea typeface="Calibri"/>
                <a:cs typeface="Times New Roman"/>
              </a:rPr>
              <a:t>ngôn ngữ lập trình khác.</a:t>
            </a:r>
          </a:p>
          <a:p>
            <a:pPr marL="285750" indent="-365760" algn="just">
              <a:spcAft>
                <a:spcPts val="0"/>
              </a:spcAft>
              <a:buFont typeface="Arial" pitchFamily="34" charset="0"/>
              <a:buChar char="•"/>
            </a:pPr>
            <a:r>
              <a:rPr lang="vi-VN" sz="1300" dirty="0" smtClean="0">
                <a:latin typeface="Times New Roman"/>
                <a:ea typeface="Calibri"/>
                <a:cs typeface="Times New Roman"/>
              </a:rPr>
              <a:t>PHP </a:t>
            </a:r>
            <a:r>
              <a:rPr lang="vi-VN" sz="1300" dirty="0">
                <a:latin typeface="Times New Roman"/>
                <a:ea typeface="Calibri"/>
                <a:cs typeface="Times New Roman"/>
              </a:rPr>
              <a:t>là dễ học cho người mới bắt đầu, nó cũng đơn giản và dễ sử dụng. Nếu một người biết lập trình C căn bản thì có thể dễ dàng học và làm việc với PHP.</a:t>
            </a:r>
          </a:p>
          <a:p>
            <a:pPr marL="285750" indent="-365760" algn="just">
              <a:spcAft>
                <a:spcPts val="0"/>
              </a:spcAft>
              <a:buFont typeface="Arial" pitchFamily="34" charset="0"/>
              <a:buChar char="•"/>
            </a:pPr>
            <a:r>
              <a:rPr lang="vi-VN" sz="1300" dirty="0" smtClean="0">
                <a:latin typeface="Times New Roman"/>
                <a:ea typeface="Calibri"/>
                <a:cs typeface="Times New Roman"/>
              </a:rPr>
              <a:t>Nó </a:t>
            </a:r>
            <a:r>
              <a:rPr lang="vi-VN" sz="1300" dirty="0">
                <a:latin typeface="Times New Roman"/>
                <a:ea typeface="Calibri"/>
                <a:cs typeface="Times New Roman"/>
              </a:rPr>
              <a:t>ổn định hơn từ nhiều năm với sự giúp đỡ của việc cung cấp hỗ trợ liên tục cho các </a:t>
            </a:r>
            <a:r>
              <a:rPr lang="vi-VN" sz="1300" dirty="0" smtClean="0">
                <a:latin typeface="Times New Roman"/>
                <a:ea typeface="Calibri"/>
                <a:cs typeface="Times New Roman"/>
              </a:rPr>
              <a:t>phiên</a:t>
            </a:r>
            <a:r>
              <a:rPr lang="en-US" sz="1300" dirty="0" smtClean="0">
                <a:latin typeface="Times New Roman"/>
                <a:ea typeface="Calibri"/>
                <a:cs typeface="Times New Roman"/>
              </a:rPr>
              <a:t> </a:t>
            </a:r>
            <a:r>
              <a:rPr lang="vi-VN" sz="1300" dirty="0" smtClean="0">
                <a:latin typeface="Times New Roman"/>
                <a:ea typeface="Calibri"/>
                <a:cs typeface="Times New Roman"/>
              </a:rPr>
              <a:t>bản</a:t>
            </a:r>
            <a:r>
              <a:rPr lang="en-US" sz="1300" dirty="0" smtClean="0">
                <a:latin typeface="Times New Roman"/>
                <a:ea typeface="Calibri"/>
                <a:cs typeface="Times New Roman"/>
              </a:rPr>
              <a:t> </a:t>
            </a:r>
            <a:r>
              <a:rPr lang="vi-VN" sz="1300" dirty="0" smtClean="0">
                <a:latin typeface="Times New Roman"/>
                <a:ea typeface="Calibri"/>
                <a:cs typeface="Times New Roman"/>
              </a:rPr>
              <a:t>khác </a:t>
            </a:r>
            <a:r>
              <a:rPr lang="vi-VN" sz="1300" dirty="0">
                <a:latin typeface="Times New Roman"/>
                <a:ea typeface="Calibri"/>
                <a:cs typeface="Times New Roman"/>
              </a:rPr>
              <a:t>nhau. Từ phiên bản 5 trở lên PHP đã hỗ trợ thêm các đặc tính về Lập trình hướng đối tượng OOP</a:t>
            </a:r>
          </a:p>
          <a:p>
            <a:pPr marL="285750" indent="-365760" algn="just">
              <a:spcAft>
                <a:spcPts val="0"/>
              </a:spcAft>
              <a:buFont typeface="Arial" pitchFamily="34" charset="0"/>
              <a:buChar char="•"/>
            </a:pPr>
            <a:r>
              <a:rPr lang="vi-VN" sz="1300" dirty="0" smtClean="0">
                <a:latin typeface="Times New Roman"/>
                <a:ea typeface="Calibri"/>
                <a:cs typeface="Times New Roman"/>
              </a:rPr>
              <a:t>Lập </a:t>
            </a:r>
            <a:r>
              <a:rPr lang="vi-VN" sz="1300" dirty="0">
                <a:latin typeface="Times New Roman"/>
                <a:ea typeface="Calibri"/>
                <a:cs typeface="Times New Roman"/>
              </a:rPr>
              <a:t>trình web với PHP có ưu điểm là code ngắn, cấu trúc đơn giản. Điều này cũng giúp </a:t>
            </a:r>
            <a:r>
              <a:rPr lang="vi-VN" sz="1300" dirty="0" smtClean="0">
                <a:latin typeface="Times New Roman"/>
                <a:ea typeface="Calibri"/>
                <a:cs typeface="Times New Roman"/>
              </a:rPr>
              <a:t>dễ dàng</a:t>
            </a:r>
            <a:r>
              <a:rPr lang="en-US" sz="1300" dirty="0" smtClean="0">
                <a:latin typeface="Times New Roman"/>
                <a:ea typeface="Calibri"/>
                <a:cs typeface="Times New Roman"/>
              </a:rPr>
              <a:t> </a:t>
            </a:r>
            <a:r>
              <a:rPr lang="vi-VN" sz="1300" dirty="0" smtClean="0">
                <a:latin typeface="Times New Roman"/>
                <a:ea typeface="Calibri"/>
                <a:cs typeface="Times New Roman"/>
              </a:rPr>
              <a:t>quản </a:t>
            </a:r>
            <a:r>
              <a:rPr lang="vi-VN" sz="1300" dirty="0">
                <a:latin typeface="Times New Roman"/>
                <a:ea typeface="Calibri"/>
                <a:cs typeface="Times New Roman"/>
              </a:rPr>
              <a:t>lý mã nguồn hơn.</a:t>
            </a:r>
          </a:p>
          <a:p>
            <a:pPr marL="285750" indent="-365760" algn="just">
              <a:spcAft>
                <a:spcPts val="0"/>
              </a:spcAft>
              <a:buFont typeface="Arial" pitchFamily="34" charset="0"/>
              <a:buChar char="•"/>
            </a:pPr>
            <a:r>
              <a:rPr lang="vi-VN" sz="1300" dirty="0" smtClean="0">
                <a:latin typeface="Times New Roman"/>
                <a:ea typeface="Calibri"/>
                <a:cs typeface="Times New Roman"/>
              </a:rPr>
              <a:t>PHP </a:t>
            </a:r>
            <a:r>
              <a:rPr lang="vi-VN" sz="1300" dirty="0">
                <a:latin typeface="Times New Roman"/>
                <a:ea typeface="Calibri"/>
                <a:cs typeface="Times New Roman"/>
              </a:rPr>
              <a:t>hỗ trợ nhiều thư viện mạnh mẽ để dễ dàng mô-đun chức năng cho việc biểu diễn dữ liệu.</a:t>
            </a:r>
          </a:p>
          <a:p>
            <a:pPr marL="285750" indent="-365760" algn="just">
              <a:spcAft>
                <a:spcPts val="0"/>
              </a:spcAft>
              <a:buFont typeface="Arial" pitchFamily="34" charset="0"/>
              <a:buChar char="•"/>
            </a:pPr>
            <a:r>
              <a:rPr lang="vi-VN" sz="1300" dirty="0" smtClean="0">
                <a:latin typeface="Times New Roman"/>
                <a:ea typeface="Calibri"/>
                <a:cs typeface="Times New Roman"/>
              </a:rPr>
              <a:t>Các </a:t>
            </a:r>
            <a:r>
              <a:rPr lang="vi-VN" sz="1300" dirty="0">
                <a:latin typeface="Times New Roman"/>
                <a:ea typeface="Calibri"/>
                <a:cs typeface="Times New Roman"/>
              </a:rPr>
              <a:t>mô-đun kết nối cơ sở dữ liệu được tích hợp sẵn trong PHP. Từ đó giảm công sức và thời </a:t>
            </a:r>
            <a:r>
              <a:rPr lang="en-US" sz="1300" dirty="0" smtClean="0">
                <a:latin typeface="Times New Roman"/>
                <a:ea typeface="Calibri"/>
                <a:cs typeface="Times New Roman"/>
              </a:rPr>
              <a:t> </a:t>
            </a:r>
            <a:r>
              <a:rPr lang="vi-VN" sz="1300" dirty="0" smtClean="0">
                <a:latin typeface="Times New Roman"/>
                <a:ea typeface="Calibri"/>
                <a:cs typeface="Times New Roman"/>
              </a:rPr>
              <a:t>gian </a:t>
            </a:r>
            <a:r>
              <a:rPr lang="en-US" sz="1300" dirty="0" smtClean="0">
                <a:latin typeface="Times New Roman"/>
                <a:ea typeface="Calibri"/>
                <a:cs typeface="Times New Roman"/>
              </a:rPr>
              <a:t> </a:t>
            </a:r>
            <a:r>
              <a:rPr lang="vi-VN" sz="1300" dirty="0" smtClean="0">
                <a:latin typeface="Times New Roman"/>
                <a:ea typeface="Calibri"/>
                <a:cs typeface="Times New Roman"/>
              </a:rPr>
              <a:t>để </a:t>
            </a:r>
            <a:r>
              <a:rPr lang="vi-VN" sz="1300" dirty="0">
                <a:latin typeface="Times New Roman"/>
                <a:ea typeface="Calibri"/>
                <a:cs typeface="Times New Roman"/>
              </a:rPr>
              <a:t>phát triển website.</a:t>
            </a:r>
          </a:p>
        </p:txBody>
      </p:sp>
      <p:sp>
        <p:nvSpPr>
          <p:cNvPr id="7" name="Text Placeholder 3"/>
          <p:cNvSpPr>
            <a:spLocks noGrp="1"/>
          </p:cNvSpPr>
          <p:nvPr/>
        </p:nvSpPr>
        <p:spPr>
          <a:xfrm>
            <a:off x="755576" y="195486"/>
            <a:ext cx="7561902"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CÁC </a:t>
            </a:r>
            <a:r>
              <a:rPr lang="en-US" sz="2400" dirty="0" smtClean="0"/>
              <a:t>NGÔN NGỮ LẬP TRÌNH </a:t>
            </a:r>
          </a:p>
          <a:p>
            <a:r>
              <a:rPr lang="en-US" sz="2400" dirty="0" smtClean="0"/>
              <a:t>THỰC </a:t>
            </a:r>
            <a:r>
              <a:rPr lang="en-US" sz="2400" dirty="0"/>
              <a:t>HIỆN ĐỀ TÀI</a:t>
            </a:r>
          </a:p>
        </p:txBody>
      </p:sp>
      <p:sp>
        <p:nvSpPr>
          <p:cNvPr id="5" name="Text Placeholder 3"/>
          <p:cNvSpPr>
            <a:spLocks noGrp="1"/>
          </p:cNvSpPr>
          <p:nvPr/>
        </p:nvSpPr>
        <p:spPr>
          <a:xfrm>
            <a:off x="1343100" y="987574"/>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gn="l">
              <a:buFont typeface="+mj-lt"/>
              <a:buAutoNum type="alphaLcPeriod"/>
            </a:pPr>
            <a:r>
              <a:rPr lang="en-US" sz="1600" dirty="0" err="1" smtClean="0">
                <a:solidFill>
                  <a:schemeClr val="accent4">
                    <a:lumMod val="50000"/>
                  </a:schemeClr>
                </a:solidFill>
              </a:rPr>
              <a:t>Ưa</a:t>
            </a:r>
            <a:r>
              <a:rPr lang="en-US" sz="1600" dirty="0" smtClean="0">
                <a:solidFill>
                  <a:schemeClr val="accent4">
                    <a:lumMod val="50000"/>
                  </a:schemeClr>
                </a:solidFill>
              </a:rPr>
              <a:t> </a:t>
            </a:r>
            <a:r>
              <a:rPr lang="en-US" sz="1600" dirty="0" err="1" smtClean="0">
                <a:solidFill>
                  <a:schemeClr val="accent4">
                    <a:lumMod val="50000"/>
                  </a:schemeClr>
                </a:solidFill>
              </a:rPr>
              <a:t>điểm</a:t>
            </a:r>
            <a:endParaRPr lang="en-US" sz="1600" dirty="0">
              <a:solidFill>
                <a:schemeClr val="accent4">
                  <a:lumMod val="50000"/>
                </a:schemeClr>
              </a:solidFill>
            </a:endParaRPr>
          </a:p>
        </p:txBody>
      </p:sp>
    </p:spTree>
    <p:extLst>
      <p:ext uri="{BB962C8B-B14F-4D97-AF65-F5344CB8AC3E}">
        <p14:creationId xmlns:p14="http://schemas.microsoft.com/office/powerpoint/2010/main" val="6578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nvSpPr>
        <p:spPr>
          <a:xfrm>
            <a:off x="922107" y="764391"/>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1</a:t>
            </a:r>
            <a:r>
              <a:rPr lang="en-US" sz="2000" dirty="0" smtClean="0">
                <a:solidFill>
                  <a:schemeClr val="accent4">
                    <a:lumMod val="50000"/>
                  </a:schemeClr>
                </a:solidFill>
              </a:rPr>
              <a:t>. PHP</a:t>
            </a:r>
            <a:endParaRPr lang="en-US" sz="2000" dirty="0">
              <a:solidFill>
                <a:schemeClr val="accent4">
                  <a:lumMod val="50000"/>
                </a:schemeClr>
              </a:solidFill>
            </a:endParaRPr>
          </a:p>
        </p:txBody>
      </p:sp>
      <p:sp>
        <p:nvSpPr>
          <p:cNvPr id="2" name="Rectangle 1"/>
          <p:cNvSpPr/>
          <p:nvPr/>
        </p:nvSpPr>
        <p:spPr>
          <a:xfrm>
            <a:off x="922106" y="1419622"/>
            <a:ext cx="7395371" cy="2677656"/>
          </a:xfrm>
          <a:prstGeom prst="rect">
            <a:avLst/>
          </a:prstGeom>
        </p:spPr>
        <p:txBody>
          <a:bodyPr wrap="square">
            <a:spAutoFit/>
          </a:bodyPr>
          <a:lstStyle/>
          <a:p>
            <a:pPr indent="-365760" algn="just">
              <a:spcAft>
                <a:spcPts val="0"/>
              </a:spcAft>
              <a:buFont typeface="Arial" pitchFamily="34" charset="0"/>
              <a:buChar char="•"/>
            </a:pPr>
            <a:r>
              <a:rPr lang="vi-VN" sz="1400" dirty="0" smtClean="0">
                <a:latin typeface="Times New Roman"/>
                <a:ea typeface="Calibri"/>
                <a:cs typeface="Times New Roman"/>
              </a:rPr>
              <a:t>Bản </a:t>
            </a:r>
            <a:r>
              <a:rPr lang="vi-VN" sz="1400" dirty="0">
                <a:latin typeface="Times New Roman"/>
                <a:ea typeface="Calibri"/>
                <a:cs typeface="Times New Roman"/>
              </a:rPr>
              <a:t>thân PHP không an toàn như nhiều ngôn ngữ khác lên đến PHP 7 chấm trở lên mới </a:t>
            </a:r>
            <a:r>
              <a:rPr lang="vi-VN" sz="1400" dirty="0" smtClean="0">
                <a:latin typeface="Times New Roman"/>
                <a:ea typeface="Calibri"/>
                <a:cs typeface="Times New Roman"/>
              </a:rPr>
              <a:t>khắc</a:t>
            </a:r>
            <a:r>
              <a:rPr lang="en-US" sz="1400" dirty="0" smtClean="0">
                <a:latin typeface="Times New Roman"/>
                <a:ea typeface="Calibri"/>
                <a:cs typeface="Times New Roman"/>
              </a:rPr>
              <a:t>   </a:t>
            </a:r>
            <a:r>
              <a:rPr lang="vi-VN" sz="1400" dirty="0" smtClean="0">
                <a:latin typeface="Times New Roman"/>
                <a:ea typeface="Calibri"/>
                <a:cs typeface="Times New Roman"/>
              </a:rPr>
              <a:t> </a:t>
            </a:r>
            <a:r>
              <a:rPr lang="vi-VN" sz="1400" dirty="0">
                <a:latin typeface="Times New Roman"/>
                <a:ea typeface="Calibri"/>
                <a:cs typeface="Times New Roman"/>
              </a:rPr>
              <a:t>phục được khá nhiều về vấn đề này. PHP không phù hợp cho các ứng dụng web cần xử lý nội </a:t>
            </a:r>
            <a:r>
              <a:rPr lang="vi-VN" sz="1400" dirty="0" smtClean="0">
                <a:latin typeface="Times New Roman"/>
                <a:ea typeface="Calibri"/>
                <a:cs typeface="Times New Roman"/>
              </a:rPr>
              <a:t>dung</a:t>
            </a:r>
            <a:r>
              <a:rPr lang="en-US" sz="1400" dirty="0" smtClean="0">
                <a:latin typeface="Times New Roman"/>
                <a:ea typeface="Calibri"/>
                <a:cs typeface="Times New Roman"/>
              </a:rPr>
              <a:t>  </a:t>
            </a:r>
            <a:r>
              <a:rPr lang="vi-VN" sz="1400" dirty="0" smtClean="0">
                <a:latin typeface="Times New Roman"/>
                <a:ea typeface="Calibri"/>
                <a:cs typeface="Times New Roman"/>
              </a:rPr>
              <a:t> </a:t>
            </a:r>
            <a:r>
              <a:rPr lang="vi-VN" sz="1400" dirty="0">
                <a:latin typeface="Times New Roman"/>
                <a:ea typeface="Calibri"/>
                <a:cs typeface="Times New Roman"/>
              </a:rPr>
              <a:t>lớn</a:t>
            </a:r>
          </a:p>
          <a:p>
            <a:pPr indent="-365760" algn="just">
              <a:spcAft>
                <a:spcPts val="0"/>
              </a:spcAft>
              <a:buFont typeface="Arial" pitchFamily="34" charset="0"/>
              <a:buChar char="•"/>
            </a:pPr>
            <a:r>
              <a:rPr lang="vi-VN" sz="1400" dirty="0" smtClean="0">
                <a:latin typeface="Times New Roman"/>
                <a:ea typeface="Calibri"/>
                <a:cs typeface="Times New Roman"/>
              </a:rPr>
              <a:t>PHP </a:t>
            </a:r>
            <a:r>
              <a:rPr lang="vi-VN" sz="1400" dirty="0">
                <a:latin typeface="Times New Roman"/>
                <a:ea typeface="Calibri"/>
                <a:cs typeface="Times New Roman"/>
              </a:rPr>
              <a:t>là kiểu Weak type nên có thể dẫn đến dữ liệu và thông tin không chính xác cho người </a:t>
            </a:r>
            <a:r>
              <a:rPr lang="vi-VN" sz="1400" dirty="0" smtClean="0">
                <a:latin typeface="Times New Roman"/>
                <a:ea typeface="Calibri"/>
                <a:cs typeface="Times New Roman"/>
              </a:rPr>
              <a:t>dùng</a:t>
            </a:r>
            <a:endParaRPr lang="vi-VN" sz="1400" dirty="0">
              <a:latin typeface="Times New Roman"/>
              <a:ea typeface="Calibri"/>
              <a:cs typeface="Times New Roman"/>
            </a:endParaRPr>
          </a:p>
          <a:p>
            <a:pPr indent="-365760" algn="just">
              <a:spcAft>
                <a:spcPts val="0"/>
              </a:spcAft>
              <a:buFont typeface="Arial" pitchFamily="34" charset="0"/>
              <a:buChar char="•"/>
            </a:pPr>
            <a:r>
              <a:rPr lang="vi-VN" sz="1400" dirty="0" smtClean="0">
                <a:latin typeface="Times New Roman"/>
                <a:ea typeface="Calibri"/>
                <a:cs typeface="Times New Roman"/>
              </a:rPr>
              <a:t>Sử </a:t>
            </a:r>
            <a:r>
              <a:rPr lang="vi-VN" sz="1400" dirty="0">
                <a:latin typeface="Times New Roman"/>
                <a:ea typeface="Calibri"/>
                <a:cs typeface="Times New Roman"/>
              </a:rPr>
              <a:t>dụng các Framework PHP cần học thêm Built-in Function (Các chức năng được tích hợp sẵn trong PHP) để tránh lại viết lại chức năng lần thứ 2.</a:t>
            </a:r>
          </a:p>
          <a:p>
            <a:pPr indent="-365760" algn="just">
              <a:spcAft>
                <a:spcPts val="0"/>
              </a:spcAft>
              <a:buFont typeface="Arial" pitchFamily="34" charset="0"/>
              <a:buChar char="•"/>
            </a:pPr>
            <a:r>
              <a:rPr lang="vi-VN" sz="1400" dirty="0" smtClean="0">
                <a:latin typeface="Times New Roman"/>
                <a:ea typeface="Calibri"/>
                <a:cs typeface="Times New Roman"/>
              </a:rPr>
              <a:t>Việc </a:t>
            </a:r>
            <a:r>
              <a:rPr lang="vi-VN" sz="1400" dirty="0">
                <a:latin typeface="Times New Roman"/>
                <a:ea typeface="Calibri"/>
                <a:cs typeface="Times New Roman"/>
              </a:rPr>
              <a:t>sử dụng nhiều tính năng của các Framework PHP có thể làm hiệu suất của trang web bị </a:t>
            </a:r>
            <a:r>
              <a:rPr lang="en-US" sz="1400" dirty="0" smtClean="0">
                <a:latin typeface="Times New Roman"/>
                <a:ea typeface="Calibri"/>
                <a:cs typeface="Times New Roman"/>
              </a:rPr>
              <a:t>   </a:t>
            </a:r>
            <a:r>
              <a:rPr lang="vi-VN" sz="1400" dirty="0" smtClean="0">
                <a:latin typeface="Times New Roman"/>
                <a:ea typeface="Calibri"/>
                <a:cs typeface="Times New Roman"/>
              </a:rPr>
              <a:t>kém </a:t>
            </a:r>
            <a:r>
              <a:rPr lang="vi-VN" sz="1400" dirty="0">
                <a:latin typeface="Times New Roman"/>
                <a:ea typeface="Calibri"/>
                <a:cs typeface="Times New Roman"/>
              </a:rPr>
              <a:t>đi.</a:t>
            </a:r>
          </a:p>
          <a:p>
            <a:pPr indent="-365760" algn="just">
              <a:spcAft>
                <a:spcPts val="0"/>
              </a:spcAft>
              <a:buFont typeface="Arial" pitchFamily="34" charset="0"/>
              <a:buChar char="•"/>
            </a:pPr>
            <a:r>
              <a:rPr lang="vi-VN" sz="1400" dirty="0" smtClean="0">
                <a:latin typeface="Times New Roman"/>
                <a:ea typeface="Calibri"/>
                <a:cs typeface="Times New Roman"/>
              </a:rPr>
              <a:t>PHP </a:t>
            </a:r>
            <a:r>
              <a:rPr lang="vi-VN" sz="1400" dirty="0">
                <a:latin typeface="Times New Roman"/>
                <a:ea typeface="Calibri"/>
                <a:cs typeface="Times New Roman"/>
              </a:rPr>
              <a:t>còn hạn chế về cấu trúc của ngữ pháp. Nó không được thiết kế gọn gàng và không được </a:t>
            </a:r>
            <a:r>
              <a:rPr lang="en-US" sz="1400" dirty="0" smtClean="0">
                <a:latin typeface="Times New Roman"/>
                <a:ea typeface="Calibri"/>
                <a:cs typeface="Times New Roman"/>
              </a:rPr>
              <a:t>   </a:t>
            </a:r>
            <a:r>
              <a:rPr lang="vi-VN" sz="1400" dirty="0" smtClean="0">
                <a:latin typeface="Times New Roman"/>
                <a:ea typeface="Calibri"/>
                <a:cs typeface="Times New Roman"/>
              </a:rPr>
              <a:t>đẹp </a:t>
            </a:r>
            <a:r>
              <a:rPr lang="vi-VN" sz="1400" dirty="0">
                <a:latin typeface="Times New Roman"/>
                <a:ea typeface="Calibri"/>
                <a:cs typeface="Times New Roman"/>
              </a:rPr>
              <a:t>mắt như những ngôn ngữ lập trình khác.</a:t>
            </a:r>
          </a:p>
          <a:p>
            <a:pPr indent="-365760" algn="just">
              <a:spcAft>
                <a:spcPts val="0"/>
              </a:spcAft>
              <a:buFont typeface="Arial" pitchFamily="34" charset="0"/>
              <a:buChar char="•"/>
            </a:pPr>
            <a:r>
              <a:rPr lang="vi-VN" sz="1400" dirty="0" smtClean="0">
                <a:latin typeface="Times New Roman"/>
                <a:ea typeface="Calibri"/>
                <a:cs typeface="Times New Roman"/>
              </a:rPr>
              <a:t>PHP </a:t>
            </a:r>
            <a:r>
              <a:rPr lang="vi-VN" sz="1400" dirty="0">
                <a:latin typeface="Times New Roman"/>
                <a:ea typeface="Calibri"/>
                <a:cs typeface="Times New Roman"/>
              </a:rPr>
              <a:t>chỉ có thể hoạt động và sử dụng được trên các ứng dụng trong web. Đó chính là lý do </a:t>
            </a:r>
            <a:r>
              <a:rPr lang="en-US" sz="1400" dirty="0" smtClean="0">
                <a:latin typeface="Times New Roman"/>
                <a:ea typeface="Calibri"/>
                <a:cs typeface="Times New Roman"/>
              </a:rPr>
              <a:t>       </a:t>
            </a:r>
            <a:r>
              <a:rPr lang="vi-VN" sz="1400" dirty="0" smtClean="0">
                <a:latin typeface="Times New Roman"/>
                <a:ea typeface="Calibri"/>
                <a:cs typeface="Times New Roman"/>
              </a:rPr>
              <a:t>khiến </a:t>
            </a:r>
            <a:r>
              <a:rPr lang="vi-VN" sz="1400" dirty="0">
                <a:latin typeface="Times New Roman"/>
                <a:ea typeface="Calibri"/>
                <a:cs typeface="Times New Roman"/>
              </a:rPr>
              <a:t>cho ngôn ngữ này khó có thể cạnh tranh được với những ngôn ngữ lập trình khác.</a:t>
            </a:r>
          </a:p>
        </p:txBody>
      </p:sp>
      <p:sp>
        <p:nvSpPr>
          <p:cNvPr id="7" name="Text Placeholder 3"/>
          <p:cNvSpPr>
            <a:spLocks noGrp="1"/>
          </p:cNvSpPr>
          <p:nvPr/>
        </p:nvSpPr>
        <p:spPr>
          <a:xfrm>
            <a:off x="755576" y="195486"/>
            <a:ext cx="7561902"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CÁC </a:t>
            </a:r>
            <a:r>
              <a:rPr lang="en-US" sz="2400" dirty="0" smtClean="0"/>
              <a:t>NGÔN NGỮ LẬP TRÌNH </a:t>
            </a:r>
          </a:p>
          <a:p>
            <a:r>
              <a:rPr lang="en-US" sz="2400" dirty="0" smtClean="0"/>
              <a:t>THỰC </a:t>
            </a:r>
            <a:r>
              <a:rPr lang="en-US" sz="2400" dirty="0"/>
              <a:t>HIỆN ĐỀ TÀI</a:t>
            </a:r>
          </a:p>
        </p:txBody>
      </p:sp>
      <p:sp>
        <p:nvSpPr>
          <p:cNvPr id="5" name="Text Placeholder 3"/>
          <p:cNvSpPr>
            <a:spLocks noGrp="1"/>
          </p:cNvSpPr>
          <p:nvPr/>
        </p:nvSpPr>
        <p:spPr>
          <a:xfrm>
            <a:off x="1343100" y="987574"/>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gn="l">
              <a:buFont typeface="+mj-lt"/>
              <a:buAutoNum type="alphaLcPeriod" startAt="2"/>
            </a:pPr>
            <a:r>
              <a:rPr lang="en-US" sz="1600" dirty="0" err="1" smtClean="0">
                <a:solidFill>
                  <a:schemeClr val="accent4">
                    <a:lumMod val="50000"/>
                  </a:schemeClr>
                </a:solidFill>
              </a:rPr>
              <a:t>Nhược</a:t>
            </a:r>
            <a:r>
              <a:rPr lang="en-US" sz="1600" dirty="0" smtClean="0">
                <a:solidFill>
                  <a:schemeClr val="accent4">
                    <a:lumMod val="50000"/>
                  </a:schemeClr>
                </a:solidFill>
              </a:rPr>
              <a:t> </a:t>
            </a:r>
            <a:r>
              <a:rPr lang="en-US" sz="1600" dirty="0" err="1" smtClean="0">
                <a:solidFill>
                  <a:schemeClr val="accent4">
                    <a:lumMod val="50000"/>
                  </a:schemeClr>
                </a:solidFill>
              </a:rPr>
              <a:t>điểm</a:t>
            </a:r>
            <a:endParaRPr lang="en-US" sz="1600" dirty="0">
              <a:solidFill>
                <a:schemeClr val="accent4">
                  <a:lumMod val="50000"/>
                </a:schemeClr>
              </a:solidFill>
            </a:endParaRPr>
          </a:p>
        </p:txBody>
      </p:sp>
    </p:spTree>
    <p:extLst>
      <p:ext uri="{BB962C8B-B14F-4D97-AF65-F5344CB8AC3E}">
        <p14:creationId xmlns:p14="http://schemas.microsoft.com/office/powerpoint/2010/main" val="35019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nvSpPr>
        <p:spPr>
          <a:xfrm>
            <a:off x="899592" y="1059582"/>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2</a:t>
            </a:r>
            <a:r>
              <a:rPr lang="en-US" sz="2000" dirty="0" smtClean="0">
                <a:solidFill>
                  <a:schemeClr val="accent4">
                    <a:lumMod val="50000"/>
                  </a:schemeClr>
                </a:solidFill>
              </a:rPr>
              <a:t>. HTML</a:t>
            </a:r>
            <a:endParaRPr lang="en-US" sz="2000" dirty="0">
              <a:solidFill>
                <a:schemeClr val="accent4">
                  <a:lumMod val="50000"/>
                </a:schemeClr>
              </a:solidFill>
            </a:endParaRPr>
          </a:p>
        </p:txBody>
      </p:sp>
      <p:sp>
        <p:nvSpPr>
          <p:cNvPr id="2" name="Rectangle 1"/>
          <p:cNvSpPr/>
          <p:nvPr/>
        </p:nvSpPr>
        <p:spPr>
          <a:xfrm>
            <a:off x="592079" y="1563638"/>
            <a:ext cx="7561902" cy="1938992"/>
          </a:xfrm>
          <a:prstGeom prst="rect">
            <a:avLst/>
          </a:prstGeom>
        </p:spPr>
        <p:txBody>
          <a:bodyPr wrap="square">
            <a:spAutoFit/>
          </a:bodyPr>
          <a:lstStyle/>
          <a:p>
            <a:pPr marL="226695" indent="455295" algn="just">
              <a:lnSpc>
                <a:spcPct val="150000"/>
              </a:lnSpc>
              <a:spcAft>
                <a:spcPts val="0"/>
              </a:spcAft>
            </a:pPr>
            <a:r>
              <a:rPr lang="en-US" sz="1600" dirty="0" smtClean="0">
                <a:latin typeface="Times New Roman"/>
                <a:ea typeface="Calibri"/>
                <a:cs typeface="Times New Roman"/>
              </a:rPr>
              <a:t>- </a:t>
            </a:r>
            <a:r>
              <a:rPr lang="vi-VN" sz="1600" dirty="0" smtClean="0">
                <a:latin typeface="Times New Roman"/>
                <a:ea typeface="Calibri"/>
                <a:cs typeface="Times New Roman"/>
              </a:rPr>
              <a:t>Đây </a:t>
            </a:r>
            <a:r>
              <a:rPr lang="vi-VN" sz="1600" dirty="0">
                <a:latin typeface="Times New Roman"/>
                <a:ea typeface="Calibri"/>
                <a:cs typeface="Times New Roman"/>
              </a:rPr>
              <a:t>là viết tắt của cụm từ tiếng Anh “HyperText Markup Language”, tạm dịch: Ngôn ngữ </a:t>
            </a:r>
            <a:r>
              <a:rPr lang="en-US" sz="1600" dirty="0" smtClean="0">
                <a:latin typeface="Times New Roman"/>
                <a:ea typeface="Calibri"/>
                <a:cs typeface="Times New Roman"/>
              </a:rPr>
              <a:t>  </a:t>
            </a:r>
            <a:r>
              <a:rPr lang="vi-VN" sz="1600" dirty="0" smtClean="0">
                <a:latin typeface="Times New Roman"/>
                <a:ea typeface="Calibri"/>
                <a:cs typeface="Times New Roman"/>
              </a:rPr>
              <a:t>đánh </a:t>
            </a:r>
            <a:r>
              <a:rPr lang="vi-VN" sz="1600" dirty="0">
                <a:latin typeface="Times New Roman"/>
                <a:ea typeface="Calibri"/>
                <a:cs typeface="Times New Roman"/>
              </a:rPr>
              <a:t>dấu siêu văn bản. </a:t>
            </a:r>
          </a:p>
          <a:p>
            <a:pPr marL="226695" indent="455295" algn="just">
              <a:lnSpc>
                <a:spcPct val="150000"/>
              </a:lnSpc>
              <a:spcAft>
                <a:spcPts val="0"/>
              </a:spcAft>
            </a:pPr>
            <a:r>
              <a:rPr lang="vi-VN" sz="1600" dirty="0" smtClean="0">
                <a:latin typeface="Times New Roman"/>
                <a:ea typeface="Calibri"/>
                <a:cs typeface="Times New Roman"/>
              </a:rPr>
              <a:t>- “</a:t>
            </a:r>
            <a:r>
              <a:rPr lang="vi-VN" sz="1600" dirty="0">
                <a:latin typeface="Times New Roman"/>
                <a:ea typeface="Calibri"/>
                <a:cs typeface="Times New Roman"/>
              </a:rPr>
              <a:t>Cái tên nói lên tất cả” : HTML là một ngôn ngữ đánh dấu được thiết kế ra để </a:t>
            </a:r>
            <a:r>
              <a:rPr lang="en-US" sz="1600" dirty="0" smtClean="0">
                <a:latin typeface="Times New Roman"/>
                <a:ea typeface="Calibri"/>
                <a:cs typeface="Times New Roman"/>
              </a:rPr>
              <a:t>   </a:t>
            </a:r>
            <a:r>
              <a:rPr lang="vi-VN" sz="1600" dirty="0" smtClean="0">
                <a:latin typeface="Times New Roman"/>
                <a:ea typeface="Calibri"/>
                <a:cs typeface="Times New Roman"/>
              </a:rPr>
              <a:t>tạo </a:t>
            </a:r>
            <a:r>
              <a:rPr lang="vi-VN" sz="1600" dirty="0">
                <a:latin typeface="Times New Roman"/>
                <a:ea typeface="Calibri"/>
                <a:cs typeface="Times New Roman"/>
              </a:rPr>
              <a:t>nên </a:t>
            </a:r>
            <a:r>
              <a:rPr lang="vi-VN" sz="1600" dirty="0" smtClean="0">
                <a:latin typeface="Times New Roman"/>
                <a:ea typeface="Calibri"/>
                <a:cs typeface="Times New Roman"/>
              </a:rPr>
              <a:t>các</a:t>
            </a:r>
            <a:r>
              <a:rPr lang="en-US" sz="1600" dirty="0" smtClean="0">
                <a:latin typeface="Times New Roman"/>
                <a:ea typeface="Calibri"/>
                <a:cs typeface="Times New Roman"/>
              </a:rPr>
              <a:t> </a:t>
            </a:r>
            <a:r>
              <a:rPr lang="vi-VN" sz="1600" dirty="0" smtClean="0">
                <a:latin typeface="Times New Roman"/>
                <a:ea typeface="Calibri"/>
                <a:cs typeface="Times New Roman"/>
              </a:rPr>
              <a:t>trang </a:t>
            </a:r>
            <a:r>
              <a:rPr lang="vi-VN" sz="1600" dirty="0">
                <a:latin typeface="Times New Roman"/>
                <a:ea typeface="Calibri"/>
                <a:cs typeface="Times New Roman"/>
              </a:rPr>
              <a:t>web với các mẩu thông tin được trình bày trên World Wide </a:t>
            </a:r>
            <a:r>
              <a:rPr lang="vi-VN" sz="1600" dirty="0" smtClean="0">
                <a:latin typeface="Times New Roman"/>
                <a:ea typeface="Calibri"/>
                <a:cs typeface="Times New Roman"/>
              </a:rPr>
              <a:t>Web.Cùng </a:t>
            </a:r>
            <a:r>
              <a:rPr lang="vi-VN" sz="1600" dirty="0">
                <a:latin typeface="Times New Roman"/>
                <a:ea typeface="Calibri"/>
                <a:cs typeface="Times New Roman"/>
              </a:rPr>
              <a:t>với CSS và JavaScript, HTML tạo ra bộ ba nền tảng kỹ thuật cho các website.</a:t>
            </a:r>
          </a:p>
        </p:txBody>
      </p:sp>
      <p:sp>
        <p:nvSpPr>
          <p:cNvPr id="7" name="Text Placeholder 3"/>
          <p:cNvSpPr>
            <a:spLocks noGrp="1"/>
          </p:cNvSpPr>
          <p:nvPr/>
        </p:nvSpPr>
        <p:spPr>
          <a:xfrm>
            <a:off x="755576" y="340831"/>
            <a:ext cx="7561902"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a:t>
            </a:r>
            <a:r>
              <a:rPr lang="en-US" sz="2800" dirty="0" smtClean="0"/>
              <a:t>NGÔN NGỮ LẬP TRÌNH </a:t>
            </a:r>
          </a:p>
          <a:p>
            <a:r>
              <a:rPr lang="en-US" sz="2800" dirty="0" smtClean="0"/>
              <a:t>THỰC </a:t>
            </a:r>
            <a:r>
              <a:rPr lang="en-US" sz="2800" dirty="0"/>
              <a:t>HIỆN ĐỀ TÀI</a:t>
            </a:r>
          </a:p>
        </p:txBody>
      </p:sp>
    </p:spTree>
    <p:extLst>
      <p:ext uri="{BB962C8B-B14F-4D97-AF65-F5344CB8AC3E}">
        <p14:creationId xmlns:p14="http://schemas.microsoft.com/office/powerpoint/2010/main" val="6578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nvSpPr>
        <p:spPr>
          <a:xfrm>
            <a:off x="899592" y="1059582"/>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3</a:t>
            </a:r>
            <a:r>
              <a:rPr lang="en-US" sz="2000" dirty="0" smtClean="0">
                <a:solidFill>
                  <a:schemeClr val="accent4">
                    <a:lumMod val="50000"/>
                  </a:schemeClr>
                </a:solidFill>
              </a:rPr>
              <a:t>. CSS</a:t>
            </a:r>
            <a:endParaRPr lang="en-US" sz="2000" dirty="0">
              <a:solidFill>
                <a:schemeClr val="accent4">
                  <a:lumMod val="50000"/>
                </a:schemeClr>
              </a:solidFill>
            </a:endParaRPr>
          </a:p>
        </p:txBody>
      </p:sp>
      <p:sp>
        <p:nvSpPr>
          <p:cNvPr id="2" name="Rectangle 1"/>
          <p:cNvSpPr/>
          <p:nvPr/>
        </p:nvSpPr>
        <p:spPr>
          <a:xfrm>
            <a:off x="592079" y="1563638"/>
            <a:ext cx="7561902" cy="2677656"/>
          </a:xfrm>
          <a:prstGeom prst="rect">
            <a:avLst/>
          </a:prstGeom>
        </p:spPr>
        <p:txBody>
          <a:bodyPr wrap="square">
            <a:spAutoFit/>
          </a:bodyPr>
          <a:lstStyle/>
          <a:p>
            <a:pPr indent="455295" algn="just">
              <a:spcAft>
                <a:spcPts val="0"/>
              </a:spcAft>
            </a:pPr>
            <a:r>
              <a:rPr lang="vi-VN" sz="1400" dirty="0" smtClean="0">
                <a:latin typeface="Times New Roman"/>
                <a:ea typeface="Calibri"/>
                <a:cs typeface="Times New Roman"/>
              </a:rPr>
              <a:t>- CSS là viết tắt của cụm từ “Cascading Style Sheets”, tạm dịch: ngôn ngữ tạo phong cách cho </a:t>
            </a:r>
            <a:r>
              <a:rPr lang="en-US" sz="1400" dirty="0" smtClean="0">
                <a:latin typeface="Times New Roman"/>
                <a:ea typeface="Calibri"/>
                <a:cs typeface="Times New Roman"/>
              </a:rPr>
              <a:t>   </a:t>
            </a:r>
            <a:r>
              <a:rPr lang="vi-VN" sz="1400" dirty="0" smtClean="0">
                <a:latin typeface="Times New Roman"/>
                <a:ea typeface="Calibri"/>
                <a:cs typeface="Times New Roman"/>
              </a:rPr>
              <a:t>trang web. Ngôn ngữ lập trình này quy định cách các thành phần HTML của trang web thực sự sẽ xuất hiện trên frontend như thế nào.</a:t>
            </a:r>
          </a:p>
          <a:p>
            <a:pPr indent="455295" algn="just">
              <a:spcAft>
                <a:spcPts val="0"/>
              </a:spcAft>
            </a:pPr>
            <a:r>
              <a:rPr lang="vi-VN" sz="1400" dirty="0" smtClean="0">
                <a:latin typeface="Times New Roman"/>
                <a:ea typeface="Calibri"/>
                <a:cs typeface="Times New Roman"/>
              </a:rPr>
              <a:t>- Hiểu đơn giản, CSS sẽ giúp webmaster xác định styles và định nghĩa nhiều loại nội dung của </a:t>
            </a:r>
            <a:r>
              <a:rPr lang="en-US" sz="1400" dirty="0" smtClean="0">
                <a:latin typeface="Times New Roman"/>
                <a:ea typeface="Calibri"/>
                <a:cs typeface="Times New Roman"/>
              </a:rPr>
              <a:t> </a:t>
            </a:r>
            <a:r>
              <a:rPr lang="vi-VN" sz="1400" dirty="0" smtClean="0">
                <a:latin typeface="Times New Roman"/>
                <a:ea typeface="Calibri"/>
                <a:cs typeface="Times New Roman"/>
              </a:rPr>
              <a:t>website. CSS được tạo ra để kết hợp với ngôn ngữ markup HTML để tạo phong cách cho trang web.</a:t>
            </a:r>
          </a:p>
          <a:p>
            <a:pPr indent="455295" algn="just">
              <a:spcAft>
                <a:spcPts val="0"/>
              </a:spcAft>
            </a:pPr>
            <a:r>
              <a:rPr lang="vi-VN" sz="1400" dirty="0" smtClean="0">
                <a:latin typeface="Times New Roman"/>
                <a:ea typeface="Calibri"/>
                <a:cs typeface="Times New Roman"/>
              </a:rPr>
              <a:t>- Có 3 loại style CSS chính:</a:t>
            </a:r>
            <a:endParaRPr lang="en-US" sz="1400" dirty="0" smtClean="0">
              <a:latin typeface="Times New Roman"/>
              <a:ea typeface="Calibri"/>
              <a:cs typeface="Times New Roman"/>
            </a:endParaRPr>
          </a:p>
          <a:p>
            <a:pPr lvl="2" indent="-182880" algn="just">
              <a:buFont typeface="Arial" pitchFamily="34" charset="0"/>
              <a:buChar char="•"/>
            </a:pPr>
            <a:r>
              <a:rPr lang="vi-VN" sz="1400" dirty="0" smtClean="0">
                <a:latin typeface="Times New Roman"/>
                <a:ea typeface="Calibri"/>
                <a:cs typeface="Times New Roman"/>
              </a:rPr>
              <a:t>Style CSS Internal là style được tải lên mỗi khi trang web được refresh.</a:t>
            </a:r>
          </a:p>
          <a:p>
            <a:pPr lvl="2" indent="-182880" algn="just">
              <a:buFont typeface="Arial" pitchFamily="34" charset="0"/>
              <a:buChar char="•"/>
            </a:pPr>
            <a:r>
              <a:rPr lang="vi-VN" sz="1400" dirty="0" smtClean="0">
                <a:latin typeface="Times New Roman"/>
                <a:ea typeface="Calibri"/>
                <a:cs typeface="Times New Roman"/>
              </a:rPr>
              <a:t>Style CSS Inline: bạn có thể chỉnh sửa một yếu tố nào đó mà không cần truy cập trực tiếp vào file CSS.</a:t>
            </a:r>
          </a:p>
          <a:p>
            <a:pPr lvl="2" indent="-182880" algn="just">
              <a:buFont typeface="Arial" pitchFamily="34" charset="0"/>
              <a:buChar char="•"/>
            </a:pPr>
            <a:r>
              <a:rPr lang="vi-VN" sz="1400" dirty="0" smtClean="0">
                <a:latin typeface="Times New Roman"/>
                <a:ea typeface="Calibri"/>
                <a:cs typeface="Times New Roman"/>
              </a:rPr>
              <a:t>External style: bạn có thể tạo phong cách ở file khác áp dụng CSS vào trang bạn muốn. </a:t>
            </a:r>
            <a:r>
              <a:rPr lang="en-US" sz="1400" dirty="0" smtClean="0">
                <a:latin typeface="Times New Roman"/>
                <a:ea typeface="Calibri"/>
                <a:cs typeface="Times New Roman"/>
              </a:rPr>
              <a:t>   </a:t>
            </a:r>
            <a:r>
              <a:rPr lang="vi-VN" sz="1400" dirty="0" smtClean="0">
                <a:latin typeface="Times New Roman"/>
                <a:ea typeface="Calibri"/>
                <a:cs typeface="Times New Roman"/>
              </a:rPr>
              <a:t>External style sẽ cải thiện thời gian tải trang rất nhiều.</a:t>
            </a:r>
          </a:p>
          <a:p>
            <a:pPr indent="455295" algn="just">
              <a:spcAft>
                <a:spcPts val="0"/>
              </a:spcAft>
            </a:pPr>
            <a:r>
              <a:rPr lang="vi-VN" sz="1400" dirty="0" smtClean="0">
                <a:latin typeface="Times New Roman"/>
                <a:ea typeface="Calibri"/>
                <a:cs typeface="Times New Roman"/>
              </a:rPr>
              <a:t>- Đặc biệt, bạn có thể sử dụng External Style CSS để tạo phong cách cho nhiều trang cùng lúc.</a:t>
            </a:r>
            <a:endParaRPr lang="vi-VN" sz="1400" dirty="0">
              <a:latin typeface="Times New Roman"/>
              <a:ea typeface="Calibri"/>
              <a:cs typeface="Times New Roman"/>
            </a:endParaRPr>
          </a:p>
        </p:txBody>
      </p:sp>
      <p:sp>
        <p:nvSpPr>
          <p:cNvPr id="7" name="Text Placeholder 3"/>
          <p:cNvSpPr>
            <a:spLocks noGrp="1"/>
          </p:cNvSpPr>
          <p:nvPr/>
        </p:nvSpPr>
        <p:spPr>
          <a:xfrm>
            <a:off x="755576" y="340831"/>
            <a:ext cx="7561902"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a:t>
            </a:r>
            <a:r>
              <a:rPr lang="en-US" sz="2800" dirty="0" smtClean="0"/>
              <a:t>NGÔN NGỮ LẬP TRÌNH </a:t>
            </a:r>
          </a:p>
          <a:p>
            <a:r>
              <a:rPr lang="en-US" sz="2800" dirty="0" smtClean="0"/>
              <a:t>THỰC </a:t>
            </a:r>
            <a:r>
              <a:rPr lang="en-US" sz="2800" dirty="0"/>
              <a:t>HIỆN ĐỀ TÀI</a:t>
            </a:r>
          </a:p>
        </p:txBody>
      </p:sp>
    </p:spTree>
    <p:extLst>
      <p:ext uri="{BB962C8B-B14F-4D97-AF65-F5344CB8AC3E}">
        <p14:creationId xmlns:p14="http://schemas.microsoft.com/office/powerpoint/2010/main" val="19437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nvSpPr>
        <p:spPr>
          <a:xfrm>
            <a:off x="899592" y="1059582"/>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4</a:t>
            </a:r>
            <a:r>
              <a:rPr lang="en-US" sz="2000" dirty="0" smtClean="0">
                <a:solidFill>
                  <a:schemeClr val="accent4">
                    <a:lumMod val="50000"/>
                  </a:schemeClr>
                </a:solidFill>
              </a:rPr>
              <a:t>. JAVASCRIPT</a:t>
            </a:r>
            <a:endParaRPr lang="en-US" sz="2000" dirty="0">
              <a:solidFill>
                <a:schemeClr val="accent4">
                  <a:lumMod val="50000"/>
                </a:schemeClr>
              </a:solidFill>
            </a:endParaRPr>
          </a:p>
        </p:txBody>
      </p:sp>
      <p:sp>
        <p:nvSpPr>
          <p:cNvPr id="2" name="Rectangle 1"/>
          <p:cNvSpPr/>
          <p:nvPr/>
        </p:nvSpPr>
        <p:spPr>
          <a:xfrm>
            <a:off x="592079" y="1563638"/>
            <a:ext cx="7561902" cy="2031325"/>
          </a:xfrm>
          <a:prstGeom prst="rect">
            <a:avLst/>
          </a:prstGeom>
        </p:spPr>
        <p:txBody>
          <a:bodyPr wrap="square">
            <a:spAutoFit/>
          </a:bodyPr>
          <a:lstStyle/>
          <a:p>
            <a:pPr indent="455295" algn="just">
              <a:spcAft>
                <a:spcPts val="0"/>
              </a:spcAft>
            </a:pPr>
            <a:r>
              <a:rPr lang="vi-VN" sz="1400" dirty="0">
                <a:latin typeface="Times New Roman"/>
                <a:ea typeface="Calibri"/>
                <a:cs typeface="Times New Roman"/>
              </a:rPr>
              <a:t>- Thường được viết tắt là “JS”, JavaScript là một ngôn ngữ lập trình được Brendan Eich (đồng </a:t>
            </a:r>
            <a:r>
              <a:rPr lang="en-US" sz="1400" dirty="0" smtClean="0">
                <a:latin typeface="Times New Roman"/>
                <a:ea typeface="Calibri"/>
                <a:cs typeface="Times New Roman"/>
              </a:rPr>
              <a:t>   </a:t>
            </a:r>
            <a:r>
              <a:rPr lang="vi-VN" sz="1400" dirty="0" smtClean="0">
                <a:latin typeface="Times New Roman"/>
                <a:ea typeface="Calibri"/>
                <a:cs typeface="Times New Roman"/>
              </a:rPr>
              <a:t>sáng </a:t>
            </a:r>
            <a:r>
              <a:rPr lang="vi-VN" sz="1400" dirty="0">
                <a:latin typeface="Times New Roman"/>
                <a:ea typeface="Calibri"/>
                <a:cs typeface="Times New Roman"/>
              </a:rPr>
              <a:t>lập dự án Mozilla, quỹ Mozilla, và tập đoàn Mozilla) cho ra mắt vào năm 1995 với tên LiveScript. </a:t>
            </a:r>
          </a:p>
          <a:p>
            <a:pPr indent="455295" algn="just">
              <a:spcAft>
                <a:spcPts val="0"/>
              </a:spcAft>
            </a:pPr>
            <a:r>
              <a:rPr lang="en-US" sz="1400" dirty="0" smtClean="0">
                <a:latin typeface="Times New Roman"/>
                <a:ea typeface="Calibri"/>
                <a:cs typeface="Times New Roman"/>
              </a:rPr>
              <a:t>- </a:t>
            </a:r>
            <a:r>
              <a:rPr lang="vi-VN" sz="1400" dirty="0" smtClean="0">
                <a:latin typeface="Times New Roman"/>
                <a:ea typeface="Calibri"/>
                <a:cs typeface="Times New Roman"/>
              </a:rPr>
              <a:t>JavaScript </a:t>
            </a:r>
            <a:r>
              <a:rPr lang="vi-VN" sz="1400" dirty="0">
                <a:latin typeface="Times New Roman"/>
                <a:ea typeface="Calibri"/>
                <a:cs typeface="Times New Roman"/>
              </a:rPr>
              <a:t>được biết đến đầu tiên với tên Mocha, và sau đó là LiveScript, nhưng công ty </a:t>
            </a:r>
            <a:r>
              <a:rPr lang="en-US" sz="1400" dirty="0" smtClean="0">
                <a:latin typeface="Times New Roman"/>
                <a:ea typeface="Calibri"/>
                <a:cs typeface="Times New Roman"/>
              </a:rPr>
              <a:t>         </a:t>
            </a:r>
            <a:r>
              <a:rPr lang="vi-VN" sz="1400" dirty="0" smtClean="0">
                <a:latin typeface="Times New Roman"/>
                <a:ea typeface="Calibri"/>
                <a:cs typeface="Times New Roman"/>
              </a:rPr>
              <a:t>Netscape </a:t>
            </a:r>
            <a:r>
              <a:rPr lang="vi-VN" sz="1400" dirty="0">
                <a:latin typeface="Times New Roman"/>
                <a:ea typeface="Calibri"/>
                <a:cs typeface="Times New Roman"/>
              </a:rPr>
              <a:t>đã đổi tên của nó thành JavaScript, bởi vì sự phổ biến như là một hiện tượng của Java lúc bấy </a:t>
            </a:r>
            <a:r>
              <a:rPr lang="vi-VN" sz="1400" dirty="0" smtClean="0">
                <a:latin typeface="Times New Roman"/>
                <a:ea typeface="Calibri"/>
                <a:cs typeface="Times New Roman"/>
              </a:rPr>
              <a:t>giờ.</a:t>
            </a:r>
            <a:r>
              <a:rPr lang="en-US" sz="1400" dirty="0" smtClean="0">
                <a:latin typeface="Times New Roman"/>
                <a:ea typeface="Calibri"/>
                <a:cs typeface="Times New Roman"/>
              </a:rPr>
              <a:t> </a:t>
            </a:r>
            <a:r>
              <a:rPr lang="vi-VN" sz="1400" dirty="0" smtClean="0">
                <a:latin typeface="Times New Roman"/>
                <a:ea typeface="Calibri"/>
                <a:cs typeface="Times New Roman"/>
              </a:rPr>
              <a:t>Các </a:t>
            </a:r>
            <a:r>
              <a:rPr lang="vi-VN" sz="1400" dirty="0">
                <a:latin typeface="Times New Roman"/>
                <a:ea typeface="Calibri"/>
                <a:cs typeface="Times New Roman"/>
              </a:rPr>
              <a:t>slideshow, pop-up quảng cáo và tính năng autocomplete của Google đều được viết bằng </a:t>
            </a:r>
            <a:r>
              <a:rPr lang="en-US" sz="1400" dirty="0" smtClean="0">
                <a:latin typeface="Times New Roman"/>
                <a:ea typeface="Calibri"/>
                <a:cs typeface="Times New Roman"/>
              </a:rPr>
              <a:t>         </a:t>
            </a:r>
            <a:r>
              <a:rPr lang="vi-VN" sz="1400" dirty="0" smtClean="0">
                <a:latin typeface="Times New Roman"/>
                <a:ea typeface="Calibri"/>
                <a:cs typeface="Times New Roman"/>
              </a:rPr>
              <a:t>JavaScript</a:t>
            </a:r>
            <a:r>
              <a:rPr lang="en-US" sz="1400" dirty="0" smtClean="0">
                <a:latin typeface="Times New Roman"/>
                <a:ea typeface="Calibri"/>
                <a:cs typeface="Times New Roman"/>
              </a:rPr>
              <a:t>.</a:t>
            </a:r>
            <a:endParaRPr lang="vi-VN" sz="1400" dirty="0">
              <a:latin typeface="Times New Roman"/>
              <a:ea typeface="Calibri"/>
              <a:cs typeface="Times New Roman"/>
            </a:endParaRPr>
          </a:p>
          <a:p>
            <a:pPr indent="455295" algn="just">
              <a:spcAft>
                <a:spcPts val="0"/>
              </a:spcAft>
            </a:pPr>
            <a:r>
              <a:rPr lang="vi-VN" sz="1400" dirty="0">
                <a:latin typeface="Times New Roman"/>
                <a:ea typeface="Calibri"/>
                <a:cs typeface="Times New Roman"/>
              </a:rPr>
              <a:t>- JS có tác dụng giúp chuyển website từ trạng thái tĩnh sang động, tạo tương tác để cải thiện hiệu suất máy chủ và nâng cao trải nghiệm người dùng. Hiểu đơn giản, JavaScript là ngôn ngữ được sử dụng rộng rãi khi kết hợp với HTML/CSS để thiết kế web động</a:t>
            </a:r>
            <a:r>
              <a:rPr lang="vi-VN" sz="1400" dirty="0" smtClean="0">
                <a:latin typeface="Times New Roman"/>
                <a:ea typeface="Calibri"/>
                <a:cs typeface="Times New Roman"/>
              </a:rPr>
              <a:t>.</a:t>
            </a:r>
            <a:endParaRPr lang="vi-VN" sz="1400" dirty="0">
              <a:latin typeface="Times New Roman"/>
              <a:ea typeface="Calibri"/>
              <a:cs typeface="Times New Roman"/>
            </a:endParaRPr>
          </a:p>
        </p:txBody>
      </p:sp>
      <p:sp>
        <p:nvSpPr>
          <p:cNvPr id="7" name="Text Placeholder 3"/>
          <p:cNvSpPr>
            <a:spLocks noGrp="1"/>
          </p:cNvSpPr>
          <p:nvPr/>
        </p:nvSpPr>
        <p:spPr>
          <a:xfrm>
            <a:off x="755576" y="340831"/>
            <a:ext cx="7561902"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a:t>
            </a:r>
            <a:r>
              <a:rPr lang="en-US" sz="2800" dirty="0" smtClean="0"/>
              <a:t>NGÔN NGỮ LẬP TRÌNH </a:t>
            </a:r>
          </a:p>
          <a:p>
            <a:r>
              <a:rPr lang="en-US" sz="2800" dirty="0" smtClean="0"/>
              <a:t>THỰC </a:t>
            </a:r>
            <a:r>
              <a:rPr lang="en-US" sz="2800" dirty="0"/>
              <a:t>HIỆN ĐỀ TÀI</a:t>
            </a:r>
          </a:p>
        </p:txBody>
      </p:sp>
    </p:spTree>
    <p:extLst>
      <p:ext uri="{BB962C8B-B14F-4D97-AF65-F5344CB8AC3E}">
        <p14:creationId xmlns:p14="http://schemas.microsoft.com/office/powerpoint/2010/main" val="13824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4"/>
          <p:cNvSpPr/>
          <p:nvPr/>
        </p:nvSpPr>
        <p:spPr>
          <a:xfrm>
            <a:off x="2056219" y="2330202"/>
            <a:ext cx="704039" cy="523220"/>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2800" b="1" dirty="0" smtClean="0">
                <a:solidFill>
                  <a:schemeClr val="accent3"/>
                </a:solidFill>
                <a:latin typeface="HP-Cassia" panose="020B0603050302020204" charset="0"/>
                <a:cs typeface="HP-Cassia" panose="020B0603050302020204" charset="0"/>
              </a:rPr>
              <a:t>CA</a:t>
            </a:r>
            <a:endParaRPr lang="en-US" altLang="zh-CN" sz="2800" b="1" dirty="0">
              <a:solidFill>
                <a:schemeClr val="accent3"/>
              </a:solidFill>
              <a:effectLst/>
              <a:latin typeface="HP-Cassia" panose="020B0603050302020204" charset="0"/>
              <a:cs typeface="HP-Cassia" panose="020B0603050302020204" charset="0"/>
            </a:endParaRPr>
          </a:p>
        </p:txBody>
      </p:sp>
      <p:sp>
        <p:nvSpPr>
          <p:cNvPr id="5" name="Text Placeholder 1"/>
          <p:cNvSpPr>
            <a:spLocks noGrp="1"/>
          </p:cNvSpPr>
          <p:nvPr>
            <p:ph type="body" sz="quarter" idx="10"/>
          </p:nvPr>
        </p:nvSpPr>
        <p:spPr>
          <a:xfrm>
            <a:off x="3961264" y="2330202"/>
            <a:ext cx="5182736" cy="473576"/>
          </a:xfrm>
        </p:spPr>
        <p:txBody>
          <a:bodyPr/>
          <a:lstStyle/>
          <a:p>
            <a:r>
              <a:rPr lang="en-US" altLang="ko-KR" dirty="0" err="1" smtClean="0"/>
              <a:t>Công</a:t>
            </a:r>
            <a:r>
              <a:rPr lang="en-US" altLang="ko-KR" dirty="0" smtClean="0"/>
              <a:t> </a:t>
            </a:r>
            <a:r>
              <a:rPr lang="en-US" altLang="ko-KR" dirty="0" err="1" smtClean="0"/>
              <a:t>nghệ</a:t>
            </a:r>
            <a:r>
              <a:rPr lang="en-US" altLang="ko-KR" dirty="0"/>
              <a:t> </a:t>
            </a:r>
            <a:r>
              <a:rPr lang="en-US" altLang="ko-KR" dirty="0" err="1" smtClean="0"/>
              <a:t>đó</a:t>
            </a:r>
            <a:r>
              <a:rPr lang="en-US" altLang="ko-KR" dirty="0" smtClean="0"/>
              <a:t> </a:t>
            </a:r>
          </a:p>
          <a:p>
            <a:r>
              <a:rPr lang="en-US" altLang="ko-KR" dirty="0" err="1" smtClean="0"/>
              <a:t>áp</a:t>
            </a:r>
            <a:r>
              <a:rPr lang="en-US" altLang="ko-KR" dirty="0" smtClean="0"/>
              <a:t> </a:t>
            </a:r>
            <a:r>
              <a:rPr lang="en-US" altLang="ko-KR" dirty="0" err="1" smtClean="0"/>
              <a:t>dụng</a:t>
            </a:r>
            <a:r>
              <a:rPr lang="en-US" altLang="ko-KR" dirty="0" smtClean="0"/>
              <a:t> </a:t>
            </a:r>
            <a:r>
              <a:rPr lang="en-US" altLang="ko-KR" dirty="0" err="1" smtClean="0"/>
              <a:t>như</a:t>
            </a:r>
            <a:r>
              <a:rPr lang="en-US" altLang="ko-KR" dirty="0" smtClean="0"/>
              <a:t> </a:t>
            </a:r>
            <a:r>
              <a:rPr lang="en-US" altLang="ko-KR" dirty="0" err="1" smtClean="0"/>
              <a:t>thế</a:t>
            </a:r>
            <a:r>
              <a:rPr lang="en-US" altLang="ko-KR" dirty="0" smtClean="0"/>
              <a:t> </a:t>
            </a:r>
            <a:r>
              <a:rPr lang="en-US" altLang="ko-KR" dirty="0" err="1" smtClean="0"/>
              <a:t>nào</a:t>
            </a:r>
            <a:r>
              <a:rPr lang="en-US" altLang="ko-KR" dirty="0" smtClean="0"/>
              <a:t>?</a:t>
            </a:r>
          </a:p>
        </p:txBody>
      </p:sp>
    </p:spTree>
    <p:extLst>
      <p:ext uri="{BB962C8B-B14F-4D97-AF65-F5344CB8AC3E}">
        <p14:creationId xmlns:p14="http://schemas.microsoft.com/office/powerpoint/2010/main" val="3145963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39502"/>
            <a:ext cx="9144000" cy="576064"/>
          </a:xfrm>
        </p:spPr>
        <p:txBody>
          <a:bodyPr/>
          <a:lstStyle/>
          <a:p>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endParaRPr lang="en-GB" dirty="0"/>
          </a:p>
        </p:txBody>
      </p:sp>
      <p:sp>
        <p:nvSpPr>
          <p:cNvPr id="3" name="Text Placeholder 2"/>
          <p:cNvSpPr>
            <a:spLocks noGrp="1"/>
          </p:cNvSpPr>
          <p:nvPr>
            <p:ph type="body" sz="quarter" idx="11"/>
          </p:nvPr>
        </p:nvSpPr>
        <p:spPr>
          <a:xfrm>
            <a:off x="-1827" y="1131590"/>
            <a:ext cx="9144000" cy="864096"/>
          </a:xfrm>
        </p:spPr>
        <p:txBody>
          <a:bodyPr/>
          <a:lstStyle/>
          <a:p>
            <a:r>
              <a:rPr lang="en-US" dirty="0" err="1" smtClean="0"/>
              <a:t>Tên</a:t>
            </a:r>
            <a:r>
              <a:rPr lang="en-US" dirty="0" smtClean="0"/>
              <a:t> : </a:t>
            </a:r>
            <a:r>
              <a:rPr lang="en-US" dirty="0" err="1" smtClean="0"/>
              <a:t>Nguyễn</a:t>
            </a:r>
            <a:r>
              <a:rPr lang="en-US" dirty="0" smtClean="0"/>
              <a:t> Mai </a:t>
            </a:r>
            <a:r>
              <a:rPr lang="en-US" dirty="0" err="1" smtClean="0"/>
              <a:t>Chí</a:t>
            </a:r>
            <a:r>
              <a:rPr lang="en-US" dirty="0" smtClean="0"/>
              <a:t> </a:t>
            </a:r>
            <a:r>
              <a:rPr lang="en-US" dirty="0" err="1" smtClean="0"/>
              <a:t>Trung</a:t>
            </a:r>
            <a:endParaRPr lang="en-US" dirty="0" smtClean="0"/>
          </a:p>
          <a:p>
            <a:r>
              <a:rPr lang="en-US" dirty="0" err="1" smtClean="0"/>
              <a:t>Lớp</a:t>
            </a:r>
            <a:r>
              <a:rPr lang="en-US" dirty="0" smtClean="0"/>
              <a:t> : CQ.CNTT.K59</a:t>
            </a:r>
          </a:p>
          <a:p>
            <a:r>
              <a:rPr lang="en-US" dirty="0" smtClean="0"/>
              <a:t>MSV : 5951071112</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861" y="2139702"/>
            <a:ext cx="14446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31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35127" y="2288679"/>
            <a:ext cx="5508104" cy="473576"/>
          </a:xfrm>
        </p:spPr>
        <p:txBody>
          <a:bodyPr/>
          <a:lstStyle/>
          <a:p>
            <a:r>
              <a:rPr lang="en-US" altLang="ko-KR" dirty="0" smtClean="0"/>
              <a:t>WEB </a:t>
            </a:r>
          </a:p>
          <a:p>
            <a:r>
              <a:rPr lang="en-US" altLang="ko-KR" dirty="0" err="1" smtClean="0"/>
              <a:t>Cửa</a:t>
            </a:r>
            <a:r>
              <a:rPr lang="en-US" altLang="ko-KR" dirty="0" smtClean="0"/>
              <a:t> </a:t>
            </a:r>
            <a:r>
              <a:rPr lang="en-US" altLang="ko-KR" dirty="0" err="1" smtClean="0"/>
              <a:t>hàng</a:t>
            </a:r>
            <a:r>
              <a:rPr lang="en-US" altLang="ko-KR" dirty="0" smtClean="0"/>
              <a:t> </a:t>
            </a:r>
            <a:r>
              <a:rPr lang="en-US" altLang="ko-KR" dirty="0" err="1" smtClean="0"/>
              <a:t>bán</a:t>
            </a:r>
            <a:r>
              <a:rPr lang="en-US" altLang="ko-KR" dirty="0" smtClean="0"/>
              <a:t>  </a:t>
            </a:r>
            <a:r>
              <a:rPr lang="en-US" altLang="ko-KR" dirty="0" err="1" smtClean="0"/>
              <a:t>điện</a:t>
            </a:r>
            <a:r>
              <a:rPr lang="en-US" altLang="ko-KR" dirty="0" smtClean="0"/>
              <a:t> </a:t>
            </a:r>
            <a:r>
              <a:rPr lang="en-US" altLang="ko-KR" dirty="0" err="1" smtClean="0"/>
              <a:t>máy</a:t>
            </a:r>
            <a:endParaRPr lang="en-US" altLang="ko-KR" dirty="0"/>
          </a:p>
        </p:txBody>
      </p:sp>
      <p:sp>
        <p:nvSpPr>
          <p:cNvPr id="5" name="Rectangles 4"/>
          <p:cNvSpPr/>
          <p:nvPr/>
        </p:nvSpPr>
        <p:spPr>
          <a:xfrm>
            <a:off x="1777296" y="2330202"/>
            <a:ext cx="1261884" cy="523220"/>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2800" b="1" dirty="0" smtClean="0">
                <a:solidFill>
                  <a:schemeClr val="accent3"/>
                </a:solidFill>
                <a:effectLst/>
                <a:latin typeface="HP-Cassia" panose="020B0603050302020204" charset="0"/>
                <a:cs typeface="HP-Cassia" panose="020B0603050302020204" charset="0"/>
              </a:rPr>
              <a:t>DEMO</a:t>
            </a:r>
            <a:endParaRPr lang="en-US" altLang="zh-CN" sz="2800" b="1" dirty="0">
              <a:solidFill>
                <a:schemeClr val="accent3"/>
              </a:solidFill>
              <a:effectLst/>
              <a:latin typeface="HP-Cassia" panose="020B0603050302020204" charset="0"/>
              <a:cs typeface="HP-Cassia" panose="020B0603050302020204" charset="0"/>
            </a:endParaRPr>
          </a:p>
        </p:txBody>
      </p:sp>
    </p:spTree>
  </p:cSld>
  <p:clrMapOvr>
    <a:masterClrMapping/>
  </p:clrMapOvr>
  <p:transition>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ngtree—simple question thinking question mark_4427025"/>
          <p:cNvPicPr>
            <a:picLocks noGrp="1" noChangeAspect="1"/>
          </p:cNvPicPr>
          <p:nvPr>
            <p:ph type="pic" idx="4294967295"/>
          </p:nvPr>
        </p:nvPicPr>
        <p:blipFill>
          <a:blip r:embed="rId2"/>
          <a:stretch>
            <a:fillRect/>
          </a:stretch>
        </p:blipFill>
        <p:spPr>
          <a:xfrm>
            <a:off x="1464310" y="1214755"/>
            <a:ext cx="2247265" cy="2195830"/>
          </a:xfrm>
          <a:prstGeom prst="rect">
            <a:avLst/>
          </a:prstGeom>
          <a:solidFill>
            <a:schemeClr val="bg1"/>
          </a:solidFill>
        </p:spPr>
      </p:pic>
      <p:sp>
        <p:nvSpPr>
          <p:cNvPr id="4" name="Text Placeholder 3"/>
          <p:cNvSpPr>
            <a:spLocks noGrp="1"/>
          </p:cNvSpPr>
          <p:nvPr>
            <p:ph type="body" sz="quarter" idx="10"/>
          </p:nvPr>
        </p:nvSpPr>
        <p:spPr>
          <a:xfrm>
            <a:off x="3075305" y="2074545"/>
            <a:ext cx="4253230" cy="575945"/>
          </a:xfrm>
        </p:spPr>
        <p:txBody>
          <a:bodyPr/>
          <a:lstStyle/>
          <a:p>
            <a:r>
              <a:rPr lang="en-US"/>
              <a:t>ANY QUESTION </a:t>
            </a:r>
          </a:p>
        </p:txBody>
      </p:sp>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60065" y="2101850"/>
            <a:ext cx="2999740" cy="575945"/>
          </a:xfrm>
        </p:spPr>
        <p:txBody>
          <a:bodyPr/>
          <a:lstStyle/>
          <a:p>
            <a:r>
              <a:rPr lang="en-US" altLang="ko-KR" sz="3200" dirty="0"/>
              <a:t>THANK YOU</a:t>
            </a:r>
          </a:p>
        </p:txBody>
      </p:sp>
      <p:sp>
        <p:nvSpPr>
          <p:cNvPr id="3" name="Text Placeholder 2"/>
          <p:cNvSpPr>
            <a:spLocks noGrp="1"/>
          </p:cNvSpPr>
          <p:nvPr>
            <p:ph type="body" sz="quarter" idx="11"/>
          </p:nvPr>
        </p:nvSpPr>
        <p:spPr>
          <a:xfrm>
            <a:off x="3203700" y="2605911"/>
            <a:ext cx="2736303" cy="432048"/>
          </a:xfrm>
        </p:spPr>
        <p:txBody>
          <a:bodyPr/>
          <a:lstStyle/>
          <a:p>
            <a:pPr lvl="0"/>
            <a:r>
              <a:rPr lang="en-US" altLang="ko-KR" dirty="0"/>
              <a:t>FOR LISTENING</a:t>
            </a:r>
          </a:p>
        </p:txBody>
      </p:sp>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tx1">
                    <a:lumMod val="75000"/>
                    <a:lumOff val="25000"/>
                  </a:schemeClr>
                </a:solidFill>
                <a:cs typeface="Arial" panose="020B0604020202020204" pitchFamily="34" charset="0"/>
              </a:rPr>
              <a:t>NỘI DUNG CHÍNH</a:t>
            </a:r>
          </a:p>
        </p:txBody>
      </p:sp>
      <p:grpSp>
        <p:nvGrpSpPr>
          <p:cNvPr id="4" name="Group 3"/>
          <p:cNvGrpSpPr/>
          <p:nvPr/>
        </p:nvGrpSpPr>
        <p:grpSpPr>
          <a:xfrm>
            <a:off x="2267744" y="1059582"/>
            <a:ext cx="6552728" cy="914400"/>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anose="020B0604020202020204" pitchFamily="34" charset="0"/>
              </a:rPr>
              <a:t>1 </a:t>
            </a:r>
            <a:endParaRPr lang="ko-KR" altLang="en-US" sz="2800" dirty="0">
              <a:solidFill>
                <a:schemeClr val="bg1"/>
              </a:solidFill>
            </a:endParaRPr>
          </a:p>
        </p:txBody>
      </p:sp>
      <p:sp>
        <p:nvSpPr>
          <p:cNvPr id="10" name="TextBox 10"/>
          <p:cNvSpPr txBox="1"/>
          <p:nvPr/>
        </p:nvSpPr>
        <p:spPr bwMode="auto">
          <a:xfrm>
            <a:off x="3382961" y="1347505"/>
            <a:ext cx="475252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solidFill>
                  <a:schemeClr val="tx1">
                    <a:lumMod val="75000"/>
                    <a:lumOff val="25000"/>
                  </a:schemeClr>
                </a:solidFill>
                <a:cs typeface="Arial" panose="020B0604020202020204" pitchFamily="34" charset="0"/>
              </a:rPr>
              <a:t>LÝ DO CHỌN ĐỀ TÀI</a:t>
            </a:r>
            <a:endParaRPr lang="en-US" altLang="ko-KR" sz="1600" b="1" dirty="0">
              <a:solidFill>
                <a:schemeClr val="tx1">
                  <a:lumMod val="75000"/>
                  <a:lumOff val="25000"/>
                </a:schemeClr>
              </a:solidFill>
              <a:cs typeface="Arial" panose="020B0604020202020204" pitchFamily="34" charset="0"/>
            </a:endParaRPr>
          </a:p>
        </p:txBody>
      </p:sp>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20" name="Group 19"/>
          <p:cNvGrpSpPr/>
          <p:nvPr/>
        </p:nvGrpSpPr>
        <p:grpSpPr>
          <a:xfrm>
            <a:off x="2258726" y="3828663"/>
            <a:ext cx="6552728" cy="914400"/>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anose="020B0604020202020204" pitchFamily="34" charset="0"/>
              </a:rPr>
              <a:t>2 </a:t>
            </a:r>
            <a:endParaRPr lang="ko-KR" altLang="en-US" sz="2800" dirty="0">
              <a:solidFill>
                <a:schemeClr val="bg1"/>
              </a:solidFill>
            </a:endParaRPr>
          </a:p>
        </p:txBody>
      </p:sp>
      <p:sp>
        <p:nvSpPr>
          <p:cNvPr id="26" name="TextBox 10"/>
          <p:cNvSpPr txBox="1"/>
          <p:nvPr/>
        </p:nvSpPr>
        <p:spPr bwMode="auto">
          <a:xfrm>
            <a:off x="3370791" y="2270532"/>
            <a:ext cx="475252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solidFill>
                  <a:schemeClr val="tx1">
                    <a:lumMod val="75000"/>
                    <a:lumOff val="25000"/>
                  </a:schemeClr>
                </a:solidFill>
                <a:cs typeface="Arial" panose="020B0604020202020204" pitchFamily="34" charset="0"/>
              </a:rPr>
              <a:t>CÔNG NGHỆ VÀ NGÔN NGỮ LẬP TRÌNH </a:t>
            </a:r>
            <a:endParaRPr lang="en-US" altLang="ko-KR" sz="1600" b="1" dirty="0">
              <a:solidFill>
                <a:schemeClr val="tx1">
                  <a:lumMod val="75000"/>
                  <a:lumOff val="25000"/>
                </a:schemeClr>
              </a:solidFill>
              <a:cs typeface="Arial" panose="020B0604020202020204" pitchFamily="34" charset="0"/>
            </a:endParaRPr>
          </a:p>
        </p:txBody>
      </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anose="020B0604020202020204" pitchFamily="34" charset="0"/>
              </a:rPr>
              <a:t>3 </a:t>
            </a:r>
            <a:endParaRPr lang="ko-KR" altLang="en-US" sz="2800" dirty="0">
              <a:solidFill>
                <a:schemeClr val="bg1"/>
              </a:solidFill>
            </a:endParaRPr>
          </a:p>
        </p:txBody>
      </p:sp>
      <p:sp>
        <p:nvSpPr>
          <p:cNvPr id="30" name="TextBox 10"/>
          <p:cNvSpPr txBox="1"/>
          <p:nvPr/>
        </p:nvSpPr>
        <p:spPr bwMode="auto">
          <a:xfrm>
            <a:off x="3382961" y="3193559"/>
            <a:ext cx="475252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solidFill>
                  <a:schemeClr val="tx1">
                    <a:lumMod val="75000"/>
                    <a:lumOff val="25000"/>
                  </a:schemeClr>
                </a:solidFill>
                <a:cs typeface="Arial" panose="020B0604020202020204" pitchFamily="34" charset="0"/>
              </a:rPr>
              <a:t>CÔNG NGHỆ ĐÓ ÁP DỤNG NHƯ THẾ NÀO ?</a:t>
            </a:r>
            <a:endParaRPr lang="en-US" altLang="ko-KR" sz="1600" b="1" dirty="0">
              <a:solidFill>
                <a:schemeClr val="tx1">
                  <a:lumMod val="75000"/>
                  <a:lumOff val="25000"/>
                </a:schemeClr>
              </a:solidFill>
              <a:cs typeface="Arial" panose="020B0604020202020204" pitchFamily="34" charset="0"/>
            </a:endParaRPr>
          </a:p>
        </p:txBody>
      </p:sp>
      <p:sp>
        <p:nvSpPr>
          <p:cNvPr id="32" name="직사각형 39"/>
          <p:cNvSpPr/>
          <p:nvPr/>
        </p:nvSpPr>
        <p:spPr>
          <a:xfrm>
            <a:off x="2509438" y="4036493"/>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anose="020B0604020202020204" pitchFamily="34" charset="0"/>
              </a:rPr>
              <a:t>4 </a:t>
            </a:r>
            <a:endParaRPr lang="ko-KR" altLang="en-US" sz="2800" dirty="0">
              <a:solidFill>
                <a:schemeClr val="bg1"/>
              </a:solidFill>
            </a:endParaRPr>
          </a:p>
        </p:txBody>
      </p:sp>
      <p:sp>
        <p:nvSpPr>
          <p:cNvPr id="34" name="TextBox 10"/>
          <p:cNvSpPr txBox="1"/>
          <p:nvPr/>
        </p:nvSpPr>
        <p:spPr bwMode="auto">
          <a:xfrm>
            <a:off x="3370791" y="4116586"/>
            <a:ext cx="475252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solidFill>
                  <a:schemeClr val="tx1">
                    <a:lumMod val="75000"/>
                    <a:lumOff val="25000"/>
                  </a:schemeClr>
                </a:solidFill>
                <a:cs typeface="Arial" panose="020B0604020202020204" pitchFamily="34" charset="0"/>
              </a:rPr>
              <a:t>DEMO</a:t>
            </a:r>
            <a:endParaRPr lang="en-US" altLang="ko-KR" sz="1600" b="1" dirty="0">
              <a:solidFill>
                <a:schemeClr val="tx1">
                  <a:lumMod val="75000"/>
                  <a:lumOff val="25000"/>
                </a:schemeClr>
              </a:solidFill>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542540" y="2184400"/>
            <a:ext cx="5650230" cy="575945"/>
          </a:xfrm>
        </p:spPr>
        <p:txBody>
          <a:bodyPr/>
          <a:lstStyle/>
          <a:p>
            <a:r>
              <a:rPr lang="en-US"/>
              <a:t>LÍ DO CHỌN ĐỀ TÀI</a:t>
            </a:r>
          </a:p>
        </p:txBody>
      </p:sp>
      <p:pic>
        <p:nvPicPr>
          <p:cNvPr id="9" name="Picture Placeholder 8" descr="—Pngtree—hand drawn cartoon boys question_4582702"/>
          <p:cNvPicPr>
            <a:picLocks noGrp="1" noChangeAspect="1"/>
          </p:cNvPicPr>
          <p:nvPr>
            <p:ph type="pic" idx="4294967295"/>
          </p:nvPr>
        </p:nvPicPr>
        <p:blipFill>
          <a:blip r:embed="rId2"/>
          <a:stretch>
            <a:fillRect/>
          </a:stretch>
        </p:blipFill>
        <p:spPr>
          <a:xfrm>
            <a:off x="907415" y="905510"/>
            <a:ext cx="3126105" cy="2989580"/>
          </a:xfrm>
          <a:prstGeom prst="rect">
            <a:avLst/>
          </a:prstGeom>
        </p:spPr>
      </p:pic>
    </p:spTree>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Lý</a:t>
            </a:r>
            <a:r>
              <a:rPr lang="en-US" dirty="0" smtClean="0"/>
              <a:t> do </a:t>
            </a:r>
            <a:r>
              <a:rPr lang="en-US" dirty="0" err="1" smtClean="0"/>
              <a:t>chọn</a:t>
            </a:r>
            <a:r>
              <a:rPr lang="en-US" dirty="0" smtClean="0"/>
              <a:t> </a:t>
            </a:r>
            <a:r>
              <a:rPr lang="en-US" dirty="0" err="1" smtClean="0"/>
              <a:t>đề</a:t>
            </a:r>
            <a:r>
              <a:rPr lang="en-US" dirty="0" smtClean="0"/>
              <a:t> </a:t>
            </a:r>
            <a:r>
              <a:rPr lang="en-US" dirty="0" err="1" smtClean="0"/>
              <a:t>tài</a:t>
            </a:r>
            <a:endParaRPr lang="en-GB" dirty="0"/>
          </a:p>
        </p:txBody>
      </p:sp>
      <p:sp>
        <p:nvSpPr>
          <p:cNvPr id="4" name="Rectangle 3"/>
          <p:cNvSpPr/>
          <p:nvPr/>
        </p:nvSpPr>
        <p:spPr>
          <a:xfrm>
            <a:off x="899592" y="1134176"/>
            <a:ext cx="7344816" cy="2369880"/>
          </a:xfrm>
          <a:prstGeom prst="rect">
            <a:avLst/>
          </a:prstGeom>
        </p:spPr>
        <p:txBody>
          <a:bodyPr wrap="square">
            <a:spAutoFit/>
          </a:bodyPr>
          <a:lstStyle/>
          <a:p>
            <a:pPr algn="just">
              <a:spcAft>
                <a:spcPts val="600"/>
              </a:spcAft>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Chúng</a:t>
            </a:r>
            <a:r>
              <a:rPr lang="en-US" sz="1600" dirty="0">
                <a:latin typeface="Times New Roman" pitchFamily="18" charset="0"/>
                <a:cs typeface="Times New Roman" pitchFamily="18" charset="0"/>
              </a:rPr>
              <a:t> ta, </a:t>
            </a:r>
            <a:r>
              <a:rPr lang="en-US" sz="1600" dirty="0" err="1">
                <a:latin typeface="Times New Roman" pitchFamily="18" charset="0"/>
                <a:cs typeface="Times New Roman" pitchFamily="18" charset="0"/>
              </a:rPr>
              <a:t>thế</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hệ</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sống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trong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thời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đại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công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nghiệp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hóa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hiện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đại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hóa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Thời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đại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công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nghệ</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tin </a:t>
            </a:r>
            <a:r>
              <a:rPr lang="en-US" sz="1600" dirty="0" err="1">
                <a:latin typeface="Times New Roman" pitchFamily="18" charset="0"/>
                <a:cs typeface="Times New Roman" pitchFamily="18" charset="0"/>
              </a:rPr>
              <a:t>đang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ngày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một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phát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triển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vũ</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bão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Nó</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mặt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hầu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hết</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trong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tất</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cả</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các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lĩnh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chúng</a:t>
            </a:r>
            <a:r>
              <a:rPr lang="en-US" sz="1600" dirty="0">
                <a:latin typeface="Times New Roman" pitchFamily="18" charset="0"/>
                <a:cs typeface="Times New Roman" pitchFamily="18" charset="0"/>
              </a:rPr>
              <a:t> ta </a:t>
            </a:r>
            <a:r>
              <a:rPr lang="en-US" sz="1600" dirty="0" err="1">
                <a:latin typeface="Times New Roman" pitchFamily="18" charset="0"/>
                <a:cs typeface="Times New Roman" pitchFamily="18" charset="0"/>
              </a:rPr>
              <a:t>đang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hoạt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việc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cũng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giải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trí</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Nó</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giúp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đỡ</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chúng</a:t>
            </a:r>
            <a:r>
              <a:rPr lang="en-US" sz="1600" dirty="0">
                <a:latin typeface="Times New Roman" pitchFamily="18" charset="0"/>
                <a:cs typeface="Times New Roman" pitchFamily="18" charset="0"/>
              </a:rPr>
              <a:t> ta </a:t>
            </a:r>
            <a:r>
              <a:rPr lang="en-US" sz="1600" dirty="0" err="1">
                <a:latin typeface="Times New Roman" pitchFamily="18" charset="0"/>
                <a:cs typeface="Times New Roman" pitchFamily="18" charset="0"/>
              </a:rPr>
              <a:t>từ</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nông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nghiệp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công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nghiệp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kinh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tế</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giáo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dục</a:t>
            </a:r>
            <a:r>
              <a:rPr lang="en-US" sz="1600" dirty="0">
                <a:latin typeface="Times New Roman" pitchFamily="18" charset="0"/>
                <a:cs typeface="Times New Roman" pitchFamily="18" charset="0"/>
              </a:rPr>
              <a:t>, y </a:t>
            </a:r>
            <a:r>
              <a:rPr lang="en-US" sz="1600" dirty="0" err="1">
                <a:latin typeface="Times New Roman" pitchFamily="18" charset="0"/>
                <a:cs typeface="Times New Roman" pitchFamily="18" charset="0"/>
              </a:rPr>
              <a:t>tế</a:t>
            </a:r>
            <a:r>
              <a:rPr lang="en-US" sz="1600" dirty="0">
                <a:latin typeface="Times New Roman" pitchFamily="18" charset="0"/>
                <a:cs typeface="Times New Roman" pitchFamily="18" charset="0"/>
              </a:rPr>
              <a:t>. </a:t>
            </a:r>
            <a:endParaRPr lang="en-GB" sz="1600" dirty="0">
              <a:latin typeface="Times New Roman" pitchFamily="18" charset="0"/>
              <a:cs typeface="Times New Roman" pitchFamily="18" charset="0"/>
            </a:endParaRPr>
          </a:p>
          <a:p>
            <a:pPr algn="just">
              <a:spcAft>
                <a:spcPts val="600"/>
              </a:spcAft>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Chính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vì</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thế</a:t>
            </a:r>
            <a:r>
              <a:rPr lang="en-US" sz="1600" dirty="0">
                <a:latin typeface="Times New Roman" pitchFamily="18" charset="0"/>
                <a:cs typeface="Times New Roman" pitchFamily="18" charset="0"/>
              </a:rPr>
              <a:t> Web </a:t>
            </a:r>
            <a:r>
              <a:rPr lang="en-US" sz="1600" dirty="0" err="1">
                <a:latin typeface="Times New Roman" pitchFamily="18" charset="0"/>
                <a:cs typeface="Times New Roman" pitchFamily="18" charset="0"/>
              </a:rPr>
              <a:t>quản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cửa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hàng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điện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một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giải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pháp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tối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ưu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nhằm</a:t>
            </a:r>
            <a:r>
              <a:rPr lang="en-US" sz="1600" dirty="0">
                <a:latin typeface="Times New Roman" pitchFamily="18" charset="0"/>
                <a:cs typeface="Times New Roman" pitchFamily="18" charset="0"/>
              </a:rPr>
              <a:t> :</a:t>
            </a:r>
            <a:endParaRPr lang="en-GB" sz="1600" dirty="0">
              <a:latin typeface="Times New Roman" pitchFamily="18" charset="0"/>
              <a:cs typeface="Times New Roman" pitchFamily="18" charset="0"/>
            </a:endParaRPr>
          </a:p>
          <a:p>
            <a:pPr marL="742950" lvl="1" indent="-285750" algn="just">
              <a:spcAft>
                <a:spcPts val="600"/>
              </a:spcAft>
              <a:buFont typeface="Arial" pitchFamily="34" charset="0"/>
              <a:buChar char="•"/>
            </a:pPr>
            <a:r>
              <a:rPr lang="en-US" sz="1600" dirty="0" err="1">
                <a:latin typeface="Times New Roman" pitchFamily="18" charset="0"/>
                <a:cs typeface="Times New Roman" pitchFamily="18" charset="0"/>
              </a:rPr>
              <a:t>Tiết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kiệm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thời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tối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đa</a:t>
            </a:r>
            <a:endParaRPr lang="en-GB" sz="1600" dirty="0">
              <a:latin typeface="Times New Roman" pitchFamily="18" charset="0"/>
              <a:cs typeface="Times New Roman" pitchFamily="18" charset="0"/>
            </a:endParaRPr>
          </a:p>
          <a:p>
            <a:pPr marL="742950" lvl="1" indent="-285750" algn="just">
              <a:spcAft>
                <a:spcPts val="600"/>
              </a:spcAft>
              <a:buFont typeface="Arial" pitchFamily="34" charset="0"/>
              <a:buChar char="•"/>
            </a:pPr>
            <a:r>
              <a:rPr lang="en-US" sz="1600" dirty="0" err="1">
                <a:latin typeface="Times New Roman" pitchFamily="18" charset="0"/>
                <a:cs typeface="Times New Roman" pitchFamily="18" charset="0"/>
              </a:rPr>
              <a:t>Quản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hiệu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quả</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khoa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học</a:t>
            </a:r>
            <a:endParaRPr lang="en-GB" sz="1600" dirty="0">
              <a:latin typeface="Times New Roman" pitchFamily="18" charset="0"/>
              <a:cs typeface="Times New Roman" pitchFamily="18" charset="0"/>
            </a:endParaRPr>
          </a:p>
          <a:p>
            <a:pPr marL="742950" lvl="1" indent="-285750" algn="just">
              <a:spcAft>
                <a:spcPts val="600"/>
              </a:spcAft>
              <a:buFont typeface="Arial" pitchFamily="34" charset="0"/>
              <a:buChar char="•"/>
            </a:pPr>
            <a:r>
              <a:rPr lang="en-US" sz="1600" dirty="0" err="1">
                <a:latin typeface="Times New Roman" pitchFamily="18" charset="0"/>
                <a:cs typeface="Times New Roman" pitchFamily="18" charset="0"/>
              </a:rPr>
              <a:t>Tạo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sự</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tiện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ích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việc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bán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hàng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hóa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giữa</a:t>
            </a:r>
            <a:r>
              <a:rPr lang="en-US" sz="1600" dirty="0">
                <a:latin typeface="Times New Roman" pitchFamily="18" charset="0"/>
                <a:cs typeface="Times New Roman" pitchFamily="18" charset="0"/>
              </a:rPr>
              <a:t> shop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các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khách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hàng</a:t>
            </a:r>
            <a:r>
              <a:rPr lang="en-US" sz="1600" dirty="0">
                <a:latin typeface="Times New Roman" pitchFamily="18" charset="0"/>
                <a:cs typeface="Times New Roman" pitchFamily="18" charset="0"/>
              </a:rPr>
              <a:t> </a:t>
            </a:r>
            <a:endParaRPr lang="en-GB" sz="1600" dirty="0">
              <a:latin typeface="Times New Roman" pitchFamily="18" charset="0"/>
              <a:cs typeface="Times New Roman" pitchFamily="18" charset="0"/>
            </a:endParaRPr>
          </a:p>
        </p:txBody>
      </p:sp>
    </p:spTree>
    <p:extLst>
      <p:ext uri="{BB962C8B-B14F-4D97-AF65-F5344CB8AC3E}">
        <p14:creationId xmlns:p14="http://schemas.microsoft.com/office/powerpoint/2010/main" val="25444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87025" y="2211710"/>
            <a:ext cx="5182736" cy="473576"/>
          </a:xfrm>
        </p:spPr>
        <p:txBody>
          <a:bodyPr/>
          <a:lstStyle/>
          <a:p>
            <a:r>
              <a:rPr lang="en-US" altLang="ko-KR" dirty="0" err="1" smtClean="0"/>
              <a:t>Công</a:t>
            </a:r>
            <a:r>
              <a:rPr lang="en-US" altLang="ko-KR" dirty="0" smtClean="0"/>
              <a:t> </a:t>
            </a:r>
            <a:r>
              <a:rPr lang="en-US" altLang="ko-KR" dirty="0" err="1" smtClean="0"/>
              <a:t>nghệ</a:t>
            </a:r>
            <a:r>
              <a:rPr lang="en-US" altLang="ko-KR" dirty="0" smtClean="0"/>
              <a:t> </a:t>
            </a:r>
          </a:p>
          <a:p>
            <a:r>
              <a:rPr lang="en-US" altLang="ko-KR" dirty="0" err="1" smtClean="0"/>
              <a:t>Và</a:t>
            </a:r>
            <a:r>
              <a:rPr lang="en-US" altLang="ko-KR" dirty="0" smtClean="0"/>
              <a:t> </a:t>
            </a:r>
            <a:r>
              <a:rPr lang="en-US" altLang="ko-KR" dirty="0" err="1" smtClean="0"/>
              <a:t>Ngôn</a:t>
            </a:r>
            <a:r>
              <a:rPr lang="en-US" altLang="ko-KR" dirty="0" smtClean="0"/>
              <a:t> </a:t>
            </a:r>
            <a:r>
              <a:rPr lang="en-US" altLang="ko-KR" dirty="0" err="1" smtClean="0"/>
              <a:t>ngữ</a:t>
            </a:r>
            <a:r>
              <a:rPr lang="en-US" altLang="ko-KR" dirty="0" smtClean="0"/>
              <a:t> </a:t>
            </a:r>
            <a:r>
              <a:rPr lang="en-US" altLang="ko-KR" dirty="0" err="1" smtClean="0"/>
              <a:t>lập</a:t>
            </a:r>
            <a:r>
              <a:rPr lang="en-US" altLang="ko-KR" dirty="0" smtClean="0"/>
              <a:t> </a:t>
            </a:r>
            <a:r>
              <a:rPr lang="en-US" altLang="ko-KR" dirty="0" err="1" smtClean="0"/>
              <a:t>trình</a:t>
            </a:r>
            <a:endParaRPr lang="ko-KR" altLang="en-US" dirty="0"/>
          </a:p>
        </p:txBody>
      </p:sp>
      <p:sp>
        <p:nvSpPr>
          <p:cNvPr id="5" name="Rectangles 4"/>
          <p:cNvSpPr/>
          <p:nvPr/>
        </p:nvSpPr>
        <p:spPr>
          <a:xfrm>
            <a:off x="1908741" y="2162175"/>
            <a:ext cx="998992" cy="769441"/>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4400" b="1" dirty="0" smtClean="0">
                <a:solidFill>
                  <a:schemeClr val="accent3"/>
                </a:solidFill>
                <a:latin typeface="HP-Cassia" panose="020B0603050302020204" charset="0"/>
                <a:cs typeface="HP-Cassia" panose="020B0603050302020204" charset="0"/>
              </a:rPr>
              <a:t>CN</a:t>
            </a:r>
            <a:endParaRPr lang="en-US" altLang="zh-CN" sz="4400" b="1" dirty="0">
              <a:solidFill>
                <a:schemeClr val="accent3"/>
              </a:solidFill>
              <a:effectLst/>
              <a:latin typeface="HP-Cassia" panose="020B0603050302020204" charset="0"/>
              <a:cs typeface="HP-Cassia" panose="020B0603050302020204" charset="0"/>
            </a:endParaRPr>
          </a:p>
        </p:txBody>
      </p:sp>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nvSpPr>
        <p:spPr>
          <a:xfrm>
            <a:off x="2068830" y="506095"/>
            <a:ext cx="662686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CÔNG </a:t>
            </a:r>
            <a:r>
              <a:rPr lang="en-US" sz="2800" dirty="0" smtClean="0"/>
              <a:t>NGHỆ THỰC </a:t>
            </a:r>
            <a:r>
              <a:rPr lang="en-US" sz="2800" dirty="0"/>
              <a:t>HIỆN ĐỀ TÀI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6" y="1740368"/>
            <a:ext cx="1440160" cy="74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2423" y="3284512"/>
            <a:ext cx="1063005" cy="85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6697" y="3134115"/>
            <a:ext cx="1728191" cy="115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1648331"/>
            <a:ext cx="1201971" cy="92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fade">
                                      <p:cBhvr>
                                        <p:cTn id="10" dur="500"/>
                                        <p:tgtEl>
                                          <p:spTgt spid="2053"/>
                                        </p:tgtEl>
                                      </p:cBhvr>
                                    </p:animEffect>
                                  </p:childTnLst>
                                </p:cTn>
                              </p:par>
                              <p:par>
                                <p:cTn id="11" presetID="10"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500"/>
                                        <p:tgtEl>
                                          <p:spTgt spid="2051"/>
                                        </p:tgtEl>
                                      </p:cBhvr>
                                    </p:animEffect>
                                  </p:childTnLst>
                                </p:cTn>
                              </p:par>
                              <p:par>
                                <p:cTn id="14" presetID="10" presetClass="entr" presetSubtype="0" fill="hold" nodeType="with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fade">
                                      <p:cBhvr>
                                        <p:cTn id="16"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2270" y="1419622"/>
            <a:ext cx="7486153" cy="1569660"/>
          </a:xfrm>
          <a:prstGeom prst="rect">
            <a:avLst/>
          </a:prstGeom>
        </p:spPr>
        <p:txBody>
          <a:bodyPr wrap="square" anchor="ctr">
            <a:spAutoFit/>
          </a:bodyPr>
          <a:lstStyle/>
          <a:p>
            <a:pPr algn="just">
              <a:lnSpc>
                <a:spcPct val="150000"/>
              </a:lnSpc>
            </a:pPr>
            <a:r>
              <a:rPr lang="en-US" sz="1600" dirty="0" smtClean="0">
                <a:latin typeface="Times New Roman" pitchFamily="18" charset="0"/>
                <a:cs typeface="Times New Roman" pitchFamily="18" charset="0"/>
              </a:rPr>
              <a:t>      - MySQL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một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hệ</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thống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quản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trị</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cơ</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sở</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dữ</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liệu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mã</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nguồn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mở</a:t>
            </a:r>
            <a:r>
              <a:rPr lang="en-US" sz="1600" dirty="0">
                <a:latin typeface="Times New Roman" pitchFamily="18" charset="0"/>
                <a:cs typeface="Times New Roman" pitchFamily="18" charset="0"/>
              </a:rPr>
              <a:t> (Relational Database </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Management System, </a:t>
            </a:r>
            <a:r>
              <a:rPr lang="en-US" sz="1600" dirty="0" err="1" smtClean="0">
                <a:latin typeface="Times New Roman" pitchFamily="18" charset="0"/>
                <a:cs typeface="Times New Roman" pitchFamily="18" charset="0"/>
              </a:rPr>
              <a:t>viết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tắt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là</a:t>
            </a:r>
            <a:r>
              <a:rPr lang="en-US" sz="1600" dirty="0" smtClean="0">
                <a:latin typeface="Times New Roman" pitchFamily="18" charset="0"/>
                <a:cs typeface="Times New Roman" pitchFamily="18" charset="0"/>
              </a:rPr>
              <a:t> RDBMS) </a:t>
            </a:r>
            <a:r>
              <a:rPr lang="en-US" sz="1600" dirty="0" err="1" smtClean="0">
                <a:latin typeface="Times New Roman" pitchFamily="18" charset="0"/>
                <a:cs typeface="Times New Roman" pitchFamily="18" charset="0"/>
              </a:rPr>
              <a:t>hoạt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động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mô</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client-server. RDBMS </a:t>
            </a:r>
            <a:r>
              <a:rPr lang="en-US" sz="1600" dirty="0" err="1" smtClean="0">
                <a:latin typeface="Times New Roman" pitchFamily="18" charset="0"/>
                <a:cs typeface="Times New Roman" pitchFamily="18" charset="0"/>
              </a:rPr>
              <a:t>là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một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mềm</a:t>
            </a:r>
            <a:r>
              <a:rPr lang="en-US" sz="1600" dirty="0" smtClean="0">
                <a:latin typeface="Times New Roman" pitchFamily="18" charset="0"/>
                <a:cs typeface="Times New Roman" pitchFamily="18" charset="0"/>
              </a:rPr>
              <a:t> hay </a:t>
            </a:r>
            <a:r>
              <a:rPr lang="en-US" sz="1600" dirty="0" err="1" smtClean="0">
                <a:latin typeface="Times New Roman" pitchFamily="18" charset="0"/>
                <a:cs typeface="Times New Roman" pitchFamily="18" charset="0"/>
              </a:rPr>
              <a:t>dịch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vụ</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dùng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tạo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dữ</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liệu</a:t>
            </a:r>
            <a:r>
              <a:rPr lang="en-US" sz="1600" dirty="0" smtClean="0">
                <a:latin typeface="Times New Roman" pitchFamily="18" charset="0"/>
                <a:cs typeface="Times New Roman" pitchFamily="18" charset="0"/>
              </a:rPr>
              <a:t> (Database) </a:t>
            </a:r>
            <a:r>
              <a:rPr lang="en-US" sz="1600" dirty="0" err="1" smtClean="0">
                <a:latin typeface="Times New Roman" pitchFamily="18" charset="0"/>
                <a:cs typeface="Times New Roman" pitchFamily="18" charset="0"/>
              </a:rPr>
              <a:t>theo</a:t>
            </a:r>
            <a:r>
              <a:rPr lang="en-US" sz="1600" dirty="0" smtClean="0">
                <a:latin typeface="Times New Roman" pitchFamily="18" charset="0"/>
                <a:cs typeface="Times New Roman" pitchFamily="18" charset="0"/>
              </a:rPr>
              <a:t> </a:t>
            </a:r>
          </a:p>
          <a:p>
            <a:pPr algn="just">
              <a:lnSpc>
                <a:spcPct val="150000"/>
              </a:lnSpc>
            </a:pPr>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thức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quản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liên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giữa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chúng</a:t>
            </a:r>
            <a:r>
              <a:rPr lang="en-US" sz="1600" dirty="0" smtClean="0">
                <a:latin typeface="Times New Roman" pitchFamily="18" charset="0"/>
                <a:cs typeface="Times New Roman" pitchFamily="18" charset="0"/>
              </a:rPr>
              <a:t>.</a:t>
            </a:r>
            <a:endParaRPr lang="en-GB" sz="1600" dirty="0">
              <a:latin typeface="Times New Roman" pitchFamily="18" charset="0"/>
              <a:cs typeface="Times New Roman" pitchFamily="18" charset="0"/>
            </a:endParaRPr>
          </a:p>
        </p:txBody>
      </p:sp>
      <p:sp>
        <p:nvSpPr>
          <p:cNvPr id="5" name="Text Placeholder 3"/>
          <p:cNvSpPr>
            <a:spLocks noGrp="1"/>
          </p:cNvSpPr>
          <p:nvPr/>
        </p:nvSpPr>
        <p:spPr>
          <a:xfrm>
            <a:off x="1331640" y="123478"/>
            <a:ext cx="662686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CÔNG </a:t>
            </a:r>
            <a:r>
              <a:rPr lang="en-US" sz="2800" dirty="0" smtClean="0"/>
              <a:t>NGHỆ THỰC </a:t>
            </a:r>
            <a:r>
              <a:rPr lang="en-US" sz="2800" dirty="0"/>
              <a:t>HIỆN ĐỀ TÀI</a:t>
            </a:r>
          </a:p>
        </p:txBody>
      </p:sp>
      <p:sp>
        <p:nvSpPr>
          <p:cNvPr id="6" name="Text Placeholder 3"/>
          <p:cNvSpPr>
            <a:spLocks noGrp="1"/>
          </p:cNvSpPr>
          <p:nvPr/>
        </p:nvSpPr>
        <p:spPr>
          <a:xfrm>
            <a:off x="899592" y="843677"/>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a:solidFill>
                  <a:schemeClr val="accent4">
                    <a:lumMod val="50000"/>
                  </a:schemeClr>
                </a:solidFill>
              </a:rPr>
              <a:t>1</a:t>
            </a:r>
            <a:r>
              <a:rPr lang="en-US" sz="2000" dirty="0" smtClean="0">
                <a:solidFill>
                  <a:schemeClr val="accent4">
                    <a:lumMod val="50000"/>
                  </a:schemeClr>
                </a:solidFill>
              </a:rPr>
              <a:t>. MySQL</a:t>
            </a:r>
            <a:endParaRPr lang="en-US" sz="2000" dirty="0">
              <a:solidFill>
                <a:schemeClr val="accent4">
                  <a:lumMod val="50000"/>
                </a:schemeClr>
              </a:solidFill>
            </a:endParaRPr>
          </a:p>
        </p:txBody>
      </p:sp>
    </p:spTree>
    <p:extLst>
      <p:ext uri="{BB962C8B-B14F-4D97-AF65-F5344CB8AC3E}">
        <p14:creationId xmlns:p14="http://schemas.microsoft.com/office/powerpoint/2010/main" val="27544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nvSpPr>
        <p:spPr>
          <a:xfrm>
            <a:off x="1331640" y="123478"/>
            <a:ext cx="662686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CÁC CÔNG </a:t>
            </a:r>
            <a:r>
              <a:rPr lang="en-US" sz="2800" dirty="0" smtClean="0"/>
              <a:t>NGHỆ THỰC </a:t>
            </a:r>
            <a:r>
              <a:rPr lang="en-US" sz="2800" dirty="0"/>
              <a:t>HIỆN ĐỀ TÀI</a:t>
            </a:r>
          </a:p>
        </p:txBody>
      </p:sp>
      <p:sp>
        <p:nvSpPr>
          <p:cNvPr id="6" name="Text Placeholder 3"/>
          <p:cNvSpPr>
            <a:spLocks noGrp="1"/>
          </p:cNvSpPr>
          <p:nvPr/>
        </p:nvSpPr>
        <p:spPr>
          <a:xfrm>
            <a:off x="899592" y="836327"/>
            <a:ext cx="722884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dirty="0" smtClean="0">
                <a:solidFill>
                  <a:schemeClr val="accent4">
                    <a:lumMod val="50000"/>
                  </a:schemeClr>
                </a:solidFill>
              </a:rPr>
              <a:t>2. </a:t>
            </a:r>
            <a:r>
              <a:rPr lang="en-US" sz="2000" dirty="0" smtClean="0">
                <a:solidFill>
                  <a:schemeClr val="accent4">
                    <a:lumMod val="50000"/>
                  </a:schemeClr>
                </a:solidFill>
              </a:rPr>
              <a:t>Facebook API</a:t>
            </a:r>
            <a:endParaRPr lang="en-US" sz="2000" dirty="0">
              <a:solidFill>
                <a:schemeClr val="accent4">
                  <a:lumMod val="50000"/>
                </a:schemeClr>
              </a:solidFill>
            </a:endParaRPr>
          </a:p>
        </p:txBody>
      </p:sp>
      <p:sp>
        <p:nvSpPr>
          <p:cNvPr id="7" name="Rectangle 6"/>
          <p:cNvSpPr/>
          <p:nvPr/>
        </p:nvSpPr>
        <p:spPr>
          <a:xfrm>
            <a:off x="712892" y="1412272"/>
            <a:ext cx="7228840" cy="1569660"/>
          </a:xfrm>
          <a:prstGeom prst="rect">
            <a:avLst/>
          </a:prstGeom>
        </p:spPr>
        <p:txBody>
          <a:bodyPr wrap="square">
            <a:spAutoFit/>
          </a:bodyPr>
          <a:lstStyle/>
          <a:p>
            <a:pPr marL="226695" indent="455295" algn="just">
              <a:lnSpc>
                <a:spcPct val="150000"/>
              </a:lnSpc>
              <a:spcAft>
                <a:spcPts val="0"/>
              </a:spcAft>
            </a:pPr>
            <a:r>
              <a:rPr lang="en-US" sz="1600" b="1" dirty="0" smtClean="0">
                <a:latin typeface="Times New Roman"/>
                <a:ea typeface="Calibri"/>
                <a:cs typeface="Times New Roman"/>
              </a:rPr>
              <a:t>- Facebook </a:t>
            </a:r>
            <a:r>
              <a:rPr lang="en-US" sz="1600" b="1" dirty="0">
                <a:latin typeface="Times New Roman"/>
                <a:ea typeface="Calibri"/>
                <a:cs typeface="Times New Roman"/>
              </a:rPr>
              <a:t>API</a:t>
            </a:r>
            <a:r>
              <a:rPr lang="en-US" sz="1600" dirty="0">
                <a:latin typeface="Times New Roman"/>
                <a:ea typeface="Calibri"/>
                <a:cs typeface="Times New Roman"/>
              </a:rPr>
              <a:t> </a:t>
            </a:r>
            <a:r>
              <a:rPr lang="en-US" sz="1600" dirty="0" err="1">
                <a:latin typeface="Times New Roman"/>
                <a:ea typeface="Calibri"/>
                <a:cs typeface="Times New Roman"/>
              </a:rPr>
              <a:t>là</a:t>
            </a:r>
            <a:r>
              <a:rPr lang="en-US" sz="1600" dirty="0">
                <a:latin typeface="Times New Roman"/>
                <a:ea typeface="Calibri"/>
                <a:cs typeface="Times New Roman"/>
              </a:rPr>
              <a:t> </a:t>
            </a:r>
            <a:r>
              <a:rPr lang="en-US" sz="1600" dirty="0" err="1">
                <a:latin typeface="Times New Roman"/>
                <a:ea typeface="Calibri"/>
                <a:cs typeface="Times New Roman"/>
              </a:rPr>
              <a:t>một</a:t>
            </a:r>
            <a:r>
              <a:rPr lang="en-US" sz="1600" dirty="0">
                <a:latin typeface="Times New Roman"/>
                <a:ea typeface="Calibri"/>
                <a:cs typeface="Times New Roman"/>
              </a:rPr>
              <a:t> </a:t>
            </a:r>
            <a:r>
              <a:rPr lang="en-US" sz="1600" dirty="0" err="1">
                <a:latin typeface="Times New Roman"/>
                <a:ea typeface="Calibri"/>
                <a:cs typeface="Times New Roman"/>
              </a:rPr>
              <a:t>nền</a:t>
            </a:r>
            <a:r>
              <a:rPr lang="en-US" sz="1600" dirty="0">
                <a:latin typeface="Times New Roman"/>
                <a:ea typeface="Calibri"/>
                <a:cs typeface="Times New Roman"/>
              </a:rPr>
              <a:t> </a:t>
            </a:r>
            <a:r>
              <a:rPr lang="en-US" sz="1600" dirty="0" err="1">
                <a:latin typeface="Times New Roman"/>
                <a:ea typeface="Calibri"/>
                <a:cs typeface="Times New Roman"/>
              </a:rPr>
              <a:t>tảng</a:t>
            </a:r>
            <a:r>
              <a:rPr lang="en-US" sz="1600" dirty="0">
                <a:latin typeface="Times New Roman"/>
                <a:ea typeface="Calibri"/>
                <a:cs typeface="Times New Roman"/>
              </a:rPr>
              <a:t> </a:t>
            </a:r>
            <a:r>
              <a:rPr lang="en-US" sz="1600" dirty="0" err="1">
                <a:latin typeface="Times New Roman"/>
                <a:ea typeface="Calibri"/>
                <a:cs typeface="Times New Roman"/>
              </a:rPr>
              <a:t>mà</a:t>
            </a:r>
            <a:r>
              <a:rPr lang="en-US" sz="1600" dirty="0">
                <a:latin typeface="Times New Roman"/>
                <a:ea typeface="Calibri"/>
                <a:cs typeface="Times New Roman"/>
              </a:rPr>
              <a:t> </a:t>
            </a:r>
            <a:r>
              <a:rPr lang="en-US" sz="1600" b="1" dirty="0">
                <a:latin typeface="Times New Roman"/>
                <a:ea typeface="Calibri"/>
                <a:cs typeface="Times New Roman"/>
              </a:rPr>
              <a:t>Facebook</a:t>
            </a:r>
            <a:r>
              <a:rPr lang="en-US" sz="1600" dirty="0">
                <a:latin typeface="Times New Roman"/>
                <a:ea typeface="Calibri"/>
                <a:cs typeface="Times New Roman"/>
              </a:rPr>
              <a:t> </a:t>
            </a:r>
            <a:r>
              <a:rPr lang="en-US" sz="1600" dirty="0" err="1">
                <a:latin typeface="Times New Roman"/>
                <a:ea typeface="Calibri"/>
                <a:cs typeface="Times New Roman"/>
              </a:rPr>
              <a:t>cung</a:t>
            </a:r>
            <a:r>
              <a:rPr lang="en-US" sz="1600" dirty="0">
                <a:latin typeface="Times New Roman"/>
                <a:ea typeface="Calibri"/>
                <a:cs typeface="Times New Roman"/>
              </a:rPr>
              <a:t> </a:t>
            </a:r>
            <a:r>
              <a:rPr lang="en-US" sz="1600" dirty="0" err="1">
                <a:latin typeface="Times New Roman"/>
                <a:ea typeface="Calibri"/>
                <a:cs typeface="Times New Roman"/>
              </a:rPr>
              <a:t>cấp</a:t>
            </a:r>
            <a:r>
              <a:rPr lang="en-US" sz="1600" dirty="0">
                <a:latin typeface="Times New Roman"/>
                <a:ea typeface="Calibri"/>
                <a:cs typeface="Times New Roman"/>
              </a:rPr>
              <a:t> </a:t>
            </a:r>
            <a:r>
              <a:rPr lang="en-US" sz="1600" dirty="0" err="1">
                <a:latin typeface="Times New Roman"/>
                <a:ea typeface="Calibri"/>
                <a:cs typeface="Times New Roman"/>
              </a:rPr>
              <a:t>cho</a:t>
            </a:r>
            <a:r>
              <a:rPr lang="en-US" sz="1600" dirty="0">
                <a:latin typeface="Times New Roman"/>
                <a:ea typeface="Calibri"/>
                <a:cs typeface="Times New Roman"/>
              </a:rPr>
              <a:t> </a:t>
            </a:r>
            <a:r>
              <a:rPr lang="en-US" sz="1600" dirty="0" err="1">
                <a:latin typeface="Times New Roman"/>
                <a:ea typeface="Calibri"/>
                <a:cs typeface="Times New Roman"/>
              </a:rPr>
              <a:t>lập</a:t>
            </a:r>
            <a:r>
              <a:rPr lang="en-US" sz="1600" dirty="0">
                <a:latin typeface="Times New Roman"/>
                <a:ea typeface="Calibri"/>
                <a:cs typeface="Times New Roman"/>
              </a:rPr>
              <a:t> </a:t>
            </a:r>
            <a:r>
              <a:rPr lang="en-US" sz="1600" dirty="0" err="1">
                <a:latin typeface="Times New Roman"/>
                <a:ea typeface="Calibri"/>
                <a:cs typeface="Times New Roman"/>
              </a:rPr>
              <a:t>trình</a:t>
            </a:r>
            <a:r>
              <a:rPr lang="en-US" sz="1600" dirty="0">
                <a:latin typeface="Times New Roman"/>
                <a:ea typeface="Calibri"/>
                <a:cs typeface="Times New Roman"/>
              </a:rPr>
              <a:t> </a:t>
            </a:r>
            <a:r>
              <a:rPr lang="en-US" sz="1600" dirty="0" err="1">
                <a:latin typeface="Times New Roman"/>
                <a:ea typeface="Calibri"/>
                <a:cs typeface="Times New Roman"/>
              </a:rPr>
              <a:t>viên</a:t>
            </a:r>
            <a:r>
              <a:rPr lang="en-US" sz="1600" dirty="0">
                <a:latin typeface="Times New Roman"/>
                <a:ea typeface="Calibri"/>
                <a:cs typeface="Times New Roman"/>
              </a:rPr>
              <a:t> </a:t>
            </a:r>
            <a:r>
              <a:rPr lang="en-US" sz="1600" dirty="0" err="1">
                <a:latin typeface="Times New Roman"/>
                <a:ea typeface="Calibri"/>
                <a:cs typeface="Times New Roman"/>
              </a:rPr>
              <a:t>dễ</a:t>
            </a:r>
            <a:r>
              <a:rPr lang="en-US" sz="1600" dirty="0">
                <a:latin typeface="Times New Roman"/>
                <a:ea typeface="Calibri"/>
                <a:cs typeface="Times New Roman"/>
              </a:rPr>
              <a:t> </a:t>
            </a:r>
            <a:r>
              <a:rPr lang="en-US" sz="1600" dirty="0" err="1">
                <a:latin typeface="Times New Roman"/>
                <a:ea typeface="Calibri"/>
                <a:cs typeface="Times New Roman"/>
              </a:rPr>
              <a:t>dàng</a:t>
            </a:r>
            <a:r>
              <a:rPr lang="en-US" sz="1600" dirty="0">
                <a:latin typeface="Times New Roman"/>
                <a:ea typeface="Calibri"/>
                <a:cs typeface="Times New Roman"/>
              </a:rPr>
              <a:t> </a:t>
            </a:r>
            <a:r>
              <a:rPr lang="en-US" sz="1600" dirty="0" err="1">
                <a:latin typeface="Times New Roman"/>
                <a:ea typeface="Calibri"/>
                <a:cs typeface="Times New Roman"/>
              </a:rPr>
              <a:t>trong</a:t>
            </a:r>
            <a:r>
              <a:rPr lang="en-US" sz="1600" dirty="0">
                <a:latin typeface="Times New Roman"/>
                <a:ea typeface="Calibri"/>
                <a:cs typeface="Times New Roman"/>
              </a:rPr>
              <a:t> </a:t>
            </a:r>
            <a:r>
              <a:rPr lang="en-US" sz="1600" dirty="0" err="1">
                <a:latin typeface="Times New Roman"/>
                <a:ea typeface="Calibri"/>
                <a:cs typeface="Times New Roman"/>
              </a:rPr>
              <a:t>việc</a:t>
            </a:r>
            <a:r>
              <a:rPr lang="en-US" sz="1600" dirty="0">
                <a:latin typeface="Times New Roman"/>
                <a:ea typeface="Calibri"/>
                <a:cs typeface="Times New Roman"/>
              </a:rPr>
              <a:t> </a:t>
            </a:r>
            <a:r>
              <a:rPr lang="en-US" sz="1600" dirty="0" err="1">
                <a:latin typeface="Times New Roman"/>
                <a:ea typeface="Calibri"/>
                <a:cs typeface="Times New Roman"/>
              </a:rPr>
              <a:t>kết</a:t>
            </a:r>
            <a:r>
              <a:rPr lang="en-US" sz="1600" dirty="0">
                <a:latin typeface="Times New Roman"/>
                <a:ea typeface="Calibri"/>
                <a:cs typeface="Times New Roman"/>
              </a:rPr>
              <a:t> </a:t>
            </a:r>
            <a:r>
              <a:rPr lang="en-US" sz="1600" dirty="0" err="1">
                <a:latin typeface="Times New Roman"/>
                <a:ea typeface="Calibri"/>
                <a:cs typeface="Times New Roman"/>
              </a:rPr>
              <a:t>nối</a:t>
            </a:r>
            <a:r>
              <a:rPr lang="en-US" sz="1600" dirty="0">
                <a:latin typeface="Times New Roman"/>
                <a:ea typeface="Calibri"/>
                <a:cs typeface="Times New Roman"/>
              </a:rPr>
              <a:t> </a:t>
            </a:r>
            <a:r>
              <a:rPr lang="en-US" sz="1600" dirty="0" err="1">
                <a:latin typeface="Times New Roman"/>
                <a:ea typeface="Calibri"/>
                <a:cs typeface="Times New Roman"/>
              </a:rPr>
              <a:t>ứng</a:t>
            </a:r>
            <a:r>
              <a:rPr lang="en-US" sz="1600" dirty="0">
                <a:latin typeface="Times New Roman"/>
                <a:ea typeface="Calibri"/>
                <a:cs typeface="Times New Roman"/>
              </a:rPr>
              <a:t> </a:t>
            </a:r>
            <a:r>
              <a:rPr lang="en-US" sz="1600" dirty="0" err="1">
                <a:latin typeface="Times New Roman"/>
                <a:ea typeface="Calibri"/>
                <a:cs typeface="Times New Roman"/>
              </a:rPr>
              <a:t>dụng</a:t>
            </a:r>
            <a:r>
              <a:rPr lang="en-US" sz="1600" dirty="0">
                <a:latin typeface="Times New Roman"/>
                <a:ea typeface="Calibri"/>
                <a:cs typeface="Times New Roman"/>
              </a:rPr>
              <a:t> </a:t>
            </a:r>
            <a:r>
              <a:rPr lang="en-US" sz="1600" dirty="0" err="1">
                <a:latin typeface="Times New Roman"/>
                <a:ea typeface="Calibri"/>
                <a:cs typeface="Times New Roman"/>
              </a:rPr>
              <a:t>với</a:t>
            </a:r>
            <a:r>
              <a:rPr lang="en-US" sz="1600" dirty="0">
                <a:latin typeface="Times New Roman"/>
                <a:ea typeface="Calibri"/>
                <a:cs typeface="Times New Roman"/>
              </a:rPr>
              <a:t> </a:t>
            </a:r>
            <a:r>
              <a:rPr lang="en-US" sz="1600" b="1" dirty="0">
                <a:latin typeface="Times New Roman"/>
                <a:ea typeface="Calibri"/>
                <a:cs typeface="Times New Roman"/>
              </a:rPr>
              <a:t>Facebook. </a:t>
            </a:r>
            <a:r>
              <a:rPr lang="en-US" sz="1600" dirty="0" err="1">
                <a:latin typeface="Times New Roman"/>
                <a:ea typeface="Calibri"/>
                <a:cs typeface="Times New Roman"/>
              </a:rPr>
              <a:t>Nhờ</a:t>
            </a:r>
            <a:r>
              <a:rPr lang="en-US" sz="1600" dirty="0">
                <a:latin typeface="Times New Roman"/>
                <a:ea typeface="Calibri"/>
                <a:cs typeface="Times New Roman"/>
              </a:rPr>
              <a:t> </a:t>
            </a:r>
            <a:r>
              <a:rPr lang="en-US" sz="1600" dirty="0" err="1">
                <a:latin typeface="Times New Roman"/>
                <a:ea typeface="Calibri"/>
                <a:cs typeface="Times New Roman"/>
              </a:rPr>
              <a:t>có</a:t>
            </a:r>
            <a:r>
              <a:rPr lang="en-US" sz="1600" dirty="0">
                <a:latin typeface="Times New Roman"/>
                <a:ea typeface="Calibri"/>
                <a:cs typeface="Times New Roman"/>
              </a:rPr>
              <a:t> </a:t>
            </a:r>
            <a:r>
              <a:rPr lang="en-US" sz="1600" b="1" dirty="0">
                <a:latin typeface="Times New Roman"/>
                <a:ea typeface="Calibri"/>
                <a:cs typeface="Times New Roman"/>
              </a:rPr>
              <a:t>API </a:t>
            </a:r>
            <a:r>
              <a:rPr lang="en-US" sz="1600" dirty="0" err="1">
                <a:latin typeface="Times New Roman"/>
                <a:ea typeface="Calibri"/>
                <a:cs typeface="Times New Roman"/>
              </a:rPr>
              <a:t>mà</a:t>
            </a:r>
            <a:r>
              <a:rPr lang="en-US" sz="1600" dirty="0">
                <a:latin typeface="Times New Roman"/>
                <a:ea typeface="Calibri"/>
                <a:cs typeface="Times New Roman"/>
              </a:rPr>
              <a:t> </a:t>
            </a:r>
            <a:r>
              <a:rPr lang="en-US" sz="1600" dirty="0" err="1">
                <a:latin typeface="Times New Roman"/>
                <a:ea typeface="Calibri"/>
                <a:cs typeface="Times New Roman"/>
              </a:rPr>
              <a:t>những</a:t>
            </a:r>
            <a:r>
              <a:rPr lang="en-US" sz="1600" dirty="0">
                <a:latin typeface="Times New Roman"/>
                <a:ea typeface="Calibri"/>
                <a:cs typeface="Times New Roman"/>
              </a:rPr>
              <a:t> </a:t>
            </a:r>
            <a:r>
              <a:rPr lang="en-US" sz="1600" dirty="0" err="1">
                <a:latin typeface="Times New Roman"/>
                <a:ea typeface="Calibri"/>
                <a:cs typeface="Times New Roman"/>
              </a:rPr>
              <a:t>lập</a:t>
            </a:r>
            <a:r>
              <a:rPr lang="en-US" sz="1600" dirty="0">
                <a:latin typeface="Times New Roman"/>
                <a:ea typeface="Calibri"/>
                <a:cs typeface="Times New Roman"/>
              </a:rPr>
              <a:t> </a:t>
            </a:r>
            <a:r>
              <a:rPr lang="en-US" sz="1600" dirty="0" err="1">
                <a:latin typeface="Times New Roman"/>
                <a:ea typeface="Calibri"/>
                <a:cs typeface="Times New Roman"/>
              </a:rPr>
              <a:t>trình</a:t>
            </a:r>
            <a:r>
              <a:rPr lang="en-US" sz="1600" dirty="0">
                <a:latin typeface="Times New Roman"/>
                <a:ea typeface="Calibri"/>
                <a:cs typeface="Times New Roman"/>
              </a:rPr>
              <a:t> </a:t>
            </a:r>
            <a:r>
              <a:rPr lang="en-US" sz="1600" dirty="0" smtClean="0">
                <a:latin typeface="Times New Roman"/>
                <a:ea typeface="Calibri"/>
                <a:cs typeface="Times New Roman"/>
              </a:rPr>
              <a:t>  </a:t>
            </a:r>
            <a:r>
              <a:rPr lang="en-US" sz="1600" dirty="0" err="1" smtClean="0">
                <a:latin typeface="Times New Roman"/>
                <a:ea typeface="Calibri"/>
                <a:cs typeface="Times New Roman"/>
              </a:rPr>
              <a:t>viên</a:t>
            </a:r>
            <a:r>
              <a:rPr lang="en-US" sz="1600" dirty="0" smtClean="0">
                <a:latin typeface="Times New Roman"/>
                <a:ea typeface="Calibri"/>
                <a:cs typeface="Times New Roman"/>
              </a:rPr>
              <a:t> </a:t>
            </a:r>
            <a:r>
              <a:rPr lang="en-US" sz="1600" dirty="0">
                <a:latin typeface="Times New Roman"/>
                <a:ea typeface="Calibri"/>
                <a:cs typeface="Times New Roman"/>
              </a:rPr>
              <a:t>( </a:t>
            </a:r>
            <a:r>
              <a:rPr lang="en-US" sz="1600" dirty="0" err="1">
                <a:latin typeface="Times New Roman"/>
                <a:ea typeface="Calibri"/>
                <a:cs typeface="Times New Roman"/>
              </a:rPr>
              <a:t>người</a:t>
            </a:r>
            <a:r>
              <a:rPr lang="en-US" sz="1600" dirty="0">
                <a:latin typeface="Times New Roman"/>
                <a:ea typeface="Calibri"/>
                <a:cs typeface="Times New Roman"/>
              </a:rPr>
              <a:t> </a:t>
            </a:r>
            <a:r>
              <a:rPr lang="en-US" sz="1600" dirty="0" err="1">
                <a:latin typeface="Times New Roman"/>
                <a:ea typeface="Calibri"/>
                <a:cs typeface="Times New Roman"/>
              </a:rPr>
              <a:t>tạo</a:t>
            </a:r>
            <a:r>
              <a:rPr lang="en-US" sz="1600" dirty="0">
                <a:latin typeface="Times New Roman"/>
                <a:ea typeface="Calibri"/>
                <a:cs typeface="Times New Roman"/>
              </a:rPr>
              <a:t> </a:t>
            </a:r>
            <a:r>
              <a:rPr lang="en-US" sz="1600" dirty="0" err="1">
                <a:latin typeface="Times New Roman"/>
                <a:ea typeface="Calibri"/>
                <a:cs typeface="Times New Roman"/>
              </a:rPr>
              <a:t>ứng</a:t>
            </a:r>
            <a:r>
              <a:rPr lang="en-US" sz="1600" dirty="0">
                <a:latin typeface="Times New Roman"/>
                <a:ea typeface="Calibri"/>
                <a:cs typeface="Times New Roman"/>
              </a:rPr>
              <a:t> </a:t>
            </a:r>
            <a:r>
              <a:rPr lang="en-US" sz="1600" dirty="0" err="1">
                <a:latin typeface="Times New Roman"/>
                <a:ea typeface="Calibri"/>
                <a:cs typeface="Times New Roman"/>
              </a:rPr>
              <a:t>dụng</a:t>
            </a:r>
            <a:r>
              <a:rPr lang="en-US" sz="1600" dirty="0">
                <a:latin typeface="Times New Roman"/>
                <a:ea typeface="Calibri"/>
                <a:cs typeface="Times New Roman"/>
              </a:rPr>
              <a:t> ) </a:t>
            </a:r>
            <a:r>
              <a:rPr lang="en-US" sz="1600" dirty="0" err="1">
                <a:latin typeface="Times New Roman"/>
                <a:ea typeface="Calibri"/>
                <a:cs typeface="Times New Roman"/>
              </a:rPr>
              <a:t>có</a:t>
            </a:r>
            <a:r>
              <a:rPr lang="en-US" sz="1600" dirty="0">
                <a:latin typeface="Times New Roman"/>
                <a:ea typeface="Calibri"/>
                <a:cs typeface="Times New Roman"/>
              </a:rPr>
              <a:t> </a:t>
            </a:r>
            <a:r>
              <a:rPr lang="en-US" sz="1600" dirty="0" err="1">
                <a:latin typeface="Times New Roman"/>
                <a:ea typeface="Calibri"/>
                <a:cs typeface="Times New Roman"/>
              </a:rPr>
              <a:t>thể</a:t>
            </a:r>
            <a:r>
              <a:rPr lang="en-US" sz="1600" dirty="0">
                <a:latin typeface="Times New Roman"/>
                <a:ea typeface="Calibri"/>
                <a:cs typeface="Times New Roman"/>
              </a:rPr>
              <a:t> </a:t>
            </a:r>
            <a:r>
              <a:rPr lang="en-US" sz="1600" dirty="0" err="1">
                <a:latin typeface="Times New Roman"/>
                <a:ea typeface="Calibri"/>
                <a:cs typeface="Times New Roman"/>
              </a:rPr>
              <a:t>lấy</a:t>
            </a:r>
            <a:r>
              <a:rPr lang="en-US" sz="1600" dirty="0">
                <a:latin typeface="Times New Roman"/>
                <a:ea typeface="Calibri"/>
                <a:cs typeface="Times New Roman"/>
              </a:rPr>
              <a:t> </a:t>
            </a:r>
            <a:r>
              <a:rPr lang="en-US" sz="1600" dirty="0" err="1">
                <a:latin typeface="Times New Roman"/>
                <a:ea typeface="Calibri"/>
                <a:cs typeface="Times New Roman"/>
              </a:rPr>
              <a:t>thông</a:t>
            </a:r>
            <a:r>
              <a:rPr lang="en-US" sz="1600" dirty="0">
                <a:latin typeface="Times New Roman"/>
                <a:ea typeface="Calibri"/>
                <a:cs typeface="Times New Roman"/>
              </a:rPr>
              <a:t> tin </a:t>
            </a:r>
            <a:r>
              <a:rPr lang="en-US" sz="1600" dirty="0" err="1">
                <a:latin typeface="Times New Roman"/>
                <a:ea typeface="Calibri"/>
                <a:cs typeface="Times New Roman"/>
              </a:rPr>
              <a:t>về</a:t>
            </a:r>
            <a:r>
              <a:rPr lang="en-US" sz="1600" dirty="0">
                <a:latin typeface="Times New Roman"/>
                <a:ea typeface="Calibri"/>
                <a:cs typeface="Times New Roman"/>
              </a:rPr>
              <a:t> </a:t>
            </a:r>
            <a:r>
              <a:rPr lang="en-US" sz="1600" dirty="0" err="1">
                <a:latin typeface="Times New Roman"/>
                <a:ea typeface="Calibri"/>
                <a:cs typeface="Times New Roman"/>
              </a:rPr>
              <a:t>người</a:t>
            </a:r>
            <a:r>
              <a:rPr lang="en-US" sz="1600" dirty="0">
                <a:latin typeface="Times New Roman"/>
                <a:ea typeface="Calibri"/>
                <a:cs typeface="Times New Roman"/>
              </a:rPr>
              <a:t> </a:t>
            </a:r>
            <a:r>
              <a:rPr lang="en-US" sz="1600" dirty="0" err="1">
                <a:latin typeface="Times New Roman"/>
                <a:ea typeface="Calibri"/>
                <a:cs typeface="Times New Roman"/>
              </a:rPr>
              <a:t>dùng</a:t>
            </a:r>
            <a:r>
              <a:rPr lang="en-US" sz="1600" dirty="0">
                <a:latin typeface="Times New Roman"/>
                <a:ea typeface="Calibri"/>
                <a:cs typeface="Times New Roman"/>
              </a:rPr>
              <a:t>, group, </a:t>
            </a:r>
            <a:r>
              <a:rPr lang="en-US" sz="1600" dirty="0" err="1">
                <a:latin typeface="Times New Roman"/>
                <a:ea typeface="Calibri"/>
                <a:cs typeface="Times New Roman"/>
              </a:rPr>
              <a:t>ảnh</a:t>
            </a:r>
            <a:r>
              <a:rPr lang="en-US" sz="1600" dirty="0">
                <a:latin typeface="Times New Roman"/>
                <a:ea typeface="Calibri"/>
                <a:cs typeface="Times New Roman"/>
              </a:rPr>
              <a:t>….</a:t>
            </a:r>
            <a:r>
              <a:rPr lang="en-US" sz="1600" dirty="0" err="1">
                <a:latin typeface="Times New Roman"/>
                <a:ea typeface="Calibri"/>
                <a:cs typeface="Times New Roman"/>
              </a:rPr>
              <a:t>trên</a:t>
            </a:r>
            <a:r>
              <a:rPr lang="en-US" sz="1600" dirty="0">
                <a:latin typeface="Times New Roman"/>
                <a:ea typeface="Calibri"/>
                <a:cs typeface="Times New Roman"/>
              </a:rPr>
              <a:t> </a:t>
            </a:r>
            <a:r>
              <a:rPr lang="en-US" sz="1600" dirty="0" smtClean="0">
                <a:latin typeface="Times New Roman"/>
                <a:ea typeface="Calibri"/>
                <a:cs typeface="Times New Roman"/>
              </a:rPr>
              <a:t> Facebook </a:t>
            </a:r>
            <a:r>
              <a:rPr lang="en-US" sz="1600" dirty="0" err="1">
                <a:latin typeface="Times New Roman"/>
                <a:ea typeface="Calibri"/>
                <a:cs typeface="Times New Roman"/>
              </a:rPr>
              <a:t>mà</a:t>
            </a:r>
            <a:r>
              <a:rPr lang="en-US" sz="1600" dirty="0">
                <a:latin typeface="Times New Roman"/>
                <a:ea typeface="Calibri"/>
                <a:cs typeface="Times New Roman"/>
              </a:rPr>
              <a:t> </a:t>
            </a:r>
            <a:r>
              <a:rPr lang="en-US" sz="1600" dirty="0" err="1">
                <a:latin typeface="Times New Roman"/>
                <a:ea typeface="Calibri"/>
                <a:cs typeface="Times New Roman"/>
              </a:rPr>
              <a:t>họ</a:t>
            </a:r>
            <a:r>
              <a:rPr lang="en-US" sz="1600" dirty="0">
                <a:latin typeface="Times New Roman"/>
                <a:ea typeface="Calibri"/>
                <a:cs typeface="Times New Roman"/>
              </a:rPr>
              <a:t> </a:t>
            </a:r>
            <a:r>
              <a:rPr lang="en-US" sz="1600" dirty="0" err="1">
                <a:latin typeface="Times New Roman"/>
                <a:ea typeface="Calibri"/>
                <a:cs typeface="Times New Roman"/>
              </a:rPr>
              <a:t>cần</a:t>
            </a:r>
            <a:r>
              <a:rPr lang="en-US" sz="1600" dirty="0">
                <a:latin typeface="Times New Roman"/>
                <a:ea typeface="Calibri"/>
                <a:cs typeface="Times New Roman"/>
              </a:rPr>
              <a:t>.</a:t>
            </a:r>
            <a:endParaRPr lang="en-GB" sz="1200" dirty="0">
              <a:effectLst/>
              <a:latin typeface="Calibri"/>
              <a:ea typeface="Calibri"/>
              <a:cs typeface="Times New Roman"/>
            </a:endParaRPr>
          </a:p>
        </p:txBody>
      </p:sp>
    </p:spTree>
    <p:extLst>
      <p:ext uri="{BB962C8B-B14F-4D97-AF65-F5344CB8AC3E}">
        <p14:creationId xmlns:p14="http://schemas.microsoft.com/office/powerpoint/2010/main" val="15555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1574</Words>
  <Application>Microsoft Office PowerPoint</Application>
  <PresentationFormat>On-screen Show (16:9)</PresentationFormat>
  <Paragraphs>105</Paragraphs>
  <Slides>22</Slides>
  <Notes>1</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DELL</cp:lastModifiedBy>
  <cp:revision>142</cp:revision>
  <dcterms:created xsi:type="dcterms:W3CDTF">2016-12-05T23:26:00Z</dcterms:created>
  <dcterms:modified xsi:type="dcterms:W3CDTF">2021-06-26T01:46:41Z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