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8"/>
  </p:notesMasterIdLst>
  <p:sldIdLst>
    <p:sldId id="266" r:id="rId2"/>
    <p:sldId id="280" r:id="rId3"/>
    <p:sldId id="281" r:id="rId4"/>
    <p:sldId id="263" r:id="rId5"/>
    <p:sldId id="265" r:id="rId6"/>
    <p:sldId id="278" r:id="rId7"/>
    <p:sldId id="269" r:id="rId8"/>
    <p:sldId id="270" r:id="rId9"/>
    <p:sldId id="271" r:id="rId10"/>
    <p:sldId id="272" r:id="rId11"/>
    <p:sldId id="273" r:id="rId12"/>
    <p:sldId id="282" r:id="rId13"/>
    <p:sldId id="275" r:id="rId14"/>
    <p:sldId id="276" r:id="rId15"/>
    <p:sldId id="277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7172A-90FB-4956-89A4-C3424E46764F}" v="7" dt="2022-10-26T18:05:13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7" autoAdjust="0"/>
  </p:normalViewPr>
  <p:slideViewPr>
    <p:cSldViewPr snapToGrid="0">
      <p:cViewPr varScale="1">
        <p:scale>
          <a:sx n="70" d="100"/>
          <a:sy n="70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las Dauster" userId="0e03de7fde787597" providerId="LiveId" clId="{6D57172A-90FB-4956-89A4-C3424E46764F}"/>
    <pc:docChg chg="modSld">
      <pc:chgData name="Niclas Dauster" userId="0e03de7fde787597" providerId="LiveId" clId="{6D57172A-90FB-4956-89A4-C3424E46764F}" dt="2022-10-26T18:05:13.432" v="30"/>
      <pc:docMkLst>
        <pc:docMk/>
      </pc:docMkLst>
      <pc:sldChg chg="modSp mod">
        <pc:chgData name="Niclas Dauster" userId="0e03de7fde787597" providerId="LiveId" clId="{6D57172A-90FB-4956-89A4-C3424E46764F}" dt="2022-10-26T18:04:32.491" v="26"/>
        <pc:sldMkLst>
          <pc:docMk/>
          <pc:sldMk cId="3275315764" sldId="265"/>
        </pc:sldMkLst>
        <pc:graphicFrameChg chg="mod modGraphic">
          <ac:chgData name="Niclas Dauster" userId="0e03de7fde787597" providerId="LiveId" clId="{6D57172A-90FB-4956-89A4-C3424E46764F}" dt="2022-10-26T18:04:32.491" v="26"/>
          <ac:graphicFrameMkLst>
            <pc:docMk/>
            <pc:sldMk cId="3275315764" sldId="265"/>
            <ac:graphicFrameMk id="3" creationId="{DE7A7861-025D-4164-9289-6181C47B081E}"/>
          </ac:graphicFrameMkLst>
        </pc:graphicFrameChg>
      </pc:sldChg>
      <pc:sldChg chg="addSp delSp">
        <pc:chgData name="Niclas Dauster" userId="0e03de7fde787597" providerId="LiveId" clId="{6D57172A-90FB-4956-89A4-C3424E46764F}" dt="2022-10-26T18:05:13.432" v="30"/>
        <pc:sldMkLst>
          <pc:docMk/>
          <pc:sldMk cId="374977867" sldId="280"/>
        </pc:sldMkLst>
        <pc:picChg chg="del">
          <ac:chgData name="Niclas Dauster" userId="0e03de7fde787597" providerId="LiveId" clId="{6D57172A-90FB-4956-89A4-C3424E46764F}" dt="2022-10-26T17:58:49.421" v="0" actId="478"/>
          <ac:picMkLst>
            <pc:docMk/>
            <pc:sldMk cId="374977867" sldId="280"/>
            <ac:picMk id="1038" creationId="{74DE1178-BF71-CD06-89A8-B4B4136A55FD}"/>
          </ac:picMkLst>
        </pc:picChg>
        <pc:picChg chg="add del">
          <ac:chgData name="Niclas Dauster" userId="0e03de7fde787597" providerId="LiveId" clId="{6D57172A-90FB-4956-89A4-C3424E46764F}" dt="2022-10-26T18:04:46.751" v="27" actId="478"/>
          <ac:picMkLst>
            <pc:docMk/>
            <pc:sldMk cId="374977867" sldId="280"/>
            <ac:picMk id="1040" creationId="{30CA7133-C1E5-3217-7AC3-E9DC298E6D27}"/>
          </ac:picMkLst>
        </pc:picChg>
        <pc:picChg chg="add del">
          <ac:chgData name="Niclas Dauster" userId="0e03de7fde787597" providerId="LiveId" clId="{6D57172A-90FB-4956-89A4-C3424E46764F}" dt="2022-10-26T18:05:12.679" v="29" actId="478"/>
          <ac:picMkLst>
            <pc:docMk/>
            <pc:sldMk cId="374977867" sldId="280"/>
            <ac:picMk id="1042" creationId="{751DBF7E-BAFC-9693-632C-6890E35078FB}"/>
          </ac:picMkLst>
        </pc:picChg>
        <pc:picChg chg="add">
          <ac:chgData name="Niclas Dauster" userId="0e03de7fde787597" providerId="LiveId" clId="{6D57172A-90FB-4956-89A4-C3424E46764F}" dt="2022-10-26T18:05:13.432" v="30"/>
          <ac:picMkLst>
            <pc:docMk/>
            <pc:sldMk cId="374977867" sldId="280"/>
            <ac:picMk id="1044" creationId="{38155439-138B-B8F0-6BBA-3FDA16AD71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F3D5C-7D2A-4A8C-8C0A-36C8DE9BECFA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0464-BCB1-4665-AAB3-EEC36C6EC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74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csrf/#how-csrf-work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djangoproject.com/en/4.1/ref/templates/language/#automatic-html-escapi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0464-BCB1-4665-AAB3-EEC36C6ECE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68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  <a:hlinkClick r:id="rId3"/>
              </a:rPr>
              <a:t>CSRF protection works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by checking for a secret in each POST request. This ensures that a malicious user cannot “replay” a form POST to your website and have another logged in user unwittingly submit that form. The malicious user would have to know the secret, which is user specific (using a cookie).</a:t>
            </a:r>
          </a:p>
          <a:p>
            <a:endParaRPr lang="en-US" b="0" i="0" dirty="0">
              <a:solidFill>
                <a:srgbClr val="0C3C26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Django templates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4"/>
              </a:rPr>
              <a:t>escape specific characters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which are particularly dangerous to HTML. While this protects users from most malicious input, it is not entirely foolproof.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0464-BCB1-4665-AAB3-EEC36C6ECE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19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0464-BCB1-4665-AAB3-EEC36C6ECE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26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79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3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41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68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02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980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0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679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0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0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9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3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62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6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0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2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2C268B-5661-4E5B-AC48-27254B32934D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17D669-52A9-45C8-82B1-9F9EE53C7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6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8C1F2-991E-8F54-C5F3-5BA421D9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de-DE"/>
              <a:t>Secure Systems –</a:t>
            </a:r>
            <a:r>
              <a:rPr lang="de-DE" err="1"/>
              <a:t>HealthAPP</a:t>
            </a:r>
            <a:endParaRPr lang="de-DE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649F6776-1149-962B-86D9-931A05C61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Von Gurleen Kaur Saini , Niclas Dauster,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Akshaya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Jeyaraj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76A947-1E4B-06B1-E1EF-BF0E051C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endParaRPr lang="de-DE" sz="4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0CF57FC-4415-AE39-50C9-C29E5E7DA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0072"/>
              </p:ext>
            </p:extLst>
          </p:nvPr>
        </p:nvGraphicFramePr>
        <p:xfrm>
          <a:off x="4594225" y="1584357"/>
          <a:ext cx="6683378" cy="321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3">
                  <a:extLst>
                    <a:ext uri="{9D8B030D-6E8A-4147-A177-3AD203B41FA5}">
                      <a16:colId xmlns:a16="http://schemas.microsoft.com/office/drawing/2014/main" val="527312068"/>
                    </a:ext>
                  </a:extLst>
                </a:gridCol>
                <a:gridCol w="1202295">
                  <a:extLst>
                    <a:ext uri="{9D8B030D-6E8A-4147-A177-3AD203B41FA5}">
                      <a16:colId xmlns:a16="http://schemas.microsoft.com/office/drawing/2014/main" val="667645029"/>
                    </a:ext>
                  </a:extLst>
                </a:gridCol>
                <a:gridCol w="1748760">
                  <a:extLst>
                    <a:ext uri="{9D8B030D-6E8A-4147-A177-3AD203B41FA5}">
                      <a16:colId xmlns:a16="http://schemas.microsoft.com/office/drawing/2014/main" val="609602824"/>
                    </a:ext>
                  </a:extLst>
                </a:gridCol>
                <a:gridCol w="1028176">
                  <a:extLst>
                    <a:ext uri="{9D8B030D-6E8A-4147-A177-3AD203B41FA5}">
                      <a16:colId xmlns:a16="http://schemas.microsoft.com/office/drawing/2014/main" val="2679987912"/>
                    </a:ext>
                  </a:extLst>
                </a:gridCol>
                <a:gridCol w="1143363">
                  <a:extLst>
                    <a:ext uri="{9D8B030D-6E8A-4147-A177-3AD203B41FA5}">
                      <a16:colId xmlns:a16="http://schemas.microsoft.com/office/drawing/2014/main" val="2849259827"/>
                    </a:ext>
                  </a:extLst>
                </a:gridCol>
                <a:gridCol w="890221">
                  <a:extLst>
                    <a:ext uri="{9D8B030D-6E8A-4147-A177-3AD203B41FA5}">
                      <a16:colId xmlns:a16="http://schemas.microsoft.com/office/drawing/2014/main" val="582104228"/>
                    </a:ext>
                  </a:extLst>
                </a:gridCol>
              </a:tblGrid>
              <a:tr h="201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extLst>
                  <a:ext uri="{0D108BD9-81ED-4DB2-BD59-A6C34878D82A}">
                    <a16:rowId xmlns:a16="http://schemas.microsoft.com/office/drawing/2014/main" val="945387819"/>
                  </a:ext>
                </a:extLst>
              </a:tr>
              <a:tr h="380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R5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Webanwendungs-Schwachstellen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Reduzieren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extLst>
                  <a:ext uri="{0D108BD9-81ED-4DB2-BD59-A6C34878D82A}">
                    <a16:rowId xmlns:a16="http://schemas.microsoft.com/office/drawing/2014/main" val="528092454"/>
                  </a:ext>
                </a:extLst>
              </a:tr>
              <a:tr h="201764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77888"/>
                  </a:ext>
                </a:extLst>
              </a:tr>
              <a:tr h="201764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verbleiben Web-typische Schwachstellen in der Anwendung die nicht entdeckt werden.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76962"/>
                  </a:ext>
                </a:extLst>
              </a:tr>
              <a:tr h="201764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629"/>
                  </a:ext>
                </a:extLst>
              </a:tr>
              <a:tr h="201764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326035"/>
                  </a:ext>
                </a:extLst>
              </a:tr>
              <a:tr h="20176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60731"/>
                  </a:ext>
                </a:extLst>
              </a:tr>
              <a:tr h="162503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Sicherheitsrelevante Header setzen (z.B. Content-Security-Policy) und http-Methoden verwenden.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[Manueller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[Automatisierter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[Pentest]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Review (SAST)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[TId]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49" marR="54549" marT="0" marB="0"/>
                </a:tc>
                <a:extLst>
                  <a:ext uri="{0D108BD9-81ED-4DB2-BD59-A6C34878D82A}">
                    <a16:rowId xmlns:a16="http://schemas.microsoft.com/office/drawing/2014/main" val="135113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37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5E8608-E3F6-DFFF-EDD3-50E3F82E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endParaRPr lang="de-DE" sz="4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F6258F6-D4A5-4FD9-2672-50C30F90A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495113"/>
              </p:ext>
            </p:extLst>
          </p:nvPr>
        </p:nvGraphicFramePr>
        <p:xfrm>
          <a:off x="4594225" y="1669490"/>
          <a:ext cx="6683378" cy="304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599">
                  <a:extLst>
                    <a:ext uri="{9D8B030D-6E8A-4147-A177-3AD203B41FA5}">
                      <a16:colId xmlns:a16="http://schemas.microsoft.com/office/drawing/2014/main" val="2250085947"/>
                    </a:ext>
                  </a:extLst>
                </a:gridCol>
                <a:gridCol w="1205457">
                  <a:extLst>
                    <a:ext uri="{9D8B030D-6E8A-4147-A177-3AD203B41FA5}">
                      <a16:colId xmlns:a16="http://schemas.microsoft.com/office/drawing/2014/main" val="2484088129"/>
                    </a:ext>
                  </a:extLst>
                </a:gridCol>
                <a:gridCol w="1736124">
                  <a:extLst>
                    <a:ext uri="{9D8B030D-6E8A-4147-A177-3AD203B41FA5}">
                      <a16:colId xmlns:a16="http://schemas.microsoft.com/office/drawing/2014/main" val="626664234"/>
                    </a:ext>
                  </a:extLst>
                </a:gridCol>
                <a:gridCol w="1025691">
                  <a:extLst>
                    <a:ext uri="{9D8B030D-6E8A-4147-A177-3AD203B41FA5}">
                      <a16:colId xmlns:a16="http://schemas.microsoft.com/office/drawing/2014/main" val="284867086"/>
                    </a:ext>
                  </a:extLst>
                </a:gridCol>
                <a:gridCol w="1133551">
                  <a:extLst>
                    <a:ext uri="{9D8B030D-6E8A-4147-A177-3AD203B41FA5}">
                      <a16:colId xmlns:a16="http://schemas.microsoft.com/office/drawing/2014/main" val="2637541985"/>
                    </a:ext>
                  </a:extLst>
                </a:gridCol>
                <a:gridCol w="914956">
                  <a:extLst>
                    <a:ext uri="{9D8B030D-6E8A-4147-A177-3AD203B41FA5}">
                      <a16:colId xmlns:a16="http://schemas.microsoft.com/office/drawing/2014/main" val="1467091186"/>
                    </a:ext>
                  </a:extLst>
                </a:gridCol>
              </a:tblGrid>
              <a:tr h="2026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extLst>
                  <a:ext uri="{0D108BD9-81ED-4DB2-BD59-A6C34878D82A}">
                    <a16:rowId xmlns:a16="http://schemas.microsoft.com/office/drawing/2014/main" val="2540288351"/>
                  </a:ext>
                </a:extLst>
              </a:tr>
              <a:tr h="37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R6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Fehlerhafte Authentifizierung 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[Reduzieren]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extLst>
                  <a:ext uri="{0D108BD9-81ED-4DB2-BD59-A6C34878D82A}">
                    <a16:rowId xmlns:a16="http://schemas.microsoft.com/office/drawing/2014/main" val="977823049"/>
                  </a:ext>
                </a:extLst>
              </a:tr>
              <a:tr h="20260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68744"/>
                  </a:ext>
                </a:extLst>
              </a:tr>
              <a:tr h="20260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Authentifzierung durch vorhandenene Anmeldeinformationen, Bruteforce oder Nutzung von Sitzungs-ID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04764"/>
                  </a:ext>
                </a:extLst>
              </a:tr>
              <a:tr h="20260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16977"/>
                  </a:ext>
                </a:extLst>
              </a:tr>
              <a:tr h="20260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V2.1 – Passwortrichtlinien ( Zahlen, Zeichen, Unicode, Passwortänderung,…)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1639"/>
                  </a:ext>
                </a:extLst>
              </a:tr>
              <a:tr h="20260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020467"/>
                  </a:ext>
                </a:extLst>
              </a:tr>
              <a:tr h="145043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Implementierung Multi-Faktor-Authentifizierung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Regeln für Kennwörter festlegen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Fehlgeschlagene Anmeldung begrenzen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Sitzungzeitlimit und SitzungsID nach abmelden ungültig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[Manueller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[Automatisierter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[Pentest]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[Code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[TId]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0" marB="0"/>
                </a:tc>
                <a:extLst>
                  <a:ext uri="{0D108BD9-81ED-4DB2-BD59-A6C34878D82A}">
                    <a16:rowId xmlns:a16="http://schemas.microsoft.com/office/drawing/2014/main" val="422057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89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5E8608-E3F6-DFFF-EDD3-50E3F82E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endParaRPr lang="de-DE" sz="4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F6258F6-D4A5-4FD9-2672-50C30F90A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982775"/>
              </p:ext>
            </p:extLst>
          </p:nvPr>
        </p:nvGraphicFramePr>
        <p:xfrm>
          <a:off x="4594225" y="1669490"/>
          <a:ext cx="6623871" cy="439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92">
                  <a:extLst>
                    <a:ext uri="{9D8B030D-6E8A-4147-A177-3AD203B41FA5}">
                      <a16:colId xmlns:a16="http://schemas.microsoft.com/office/drawing/2014/main" val="2250085947"/>
                    </a:ext>
                  </a:extLst>
                </a:gridCol>
                <a:gridCol w="1205457">
                  <a:extLst>
                    <a:ext uri="{9D8B030D-6E8A-4147-A177-3AD203B41FA5}">
                      <a16:colId xmlns:a16="http://schemas.microsoft.com/office/drawing/2014/main" val="2484088129"/>
                    </a:ext>
                  </a:extLst>
                </a:gridCol>
                <a:gridCol w="1736124">
                  <a:extLst>
                    <a:ext uri="{9D8B030D-6E8A-4147-A177-3AD203B41FA5}">
                      <a16:colId xmlns:a16="http://schemas.microsoft.com/office/drawing/2014/main" val="626664234"/>
                    </a:ext>
                  </a:extLst>
                </a:gridCol>
                <a:gridCol w="1025691">
                  <a:extLst>
                    <a:ext uri="{9D8B030D-6E8A-4147-A177-3AD203B41FA5}">
                      <a16:colId xmlns:a16="http://schemas.microsoft.com/office/drawing/2014/main" val="284867086"/>
                    </a:ext>
                  </a:extLst>
                </a:gridCol>
                <a:gridCol w="1133551">
                  <a:extLst>
                    <a:ext uri="{9D8B030D-6E8A-4147-A177-3AD203B41FA5}">
                      <a16:colId xmlns:a16="http://schemas.microsoft.com/office/drawing/2014/main" val="2637541985"/>
                    </a:ext>
                  </a:extLst>
                </a:gridCol>
                <a:gridCol w="914956">
                  <a:extLst>
                    <a:ext uri="{9D8B030D-6E8A-4147-A177-3AD203B41FA5}">
                      <a16:colId xmlns:a16="http://schemas.microsoft.com/office/drawing/2014/main" val="1467091186"/>
                    </a:ext>
                  </a:extLst>
                </a:gridCol>
              </a:tblGrid>
              <a:tr h="2026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extLst>
                  <a:ext uri="{0D108BD9-81ED-4DB2-BD59-A6C34878D82A}">
                    <a16:rowId xmlns:a16="http://schemas.microsoft.com/office/drawing/2014/main" val="2540288351"/>
                  </a:ext>
                </a:extLst>
              </a:tr>
              <a:tr h="37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R7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Hochladen von schädlichen Dateien während File-Upload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[Reduzieren]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extLst>
                  <a:ext uri="{0D108BD9-81ED-4DB2-BD59-A6C34878D82A}">
                    <a16:rowId xmlns:a16="http://schemas.microsoft.com/office/drawing/2014/main" val="977823049"/>
                  </a:ext>
                </a:extLst>
              </a:tr>
              <a:tr h="20260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68744"/>
                  </a:ext>
                </a:extLst>
              </a:tr>
              <a:tr h="20260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Schädlichen Dateien können durch die File-Upload Funktion ( für Daten und Befunde) hochgeladen und ausgeführt werden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04764"/>
                  </a:ext>
                </a:extLst>
              </a:tr>
              <a:tr h="20260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16977"/>
                  </a:ext>
                </a:extLst>
              </a:tr>
              <a:tr h="20260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CON.10.A5 -  Upload Funktionen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V12.1 – Keine zu großen Dateien zulassen, komprimierte Dateien auf Größe und Anzahl prüfen, Ein User soll mit seinen Dateien den Speicherort nicht füllen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V12.2 – Dateien aus nicht vertrauenswürdigen Quellen auf erwarteten Dateityp überprüfen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V12.4 – Dateien mit limitierten Berechtigungen speichern und auf bösartigen Inhalt überprüfen( durch Anti Virus Scanner)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V12.5 – Anwendung darf nur bestimmte Dateierweiterungen verarbeiten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1639"/>
                  </a:ext>
                </a:extLst>
              </a:tr>
              <a:tr h="20260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020467"/>
                  </a:ext>
                </a:extLst>
              </a:tr>
              <a:tr h="145043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Benutzer kann Daten nur im vorgegebenen Pfad speichern und Ablageort nicht beeinflussen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 Größe einer Datei festlegen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 Anzahl von Dateien festlegen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[Manueller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[Automatisierter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[Pentest]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[Code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[TId]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1" marR="50931" marT="0" marB="0"/>
                </a:tc>
                <a:extLst>
                  <a:ext uri="{0D108BD9-81ED-4DB2-BD59-A6C34878D82A}">
                    <a16:rowId xmlns:a16="http://schemas.microsoft.com/office/drawing/2014/main" val="422057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3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7FE02-7DDB-9F27-CF04-209C02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endParaRPr lang="de-DE" sz="4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1DB4896-2971-5A46-1BC7-B19777EA8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870907"/>
              </p:ext>
            </p:extLst>
          </p:nvPr>
        </p:nvGraphicFramePr>
        <p:xfrm>
          <a:off x="4594225" y="1614759"/>
          <a:ext cx="6683377" cy="365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45">
                  <a:extLst>
                    <a:ext uri="{9D8B030D-6E8A-4147-A177-3AD203B41FA5}">
                      <a16:colId xmlns:a16="http://schemas.microsoft.com/office/drawing/2014/main" val="4079943083"/>
                    </a:ext>
                  </a:extLst>
                </a:gridCol>
                <a:gridCol w="1056670">
                  <a:extLst>
                    <a:ext uri="{9D8B030D-6E8A-4147-A177-3AD203B41FA5}">
                      <a16:colId xmlns:a16="http://schemas.microsoft.com/office/drawing/2014/main" val="1055306971"/>
                    </a:ext>
                  </a:extLst>
                </a:gridCol>
                <a:gridCol w="1631458">
                  <a:extLst>
                    <a:ext uri="{9D8B030D-6E8A-4147-A177-3AD203B41FA5}">
                      <a16:colId xmlns:a16="http://schemas.microsoft.com/office/drawing/2014/main" val="2293334910"/>
                    </a:ext>
                  </a:extLst>
                </a:gridCol>
                <a:gridCol w="1006753">
                  <a:extLst>
                    <a:ext uri="{9D8B030D-6E8A-4147-A177-3AD203B41FA5}">
                      <a16:colId xmlns:a16="http://schemas.microsoft.com/office/drawing/2014/main" val="3746737080"/>
                    </a:ext>
                  </a:extLst>
                </a:gridCol>
                <a:gridCol w="1377341">
                  <a:extLst>
                    <a:ext uri="{9D8B030D-6E8A-4147-A177-3AD203B41FA5}">
                      <a16:colId xmlns:a16="http://schemas.microsoft.com/office/drawing/2014/main" val="824978449"/>
                    </a:ext>
                  </a:extLst>
                </a:gridCol>
                <a:gridCol w="917510">
                  <a:extLst>
                    <a:ext uri="{9D8B030D-6E8A-4147-A177-3AD203B41FA5}">
                      <a16:colId xmlns:a16="http://schemas.microsoft.com/office/drawing/2014/main" val="4110725165"/>
                    </a:ext>
                  </a:extLst>
                </a:gridCol>
              </a:tblGrid>
              <a:tr h="183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extLst>
                  <a:ext uri="{0D108BD9-81ED-4DB2-BD59-A6C34878D82A}">
                    <a16:rowId xmlns:a16="http://schemas.microsoft.com/office/drawing/2014/main" val="402381201"/>
                  </a:ext>
                </a:extLst>
              </a:tr>
              <a:tr h="649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R8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Unzureichende Nutzung von Monitoring und Logging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[Mittel]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[Reduzieren]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extLst>
                  <a:ext uri="{0D108BD9-81ED-4DB2-BD59-A6C34878D82A}">
                    <a16:rowId xmlns:a16="http://schemas.microsoft.com/office/drawing/2014/main" val="1078621660"/>
                  </a:ext>
                </a:extLst>
              </a:tr>
              <a:tr h="18332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83613"/>
                  </a:ext>
                </a:extLst>
              </a:tr>
              <a:tr h="18332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Um mögliche Angriffe zu erkennen ist ein ausreichendes Logging und Analyse von Login, Ausgeführte und Veränderte Daten wichtig,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20067"/>
                  </a:ext>
                </a:extLst>
              </a:tr>
              <a:tr h="18332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75003"/>
                  </a:ext>
                </a:extLst>
              </a:tr>
              <a:tr h="43550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V7.1 – Logging Inhalte (Keine Credentials oder andere sensitiven Daten loggen, Session Tokens in einer gehaschten form, erfolgreiche und fehlgeschlagene Authentifizierungen und Fehler, sowie zum analysieren benötigten Informationen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V7.3 –  Logging schützen ( Komponenten sind encoded, geschützt vor unatuhorisiertem Zugriff, Timezone …</a:t>
                      </a:r>
                      <a:endParaRPr lang="de-DE" sz="10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V7.4 – Umgang mit Errors ( Meldung bei Fehlern, für ertwartete und unerwartete Fehler exception/error handler 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18238"/>
                  </a:ext>
                </a:extLst>
              </a:tr>
              <a:tr h="183328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37686"/>
                  </a:ext>
                </a:extLst>
              </a:tr>
              <a:tr h="115381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Fehlerprotokollierung, Alerting bei wichtigen Fehlern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Logging von Konfigurations- ( Ausgeführte und Veränderte?) und Logdaten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[Manueller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[Automatisierter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[Pentest]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[Code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[TId]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360" marR="49360" marT="0" marB="0"/>
                </a:tc>
                <a:extLst>
                  <a:ext uri="{0D108BD9-81ED-4DB2-BD59-A6C34878D82A}">
                    <a16:rowId xmlns:a16="http://schemas.microsoft.com/office/drawing/2014/main" val="173300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7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0097E5-4824-2EEF-54F4-72AA0DDD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endParaRPr lang="de-DE" sz="4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C536BFE-CCD3-58EE-AE31-BF5A3012A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25930"/>
              </p:ext>
            </p:extLst>
          </p:nvPr>
        </p:nvGraphicFramePr>
        <p:xfrm>
          <a:off x="4594225" y="1413707"/>
          <a:ext cx="6683378" cy="365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43">
                  <a:extLst>
                    <a:ext uri="{9D8B030D-6E8A-4147-A177-3AD203B41FA5}">
                      <a16:colId xmlns:a16="http://schemas.microsoft.com/office/drawing/2014/main" val="2950927603"/>
                    </a:ext>
                  </a:extLst>
                </a:gridCol>
                <a:gridCol w="1243283">
                  <a:extLst>
                    <a:ext uri="{9D8B030D-6E8A-4147-A177-3AD203B41FA5}">
                      <a16:colId xmlns:a16="http://schemas.microsoft.com/office/drawing/2014/main" val="2752208769"/>
                    </a:ext>
                  </a:extLst>
                </a:gridCol>
                <a:gridCol w="1635252">
                  <a:extLst>
                    <a:ext uri="{9D8B030D-6E8A-4147-A177-3AD203B41FA5}">
                      <a16:colId xmlns:a16="http://schemas.microsoft.com/office/drawing/2014/main" val="1422938858"/>
                    </a:ext>
                  </a:extLst>
                </a:gridCol>
                <a:gridCol w="990300">
                  <a:extLst>
                    <a:ext uri="{9D8B030D-6E8A-4147-A177-3AD203B41FA5}">
                      <a16:colId xmlns:a16="http://schemas.microsoft.com/office/drawing/2014/main" val="1429004897"/>
                    </a:ext>
                  </a:extLst>
                </a:gridCol>
                <a:gridCol w="1317364">
                  <a:extLst>
                    <a:ext uri="{9D8B030D-6E8A-4147-A177-3AD203B41FA5}">
                      <a16:colId xmlns:a16="http://schemas.microsoft.com/office/drawing/2014/main" val="3443966270"/>
                    </a:ext>
                  </a:extLst>
                </a:gridCol>
                <a:gridCol w="830136">
                  <a:extLst>
                    <a:ext uri="{9D8B030D-6E8A-4147-A177-3AD203B41FA5}">
                      <a16:colId xmlns:a16="http://schemas.microsoft.com/office/drawing/2014/main" val="2754062674"/>
                    </a:ext>
                  </a:extLst>
                </a:gridCol>
              </a:tblGrid>
              <a:tr h="189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extLst>
                  <a:ext uri="{0D108BD9-81ED-4DB2-BD59-A6C34878D82A}">
                    <a16:rowId xmlns:a16="http://schemas.microsoft.com/office/drawing/2014/main" val="1225173815"/>
                  </a:ext>
                </a:extLst>
              </a:tr>
              <a:tr h="449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R9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Nutzung unsicherer Komponenten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[Mittel]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[Niedrig]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[Sehr hoch]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[Mittel]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[Niedrig]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[Vermeiden]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extLst>
                  <a:ext uri="{0D108BD9-81ED-4DB2-BD59-A6C34878D82A}">
                    <a16:rowId xmlns:a16="http://schemas.microsoft.com/office/drawing/2014/main" val="4163943801"/>
                  </a:ext>
                </a:extLst>
              </a:tr>
              <a:tr h="18927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10"/>
                  </a:ext>
                </a:extLst>
              </a:tr>
              <a:tr h="18927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Nutzung von unsicheren Komponenten wie unsichere und externe libraries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5436"/>
                  </a:ext>
                </a:extLst>
              </a:tr>
              <a:tr h="18927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59813"/>
                  </a:ext>
                </a:extLst>
              </a:tr>
              <a:tr h="97033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CON.8.A6 – Verwendung von externen Bibliotheken aus vertrauenswürdigen Quellen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CON.8.20 – Externe Komponenten überprüfen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CON.8.A17 – Vertrauenswürdige Entwicklungswerkzeuge auswählen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V14.2 – Dependencies ( Jede Komponente Up-to-Date, unnötige Komponenten entfernen, 3rd-Party Komponenten von sicheren Quellen nutzen, 3rd party libraries sandboxen)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23752"/>
                  </a:ext>
                </a:extLst>
              </a:tr>
              <a:tr h="18927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77013"/>
                  </a:ext>
                </a:extLst>
              </a:tr>
              <a:tr h="119121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Integrität und Aktualität der externen Bibliotheken sicherstellen – von sicheren/verifizierten Quellen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[Manueller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[Automatisierter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[Pentest]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[Code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[TId]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29" marR="47929" marT="0" marB="0"/>
                </a:tc>
                <a:extLst>
                  <a:ext uri="{0D108BD9-81ED-4DB2-BD59-A6C34878D82A}">
                    <a16:rowId xmlns:a16="http://schemas.microsoft.com/office/drawing/2014/main" val="278497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0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5AE4E-C800-DE90-C4DC-AAABDA20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endParaRPr lang="de-DE" sz="4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F8A7666-8FFA-FE92-6B47-88B115337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207366"/>
              </p:ext>
            </p:extLst>
          </p:nvPr>
        </p:nvGraphicFramePr>
        <p:xfrm>
          <a:off x="4594225" y="1465818"/>
          <a:ext cx="6683378" cy="472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56">
                  <a:extLst>
                    <a:ext uri="{9D8B030D-6E8A-4147-A177-3AD203B41FA5}">
                      <a16:colId xmlns:a16="http://schemas.microsoft.com/office/drawing/2014/main" val="3058177490"/>
                    </a:ext>
                  </a:extLst>
                </a:gridCol>
                <a:gridCol w="1120468">
                  <a:extLst>
                    <a:ext uri="{9D8B030D-6E8A-4147-A177-3AD203B41FA5}">
                      <a16:colId xmlns:a16="http://schemas.microsoft.com/office/drawing/2014/main" val="1083334256"/>
                    </a:ext>
                  </a:extLst>
                </a:gridCol>
                <a:gridCol w="1763060">
                  <a:extLst>
                    <a:ext uri="{9D8B030D-6E8A-4147-A177-3AD203B41FA5}">
                      <a16:colId xmlns:a16="http://schemas.microsoft.com/office/drawing/2014/main" val="2811477483"/>
                    </a:ext>
                  </a:extLst>
                </a:gridCol>
                <a:gridCol w="1041605">
                  <a:extLst>
                    <a:ext uri="{9D8B030D-6E8A-4147-A177-3AD203B41FA5}">
                      <a16:colId xmlns:a16="http://schemas.microsoft.com/office/drawing/2014/main" val="2065731327"/>
                    </a:ext>
                  </a:extLst>
                </a:gridCol>
                <a:gridCol w="1151138">
                  <a:extLst>
                    <a:ext uri="{9D8B030D-6E8A-4147-A177-3AD203B41FA5}">
                      <a16:colId xmlns:a16="http://schemas.microsoft.com/office/drawing/2014/main" val="2245930323"/>
                    </a:ext>
                  </a:extLst>
                </a:gridCol>
                <a:gridCol w="929151">
                  <a:extLst>
                    <a:ext uri="{9D8B030D-6E8A-4147-A177-3AD203B41FA5}">
                      <a16:colId xmlns:a16="http://schemas.microsoft.com/office/drawing/2014/main" val="591105999"/>
                    </a:ext>
                  </a:extLst>
                </a:gridCol>
              </a:tblGrid>
              <a:tr h="205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extLst>
                  <a:ext uri="{0D108BD9-81ED-4DB2-BD59-A6C34878D82A}">
                    <a16:rowId xmlns:a16="http://schemas.microsoft.com/office/drawing/2014/main" val="2485501107"/>
                  </a:ext>
                </a:extLst>
              </a:tr>
              <a:tr h="565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Unzureichendes Session-Management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[Reduzieren]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047" marR="54047" marT="0" marB="0"/>
                </a:tc>
                <a:extLst>
                  <a:ext uri="{0D108BD9-81ED-4DB2-BD59-A6C34878D82A}">
                    <a16:rowId xmlns:a16="http://schemas.microsoft.com/office/drawing/2014/main" val="4029401601"/>
                  </a:ext>
                </a:extLst>
              </a:tr>
              <a:tr h="20574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9517"/>
                  </a:ext>
                </a:extLst>
              </a:tr>
              <a:tr h="38578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Wird eine Session-ID sichtbar ausgegeben und wird ausgelesen, kann diese für Angriffe ausgenutzt werden (Ausgeben als autorisierten Benutzer für Zugriff auf Webanwendung)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75045"/>
                  </a:ext>
                </a:extLst>
              </a:tr>
              <a:tr h="20574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14770"/>
                  </a:ext>
                </a:extLst>
              </a:tr>
              <a:tr h="20574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3.1 – Session Token nie in URL Parameter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3.2 – Session Token (Neue Session-ID bei jeder User Authentifizierung, Speichern der Tokens mit sicheren Methoden, generieren durch kryptografische Algorithmen)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3.3 – Session beenden(Logout invalidiert Session Token, Re-authentifizierung, nach Passwort Änderung aktive Session terminieren, User soll aktiven Session sehen und sich abmelden können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 4.0.3 3.7 – Anwendung hat valide Login Session/benötigt weitere Authentifizierung bevor sensitive Daten oder Veränderungen am Account durchgeführt werden</a:t>
                      </a:r>
                    </a:p>
                  </a:txBody>
                  <a:tcPr marL="54047" marR="54047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99988"/>
                  </a:ext>
                </a:extLst>
              </a:tr>
              <a:tr h="20574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7748"/>
                  </a:ext>
                </a:extLst>
              </a:tr>
              <a:tr h="1472938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Session Time Out bei Inaktivität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Session-ID nicht in URL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Neue Session-ID bei jeder User Authentifizierung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[Manueller Test]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[Automatisierter Test]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[Pentest]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[Code Review]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[TId]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47" marR="54047" marT="0" marB="0"/>
                </a:tc>
                <a:extLst>
                  <a:ext uri="{0D108BD9-81ED-4DB2-BD59-A6C34878D82A}">
                    <a16:rowId xmlns:a16="http://schemas.microsoft.com/office/drawing/2014/main" val="77138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9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4E66CF88-2FEA-D8C2-E75E-D147578E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de-DE" err="1"/>
              <a:t>VieleN</a:t>
            </a:r>
            <a:r>
              <a:rPr lang="de-DE"/>
              <a:t> Dank!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FECF1EF4-2143-4785-EF64-46C00729B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81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06C2BC-66AA-AD45-4962-2D77E127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566738"/>
            <a:ext cx="98298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9A8E3DF5-E8C1-1EED-9D32-0ADF332533F0}"/>
              </a:ext>
            </a:extLst>
          </p:cNvPr>
          <p:cNvSpPr txBox="1"/>
          <p:nvPr/>
        </p:nvSpPr>
        <p:spPr>
          <a:xfrm>
            <a:off x="3120181" y="336331"/>
            <a:ext cx="53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Technologien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5CC083-BA8F-588A-C7C9-BEB162B535E3}"/>
              </a:ext>
            </a:extLst>
          </p:cNvPr>
          <p:cNvSpPr txBox="1"/>
          <p:nvPr/>
        </p:nvSpPr>
        <p:spPr>
          <a:xfrm>
            <a:off x="956442" y="1723697"/>
            <a:ext cx="3048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Django</a:t>
            </a:r>
          </a:p>
          <a:p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dirty="0"/>
              <a:t>Python Web Framework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security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System zur Benutzerauthentifizierung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Standard-ORM</a:t>
            </a:r>
          </a:p>
          <a:p>
            <a:pPr marL="285750" indent="-285750">
              <a:buFontTx/>
              <a:buChar char="-"/>
            </a:pPr>
            <a:r>
              <a:rPr lang="de-DE" dirty="0"/>
              <a:t>SQL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(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parameterization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Cross site request forgery (CSRF) protection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Cross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scripting</a:t>
            </a:r>
            <a:r>
              <a:rPr lang="de-DE" dirty="0"/>
              <a:t> (XSS) </a:t>
            </a:r>
            <a:r>
              <a:rPr lang="de-DE" dirty="0" err="1"/>
              <a:t>protection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91DF0D-3D7C-0290-940F-E3B7C617C19E}"/>
              </a:ext>
            </a:extLst>
          </p:cNvPr>
          <p:cNvSpPr txBox="1"/>
          <p:nvPr/>
        </p:nvSpPr>
        <p:spPr>
          <a:xfrm>
            <a:off x="3899235" y="1723697"/>
            <a:ext cx="22514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Gunicorn</a:t>
            </a:r>
            <a:endParaRPr lang="de-DE" sz="2800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Python Web Server Gateway Interface (WSGI) HTTP </a:t>
            </a:r>
            <a:r>
              <a:rPr lang="de-DE" dirty="0" err="1"/>
              <a:t>server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Übersetzt </a:t>
            </a:r>
            <a:r>
              <a:rPr lang="de-DE" dirty="0" err="1"/>
              <a:t>request</a:t>
            </a:r>
            <a:r>
              <a:rPr lang="de-DE" dirty="0"/>
              <a:t> für Django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CC74FB-CA6D-F8EC-9D29-4454DF52A7FD}"/>
              </a:ext>
            </a:extLst>
          </p:cNvPr>
          <p:cNvSpPr txBox="1"/>
          <p:nvPr/>
        </p:nvSpPr>
        <p:spPr>
          <a:xfrm>
            <a:off x="6259941" y="1723697"/>
            <a:ext cx="2623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PostgreSQL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Relationale Datenbank</a:t>
            </a:r>
          </a:p>
          <a:p>
            <a:pPr marL="285750" indent="-285750">
              <a:buFontTx/>
              <a:buChar char="-"/>
            </a:pPr>
            <a:r>
              <a:rPr lang="de-DE" dirty="0"/>
              <a:t>Direkt kompatibel mit Django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91FC-DC56-AF19-0CD6-AF0D2F283B05}"/>
              </a:ext>
            </a:extLst>
          </p:cNvPr>
          <p:cNvSpPr txBox="1"/>
          <p:nvPr/>
        </p:nvSpPr>
        <p:spPr>
          <a:xfrm>
            <a:off x="8729872" y="1723697"/>
            <a:ext cx="2623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Nginx</a:t>
            </a:r>
            <a:endParaRPr lang="de-DE" sz="2800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Webserver und Reverse Proxy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Verarbeitet </a:t>
            </a:r>
            <a:r>
              <a:rPr lang="de-DE" dirty="0" err="1"/>
              <a:t>request</a:t>
            </a:r>
            <a:r>
              <a:rPr lang="de-DE" dirty="0"/>
              <a:t> und gibt sie an die Anwendung weiter</a:t>
            </a:r>
          </a:p>
        </p:txBody>
      </p:sp>
    </p:spTree>
    <p:extLst>
      <p:ext uri="{BB962C8B-B14F-4D97-AF65-F5344CB8AC3E}">
        <p14:creationId xmlns:p14="http://schemas.microsoft.com/office/powerpoint/2010/main" val="407470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BC22-4E22-4BCA-9F18-47C59C82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92557"/>
            <a:ext cx="10515600" cy="1325563"/>
          </a:xfrm>
        </p:spPr>
        <p:txBody>
          <a:bodyPr/>
          <a:lstStyle/>
          <a:p>
            <a:r>
              <a:rPr lang="de-DE"/>
              <a:t>Schutzobjekte und Schutzziele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7A7861-025D-4164-9289-6181C47B0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3838"/>
              </p:ext>
            </p:extLst>
          </p:nvPr>
        </p:nvGraphicFramePr>
        <p:xfrm>
          <a:off x="539496" y="1442042"/>
          <a:ext cx="11058061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688928603"/>
                    </a:ext>
                  </a:extLst>
                </a:gridCol>
                <a:gridCol w="3220788">
                  <a:extLst>
                    <a:ext uri="{9D8B030D-6E8A-4147-A177-3AD203B41FA5}">
                      <a16:colId xmlns:a16="http://schemas.microsoft.com/office/drawing/2014/main" val="2452068647"/>
                    </a:ext>
                  </a:extLst>
                </a:gridCol>
                <a:gridCol w="1312067">
                  <a:extLst>
                    <a:ext uri="{9D8B030D-6E8A-4147-A177-3AD203B41FA5}">
                      <a16:colId xmlns:a16="http://schemas.microsoft.com/office/drawing/2014/main" val="406034075"/>
                    </a:ext>
                  </a:extLst>
                </a:gridCol>
                <a:gridCol w="1027521">
                  <a:extLst>
                    <a:ext uri="{9D8B030D-6E8A-4147-A177-3AD203B41FA5}">
                      <a16:colId xmlns:a16="http://schemas.microsoft.com/office/drawing/2014/main" val="3059747747"/>
                    </a:ext>
                  </a:extLst>
                </a:gridCol>
                <a:gridCol w="1213173">
                  <a:extLst>
                    <a:ext uri="{9D8B030D-6E8A-4147-A177-3AD203B41FA5}">
                      <a16:colId xmlns:a16="http://schemas.microsoft.com/office/drawing/2014/main" val="3095315455"/>
                    </a:ext>
                  </a:extLst>
                </a:gridCol>
                <a:gridCol w="3777782">
                  <a:extLst>
                    <a:ext uri="{9D8B030D-6E8A-4147-A177-3AD203B41FA5}">
                      <a16:colId xmlns:a16="http://schemas.microsoft.com/office/drawing/2014/main" val="29455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Schutzobjekt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Vertraulichkeit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Integrität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Verfügbarkeit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Sonstiges/Bemerkungen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6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Webanwendung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7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DB-Server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1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Konfigurationsdaten (Webserver)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X(3) Abhängig von den benötigten Inhalten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1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Logdaten (Webserver)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Konfigurationsdaten (Webanwendung)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X(3) Abhängig von den benötigten Inhalten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1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Logdaten (Webanwendung)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Gesundheitsdaten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6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Persönliche Daten ( Name, Adresse, usw.)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Anmeldedaten (Patient, Arzt)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7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45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BC22-4E22-4BCA-9F18-47C59C82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20" y="410845"/>
            <a:ext cx="10515600" cy="1325563"/>
          </a:xfrm>
        </p:spPr>
        <p:txBody>
          <a:bodyPr/>
          <a:lstStyle/>
          <a:p>
            <a:r>
              <a:rPr lang="de-DE"/>
              <a:t>Schutzobjekte und Schutzziele (2)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7A7861-025D-4164-9289-6181C47B0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03753"/>
              </p:ext>
            </p:extLst>
          </p:nvPr>
        </p:nvGraphicFramePr>
        <p:xfrm>
          <a:off x="612820" y="1432898"/>
          <a:ext cx="10740980" cy="4226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92">
                  <a:extLst>
                    <a:ext uri="{9D8B030D-6E8A-4147-A177-3AD203B41FA5}">
                      <a16:colId xmlns:a16="http://schemas.microsoft.com/office/drawing/2014/main" val="2452068647"/>
                    </a:ext>
                  </a:extLst>
                </a:gridCol>
                <a:gridCol w="2761488">
                  <a:extLst>
                    <a:ext uri="{9D8B030D-6E8A-4147-A177-3AD203B41FA5}">
                      <a16:colId xmlns:a16="http://schemas.microsoft.com/office/drawing/2014/main" val="4284530497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40603407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059747747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3095315455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9455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Schutzobjekt</a:t>
                      </a:r>
                    </a:p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Vertraulichkeit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Integrität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Verfügbarkeit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Sonstiges/Bemerkungen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6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Logdaten (Datenbank)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X(3)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X(3) Abhängig von den benötigten Inhalten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2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Konfigurationsdaten (Datenbank)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X(3)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6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Anwendungs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Sitzungsdaten (Benutzer)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abhängig von den Inhalten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1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Sitzungscookies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A16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Statische Webseiteninhalte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1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Datenbank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Webserver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6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7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31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BCFECF-3726-6162-13BF-B9AB9FF9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de-DE" sz="3100"/>
              <a:t>Risikoregister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29A15A-920B-4DEE-992A-548720AEA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268122"/>
              </p:ext>
            </p:extLst>
          </p:nvPr>
        </p:nvGraphicFramePr>
        <p:xfrm>
          <a:off x="4594224" y="1595802"/>
          <a:ext cx="6862052" cy="392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6">
                  <a:extLst>
                    <a:ext uri="{9D8B030D-6E8A-4147-A177-3AD203B41FA5}">
                      <a16:colId xmlns:a16="http://schemas.microsoft.com/office/drawing/2014/main" val="83428929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512445672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224895863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58299313"/>
                    </a:ext>
                  </a:extLst>
                </a:gridCol>
                <a:gridCol w="119481">
                  <a:extLst>
                    <a:ext uri="{9D8B030D-6E8A-4147-A177-3AD203B41FA5}">
                      <a16:colId xmlns:a16="http://schemas.microsoft.com/office/drawing/2014/main" val="1735319510"/>
                    </a:ext>
                  </a:extLst>
                </a:gridCol>
                <a:gridCol w="730911">
                  <a:extLst>
                    <a:ext uri="{9D8B030D-6E8A-4147-A177-3AD203B41FA5}">
                      <a16:colId xmlns:a16="http://schemas.microsoft.com/office/drawing/2014/main" val="1322456438"/>
                    </a:ext>
                  </a:extLst>
                </a:gridCol>
                <a:gridCol w="107912">
                  <a:extLst>
                    <a:ext uri="{9D8B030D-6E8A-4147-A177-3AD203B41FA5}">
                      <a16:colId xmlns:a16="http://schemas.microsoft.com/office/drawing/2014/main" val="1923080016"/>
                    </a:ext>
                  </a:extLst>
                </a:gridCol>
                <a:gridCol w="677316">
                  <a:extLst>
                    <a:ext uri="{9D8B030D-6E8A-4147-A177-3AD203B41FA5}">
                      <a16:colId xmlns:a16="http://schemas.microsoft.com/office/drawing/2014/main" val="1414732927"/>
                    </a:ext>
                  </a:extLst>
                </a:gridCol>
              </a:tblGrid>
              <a:tr h="1815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extLst>
                  <a:ext uri="{0D108BD9-81ED-4DB2-BD59-A6C34878D82A}">
                    <a16:rowId xmlns:a16="http://schemas.microsoft.com/office/drawing/2014/main" val="3450250315"/>
                  </a:ext>
                </a:extLst>
              </a:tr>
              <a:tr h="585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Unbefugte ohne Benutzer in der Anwendung können Gesundheitsdaten oder persönliche Daten anderer Benutzer sehen.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847" marR="368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Sehr hoch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847" marR="368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847" marR="368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Reduzieren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Reduzieren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extLst>
                  <a:ext uri="{0D108BD9-81ED-4DB2-BD59-A6C34878D82A}">
                    <a16:rowId xmlns:a16="http://schemas.microsoft.com/office/drawing/2014/main" val="3791508735"/>
                  </a:ext>
                </a:extLst>
              </a:tr>
              <a:tr h="181553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0777"/>
                  </a:ext>
                </a:extLst>
              </a:tr>
              <a:tr h="335424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Unbefugte ohne Benutzer in der Anwendung können Gesundheitsdaten oder persönliche Daten anderer Benutzer sehen.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Betrifft: A8, A9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26151"/>
                  </a:ext>
                </a:extLst>
              </a:tr>
              <a:tr h="181553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12199"/>
                  </a:ext>
                </a:extLst>
              </a:tr>
              <a:tr h="643164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Alle Zugriffe auf die Anwendung müssen authentifiziert erfolgen.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DSGVO schreibt Schutz der Daten gesetzlich vor.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BSI CON.10.A1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OWASP V1.2.3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54668"/>
                  </a:ext>
                </a:extLst>
              </a:tr>
              <a:tr h="18155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54540"/>
                  </a:ext>
                </a:extLst>
              </a:tr>
              <a:tr h="145348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Benutzerverwaltung und Authentifizierung (Anmeldung) erzwingen vor Zugriff.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Manueller Test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Automatisierter Test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Pentest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Review (Manuell)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Manueller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Test</a:t>
                      </a:r>
                      <a:b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Automatisierter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Test</a:t>
                      </a:r>
                      <a:b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Pentest</a:t>
                      </a:r>
                      <a:b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Review (</a:t>
                      </a:r>
                      <a:r>
                        <a:rPr lang="en-US" sz="105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Manuell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[T4]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T5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47" marR="36847" marT="0" marB="0"/>
                </a:tc>
                <a:extLst>
                  <a:ext uri="{0D108BD9-81ED-4DB2-BD59-A6C34878D82A}">
                    <a16:rowId xmlns:a16="http://schemas.microsoft.com/office/drawing/2014/main" val="132656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3C234D-DDD1-374B-EA67-AA60CAC2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endParaRPr lang="de-DE" sz="4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0809100-C9DC-AB02-29D7-86DEDC03C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512605"/>
              </p:ext>
            </p:extLst>
          </p:nvPr>
        </p:nvGraphicFramePr>
        <p:xfrm>
          <a:off x="4594225" y="1570771"/>
          <a:ext cx="6683377" cy="369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84">
                  <a:extLst>
                    <a:ext uri="{9D8B030D-6E8A-4147-A177-3AD203B41FA5}">
                      <a16:colId xmlns:a16="http://schemas.microsoft.com/office/drawing/2014/main" val="2554313644"/>
                    </a:ext>
                  </a:extLst>
                </a:gridCol>
                <a:gridCol w="2463831">
                  <a:extLst>
                    <a:ext uri="{9D8B030D-6E8A-4147-A177-3AD203B41FA5}">
                      <a16:colId xmlns:a16="http://schemas.microsoft.com/office/drawing/2014/main" val="3103627621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2919377359"/>
                    </a:ext>
                  </a:extLst>
                </a:gridCol>
                <a:gridCol w="797598">
                  <a:extLst>
                    <a:ext uri="{9D8B030D-6E8A-4147-A177-3AD203B41FA5}">
                      <a16:colId xmlns:a16="http://schemas.microsoft.com/office/drawing/2014/main" val="3762041512"/>
                    </a:ext>
                  </a:extLst>
                </a:gridCol>
                <a:gridCol w="857203">
                  <a:extLst>
                    <a:ext uri="{9D8B030D-6E8A-4147-A177-3AD203B41FA5}">
                      <a16:colId xmlns:a16="http://schemas.microsoft.com/office/drawing/2014/main" val="3598722018"/>
                    </a:ext>
                  </a:extLst>
                </a:gridCol>
                <a:gridCol w="690488">
                  <a:extLst>
                    <a:ext uri="{9D8B030D-6E8A-4147-A177-3AD203B41FA5}">
                      <a16:colId xmlns:a16="http://schemas.microsoft.com/office/drawing/2014/main" val="985808904"/>
                    </a:ext>
                  </a:extLst>
                </a:gridCol>
              </a:tblGrid>
              <a:tr h="164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45" marR="34937" marT="0" marB="0"/>
                </a:tc>
                <a:extLst>
                  <a:ext uri="{0D108BD9-81ED-4DB2-BD59-A6C34878D82A}">
                    <a16:rowId xmlns:a16="http://schemas.microsoft.com/office/drawing/2014/main" val="2228596320"/>
                  </a:ext>
                </a:extLst>
              </a:tr>
              <a:tr h="529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R2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Benutzer der Anwendung können Gesundheitsdaten oder persönliche Daten anderer Benutzer sehen.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Sehr hoch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Reduzieren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extLst>
                  <a:ext uri="{0D108BD9-81ED-4DB2-BD59-A6C34878D82A}">
                    <a16:rowId xmlns:a16="http://schemas.microsoft.com/office/drawing/2014/main" val="3722338203"/>
                  </a:ext>
                </a:extLst>
              </a:tr>
              <a:tr h="16418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78071"/>
                  </a:ext>
                </a:extLst>
              </a:tr>
              <a:tr h="303336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Benutzer der Anwendung können Gesundheitsdaten oder persönliche Daten anderer Benutzer sehen.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Betrifft: A8, A9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87337"/>
                  </a:ext>
                </a:extLst>
              </a:tr>
              <a:tr h="16418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94083"/>
                  </a:ext>
                </a:extLst>
              </a:tr>
              <a:tr h="44248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Vor jedem Zugriff wird die Berechtigung des Benutzers geprüft. 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DSGVO schreibt Schutz der Daten gesetzlich vor.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CON.10.A2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83531"/>
                  </a:ext>
                </a:extLst>
              </a:tr>
              <a:tr h="1641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70936"/>
                  </a:ext>
                </a:extLst>
              </a:tr>
              <a:tr h="131163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Authentifizierung (Anmeldung) erzwingen vor Zugriff (siehe R1).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Autorisierung (Berechtigunbgsprüfung) erzwingen vor Zugriff.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Manueller Test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Automatisierter Test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Pentest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Review (manuell)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T6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T7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T8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[T9]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T10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37" marR="34937" marT="0" marB="0"/>
                </a:tc>
                <a:extLst>
                  <a:ext uri="{0D108BD9-81ED-4DB2-BD59-A6C34878D82A}">
                    <a16:rowId xmlns:a16="http://schemas.microsoft.com/office/drawing/2014/main" val="215244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1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603E1F-C522-A5BE-31BE-44CF592E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endParaRPr lang="de-DE" sz="4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BEA673D-ECC1-E213-479D-3B6FD5AD1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889263"/>
              </p:ext>
            </p:extLst>
          </p:nvPr>
        </p:nvGraphicFramePr>
        <p:xfrm>
          <a:off x="4594225" y="1561096"/>
          <a:ext cx="6683376" cy="326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25">
                  <a:extLst>
                    <a:ext uri="{9D8B030D-6E8A-4147-A177-3AD203B41FA5}">
                      <a16:colId xmlns:a16="http://schemas.microsoft.com/office/drawing/2014/main" val="4155254827"/>
                    </a:ext>
                  </a:extLst>
                </a:gridCol>
                <a:gridCol w="1199927">
                  <a:extLst>
                    <a:ext uri="{9D8B030D-6E8A-4147-A177-3AD203B41FA5}">
                      <a16:colId xmlns:a16="http://schemas.microsoft.com/office/drawing/2014/main" val="4167281684"/>
                    </a:ext>
                  </a:extLst>
                </a:gridCol>
                <a:gridCol w="1677440">
                  <a:extLst>
                    <a:ext uri="{9D8B030D-6E8A-4147-A177-3AD203B41FA5}">
                      <a16:colId xmlns:a16="http://schemas.microsoft.com/office/drawing/2014/main" val="3415180421"/>
                    </a:ext>
                  </a:extLst>
                </a:gridCol>
                <a:gridCol w="999105">
                  <a:extLst>
                    <a:ext uri="{9D8B030D-6E8A-4147-A177-3AD203B41FA5}">
                      <a16:colId xmlns:a16="http://schemas.microsoft.com/office/drawing/2014/main" val="409780187"/>
                    </a:ext>
                  </a:extLst>
                </a:gridCol>
                <a:gridCol w="1277281">
                  <a:extLst>
                    <a:ext uri="{9D8B030D-6E8A-4147-A177-3AD203B41FA5}">
                      <a16:colId xmlns:a16="http://schemas.microsoft.com/office/drawing/2014/main" val="2132539806"/>
                    </a:ext>
                  </a:extLst>
                </a:gridCol>
                <a:gridCol w="868198">
                  <a:extLst>
                    <a:ext uri="{9D8B030D-6E8A-4147-A177-3AD203B41FA5}">
                      <a16:colId xmlns:a16="http://schemas.microsoft.com/office/drawing/2014/main" val="517818125"/>
                    </a:ext>
                  </a:extLst>
                </a:gridCol>
              </a:tblGrid>
              <a:tr h="194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extLst>
                  <a:ext uri="{0D108BD9-81ED-4DB2-BD59-A6C34878D82A}">
                    <a16:rowId xmlns:a16="http://schemas.microsoft.com/office/drawing/2014/main" val="217019763"/>
                  </a:ext>
                </a:extLst>
              </a:tr>
              <a:tr h="458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R3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Sicherheit der Datenübertragung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[Sehr 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[Hoch]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Reduzieren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extLst>
                  <a:ext uri="{0D108BD9-81ED-4DB2-BD59-A6C34878D82A}">
                    <a16:rowId xmlns:a16="http://schemas.microsoft.com/office/drawing/2014/main" val="151734138"/>
                  </a:ext>
                </a:extLst>
              </a:tr>
              <a:tr h="194932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58486"/>
                  </a:ext>
                </a:extLst>
              </a:tr>
              <a:tr h="36302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Dateübertragung zwischen Webbrowser und Webserver und zwischen Webserver/Webanwendung und DB-Server könnte abgehört werden.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70997"/>
                  </a:ext>
                </a:extLst>
              </a:tr>
              <a:tr h="194932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26508"/>
                  </a:ext>
                </a:extLst>
              </a:tr>
              <a:tr h="699221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Alle Kommunikation/Datenübertragung muss sicher (vertraulich, integritätsgeschützt) erfolgen.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DSGVO schreibt Schutz der Daten gesetzlich vor.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CON.10.A14</a:t>
                      </a:r>
                      <a:b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Betrifft: A8, A9, A10, A18, A19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77721"/>
                  </a:ext>
                </a:extLst>
              </a:tr>
              <a:tr h="19493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829530"/>
                  </a:ext>
                </a:extLst>
              </a:tr>
              <a:tr h="96252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Überall HTTPS (http über TLS) einsetzen.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Manueller Test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Automatisierter Test]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Pentest</a:t>
                      </a:r>
                      <a:b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Review (SAST)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[TId]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82" marR="55482" marT="0" marB="0"/>
                </a:tc>
                <a:extLst>
                  <a:ext uri="{0D108BD9-81ED-4DB2-BD59-A6C34878D82A}">
                    <a16:rowId xmlns:a16="http://schemas.microsoft.com/office/drawing/2014/main" val="392663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69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254719-D2AE-043D-5B6E-AD3CA80C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endParaRPr lang="de-DE" sz="4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D36546A-7B38-5B6D-93DA-3D02ED434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060138"/>
              </p:ext>
            </p:extLst>
          </p:nvPr>
        </p:nvGraphicFramePr>
        <p:xfrm>
          <a:off x="4594225" y="1606527"/>
          <a:ext cx="6683377" cy="31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824">
                  <a:extLst>
                    <a:ext uri="{9D8B030D-6E8A-4147-A177-3AD203B41FA5}">
                      <a16:colId xmlns:a16="http://schemas.microsoft.com/office/drawing/2014/main" val="3618833813"/>
                    </a:ext>
                  </a:extLst>
                </a:gridCol>
                <a:gridCol w="1280331">
                  <a:extLst>
                    <a:ext uri="{9D8B030D-6E8A-4147-A177-3AD203B41FA5}">
                      <a16:colId xmlns:a16="http://schemas.microsoft.com/office/drawing/2014/main" val="3596317625"/>
                    </a:ext>
                  </a:extLst>
                </a:gridCol>
                <a:gridCol w="1724156">
                  <a:extLst>
                    <a:ext uri="{9D8B030D-6E8A-4147-A177-3AD203B41FA5}">
                      <a16:colId xmlns:a16="http://schemas.microsoft.com/office/drawing/2014/main" val="1000480370"/>
                    </a:ext>
                  </a:extLst>
                </a:gridCol>
                <a:gridCol w="1013507">
                  <a:extLst>
                    <a:ext uri="{9D8B030D-6E8A-4147-A177-3AD203B41FA5}">
                      <a16:colId xmlns:a16="http://schemas.microsoft.com/office/drawing/2014/main" val="4062593591"/>
                    </a:ext>
                  </a:extLst>
                </a:gridCol>
                <a:gridCol w="1127106">
                  <a:extLst>
                    <a:ext uri="{9D8B030D-6E8A-4147-A177-3AD203B41FA5}">
                      <a16:colId xmlns:a16="http://schemas.microsoft.com/office/drawing/2014/main" val="1235688363"/>
                    </a:ext>
                  </a:extLst>
                </a:gridCol>
                <a:gridCol w="877453">
                  <a:extLst>
                    <a:ext uri="{9D8B030D-6E8A-4147-A177-3AD203B41FA5}">
                      <a16:colId xmlns:a16="http://schemas.microsoft.com/office/drawing/2014/main" val="3518218499"/>
                    </a:ext>
                  </a:extLst>
                </a:gridCol>
              </a:tblGrid>
              <a:tr h="1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RisikoID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Bedrohung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Eintrittswahrscheinlichkeit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Auswirkungen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Risiko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Behandlung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extLst>
                  <a:ext uri="{0D108BD9-81ED-4DB2-BD59-A6C34878D82A}">
                    <a16:rowId xmlns:a16="http://schemas.microsoft.com/office/drawing/2014/main" val="2471041198"/>
                  </a:ext>
                </a:extLst>
              </a:tr>
              <a:tr h="1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R4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Datenmanipulation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Sehr hoch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Hoch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Reduzieren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extLst>
                  <a:ext uri="{0D108BD9-81ED-4DB2-BD59-A6C34878D82A}">
                    <a16:rowId xmlns:a16="http://schemas.microsoft.com/office/drawing/2014/main" val="2060627624"/>
                  </a:ext>
                </a:extLst>
              </a:tr>
              <a:tr h="198982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51335"/>
                  </a:ext>
                </a:extLst>
              </a:tr>
              <a:tr h="198982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Unbefugte könnten Daten (A8, A9) in der DB lesen oder verändern.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74130"/>
                  </a:ext>
                </a:extLst>
              </a:tr>
              <a:tr h="198982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Anforderungen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70208"/>
                  </a:ext>
                </a:extLst>
              </a:tr>
              <a:tr h="37535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 unbefugter Zugriff lesend oder schreibend muss verhindert werden.</a:t>
                      </a:r>
                      <a:b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DSGVO schreibt Schutz der Daten gesetzlich vor.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26028"/>
                  </a:ext>
                </a:extLst>
              </a:tr>
              <a:tr h="19898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Maßnahmen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Überprüfung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TestID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42855"/>
                  </a:ext>
                </a:extLst>
              </a:tr>
              <a:tr h="160263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Datenübertragung schützen (siehe R3).</a:t>
                      </a:r>
                      <a:b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Eingabevalidierung (Webanwendung), Zugriffskontrolle (Berechtigungsprüfung) in der Webanwendung + DB-Server.</a:t>
                      </a:r>
                      <a:b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Kryptografische Verschlüsselung mit Integritätsschutz anbringen. (optional)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Manueller Test</a:t>
                      </a:r>
                      <a:b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[Automatisierter Test]</a:t>
                      </a:r>
                      <a:b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[Pentest]</a:t>
                      </a:r>
                      <a:b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[Design Review]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Review (SAST)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[TId]</a:t>
                      </a:r>
                      <a:endParaRPr lang="de-D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49" marR="53549" marT="0" marB="0"/>
                </a:tc>
                <a:extLst>
                  <a:ext uri="{0D108BD9-81ED-4DB2-BD59-A6C34878D82A}">
                    <a16:rowId xmlns:a16="http://schemas.microsoft.com/office/drawing/2014/main" val="10685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890485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1801</Words>
  <Application>Microsoft Office PowerPoint</Application>
  <PresentationFormat>Breitbild</PresentationFormat>
  <Paragraphs>406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Tw Cen MT</vt:lpstr>
      <vt:lpstr>Tropfen</vt:lpstr>
      <vt:lpstr>Secure Systems –HealthAPP</vt:lpstr>
      <vt:lpstr>PowerPoint-Präsentation</vt:lpstr>
      <vt:lpstr>PowerPoint-Präsentation</vt:lpstr>
      <vt:lpstr>Schutzobjekte und Schutzziele</vt:lpstr>
      <vt:lpstr>Schutzobjekte und Schutzziele (2)</vt:lpstr>
      <vt:lpstr>Risikoregister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Juergen</dc:creator>
  <cp:lastModifiedBy>Niclas Dauster</cp:lastModifiedBy>
  <cp:revision>2</cp:revision>
  <dcterms:created xsi:type="dcterms:W3CDTF">2021-10-13T20:42:49Z</dcterms:created>
  <dcterms:modified xsi:type="dcterms:W3CDTF">2022-10-26T18:10:46Z</dcterms:modified>
</cp:coreProperties>
</file>