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67"/>
    <a:srgbClr val="E7E5D8"/>
    <a:srgbClr val="F4C833"/>
    <a:srgbClr val="EC6F41"/>
    <a:srgbClr val="27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24" d="100"/>
          <a:sy n="24" d="100"/>
        </p:scale>
        <p:origin x="1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0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6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7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2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0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742A-154C-4B0D-88CD-ECFE6CA6721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6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742A-154C-4B0D-88CD-ECFE6CA67218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B7CA-4F57-4CDC-915F-1970045C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mfs-pam-glider.github.io/GliderRodeo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B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AA9F3-630D-4A1E-9F14-46AA7A682B1C}"/>
              </a:ext>
            </a:extLst>
          </p:cNvPr>
          <p:cNvSpPr txBox="1"/>
          <p:nvPr/>
        </p:nvSpPr>
        <p:spPr>
          <a:xfrm>
            <a:off x="682388" y="656310"/>
            <a:ext cx="42563354" cy="5293757"/>
          </a:xfrm>
          <a:prstGeom prst="rect">
            <a:avLst/>
          </a:prstGeom>
          <a:solidFill>
            <a:srgbClr val="276BB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The PAM-Glider Rodeo</a:t>
            </a:r>
          </a:p>
          <a:p>
            <a:pPr algn="ctr"/>
            <a:r>
              <a:rPr lang="en-US" sz="96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Passive Acoustic Monitoring (PAM) Glider Comparison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66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Erik Norris</a:t>
            </a:r>
            <a:r>
              <a:rPr lang="en-US" sz="6600" baseline="300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1</a:t>
            </a:r>
            <a:r>
              <a:rPr lang="en-US" sz="66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, Shannon Rankin</a:t>
            </a:r>
            <a:r>
              <a:rPr lang="en-US" sz="6600" baseline="300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2</a:t>
            </a:r>
            <a:r>
              <a:rPr lang="en-US" sz="66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, Erin Oleson</a:t>
            </a:r>
            <a:r>
              <a:rPr lang="en-US" sz="6600" baseline="300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1</a:t>
            </a:r>
            <a:r>
              <a:rPr lang="en-US" sz="66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, Christian Reiss</a:t>
            </a:r>
            <a:r>
              <a:rPr lang="en-US" sz="6600" baseline="300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2</a:t>
            </a:r>
            <a:r>
              <a:rPr lang="en-US" sz="66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, Selene Fregosi</a:t>
            </a:r>
            <a:r>
              <a:rPr lang="en-US" sz="6600" baseline="300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3</a:t>
            </a:r>
            <a:r>
              <a:rPr lang="en-US" sz="66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, David K. Mellinger</a:t>
            </a:r>
            <a:r>
              <a:rPr lang="en-US" sz="6600" baseline="30000" dirty="0">
                <a:solidFill>
                  <a:srgbClr val="F4C833"/>
                </a:solidFill>
                <a:latin typeface="Arial Rounded MT Bold" panose="020F0704030504030204" pitchFamily="34" charset="0"/>
              </a:rPr>
              <a:t>4</a:t>
            </a:r>
            <a:endParaRPr lang="en-US" sz="6600" dirty="0">
              <a:solidFill>
                <a:srgbClr val="F4C83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EBFEE-7F86-496B-A19D-4572676543DA}"/>
              </a:ext>
            </a:extLst>
          </p:cNvPr>
          <p:cNvSpPr/>
          <p:nvPr/>
        </p:nvSpPr>
        <p:spPr>
          <a:xfrm>
            <a:off x="12821771" y="6800849"/>
            <a:ext cx="18516600" cy="21188023"/>
          </a:xfrm>
          <a:prstGeom prst="rect">
            <a:avLst/>
          </a:prstGeom>
          <a:solidFill>
            <a:srgbClr val="EC6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Come fly with us!</a:t>
            </a:r>
          </a:p>
          <a:p>
            <a:pPr algn="ctr"/>
            <a:r>
              <a:rPr lang="en-US" sz="1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Talk to us if you want to:</a:t>
            </a:r>
          </a:p>
          <a:p>
            <a:pPr marL="1371600" indent="-1371600">
              <a:buAutoNum type="alphaLcParenR"/>
            </a:pPr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Field test PAM gliders</a:t>
            </a:r>
          </a:p>
          <a:p>
            <a:pPr marL="1371600" indent="-1371600">
              <a:buAutoNum type="alphaLcParenR"/>
            </a:pPr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Field test other PAM systems</a:t>
            </a:r>
          </a:p>
          <a:p>
            <a:pPr marL="1371600" indent="-1371600">
              <a:buAutoNum type="alphaLcParenR"/>
            </a:pPr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Analyze rodeo data</a:t>
            </a:r>
          </a:p>
          <a:p>
            <a:pPr marL="1371600" indent="-1371600">
              <a:buAutoNum type="alphaLcParenR"/>
            </a:pPr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Discuss metrics to consider and compare</a:t>
            </a:r>
          </a:p>
          <a:p>
            <a:pPr algn="ctr"/>
            <a:endParaRPr lang="en-US" sz="4000" i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Anticipated dates</a:t>
            </a:r>
            <a:r>
              <a:rPr lang="en-US" sz="8000">
                <a:solidFill>
                  <a:schemeClr val="bg1"/>
                </a:solidFill>
                <a:latin typeface="Arial Rounded MT Bold" panose="020F0704030504030204" pitchFamily="34" charset="0"/>
              </a:rPr>
              <a:t>: two </a:t>
            </a:r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weeks each in late 2025 to mid 2026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8CAC32-1FA3-4FF7-8E82-087A874F2E37}"/>
              </a:ext>
            </a:extLst>
          </p:cNvPr>
          <p:cNvSpPr/>
          <p:nvPr/>
        </p:nvSpPr>
        <p:spPr>
          <a:xfrm>
            <a:off x="503556" y="16614144"/>
            <a:ext cx="11705765" cy="109869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7D202F-E574-46A9-B9C6-61B600510549}"/>
              </a:ext>
            </a:extLst>
          </p:cNvPr>
          <p:cNvSpPr/>
          <p:nvPr/>
        </p:nvSpPr>
        <p:spPr>
          <a:xfrm>
            <a:off x="31681784" y="13827547"/>
            <a:ext cx="11705765" cy="138096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MAP OF  CALIFORNIA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684F6-262F-4D9A-B351-162E993282B9}"/>
              </a:ext>
            </a:extLst>
          </p:cNvPr>
          <p:cNvSpPr/>
          <p:nvPr/>
        </p:nvSpPr>
        <p:spPr>
          <a:xfrm>
            <a:off x="0" y="27988875"/>
            <a:ext cx="43891200" cy="4899223"/>
          </a:xfrm>
          <a:prstGeom prst="rect">
            <a:avLst/>
          </a:prstGeom>
          <a:solidFill>
            <a:srgbClr val="258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>
                <a:latin typeface="Arial Rounded MT Bold" panose="020F0704030504030204" pitchFamily="34" charset="0"/>
              </a:rPr>
              <a:t>Participants: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8EBD8-50AC-43D3-ABB5-01A07A8EC8B7}"/>
              </a:ext>
            </a:extLst>
          </p:cNvPr>
          <p:cNvSpPr/>
          <p:nvPr/>
        </p:nvSpPr>
        <p:spPr>
          <a:xfrm>
            <a:off x="0" y="6800849"/>
            <a:ext cx="12821771" cy="9467355"/>
          </a:xfrm>
          <a:prstGeom prst="rect">
            <a:avLst/>
          </a:prstGeom>
          <a:solidFill>
            <a:srgbClr val="F4C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indent="-1143000" algn="ctr">
              <a:buFontTx/>
              <a:buChar char="-"/>
            </a:pPr>
            <a:endParaRPr lang="en-US" sz="8800" dirty="0"/>
          </a:p>
          <a:p>
            <a:endParaRPr lang="en-US" sz="8000" dirty="0">
              <a:latin typeface="Arial Rounded MT Bold" panose="020F0704030504030204" pitchFamily="34" charset="0"/>
            </a:endParaRPr>
          </a:p>
          <a:p>
            <a:pPr marL="1143000" indent="-1143000" algn="ctr">
              <a:buFontTx/>
              <a:buChar char="-"/>
            </a:pPr>
            <a:endParaRPr lang="en-US" sz="8800" dirty="0"/>
          </a:p>
          <a:p>
            <a:pPr marL="1143000" indent="-1143000" algn="ctr">
              <a:buFontTx/>
              <a:buChar char="-"/>
            </a:pPr>
            <a:endParaRPr lang="en-US" sz="8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4BDDF-8FF5-4616-8462-5FA7DD554944}"/>
              </a:ext>
            </a:extLst>
          </p:cNvPr>
          <p:cNvSpPr/>
          <p:nvPr/>
        </p:nvSpPr>
        <p:spPr>
          <a:xfrm>
            <a:off x="31338371" y="6800849"/>
            <a:ext cx="12571294" cy="6655077"/>
          </a:xfrm>
          <a:prstGeom prst="rect">
            <a:avLst/>
          </a:prstGeom>
          <a:solidFill>
            <a:srgbClr val="F4C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6567C-5A15-41FD-AA26-FA1DDD9E2613}"/>
              </a:ext>
            </a:extLst>
          </p:cNvPr>
          <p:cNvSpPr txBox="1"/>
          <p:nvPr/>
        </p:nvSpPr>
        <p:spPr>
          <a:xfrm>
            <a:off x="439025" y="7213583"/>
            <a:ext cx="118348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Rounded MT Bold" panose="020F0704030504030204" pitchFamily="34" charset="0"/>
              </a:rPr>
              <a:t>Testing 4 different gliders: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6600" dirty="0" err="1">
                <a:latin typeface="Arial Rounded MT Bold" panose="020F0704030504030204" pitchFamily="34" charset="0"/>
              </a:rPr>
              <a:t>Seaglider</a:t>
            </a:r>
            <a:endParaRPr lang="en-US" sz="6600" dirty="0">
              <a:latin typeface="Arial Rounded MT Bold" panose="020F0704030504030204" pitchFamily="34" charset="0"/>
            </a:endParaRPr>
          </a:p>
          <a:p>
            <a:pPr marL="1371600" indent="-1371600">
              <a:buFont typeface="+mj-lt"/>
              <a:buAutoNum type="arabicPeriod"/>
            </a:pPr>
            <a:r>
              <a:rPr lang="en-US" sz="6600" dirty="0">
                <a:latin typeface="Arial Rounded MT Bold" panose="020F0704030504030204" pitchFamily="34" charset="0"/>
              </a:rPr>
              <a:t>Slocum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6600" dirty="0" err="1">
                <a:latin typeface="Arial Rounded MT Bold" panose="020F0704030504030204" pitchFamily="34" charset="0"/>
              </a:rPr>
              <a:t>SeaExplorer</a:t>
            </a:r>
            <a:endParaRPr lang="en-US" sz="6600" dirty="0">
              <a:latin typeface="Arial Rounded MT Bold" panose="020F0704030504030204" pitchFamily="34" charset="0"/>
            </a:endParaRPr>
          </a:p>
          <a:p>
            <a:pPr marL="1371600" indent="-1371600">
              <a:buFont typeface="+mj-lt"/>
              <a:buAutoNum type="arabicPeriod"/>
            </a:pPr>
            <a:r>
              <a:rPr lang="en-US" sz="6600" dirty="0" err="1">
                <a:latin typeface="Arial Rounded MT Bold" panose="020F0704030504030204" pitchFamily="34" charset="0"/>
              </a:rPr>
              <a:t>OceanScout</a:t>
            </a:r>
            <a:endParaRPr lang="en-US" sz="6600" dirty="0">
              <a:latin typeface="Arial Rounded MT Bold" panose="020F0704030504030204" pitchFamily="34" charset="0"/>
            </a:endParaRPr>
          </a:p>
          <a:p>
            <a:endParaRPr lang="en-US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5AF87-D00C-4D93-BBA6-8FEAB667D87A}"/>
              </a:ext>
            </a:extLst>
          </p:cNvPr>
          <p:cNvSpPr txBox="1"/>
          <p:nvPr/>
        </p:nvSpPr>
        <p:spPr>
          <a:xfrm>
            <a:off x="31771989" y="7186138"/>
            <a:ext cx="1147375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Rounded MT Bold" panose="020F0704030504030204" pitchFamily="34" charset="0"/>
              </a:rPr>
              <a:t>Testing 3 integrated PAM systems: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6600" dirty="0">
                <a:latin typeface="Arial Rounded MT Bold" panose="020F0704030504030204" pitchFamily="34" charset="0"/>
              </a:rPr>
              <a:t>DMON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6600" dirty="0">
                <a:latin typeface="Arial Rounded MT Bold" panose="020F0704030504030204" pitchFamily="34" charset="0"/>
              </a:rPr>
              <a:t>WISPR</a:t>
            </a:r>
          </a:p>
          <a:p>
            <a:pPr marL="1371600" indent="-1371600">
              <a:buFont typeface="+mj-lt"/>
              <a:buAutoNum type="arabicPeriod"/>
            </a:pPr>
            <a:r>
              <a:rPr lang="en-US" sz="6600" dirty="0" err="1">
                <a:latin typeface="Arial Rounded MT Bold" panose="020F0704030504030204" pitchFamily="34" charset="0"/>
              </a:rPr>
              <a:t>Alseamar</a:t>
            </a:r>
            <a:r>
              <a:rPr lang="en-US" sz="6600" dirty="0">
                <a:latin typeface="Arial Rounded MT Bold" panose="020F0704030504030204" pitchFamily="34" charset="0"/>
              </a:rPr>
              <a:t> Acoustic Acquisition System</a:t>
            </a:r>
          </a:p>
          <a:p>
            <a:endParaRPr lang="en-US" sz="6600" dirty="0"/>
          </a:p>
        </p:txBody>
      </p:sp>
      <p:pic>
        <p:nvPicPr>
          <p:cNvPr id="1026" name="Picture 2" descr="What is the significance of the NOAA logo?">
            <a:extLst>
              <a:ext uri="{FF2B5EF4-FFF2-40B4-BE49-F238E27FC236}">
                <a16:creationId xmlns:a16="http://schemas.microsoft.com/office/drawing/2014/main" id="{FBCDD73D-47B5-446F-B4DC-D7F6F062C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149" y="28412157"/>
            <a:ext cx="5985163" cy="39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egon State University | Drupal.org">
            <a:extLst>
              <a:ext uri="{FF2B5EF4-FFF2-40B4-BE49-F238E27FC236}">
                <a16:creationId xmlns:a16="http://schemas.microsoft.com/office/drawing/2014/main" id="{127511ED-CD6E-4A80-943B-0663727C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559" y="28708758"/>
            <a:ext cx="8261384" cy="345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G2 Industry Members - Underwater Glider User Group (UG2)">
            <a:extLst>
              <a:ext uri="{FF2B5EF4-FFF2-40B4-BE49-F238E27FC236}">
                <a16:creationId xmlns:a16="http://schemas.microsoft.com/office/drawing/2014/main" id="{FDCED157-8F17-4EFF-8ADF-EA0DB92E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314" y="28677483"/>
            <a:ext cx="4324319" cy="345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CED6D5-F015-4409-BBE7-17F695C66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605" y="21713816"/>
            <a:ext cx="4877989" cy="48779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E8C048-647F-4024-AFE1-BFC5596894B8}"/>
              </a:ext>
            </a:extLst>
          </p:cNvPr>
          <p:cNvSpPr txBox="1"/>
          <p:nvPr/>
        </p:nvSpPr>
        <p:spPr>
          <a:xfrm>
            <a:off x="12985478" y="20352577"/>
            <a:ext cx="17920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 more info visit: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3A45DE-76EC-4A18-AC07-0D06803AAC80}"/>
              </a:ext>
            </a:extLst>
          </p:cNvPr>
          <p:cNvSpPr txBox="1"/>
          <p:nvPr/>
        </p:nvSpPr>
        <p:spPr>
          <a:xfrm>
            <a:off x="13180521" y="26633665"/>
            <a:ext cx="17920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200" dirty="0">
                <a:solidFill>
                  <a:schemeClr val="bg1"/>
                </a:solidFill>
                <a:latin typeface="Arial Rounded MT Bold" panose="020F07040305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https://nmfs-pam-glider.github.io/GliderRodeo</a:t>
            </a:r>
            <a:endParaRPr lang="en-US" sz="6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DF97AE6-5EEC-4246-B7AD-2A2DCACE5C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9914">
            <a:off x="25482612" y="-750720"/>
            <a:ext cx="3382468" cy="33824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22F51E6-71A8-436C-8472-3F9E3752F248}"/>
              </a:ext>
            </a:extLst>
          </p:cNvPr>
          <p:cNvSpPr/>
          <p:nvPr/>
        </p:nvSpPr>
        <p:spPr>
          <a:xfrm>
            <a:off x="0" y="12730601"/>
            <a:ext cx="12821771" cy="3537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9B7DE-C5C4-45C3-A111-BF958DCC2E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482" y="13455926"/>
            <a:ext cx="2818033" cy="2036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9F005-E204-4FAA-A0D4-9CFF640B6F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47" y="13104236"/>
            <a:ext cx="3901440" cy="21945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57F25F-F0EC-4C69-9BF5-1571047946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55" y="13373660"/>
            <a:ext cx="2403236" cy="24032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0A9A429-38C8-48A7-98B5-74BE16001F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52" y="13390846"/>
            <a:ext cx="4653901" cy="199452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B5362FA-A846-4A87-89B2-646E542335CC}"/>
              </a:ext>
            </a:extLst>
          </p:cNvPr>
          <p:cNvSpPr txBox="1"/>
          <p:nvPr/>
        </p:nvSpPr>
        <p:spPr>
          <a:xfrm>
            <a:off x="12248022" y="28458712"/>
            <a:ext cx="106243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Southwest Fisheries Science Center (SWFSC)</a:t>
            </a:r>
          </a:p>
          <a:p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Pacific Islands Fisheries Science Center (PIFSC)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38F250-266B-41F1-9212-96B4EC72EB1F}"/>
              </a:ext>
            </a:extLst>
          </p:cNvPr>
          <p:cNvSpPr txBox="1"/>
          <p:nvPr/>
        </p:nvSpPr>
        <p:spPr>
          <a:xfrm>
            <a:off x="2159989" y="16812225"/>
            <a:ext cx="8352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rial Rounded MT Bold" panose="020F0704030504030204" pitchFamily="34" charset="0"/>
              </a:rPr>
              <a:t>Hawaii Rodeo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04C280-CCA0-4935-B15E-C1FA11A8D2B5}"/>
              </a:ext>
            </a:extLst>
          </p:cNvPr>
          <p:cNvSpPr txBox="1"/>
          <p:nvPr/>
        </p:nvSpPr>
        <p:spPr>
          <a:xfrm>
            <a:off x="32227134" y="14221550"/>
            <a:ext cx="110895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rial Rounded MT Bold" panose="020F0704030504030204" pitchFamily="34" charset="0"/>
              </a:rPr>
              <a:t>West Coast Rodeo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0FF8B-E6F6-4088-8F02-74CE0DE85444}"/>
              </a:ext>
            </a:extLst>
          </p:cNvPr>
          <p:cNvSpPr txBox="1"/>
          <p:nvPr/>
        </p:nvSpPr>
        <p:spPr>
          <a:xfrm>
            <a:off x="34734004" y="28346140"/>
            <a:ext cx="89130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 NOAA Fisheries, Pacific Islands Fisheries Science Center</a:t>
            </a:r>
          </a:p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 NOAA Fisheries, Southwest Fisheries Science Center</a:t>
            </a:r>
          </a:p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3 Ocean Associates, Inc. contracted to NOAA PIFSC</a:t>
            </a:r>
          </a:p>
          <a:p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 Cooperative Institute for Marine Ecosystem and Resources Studies, Oregon State University and NOAA Pacific Marine Environmental Laboratory</a:t>
            </a:r>
          </a:p>
          <a:p>
            <a:endParaRPr lang="en-US" sz="6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4C5EF49-6B33-4039-82D0-EAFC1F2FBA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98" y="18727825"/>
            <a:ext cx="10643480" cy="8095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E27DF2-E563-4A43-A7F4-62449C8F18B3}"/>
              </a:ext>
            </a:extLst>
          </p:cNvPr>
          <p:cNvSpPr txBox="1"/>
          <p:nvPr/>
        </p:nvSpPr>
        <p:spPr>
          <a:xfrm>
            <a:off x="6075347" y="18873645"/>
            <a:ext cx="50442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Main Hawaiian</a:t>
            </a:r>
          </a:p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Islands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7364B1D-9052-4F47-B2D0-77EB545488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514" y="15848389"/>
            <a:ext cx="8686116" cy="116552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5FE95BF-469F-4A3E-A53F-C0CE9C18D2FD}"/>
              </a:ext>
            </a:extLst>
          </p:cNvPr>
          <p:cNvSpPr txBox="1"/>
          <p:nvPr/>
        </p:nvSpPr>
        <p:spPr>
          <a:xfrm>
            <a:off x="36578921" y="15997535"/>
            <a:ext cx="5146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 West Coast</a:t>
            </a:r>
          </a:p>
        </p:txBody>
      </p:sp>
    </p:spTree>
    <p:extLst>
      <p:ext uri="{BB962C8B-B14F-4D97-AF65-F5344CB8AC3E}">
        <p14:creationId xmlns:p14="http://schemas.microsoft.com/office/powerpoint/2010/main" val="422608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189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Yvonne Barkley</dc:creator>
  <cp:lastModifiedBy>Selene Fregosi</cp:lastModifiedBy>
  <cp:revision>32</cp:revision>
  <dcterms:created xsi:type="dcterms:W3CDTF">2024-08-28T23:28:56Z</dcterms:created>
  <dcterms:modified xsi:type="dcterms:W3CDTF">2024-09-04T00:53:21Z</dcterms:modified>
</cp:coreProperties>
</file>