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 Mono SemiBold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BC6B25-5346-45C6-8C8B-521A024D4554}">
  <a:tblStyle styleId="{10BC6B25-5346-45C6-8C8B-521A024D45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SemiBold-bold.fntdata"/><Relationship Id="rId22" Type="http://schemas.openxmlformats.org/officeDocument/2006/relationships/font" Target="fonts/RobotoMonoSemiBold-boldItalic.fntdata"/><Relationship Id="rId21" Type="http://schemas.openxmlformats.org/officeDocument/2006/relationships/font" Target="fonts/RobotoMonoSemiBold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MonoSemiBold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f97ec8e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f97ec8e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f97ec8e5f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f97ec8e5f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f97ec8e5f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f97ec8e5f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f97ec8e5f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f97ec8e5f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f97ec8e5f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f97ec8e5f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f97ec8e5f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f97ec8e5f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f97ec8e5f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f97ec8e5f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f97ec8e5f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f97ec8e5f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4035" r="4035" t="0"/>
          <a:stretch/>
        </p:blipFill>
        <p:spPr>
          <a:xfrm>
            <a:off x="6295300" y="1534850"/>
            <a:ext cx="1946025" cy="1030500"/>
          </a:xfrm>
          <a:prstGeom prst="rect">
            <a:avLst/>
          </a:prstGeom>
          <a:noFill/>
          <a:ln cap="flat" cmpd="sng" w="1143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MONEY TRANSFER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55950" y="2147150"/>
            <a:ext cx="4840200" cy="418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SOFTWARE REQUIREMENTS SPECIFICATION</a:t>
            </a:r>
            <a:endParaRPr b="1" sz="1700"/>
          </a:p>
        </p:txBody>
      </p:sp>
      <p:sp>
        <p:nvSpPr>
          <p:cNvPr id="89" name="Google Shape;89;p13"/>
          <p:cNvSpPr txBox="1"/>
          <p:nvPr/>
        </p:nvSpPr>
        <p:spPr>
          <a:xfrm>
            <a:off x="541900" y="2815400"/>
            <a:ext cx="3637800" cy="1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-- TEAM MEMBERS ( B.TECH IT )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--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199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889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MANIKANDAN 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889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MOHAMMED RIZWAN 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889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POOVARASAN 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889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VENKATASUBRAMANI 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4125" y="44750"/>
            <a:ext cx="1689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latin typeface="Roboto Mono SemiBold"/>
                <a:ea typeface="Roboto Mono SemiBold"/>
                <a:cs typeface="Roboto Mono SemiBold"/>
                <a:sym typeface="Roboto Mono SemiBold"/>
              </a:rPr>
              <a:t>TASK 1</a:t>
            </a:r>
            <a:endParaRPr i="1" sz="16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1266900" cy="1126200"/>
          </a:xfrm>
          <a:prstGeom prst="halfFrame">
            <a:avLst>
              <a:gd fmla="val 31731" name="adj1"/>
              <a:gd fmla="val 355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11525" y="363000"/>
            <a:ext cx="15810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INTRODUCTION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11525" y="909575"/>
            <a:ext cx="8327100" cy="3876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We are going to build a “money transfer” application based on full-stack 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         in java 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900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The software is designed to facilitate money transfers between users. 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900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This system aims to provide a user-friendly platform for transferring funds 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95250" lvl="0" marL="45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and  managing accounts 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900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The application will be developed with a focus on usability </a:t>
            </a:r>
            <a:endParaRPr b="1" sz="20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/>
          <p:nvPr/>
        </p:nvSpPr>
        <p:spPr>
          <a:xfrm rot="-10799186">
            <a:off x="7877091" y="4017138"/>
            <a:ext cx="1266900" cy="1126200"/>
          </a:xfrm>
          <a:prstGeom prst="halfFrame">
            <a:avLst>
              <a:gd fmla="val 31731" name="adj1"/>
              <a:gd fmla="val 355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0" y="0"/>
            <a:ext cx="1266900" cy="1126200"/>
          </a:xfrm>
          <a:prstGeom prst="halfFrame">
            <a:avLst>
              <a:gd fmla="val 31731" name="adj1"/>
              <a:gd fmla="val 355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11525" y="363000"/>
            <a:ext cx="10503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PURPOSE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11525" y="909575"/>
            <a:ext cx="8327100" cy="3876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The primary purpose of the project is to develop a user-friendly platform that enables individuals to transfer money between accounts, both domestically and internationally.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The easy transfer with the very simple UI and simple security like user validation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Money transfer plays a major role in the online purchases so we have </a:t>
            </a: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desided</a:t>
            </a: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 to make one for the personalised use 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/>
          <p:nvPr/>
        </p:nvSpPr>
        <p:spPr>
          <a:xfrm rot="-10799186">
            <a:off x="7877091" y="4017138"/>
            <a:ext cx="1266900" cy="1126200"/>
          </a:xfrm>
          <a:prstGeom prst="halfFrame">
            <a:avLst>
              <a:gd fmla="val 31731" name="adj1"/>
              <a:gd fmla="val 355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0" y="0"/>
            <a:ext cx="1266900" cy="1126200"/>
          </a:xfrm>
          <a:prstGeom prst="halfFrame">
            <a:avLst>
              <a:gd fmla="val 31731" name="adj1"/>
              <a:gd fmla="val 355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11525" y="363000"/>
            <a:ext cx="25770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SOFTWARE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REQUIREMENTS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08450" y="909563"/>
            <a:ext cx="8327100" cy="3876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        PROGRAMMING LANGUAGES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/>
          <p:nvPr/>
        </p:nvSpPr>
        <p:spPr>
          <a:xfrm rot="-10799186">
            <a:off x="7877091" y="4017138"/>
            <a:ext cx="1266900" cy="1126200"/>
          </a:xfrm>
          <a:prstGeom prst="halfFrame">
            <a:avLst>
              <a:gd fmla="val 31731" name="adj1"/>
              <a:gd fmla="val 355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5" name="Google Shape;115;p16"/>
          <p:cNvGraphicFramePr/>
          <p:nvPr/>
        </p:nvGraphicFramePr>
        <p:xfrm>
          <a:off x="876700" y="161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{10BC6B25-5346-45C6-8C8B-521A024D4554}</a:tableStyleId>
              </a:tblPr>
              <a:tblGrid>
                <a:gridCol w="1707525"/>
                <a:gridCol w="1987775"/>
              </a:tblGrid>
              <a:tr h="14110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2"/>
                        </a:solidFill>
                        <a:highlight>
                          <a:srgbClr val="D1D5DB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2"/>
                          </a:solidFill>
                          <a:highlight>
                            <a:srgbClr val="D1D5DB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FRONTEND –</a:t>
                      </a:r>
                      <a:endParaRPr>
                        <a:highlight>
                          <a:srgbClr val="D1D5DB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highlight>
                          <a:schemeClr val="lt2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2"/>
                          </a:solidFill>
                          <a:highlight>
                            <a:schemeClr val="lt2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HTML ,</a:t>
                      </a:r>
                      <a:endParaRPr b="1" sz="1600">
                        <a:solidFill>
                          <a:schemeClr val="dk2"/>
                        </a:solidFill>
                        <a:highlight>
                          <a:schemeClr val="lt2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2"/>
                          </a:solidFill>
                          <a:highlight>
                            <a:schemeClr val="lt2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CSS ,</a:t>
                      </a:r>
                      <a:endParaRPr b="1" sz="1600">
                        <a:solidFill>
                          <a:schemeClr val="dk2"/>
                        </a:solidFill>
                        <a:highlight>
                          <a:schemeClr val="lt2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2"/>
                          </a:solidFill>
                          <a:highlight>
                            <a:schemeClr val="lt2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JAVASCRIPT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4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2"/>
                          </a:solidFill>
                          <a:highlight>
                            <a:srgbClr val="D1D5DB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BACKEND  –</a:t>
                      </a:r>
                      <a:endParaRPr>
                        <a:highlight>
                          <a:srgbClr val="D1D5DB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2"/>
                          </a:solidFill>
                          <a:highlight>
                            <a:schemeClr val="lt2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JAVA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6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2"/>
                          </a:solidFill>
                          <a:highlight>
                            <a:srgbClr val="D1D5DB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DATABASE  –</a:t>
                      </a:r>
                      <a:endParaRPr>
                        <a:highlight>
                          <a:srgbClr val="D1D5DB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2"/>
                          </a:solidFill>
                          <a:highlight>
                            <a:schemeClr val="lt2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MONGO DB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16"/>
          <p:cNvSpPr txBox="1"/>
          <p:nvPr/>
        </p:nvSpPr>
        <p:spPr>
          <a:xfrm>
            <a:off x="5490000" y="909575"/>
            <a:ext cx="31944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   BROWSER SUPPORT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GOOGLE CHROME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MICROSOFT EDGE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MOZILLA FIREFOX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SAFARI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0" y="0"/>
            <a:ext cx="1266900" cy="1126200"/>
          </a:xfrm>
          <a:prstGeom prst="halfFrame">
            <a:avLst>
              <a:gd fmla="val 31731" name="adj1"/>
              <a:gd fmla="val 355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11525" y="363000"/>
            <a:ext cx="27180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HARDWARE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 REQUIREMENTS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11525" y="909575"/>
            <a:ext cx="8327100" cy="3876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Device			: </a:t>
            </a: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Any device that can run a modern web browser.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Processor (CPU)	: </a:t>
            </a: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Basic single-core or multi-core processor.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Memory (RAM)	: </a:t>
            </a: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Minimum 2GB, more for better performance.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Storage			: </a:t>
            </a: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As low as 16GB is sufficient for running web apps.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Graphics			: </a:t>
            </a: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Integrated graphics or basic GPU.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Network			: </a:t>
            </a: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Internet connectivity is required.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Operating System  : </a:t>
            </a: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Compatible with your browser of choice.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20430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Input Devices		: </a:t>
            </a: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Keyboard and mouse (or touchscreen for mobile devices)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Note : All the above mentioned are MINIMUM requirements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/>
          <p:nvPr/>
        </p:nvSpPr>
        <p:spPr>
          <a:xfrm rot="-10799186">
            <a:off x="7877091" y="4017138"/>
            <a:ext cx="1266900" cy="1126200"/>
          </a:xfrm>
          <a:prstGeom prst="halfFrame">
            <a:avLst>
              <a:gd fmla="val 31731" name="adj1"/>
              <a:gd fmla="val 355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0"/>
            <a:ext cx="1266900" cy="1126200"/>
          </a:xfrm>
          <a:prstGeom prst="halfFrame">
            <a:avLst>
              <a:gd fmla="val 31731" name="adj1"/>
              <a:gd fmla="val 355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11525" y="363000"/>
            <a:ext cx="27936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FUNCTIONAL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 REQUIREMENTS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11525" y="909575"/>
            <a:ext cx="8327100" cy="3876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User Registration and Authentication :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Users can create accounts with email addresses and passwords.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User authentication is required for all transactions.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Money Transfer :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Users can initiate money transfers to other registered users.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Users should be able to specify the recipient's email or phone number.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Transaction history should be maintained for users.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Account Management :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Users can view their account balances and transaction history.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Security :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By user credential validation check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/>
          <p:nvPr/>
        </p:nvSpPr>
        <p:spPr>
          <a:xfrm rot="-10799186">
            <a:off x="7877091" y="4017138"/>
            <a:ext cx="1266900" cy="1126200"/>
          </a:xfrm>
          <a:prstGeom prst="halfFrame">
            <a:avLst>
              <a:gd fmla="val 31731" name="adj1"/>
              <a:gd fmla="val 355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0" y="0"/>
            <a:ext cx="1266900" cy="1126200"/>
          </a:xfrm>
          <a:prstGeom prst="halfFrame">
            <a:avLst>
              <a:gd fmla="val 31731" name="adj1"/>
              <a:gd fmla="val 355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11525" y="363000"/>
            <a:ext cx="33459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NON -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FUNCTIONAL REQUIREMENTS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11525" y="909575"/>
            <a:ext cx="8327100" cy="3876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Performance :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43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The system should support a minimum of 100 current users.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43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Response times for user interactions should be below 2 seconds.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Security :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43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Regular security audits and vulnerability assessments should 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  be conducted.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-GB" sz="1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 Scalability :</a:t>
            </a:r>
            <a:endParaRPr b="1" sz="18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43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The system should be scalable to accommodate future growth in 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  user base and transaction volume.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43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-GB" sz="16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Load balancing should be implemented to distribute traffic effectively.</a:t>
            </a:r>
            <a:endParaRPr b="1" sz="1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9"/>
          <p:cNvSpPr/>
          <p:nvPr/>
        </p:nvSpPr>
        <p:spPr>
          <a:xfrm rot="-10799186">
            <a:off x="7877091" y="4017138"/>
            <a:ext cx="1266900" cy="1126200"/>
          </a:xfrm>
          <a:prstGeom prst="halfFrame">
            <a:avLst>
              <a:gd fmla="val 31731" name="adj1"/>
              <a:gd fmla="val 355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0"/>
            <a:ext cx="1266900" cy="1126200"/>
          </a:xfrm>
          <a:prstGeom prst="halfFrame">
            <a:avLst>
              <a:gd fmla="val 31731" name="adj1"/>
              <a:gd fmla="val 355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89825" y="368175"/>
            <a:ext cx="8348700" cy="4418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Thank you … !</a:t>
            </a:r>
            <a:endParaRPr b="1" sz="3600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/>
          <p:nvPr/>
        </p:nvSpPr>
        <p:spPr>
          <a:xfrm rot="-10799186">
            <a:off x="7877091" y="4017138"/>
            <a:ext cx="1266900" cy="1126200"/>
          </a:xfrm>
          <a:prstGeom prst="halfFrame">
            <a:avLst>
              <a:gd fmla="val 31731" name="adj1"/>
              <a:gd fmla="val 355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