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1430000" cy="6445250"/>
  <p:notesSz cx="11430000" cy="64452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5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0" i="0">
                <a:solidFill>
                  <a:srgbClr val="FFF8F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rgbClr val="D3C9C5"/>
                </a:solidFill>
                <a:latin typeface="Source Han Serif JP Light"/>
                <a:cs typeface="Source Han Serif JP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0" i="0">
                <a:solidFill>
                  <a:srgbClr val="FFF8F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rgbClr val="D3C9C5"/>
                </a:solidFill>
                <a:latin typeface="Source Han Serif JP Light"/>
                <a:cs typeface="Source Han Serif JP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0" i="0">
                <a:solidFill>
                  <a:srgbClr val="FFF8F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0" i="0">
                <a:solidFill>
                  <a:srgbClr val="FFF8F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3F31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11430000" cy="214287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3F31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6889" y="365401"/>
            <a:ext cx="4391180" cy="941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0" i="0">
                <a:solidFill>
                  <a:srgbClr val="FFF8F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66618" y="2359025"/>
            <a:ext cx="4970145" cy="2367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rgbClr val="D3C9C5"/>
                </a:solidFill>
                <a:latin typeface="Source Han Serif JP Light"/>
                <a:cs typeface="Source Han Serif JP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43750" y="253"/>
            <a:ext cx="4286250" cy="6438900"/>
            <a:chOff x="7143750" y="253"/>
            <a:chExt cx="4286250" cy="6438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3750" y="253"/>
              <a:ext cx="4286250" cy="6438645"/>
            </a:xfrm>
            <a:prstGeom prst="rect">
              <a:avLst/>
            </a:prstGeom>
          </p:spPr>
        </p:pic>
        <p:pic>
          <p:nvPicPr>
            <p:cNvPr id="4" name="object 4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80244" y="5926073"/>
              <a:ext cx="1754504" cy="4191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91885" y="1927225"/>
            <a:ext cx="5795645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기업이 성장할수록 신뢰성 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예측 가능성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통제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  <a:r>
              <a:rPr lang="ko-KR" altLang="en-US" sz="1600" dirty="0">
                <a:solidFill>
                  <a:schemeClr val="bg1"/>
                </a:solidFill>
              </a:rPr>
              <a:t>에 치우침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→ 시스템 절약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시스템이 효율적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→ 장기적인 혁신 가능성과 새로운 가능성을 탐구하는 타당성이 저해</a:t>
            </a: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1FF4B7E8-9608-3CA2-B070-9D1F976F1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88" y="365401"/>
            <a:ext cx="4770911" cy="938719"/>
          </a:xfrm>
        </p:spPr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세계 최고의 탐구자들</a:t>
            </a:r>
            <a:br>
              <a:rPr lang="en-US" altLang="ko-KR" dirty="0"/>
            </a:br>
            <a:r>
              <a:rPr lang="ko-KR" altLang="en-US" dirty="0"/>
              <a:t>신뢰성과 타당성의 균형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317CB806-663F-37BD-DF2E-403842FAD515}"/>
              </a:ext>
            </a:extLst>
          </p:cNvPr>
          <p:cNvSpPr txBox="1"/>
          <p:nvPr/>
        </p:nvSpPr>
        <p:spPr>
          <a:xfrm>
            <a:off x="486888" y="3486970"/>
            <a:ext cx="5795645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EX. </a:t>
            </a:r>
            <a:r>
              <a:rPr lang="ko-KR" altLang="en-US" sz="1600" dirty="0">
                <a:solidFill>
                  <a:schemeClr val="bg1"/>
                </a:solidFill>
              </a:rPr>
              <a:t>신제품 개발 과정 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과거 잘 팔렸던 제품 기준으로 지금 당장은 안전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그러나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이런 접근법을 계속 사용 시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새로운 시장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혁신적 아이디어 시도 </a:t>
            </a:r>
            <a:r>
              <a:rPr lang="en-US" altLang="ko-KR" sz="1600" dirty="0">
                <a:solidFill>
                  <a:schemeClr val="bg1"/>
                </a:solidFill>
              </a:rPr>
              <a:t>X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7374" y="3490737"/>
            <a:ext cx="8404225" cy="63286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지속 가능한 성장을 위한 여정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7352" y="4325651"/>
            <a:ext cx="7750175" cy="999633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기업과 개인 모두에게 디자인 </a:t>
            </a:r>
            <a:r>
              <a:rPr lang="ko-KR" altLang="en-US" sz="1600" dirty="0" err="1">
                <a:solidFill>
                  <a:schemeClr val="bg1"/>
                </a:solidFill>
              </a:rPr>
              <a:t>씽킹은</a:t>
            </a:r>
            <a:r>
              <a:rPr lang="ko-KR" altLang="en-US" sz="1600" dirty="0">
                <a:solidFill>
                  <a:schemeClr val="bg1"/>
                </a:solidFill>
              </a:rPr>
              <a:t> 변화하는 세상에서 지속 가능한 성장과 혁신을 위한 필수적인 역량</a:t>
            </a:r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dirty="0">
                <a:solidFill>
                  <a:schemeClr val="bg1"/>
                </a:solidFill>
              </a:rPr>
              <a:t>신뢰성과 타당성의 조화를 통해 미래를 만들어가는 여정에 동참하세요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4" name="object 4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464800" cy="6435725"/>
          </a:xfrm>
          <a:custGeom>
            <a:avLst/>
            <a:gdLst/>
            <a:ahLst/>
            <a:cxnLst/>
            <a:rect l="l" t="t" r="r" b="b"/>
            <a:pathLst>
              <a:path w="10464800" h="6435725">
                <a:moveTo>
                  <a:pt x="10464293" y="0"/>
                </a:moveTo>
                <a:lnTo>
                  <a:pt x="0" y="0"/>
                </a:lnTo>
                <a:lnTo>
                  <a:pt x="0" y="6435540"/>
                </a:lnTo>
                <a:lnTo>
                  <a:pt x="10464293" y="6435540"/>
                </a:lnTo>
                <a:lnTo>
                  <a:pt x="10464293" y="0"/>
                </a:lnTo>
                <a:close/>
              </a:path>
            </a:pathLst>
          </a:custGeom>
          <a:solidFill>
            <a:srgbClr val="3F31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375" y="1334197"/>
            <a:ext cx="4490925" cy="44909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34000" y="2221901"/>
            <a:ext cx="450596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</a:rPr>
              <a:t>특히 </a:t>
            </a:r>
            <a:r>
              <a:rPr lang="en-US" altLang="ko-KR" sz="2000" dirty="0">
                <a:solidFill>
                  <a:schemeClr val="bg1"/>
                </a:solidFill>
              </a:rPr>
              <a:t>CEO</a:t>
            </a:r>
            <a:r>
              <a:rPr lang="ko-KR" altLang="en-US" sz="2000" dirty="0">
                <a:solidFill>
                  <a:schemeClr val="bg1"/>
                </a:solidFill>
              </a:rPr>
              <a:t>가 재무 분야 출신</a:t>
            </a:r>
          </a:p>
          <a:p>
            <a:r>
              <a:rPr lang="ko-KR" altLang="en-US" sz="2000" dirty="0">
                <a:solidFill>
                  <a:schemeClr val="bg1"/>
                </a:solidFill>
              </a:rPr>
              <a:t>→ 일관성과 예측 가능성에 익숙해 신뢰성 편향이 더욱 강화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ko-KR" altLang="en-US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장점</a:t>
            </a:r>
            <a:r>
              <a:rPr lang="en-US" altLang="ko-KR" sz="2000" dirty="0">
                <a:solidFill>
                  <a:schemeClr val="bg1"/>
                </a:solidFill>
              </a:rPr>
              <a:t> : </a:t>
            </a:r>
            <a:r>
              <a:rPr lang="ko-KR" altLang="en-US" sz="2000" dirty="0">
                <a:solidFill>
                  <a:schemeClr val="bg1"/>
                </a:solidFill>
              </a:rPr>
              <a:t>기업은 단기적으로는 안정적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단점 </a:t>
            </a:r>
            <a:r>
              <a:rPr lang="en-US" altLang="ko-KR" sz="2000" dirty="0">
                <a:solidFill>
                  <a:schemeClr val="bg1"/>
                </a:solidFill>
              </a:rPr>
              <a:t>: </a:t>
            </a:r>
            <a:r>
              <a:rPr lang="ko-KR" altLang="en-US" sz="2000" dirty="0">
                <a:solidFill>
                  <a:schemeClr val="bg1"/>
                </a:solidFill>
              </a:rPr>
              <a:t>타당성 부족 → 장기적 혁신 저해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pic>
        <p:nvPicPr>
          <p:cNvPr id="6" name="object 6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70822" y="5969530"/>
            <a:ext cx="1606269" cy="383690"/>
          </a:xfrm>
          <a:prstGeom prst="rect">
            <a:avLst/>
          </a:prstGeom>
        </p:spPr>
      </p:pic>
      <p:sp>
        <p:nvSpPr>
          <p:cNvPr id="8" name="제목 7">
            <a:extLst>
              <a:ext uri="{FF2B5EF4-FFF2-40B4-BE49-F238E27FC236}">
                <a16:creationId xmlns:a16="http://schemas.microsoft.com/office/drawing/2014/main" id="{AA1E00F4-0A61-ACBA-8D0A-15804713F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89" y="365401"/>
            <a:ext cx="4391180" cy="469359"/>
          </a:xfrm>
        </p:spPr>
        <p:txBody>
          <a:bodyPr/>
          <a:lstStyle/>
          <a:p>
            <a:r>
              <a:rPr lang="ko-KR" altLang="en-US" dirty="0"/>
              <a:t>신뢰성 편향의 심화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43750" y="253"/>
            <a:ext cx="4286250" cy="6438900"/>
            <a:chOff x="7143750" y="253"/>
            <a:chExt cx="4286250" cy="6438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3750" y="253"/>
              <a:ext cx="4286250" cy="6438645"/>
            </a:xfrm>
            <a:prstGeom prst="rect">
              <a:avLst/>
            </a:prstGeom>
          </p:spPr>
        </p:pic>
        <p:pic>
          <p:nvPicPr>
            <p:cNvPr id="4" name="object 4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80244" y="5926073"/>
              <a:ext cx="1754504" cy="4191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81025" y="2228849"/>
            <a:ext cx="5962650" cy="1304925"/>
            <a:chOff x="581025" y="2228849"/>
            <a:chExt cx="5962650" cy="1304925"/>
          </a:xfrm>
        </p:grpSpPr>
        <p:sp>
          <p:nvSpPr>
            <p:cNvPr id="7" name="object 7"/>
            <p:cNvSpPr/>
            <p:nvPr/>
          </p:nvSpPr>
          <p:spPr>
            <a:xfrm>
              <a:off x="600075" y="2238374"/>
              <a:ext cx="5934075" cy="1285875"/>
            </a:xfrm>
            <a:custGeom>
              <a:avLst/>
              <a:gdLst/>
              <a:ahLst/>
              <a:cxnLst/>
              <a:rect l="l" t="t" r="r" b="b"/>
              <a:pathLst>
                <a:path w="5934075" h="1285875">
                  <a:moveTo>
                    <a:pt x="5925451" y="0"/>
                  </a:moveTo>
                  <a:lnTo>
                    <a:pt x="71194" y="0"/>
                  </a:lnTo>
                  <a:lnTo>
                    <a:pt x="66243" y="431"/>
                  </a:lnTo>
                  <a:lnTo>
                    <a:pt x="29706" y="13665"/>
                  </a:lnTo>
                  <a:lnTo>
                    <a:pt x="3884" y="45199"/>
                  </a:lnTo>
                  <a:lnTo>
                    <a:pt x="0" y="62293"/>
                  </a:lnTo>
                  <a:lnTo>
                    <a:pt x="0" y="1219200"/>
                  </a:lnTo>
                  <a:lnTo>
                    <a:pt x="0" y="1223581"/>
                  </a:lnTo>
                  <a:lnTo>
                    <a:pt x="15622" y="1259878"/>
                  </a:lnTo>
                  <a:lnTo>
                    <a:pt x="51663" y="1282471"/>
                  </a:lnTo>
                  <a:lnTo>
                    <a:pt x="71194" y="1285875"/>
                  </a:lnTo>
                  <a:lnTo>
                    <a:pt x="5925451" y="1285875"/>
                  </a:lnTo>
                  <a:lnTo>
                    <a:pt x="5928258" y="1284706"/>
                  </a:lnTo>
                  <a:lnTo>
                    <a:pt x="5932906" y="1280058"/>
                  </a:lnTo>
                  <a:lnTo>
                    <a:pt x="5934075" y="1277251"/>
                  </a:lnTo>
                  <a:lnTo>
                    <a:pt x="5934075" y="8623"/>
                  </a:lnTo>
                  <a:lnTo>
                    <a:pt x="5932906" y="5803"/>
                  </a:lnTo>
                  <a:lnTo>
                    <a:pt x="5928258" y="1155"/>
                  </a:lnTo>
                  <a:lnTo>
                    <a:pt x="5925451" y="0"/>
                  </a:lnTo>
                  <a:close/>
                </a:path>
              </a:pathLst>
            </a:custGeom>
            <a:solidFill>
              <a:srgbClr val="3F313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600913" y="2228862"/>
              <a:ext cx="5942965" cy="1304925"/>
            </a:xfrm>
            <a:custGeom>
              <a:avLst/>
              <a:gdLst/>
              <a:ahLst/>
              <a:cxnLst/>
              <a:rect l="l" t="t" r="r" b="b"/>
              <a:pathLst>
                <a:path w="5942965" h="1304925">
                  <a:moveTo>
                    <a:pt x="5942749" y="15519"/>
                  </a:moveTo>
                  <a:lnTo>
                    <a:pt x="5940653" y="10464"/>
                  </a:lnTo>
                  <a:lnTo>
                    <a:pt x="5936945" y="6756"/>
                  </a:lnTo>
                  <a:lnTo>
                    <a:pt x="5936475" y="6273"/>
                  </a:lnTo>
                  <a:lnTo>
                    <a:pt x="5932284" y="2095"/>
                  </a:lnTo>
                  <a:lnTo>
                    <a:pt x="5927242" y="0"/>
                  </a:lnTo>
                  <a:lnTo>
                    <a:pt x="75349" y="0"/>
                  </a:lnTo>
                  <a:lnTo>
                    <a:pt x="67843" y="355"/>
                  </a:lnTo>
                  <a:lnTo>
                    <a:pt x="27038" y="17259"/>
                  </a:lnTo>
                  <a:lnTo>
                    <a:pt x="2413" y="54102"/>
                  </a:lnTo>
                  <a:lnTo>
                    <a:pt x="0" y="65430"/>
                  </a:lnTo>
                  <a:lnTo>
                    <a:pt x="1092" y="61328"/>
                  </a:lnTo>
                  <a:lnTo>
                    <a:pt x="8826" y="47332"/>
                  </a:lnTo>
                  <a:lnTo>
                    <a:pt x="46189" y="23406"/>
                  </a:lnTo>
                  <a:lnTo>
                    <a:pt x="75349" y="19050"/>
                  </a:lnTo>
                  <a:lnTo>
                    <a:pt x="5922911" y="19050"/>
                  </a:lnTo>
                  <a:lnTo>
                    <a:pt x="5923623" y="19786"/>
                  </a:lnTo>
                  <a:lnTo>
                    <a:pt x="5923699" y="1285087"/>
                  </a:lnTo>
                  <a:lnTo>
                    <a:pt x="5923305" y="1285481"/>
                  </a:lnTo>
                  <a:lnTo>
                    <a:pt x="5922911" y="1285875"/>
                  </a:lnTo>
                  <a:lnTo>
                    <a:pt x="75349" y="1285875"/>
                  </a:lnTo>
                  <a:lnTo>
                    <a:pt x="67843" y="1285595"/>
                  </a:lnTo>
                  <a:lnTo>
                    <a:pt x="27038" y="1272921"/>
                  </a:lnTo>
                  <a:lnTo>
                    <a:pt x="1092" y="1243596"/>
                  </a:lnTo>
                  <a:lnTo>
                    <a:pt x="0" y="1239481"/>
                  </a:lnTo>
                  <a:lnTo>
                    <a:pt x="609" y="1243596"/>
                  </a:lnTo>
                  <a:lnTo>
                    <a:pt x="21475" y="1282611"/>
                  </a:lnTo>
                  <a:lnTo>
                    <a:pt x="60490" y="1303464"/>
                  </a:lnTo>
                  <a:lnTo>
                    <a:pt x="75349" y="1304925"/>
                  </a:lnTo>
                  <a:lnTo>
                    <a:pt x="5927242" y="1304925"/>
                  </a:lnTo>
                  <a:lnTo>
                    <a:pt x="5932284" y="1302829"/>
                  </a:lnTo>
                  <a:lnTo>
                    <a:pt x="5936475" y="1298638"/>
                  </a:lnTo>
                  <a:lnTo>
                    <a:pt x="5936945" y="1298168"/>
                  </a:lnTo>
                  <a:lnTo>
                    <a:pt x="5940653" y="1294460"/>
                  </a:lnTo>
                  <a:lnTo>
                    <a:pt x="5942749" y="1289418"/>
                  </a:lnTo>
                  <a:lnTo>
                    <a:pt x="5942749" y="15519"/>
                  </a:lnTo>
                  <a:close/>
                </a:path>
              </a:pathLst>
            </a:custGeom>
            <a:solidFill>
              <a:srgbClr val="786A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1025" y="2228849"/>
              <a:ext cx="76200" cy="1304925"/>
            </a:xfrm>
            <a:custGeom>
              <a:avLst/>
              <a:gdLst/>
              <a:ahLst/>
              <a:cxnLst/>
              <a:rect l="l" t="t" r="r" b="b"/>
              <a:pathLst>
                <a:path w="76200" h="1304925">
                  <a:moveTo>
                    <a:pt x="76200" y="0"/>
                  </a:moveTo>
                  <a:lnTo>
                    <a:pt x="18588" y="0"/>
                  </a:lnTo>
                  <a:lnTo>
                    <a:pt x="15854" y="546"/>
                  </a:lnTo>
                  <a:lnTo>
                    <a:pt x="0" y="18592"/>
                  </a:lnTo>
                  <a:lnTo>
                    <a:pt x="0" y="1283500"/>
                  </a:lnTo>
                  <a:lnTo>
                    <a:pt x="0" y="1286332"/>
                  </a:lnTo>
                  <a:lnTo>
                    <a:pt x="18588" y="1304925"/>
                  </a:lnTo>
                  <a:lnTo>
                    <a:pt x="76200" y="13049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2C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81025" y="3705225"/>
            <a:ext cx="5962650" cy="1295400"/>
            <a:chOff x="581025" y="3705225"/>
            <a:chExt cx="5962650" cy="1295400"/>
          </a:xfrm>
        </p:grpSpPr>
        <p:sp>
          <p:nvSpPr>
            <p:cNvPr id="11" name="object 11"/>
            <p:cNvSpPr/>
            <p:nvPr/>
          </p:nvSpPr>
          <p:spPr>
            <a:xfrm>
              <a:off x="600075" y="3714750"/>
              <a:ext cx="5934075" cy="1276350"/>
            </a:xfrm>
            <a:custGeom>
              <a:avLst/>
              <a:gdLst/>
              <a:ahLst/>
              <a:cxnLst/>
              <a:rect l="l" t="t" r="r" b="b"/>
              <a:pathLst>
                <a:path w="5934075" h="1276350">
                  <a:moveTo>
                    <a:pt x="5925451" y="0"/>
                  </a:moveTo>
                  <a:lnTo>
                    <a:pt x="71194" y="0"/>
                  </a:lnTo>
                  <a:lnTo>
                    <a:pt x="66243" y="431"/>
                  </a:lnTo>
                  <a:lnTo>
                    <a:pt x="29706" y="13665"/>
                  </a:lnTo>
                  <a:lnTo>
                    <a:pt x="3884" y="45199"/>
                  </a:lnTo>
                  <a:lnTo>
                    <a:pt x="0" y="62293"/>
                  </a:lnTo>
                  <a:lnTo>
                    <a:pt x="0" y="1209675"/>
                  </a:lnTo>
                  <a:lnTo>
                    <a:pt x="0" y="1214056"/>
                  </a:lnTo>
                  <a:lnTo>
                    <a:pt x="15622" y="1250353"/>
                  </a:lnTo>
                  <a:lnTo>
                    <a:pt x="51663" y="1272946"/>
                  </a:lnTo>
                  <a:lnTo>
                    <a:pt x="71194" y="1276350"/>
                  </a:lnTo>
                  <a:lnTo>
                    <a:pt x="5925451" y="1276350"/>
                  </a:lnTo>
                  <a:lnTo>
                    <a:pt x="5928258" y="1275181"/>
                  </a:lnTo>
                  <a:lnTo>
                    <a:pt x="5932906" y="1270533"/>
                  </a:lnTo>
                  <a:lnTo>
                    <a:pt x="5934075" y="1267726"/>
                  </a:lnTo>
                  <a:lnTo>
                    <a:pt x="5934075" y="8623"/>
                  </a:lnTo>
                  <a:lnTo>
                    <a:pt x="5932906" y="5803"/>
                  </a:lnTo>
                  <a:lnTo>
                    <a:pt x="5928258" y="1155"/>
                  </a:lnTo>
                  <a:lnTo>
                    <a:pt x="5925451" y="0"/>
                  </a:lnTo>
                  <a:close/>
                </a:path>
              </a:pathLst>
            </a:custGeom>
            <a:solidFill>
              <a:srgbClr val="3F31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0913" y="3705237"/>
              <a:ext cx="5942965" cy="1295400"/>
            </a:xfrm>
            <a:custGeom>
              <a:avLst/>
              <a:gdLst/>
              <a:ahLst/>
              <a:cxnLst/>
              <a:rect l="l" t="t" r="r" b="b"/>
              <a:pathLst>
                <a:path w="5942965" h="1295400">
                  <a:moveTo>
                    <a:pt x="5942749" y="15519"/>
                  </a:moveTo>
                  <a:lnTo>
                    <a:pt x="5940653" y="10464"/>
                  </a:lnTo>
                  <a:lnTo>
                    <a:pt x="5936945" y="6756"/>
                  </a:lnTo>
                  <a:lnTo>
                    <a:pt x="5936475" y="6273"/>
                  </a:lnTo>
                  <a:lnTo>
                    <a:pt x="5932284" y="2095"/>
                  </a:lnTo>
                  <a:lnTo>
                    <a:pt x="5927242" y="0"/>
                  </a:lnTo>
                  <a:lnTo>
                    <a:pt x="75349" y="0"/>
                  </a:lnTo>
                  <a:lnTo>
                    <a:pt x="67843" y="355"/>
                  </a:lnTo>
                  <a:lnTo>
                    <a:pt x="27038" y="17259"/>
                  </a:lnTo>
                  <a:lnTo>
                    <a:pt x="2413" y="54102"/>
                  </a:lnTo>
                  <a:lnTo>
                    <a:pt x="0" y="65430"/>
                  </a:lnTo>
                  <a:lnTo>
                    <a:pt x="1092" y="61328"/>
                  </a:lnTo>
                  <a:lnTo>
                    <a:pt x="8826" y="47332"/>
                  </a:lnTo>
                  <a:lnTo>
                    <a:pt x="46189" y="23406"/>
                  </a:lnTo>
                  <a:lnTo>
                    <a:pt x="75349" y="19050"/>
                  </a:lnTo>
                  <a:lnTo>
                    <a:pt x="5922911" y="19050"/>
                  </a:lnTo>
                  <a:lnTo>
                    <a:pt x="5923623" y="19786"/>
                  </a:lnTo>
                  <a:lnTo>
                    <a:pt x="5923699" y="1275562"/>
                  </a:lnTo>
                  <a:lnTo>
                    <a:pt x="5923305" y="1275956"/>
                  </a:lnTo>
                  <a:lnTo>
                    <a:pt x="5922911" y="1276350"/>
                  </a:lnTo>
                  <a:lnTo>
                    <a:pt x="75349" y="1276350"/>
                  </a:lnTo>
                  <a:lnTo>
                    <a:pt x="67843" y="1276070"/>
                  </a:lnTo>
                  <a:lnTo>
                    <a:pt x="27038" y="1263396"/>
                  </a:lnTo>
                  <a:lnTo>
                    <a:pt x="1092" y="1234071"/>
                  </a:lnTo>
                  <a:lnTo>
                    <a:pt x="0" y="1229956"/>
                  </a:lnTo>
                  <a:lnTo>
                    <a:pt x="609" y="1234071"/>
                  </a:lnTo>
                  <a:lnTo>
                    <a:pt x="2413" y="1241272"/>
                  </a:lnTo>
                  <a:lnTo>
                    <a:pt x="4851" y="1248067"/>
                  </a:lnTo>
                  <a:lnTo>
                    <a:pt x="4953" y="1248359"/>
                  </a:lnTo>
                  <a:lnTo>
                    <a:pt x="33007" y="1282560"/>
                  </a:lnTo>
                  <a:lnTo>
                    <a:pt x="75349" y="1295400"/>
                  </a:lnTo>
                  <a:lnTo>
                    <a:pt x="5927242" y="1295400"/>
                  </a:lnTo>
                  <a:lnTo>
                    <a:pt x="5932284" y="1293304"/>
                  </a:lnTo>
                  <a:lnTo>
                    <a:pt x="5936475" y="1289113"/>
                  </a:lnTo>
                  <a:lnTo>
                    <a:pt x="5936945" y="1288643"/>
                  </a:lnTo>
                  <a:lnTo>
                    <a:pt x="5940653" y="1284935"/>
                  </a:lnTo>
                  <a:lnTo>
                    <a:pt x="5942749" y="1279893"/>
                  </a:lnTo>
                  <a:lnTo>
                    <a:pt x="5942749" y="15519"/>
                  </a:lnTo>
                  <a:close/>
                </a:path>
              </a:pathLst>
            </a:custGeom>
            <a:solidFill>
              <a:srgbClr val="786A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1025" y="3705225"/>
              <a:ext cx="76200" cy="1295400"/>
            </a:xfrm>
            <a:custGeom>
              <a:avLst/>
              <a:gdLst/>
              <a:ahLst/>
              <a:cxnLst/>
              <a:rect l="l" t="t" r="r" b="b"/>
              <a:pathLst>
                <a:path w="76200" h="1295400">
                  <a:moveTo>
                    <a:pt x="76200" y="0"/>
                  </a:moveTo>
                  <a:lnTo>
                    <a:pt x="18588" y="0"/>
                  </a:lnTo>
                  <a:lnTo>
                    <a:pt x="15854" y="546"/>
                  </a:lnTo>
                  <a:lnTo>
                    <a:pt x="0" y="18592"/>
                  </a:lnTo>
                  <a:lnTo>
                    <a:pt x="0" y="1273975"/>
                  </a:lnTo>
                  <a:lnTo>
                    <a:pt x="0" y="1276807"/>
                  </a:lnTo>
                  <a:lnTo>
                    <a:pt x="18588" y="1295400"/>
                  </a:lnTo>
                  <a:lnTo>
                    <a:pt x="76200" y="1295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2C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제목 15">
            <a:extLst>
              <a:ext uri="{FF2B5EF4-FFF2-40B4-BE49-F238E27FC236}">
                <a16:creationId xmlns:a16="http://schemas.microsoft.com/office/drawing/2014/main" id="{41761578-0963-A071-EAEF-5A3B2CF29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89" y="365401"/>
            <a:ext cx="4391180" cy="1408078"/>
          </a:xfrm>
        </p:spPr>
        <p:txBody>
          <a:bodyPr/>
          <a:lstStyle/>
          <a:p>
            <a:r>
              <a:rPr lang="en-US" altLang="ko-KR" b="1" dirty="0"/>
              <a:t>CEO</a:t>
            </a:r>
            <a:r>
              <a:rPr lang="ko-KR" altLang="en-US" b="1" dirty="0"/>
              <a:t>의 역할</a:t>
            </a:r>
            <a:r>
              <a:rPr lang="en-US" altLang="ko-KR" b="1" dirty="0"/>
              <a:t>: </a:t>
            </a:r>
            <a:r>
              <a:rPr lang="ko-KR" altLang="en-US" b="1" dirty="0"/>
              <a:t>디자인 </a:t>
            </a:r>
            <a:r>
              <a:rPr lang="ko-KR" altLang="en-US" b="1" dirty="0" err="1"/>
              <a:t>씽킹</a:t>
            </a:r>
            <a:r>
              <a:rPr lang="ko-KR" altLang="en-US" b="1" dirty="0"/>
              <a:t> 옹호자</a:t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F22255-1D00-97DF-3033-B23C63816D1D}"/>
              </a:ext>
            </a:extLst>
          </p:cNvPr>
          <p:cNvSpPr txBox="1"/>
          <p:nvPr/>
        </p:nvSpPr>
        <p:spPr>
          <a:xfrm>
            <a:off x="796060" y="2558145"/>
            <a:ext cx="57173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b="1" dirty="0">
                <a:solidFill>
                  <a:schemeClr val="bg1"/>
                </a:solidFill>
              </a:rPr>
              <a:t>역할 </a:t>
            </a:r>
            <a:r>
              <a:rPr lang="en-US" altLang="ko-KR" b="1" dirty="0">
                <a:solidFill>
                  <a:schemeClr val="bg1"/>
                </a:solidFill>
              </a:rPr>
              <a:t>: </a:t>
            </a:r>
            <a:r>
              <a:rPr lang="ko-KR" altLang="en-US" b="1" dirty="0">
                <a:solidFill>
                  <a:schemeClr val="bg1"/>
                </a:solidFill>
              </a:rPr>
              <a:t>타당성의 수호자</a:t>
            </a:r>
          </a:p>
          <a:p>
            <a:pPr>
              <a:buNone/>
            </a:pPr>
            <a:r>
              <a:rPr lang="en-US" altLang="ko-KR" dirty="0">
                <a:solidFill>
                  <a:schemeClr val="bg1"/>
                </a:solidFill>
              </a:rPr>
              <a:t>CEO</a:t>
            </a:r>
            <a:r>
              <a:rPr lang="ko-KR" altLang="en-US" dirty="0">
                <a:solidFill>
                  <a:schemeClr val="bg1"/>
                </a:solidFill>
              </a:rPr>
              <a:t>가 조직 내 </a:t>
            </a:r>
            <a:r>
              <a:rPr lang="ko-KR" altLang="en-US" b="1" dirty="0">
                <a:solidFill>
                  <a:schemeClr val="bg1"/>
                </a:solidFill>
              </a:rPr>
              <a:t>신뢰성 </a:t>
            </a:r>
            <a:r>
              <a:rPr lang="ko-KR" altLang="en-US" dirty="0">
                <a:solidFill>
                  <a:schemeClr val="bg1"/>
                </a:solidFill>
              </a:rPr>
              <a:t>↔</a:t>
            </a:r>
            <a:r>
              <a:rPr lang="ko-KR" altLang="en-US" b="1" dirty="0">
                <a:solidFill>
                  <a:schemeClr val="bg1"/>
                </a:solidFill>
              </a:rPr>
              <a:t> 타당성 균형</a:t>
            </a:r>
            <a:r>
              <a:rPr lang="ko-KR" altLang="en-US" dirty="0">
                <a:solidFill>
                  <a:schemeClr val="bg1"/>
                </a:solidFill>
              </a:rPr>
              <a:t> 유지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4857F0-A649-8BDF-9B8D-BC24C101F86E}"/>
              </a:ext>
            </a:extLst>
          </p:cNvPr>
          <p:cNvSpPr txBox="1"/>
          <p:nvPr/>
        </p:nvSpPr>
        <p:spPr>
          <a:xfrm>
            <a:off x="599583" y="3951789"/>
            <a:ext cx="57173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b="1" dirty="0">
                <a:solidFill>
                  <a:schemeClr val="bg1"/>
                </a:solidFill>
              </a:rPr>
              <a:t>해결책 </a:t>
            </a:r>
            <a:r>
              <a:rPr lang="en-US" altLang="ko-KR" b="1" dirty="0">
                <a:solidFill>
                  <a:schemeClr val="bg1"/>
                </a:solidFill>
              </a:rPr>
              <a:t>: </a:t>
            </a:r>
            <a:r>
              <a:rPr lang="ko-KR" altLang="en-US" b="1" dirty="0">
                <a:solidFill>
                  <a:schemeClr val="bg1"/>
                </a:solidFill>
              </a:rPr>
              <a:t>최고 디자이너</a:t>
            </a:r>
          </a:p>
          <a:p>
            <a:pPr>
              <a:buNone/>
            </a:pPr>
            <a:r>
              <a:rPr lang="ko-KR" altLang="en-US" dirty="0">
                <a:solidFill>
                  <a:schemeClr val="bg1"/>
                </a:solidFill>
              </a:rPr>
              <a:t>단순 관리자 → 새로운 시각을 조직에 불어넣는 역할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00875" y="1695450"/>
            <a:ext cx="3838574" cy="3838575"/>
          </a:xfrm>
          <a:prstGeom prst="rect">
            <a:avLst/>
          </a:prstGeom>
        </p:spPr>
      </p:pic>
      <p:pic>
        <p:nvPicPr>
          <p:cNvPr id="5" name="object 5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712152B3-ACC9-7606-F882-FB1306A48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89" y="365401"/>
            <a:ext cx="4391180" cy="469359"/>
          </a:xfrm>
        </p:spPr>
        <p:txBody>
          <a:bodyPr/>
          <a:lstStyle/>
          <a:p>
            <a:r>
              <a:rPr lang="ko-KR" altLang="en-US" dirty="0"/>
              <a:t>대표 사례 </a:t>
            </a:r>
            <a:r>
              <a:rPr lang="en-US" altLang="ko-KR" dirty="0"/>
              <a:t>: </a:t>
            </a:r>
            <a:r>
              <a:rPr lang="ko-KR" altLang="en-US" dirty="0" err="1"/>
              <a:t>스틸케이스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048A23-8507-E913-419C-582B95A21F8A}"/>
              </a:ext>
            </a:extLst>
          </p:cNvPr>
          <p:cNvSpPr txBox="1"/>
          <p:nvPr/>
        </p:nvSpPr>
        <p:spPr>
          <a:xfrm>
            <a:off x="152400" y="2003425"/>
            <a:ext cx="571730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2000" dirty="0" err="1">
                <a:solidFill>
                  <a:schemeClr val="bg1"/>
                </a:solidFill>
              </a:rPr>
              <a:t>스틸케이스의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CEO </a:t>
            </a:r>
            <a:r>
              <a:rPr lang="ko-KR" altLang="en-US" sz="2000" dirty="0" err="1">
                <a:solidFill>
                  <a:schemeClr val="bg1"/>
                </a:solidFill>
              </a:rPr>
              <a:t>해켓은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1996</a:t>
            </a:r>
            <a:r>
              <a:rPr lang="ko-KR" altLang="en-US" sz="2000" dirty="0">
                <a:solidFill>
                  <a:schemeClr val="bg1"/>
                </a:solidFill>
              </a:rPr>
              <a:t>년 </a:t>
            </a:r>
            <a:r>
              <a:rPr lang="en-US" altLang="ko-KR" sz="2000" dirty="0">
                <a:solidFill>
                  <a:schemeClr val="bg1"/>
                </a:solidFill>
              </a:rPr>
              <a:t>IDEO</a:t>
            </a:r>
            <a:r>
              <a:rPr lang="ko-KR" altLang="en-US" sz="2000" dirty="0">
                <a:solidFill>
                  <a:schemeClr val="bg1"/>
                </a:solidFill>
              </a:rPr>
              <a:t>를 인수</a:t>
            </a:r>
            <a:endParaRPr lang="en-US" altLang="ko-KR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ko-KR" altLang="en-US" sz="2000" dirty="0">
                <a:solidFill>
                  <a:schemeClr val="bg1"/>
                </a:solidFill>
              </a:rPr>
              <a:t> </a:t>
            </a:r>
          </a:p>
          <a:p>
            <a:pPr>
              <a:buNone/>
            </a:pPr>
            <a:r>
              <a:rPr lang="ko-KR" altLang="en-US" sz="2000" dirty="0">
                <a:solidFill>
                  <a:schemeClr val="bg1"/>
                </a:solidFill>
              </a:rPr>
              <a:t>→디자인 </a:t>
            </a:r>
            <a:r>
              <a:rPr lang="ko-KR" altLang="en-US" sz="2000" dirty="0" err="1">
                <a:solidFill>
                  <a:schemeClr val="bg1"/>
                </a:solidFill>
              </a:rPr>
              <a:t>씽킹</a:t>
            </a:r>
            <a:r>
              <a:rPr lang="ko-KR" altLang="en-US" sz="2000" dirty="0">
                <a:solidFill>
                  <a:schemeClr val="bg1"/>
                </a:solidFill>
              </a:rPr>
              <a:t> 문화를 도입</a:t>
            </a:r>
            <a:endParaRPr lang="en-US" altLang="ko-KR" sz="2000" dirty="0">
              <a:solidFill>
                <a:schemeClr val="bg1"/>
              </a:solidFill>
            </a:endParaRPr>
          </a:p>
          <a:p>
            <a:pPr>
              <a:buNone/>
            </a:pPr>
            <a:endParaRPr lang="en-US" altLang="ko-KR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ko-KR" altLang="en-US" sz="2000" dirty="0">
                <a:solidFill>
                  <a:schemeClr val="bg1"/>
                </a:solidFill>
              </a:rPr>
              <a:t>→신뢰성과 타당성이 공존하는 구조와 규범 확립</a:t>
            </a:r>
            <a:endParaRPr lang="en-US" altLang="ko-KR" sz="2000" dirty="0">
              <a:solidFill>
                <a:schemeClr val="bg1"/>
              </a:solidFill>
            </a:endParaRPr>
          </a:p>
          <a:p>
            <a:pPr>
              <a:buNone/>
            </a:pPr>
            <a:endParaRPr lang="ko-KR" altLang="en-US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ko-KR" altLang="en-US" sz="2000" dirty="0">
                <a:solidFill>
                  <a:schemeClr val="bg1"/>
                </a:solidFill>
              </a:rPr>
              <a:t>→회사 전반에 디자인 </a:t>
            </a:r>
            <a:r>
              <a:rPr lang="ko-KR" altLang="en-US" sz="2000" dirty="0" err="1">
                <a:solidFill>
                  <a:schemeClr val="bg1"/>
                </a:solidFill>
              </a:rPr>
              <a:t>씽킹</a:t>
            </a:r>
            <a:r>
              <a:rPr lang="ko-KR" altLang="en-US" sz="2000" dirty="0">
                <a:solidFill>
                  <a:schemeClr val="bg1"/>
                </a:solidFill>
              </a:rPr>
              <a:t> 문화가 뿌리내리는 데 결정적인 역할</a:t>
            </a:r>
            <a:endParaRPr lang="en-US" altLang="ko-KR" sz="2000" dirty="0">
              <a:solidFill>
                <a:schemeClr val="bg1"/>
              </a:solidFill>
            </a:endParaRPr>
          </a:p>
          <a:p>
            <a:pPr>
              <a:buNone/>
            </a:pPr>
            <a:endParaRPr lang="en-US" altLang="ko-KR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ko-KR" altLang="en-US" sz="2000" dirty="0">
                <a:solidFill>
                  <a:schemeClr val="bg1"/>
                </a:solidFill>
              </a:rPr>
              <a:t>결론 </a:t>
            </a:r>
            <a:r>
              <a:rPr lang="en-US" altLang="ko-KR" sz="2000" dirty="0">
                <a:solidFill>
                  <a:schemeClr val="bg1"/>
                </a:solidFill>
              </a:rPr>
              <a:t>: </a:t>
            </a:r>
            <a:r>
              <a:rPr lang="ko-KR" altLang="en-US" sz="2000" dirty="0">
                <a:solidFill>
                  <a:schemeClr val="bg1"/>
                </a:solidFill>
              </a:rPr>
              <a:t>기업의 장기적인 지속 가능성 → </a:t>
            </a:r>
            <a:r>
              <a:rPr lang="en-US" altLang="ko-KR" sz="2000" dirty="0">
                <a:solidFill>
                  <a:schemeClr val="bg1"/>
                </a:solidFill>
              </a:rPr>
              <a:t>CEO</a:t>
            </a:r>
            <a:r>
              <a:rPr lang="ko-KR" altLang="en-US" sz="2000" dirty="0">
                <a:solidFill>
                  <a:schemeClr val="bg1"/>
                </a:solidFill>
              </a:rPr>
              <a:t>가 얼마나 신뢰성</a:t>
            </a:r>
            <a:r>
              <a:rPr lang="en-US" altLang="ko-KR" sz="2000" dirty="0">
                <a:solidFill>
                  <a:schemeClr val="bg1"/>
                </a:solidFill>
              </a:rPr>
              <a:t>,</a:t>
            </a:r>
            <a:r>
              <a:rPr lang="ko-KR" altLang="en-US" sz="2000" dirty="0">
                <a:solidFill>
                  <a:schemeClr val="bg1"/>
                </a:solidFill>
              </a:rPr>
              <a:t>과 타당성의 균형을 이루는지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4300" y="2105065"/>
            <a:ext cx="3580041" cy="3580277"/>
          </a:xfrm>
          <a:prstGeom prst="rect">
            <a:avLst/>
          </a:prstGeom>
        </p:spPr>
      </p:pic>
      <p:pic>
        <p:nvPicPr>
          <p:cNvPr id="8" name="object 8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2F127687-FF03-1F6E-20D5-97DACAACE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88" y="365401"/>
            <a:ext cx="6066311" cy="938719"/>
          </a:xfrm>
        </p:spPr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장 개인을 위한 디자인 </a:t>
            </a:r>
            <a:r>
              <a:rPr lang="ko-KR" altLang="en-US" dirty="0" err="1"/>
              <a:t>씽킹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AF63DB-3428-2A37-6674-C213B994A360}"/>
              </a:ext>
            </a:extLst>
          </p:cNvPr>
          <p:cNvSpPr txBox="1"/>
          <p:nvPr/>
        </p:nvSpPr>
        <p:spPr>
          <a:xfrm>
            <a:off x="486889" y="1185457"/>
            <a:ext cx="9728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dirty="0">
                <a:solidFill>
                  <a:schemeClr val="bg1"/>
                </a:solidFill>
              </a:rPr>
              <a:t>개인이 디자인 </a:t>
            </a:r>
            <a:r>
              <a:rPr lang="ko-KR" altLang="en-US" dirty="0" err="1">
                <a:solidFill>
                  <a:schemeClr val="bg1"/>
                </a:solidFill>
              </a:rPr>
              <a:t>씽킹</a:t>
            </a:r>
            <a:r>
              <a:rPr lang="ko-KR" altLang="en-US" dirty="0">
                <a:solidFill>
                  <a:schemeClr val="bg1"/>
                </a:solidFill>
              </a:rPr>
              <a:t> 역량을 발전시키는 핵심은 </a:t>
            </a:r>
            <a:r>
              <a:rPr lang="en-US" altLang="ko-KR" dirty="0">
                <a:solidFill>
                  <a:schemeClr val="bg1"/>
                </a:solidFill>
              </a:rPr>
              <a:t>'</a:t>
            </a:r>
            <a:r>
              <a:rPr lang="ko-KR" altLang="en-US" dirty="0">
                <a:solidFill>
                  <a:schemeClr val="bg1"/>
                </a:solidFill>
              </a:rPr>
              <a:t>개인적 지식체계</a:t>
            </a:r>
            <a:r>
              <a:rPr lang="en-US" altLang="ko-KR" dirty="0">
                <a:solidFill>
                  <a:schemeClr val="bg1"/>
                </a:solidFill>
              </a:rPr>
              <a:t>'</a:t>
            </a:r>
            <a:r>
              <a:rPr lang="ko-KR" altLang="en-US" dirty="0">
                <a:solidFill>
                  <a:schemeClr val="bg1"/>
                </a:solidFill>
              </a:rPr>
              <a:t>의 세 가지 요소가 존재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89E0D2-4B77-50E2-56C6-769FE8701244}"/>
              </a:ext>
            </a:extLst>
          </p:cNvPr>
          <p:cNvSpPr txBox="1"/>
          <p:nvPr/>
        </p:nvSpPr>
        <p:spPr>
          <a:xfrm>
            <a:off x="7924800" y="2536825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도구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관찰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상상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구성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52E660-BF2E-23B5-3039-2672BDFC1DCD}"/>
              </a:ext>
            </a:extLst>
          </p:cNvPr>
          <p:cNvSpPr txBox="1"/>
          <p:nvPr/>
        </p:nvSpPr>
        <p:spPr>
          <a:xfrm>
            <a:off x="7490486" y="4469992"/>
            <a:ext cx="3710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경험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지식 형성 → 도구를 익히게 함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0E2FDE-068A-6FA2-FF9B-75F6386D5F13}"/>
              </a:ext>
            </a:extLst>
          </p:cNvPr>
          <p:cNvSpPr txBox="1"/>
          <p:nvPr/>
        </p:nvSpPr>
        <p:spPr>
          <a:xfrm>
            <a:off x="381000" y="3451225"/>
            <a:ext cx="2895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dirty="0">
                <a:solidFill>
                  <a:schemeClr val="bg1"/>
                </a:solidFill>
              </a:rPr>
              <a:t>태도 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ko-KR" altLang="en-US" dirty="0">
                <a:solidFill>
                  <a:schemeClr val="bg1"/>
                </a:solidFill>
              </a:rPr>
              <a:t>세상을 바라보고 해석하는 관점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516110" cy="6439535"/>
          </a:xfrm>
          <a:custGeom>
            <a:avLst/>
            <a:gdLst/>
            <a:ahLst/>
            <a:cxnLst/>
            <a:rect l="l" t="t" r="r" b="b"/>
            <a:pathLst>
              <a:path w="9516110" h="6439535">
                <a:moveTo>
                  <a:pt x="9515992" y="0"/>
                </a:moveTo>
                <a:lnTo>
                  <a:pt x="0" y="0"/>
                </a:lnTo>
                <a:lnTo>
                  <a:pt x="0" y="6439155"/>
                </a:lnTo>
                <a:lnTo>
                  <a:pt x="9515992" y="6439155"/>
                </a:lnTo>
                <a:lnTo>
                  <a:pt x="9515992" y="0"/>
                </a:lnTo>
                <a:close/>
              </a:path>
            </a:pathLst>
          </a:custGeom>
          <a:solidFill>
            <a:srgbClr val="3F313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499579" y="1213294"/>
            <a:ext cx="713740" cy="2640330"/>
          </a:xfrm>
          <a:custGeom>
            <a:avLst/>
            <a:gdLst/>
            <a:ahLst/>
            <a:cxnLst/>
            <a:rect l="l" t="t" r="r" b="b"/>
            <a:pathLst>
              <a:path w="713740" h="2640329">
                <a:moveTo>
                  <a:pt x="713701" y="1760461"/>
                </a:moveTo>
                <a:lnTo>
                  <a:pt x="356857" y="1903196"/>
                </a:lnTo>
                <a:lnTo>
                  <a:pt x="0" y="1760461"/>
                </a:lnTo>
                <a:lnTo>
                  <a:pt x="0" y="2497328"/>
                </a:lnTo>
                <a:lnTo>
                  <a:pt x="356857" y="2640063"/>
                </a:lnTo>
                <a:lnTo>
                  <a:pt x="713701" y="2497328"/>
                </a:lnTo>
                <a:lnTo>
                  <a:pt x="713701" y="1760461"/>
                </a:lnTo>
                <a:close/>
              </a:path>
              <a:path w="713740" h="2640329">
                <a:moveTo>
                  <a:pt x="713701" y="880224"/>
                </a:moveTo>
                <a:lnTo>
                  <a:pt x="356857" y="1022972"/>
                </a:lnTo>
                <a:lnTo>
                  <a:pt x="0" y="880224"/>
                </a:lnTo>
                <a:lnTo>
                  <a:pt x="0" y="1617091"/>
                </a:lnTo>
                <a:lnTo>
                  <a:pt x="356857" y="1759839"/>
                </a:lnTo>
                <a:lnTo>
                  <a:pt x="713701" y="1617091"/>
                </a:lnTo>
                <a:lnTo>
                  <a:pt x="713701" y="880224"/>
                </a:lnTo>
                <a:close/>
              </a:path>
              <a:path w="713740" h="2640329">
                <a:moveTo>
                  <a:pt x="713701" y="0"/>
                </a:moveTo>
                <a:lnTo>
                  <a:pt x="356857" y="142735"/>
                </a:lnTo>
                <a:lnTo>
                  <a:pt x="0" y="0"/>
                </a:lnTo>
                <a:lnTo>
                  <a:pt x="0" y="736866"/>
                </a:lnTo>
                <a:lnTo>
                  <a:pt x="356857" y="879602"/>
                </a:lnTo>
                <a:lnTo>
                  <a:pt x="713701" y="736866"/>
                </a:lnTo>
                <a:lnTo>
                  <a:pt x="713701" y="0"/>
                </a:lnTo>
                <a:close/>
              </a:path>
            </a:pathLst>
          </a:custGeom>
          <a:solidFill>
            <a:srgbClr val="5F505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0386" y="1213289"/>
            <a:ext cx="4083946" cy="408394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28600" y="4347243"/>
            <a:ext cx="4077970" cy="14569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95"/>
              </a:spcBef>
            </a:pPr>
            <a:r>
              <a:rPr lang="en-US" altLang="ko-KR" sz="1500" dirty="0">
                <a:solidFill>
                  <a:schemeClr val="bg1"/>
                </a:solidFill>
              </a:rPr>
              <a:t>3</a:t>
            </a:r>
            <a:r>
              <a:rPr lang="ko-KR" altLang="en-US" sz="1500" dirty="0">
                <a:solidFill>
                  <a:schemeClr val="bg1"/>
                </a:solidFill>
              </a:rPr>
              <a:t>요소는 상호작용하며 선순환</a:t>
            </a:r>
            <a:r>
              <a:rPr lang="en-US" altLang="ko-KR" sz="1500" dirty="0">
                <a:solidFill>
                  <a:schemeClr val="bg1"/>
                </a:solidFill>
              </a:rPr>
              <a:t>/</a:t>
            </a:r>
            <a:r>
              <a:rPr lang="ko-KR" altLang="en-US" sz="1500" dirty="0">
                <a:solidFill>
                  <a:schemeClr val="bg1"/>
                </a:solidFill>
              </a:rPr>
              <a:t>악순환 가능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12700" marR="5080">
              <a:lnSpc>
                <a:spcPct val="121400"/>
              </a:lnSpc>
              <a:spcBef>
                <a:spcPts val="95"/>
              </a:spcBef>
            </a:pPr>
            <a:r>
              <a:rPr lang="ko-KR" altLang="en-US" sz="1500" dirty="0">
                <a:solidFill>
                  <a:schemeClr val="bg1"/>
                </a:solidFill>
              </a:rPr>
              <a:t> → 스스로 통제 가능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marL="12700" marR="5080">
              <a:lnSpc>
                <a:spcPct val="121400"/>
              </a:lnSpc>
              <a:spcBef>
                <a:spcPts val="95"/>
              </a:spcBef>
            </a:pPr>
            <a:endParaRPr lang="en-US" altLang="ko-KR" sz="1500" dirty="0">
              <a:solidFill>
                <a:schemeClr val="bg1"/>
              </a:solidFill>
              <a:latin typeface="Georgia"/>
              <a:cs typeface="Georgia"/>
            </a:endParaRPr>
          </a:p>
          <a:p>
            <a:pPr marL="12700" marR="5080">
              <a:lnSpc>
                <a:spcPct val="121400"/>
              </a:lnSpc>
              <a:spcBef>
                <a:spcPts val="95"/>
              </a:spcBef>
            </a:pPr>
            <a:r>
              <a:rPr lang="ko-KR" altLang="en-US" sz="1600" dirty="0">
                <a:solidFill>
                  <a:schemeClr val="bg1"/>
                </a:solidFill>
              </a:rPr>
              <a:t>목표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ko-KR" altLang="en-US" sz="1600" b="1" dirty="0">
                <a:solidFill>
                  <a:schemeClr val="bg1"/>
                </a:solidFill>
              </a:rPr>
              <a:t>타당성과 신뢰성의 균형을 추구하는 자기 </a:t>
            </a:r>
            <a:r>
              <a:rPr lang="ko-KR" altLang="en-US" sz="1600" b="1" dirty="0" err="1">
                <a:solidFill>
                  <a:schemeClr val="bg1"/>
                </a:solidFill>
              </a:rPr>
              <a:t>강화적</a:t>
            </a:r>
            <a:r>
              <a:rPr lang="ko-KR" altLang="en-US" sz="1600" b="1" dirty="0">
                <a:solidFill>
                  <a:schemeClr val="bg1"/>
                </a:solidFill>
              </a:rPr>
              <a:t> 지식체계</a:t>
            </a:r>
            <a:endParaRPr lang="en-US" altLang="ko-KR" sz="15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pic>
        <p:nvPicPr>
          <p:cNvPr id="8" name="object 8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75988" y="6012204"/>
            <a:ext cx="1460704" cy="348919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AA68B60A-8B96-B8F0-C2A8-C46EBEB39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88" y="365401"/>
            <a:ext cx="5609111" cy="938719"/>
          </a:xfrm>
        </p:spPr>
        <p:txBody>
          <a:bodyPr/>
          <a:lstStyle/>
          <a:p>
            <a:r>
              <a:rPr lang="ko-KR" altLang="en-US"/>
              <a:t>개인적 지식체계의 선순환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323E6C-7D4A-88A0-1DF7-C415C5A70F8D}"/>
              </a:ext>
            </a:extLst>
          </p:cNvPr>
          <p:cNvSpPr txBox="1"/>
          <p:nvPr/>
        </p:nvSpPr>
        <p:spPr>
          <a:xfrm>
            <a:off x="682860" y="1484855"/>
            <a:ext cx="38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F0CA17-295D-888D-8934-41C62CDBE66D}"/>
              </a:ext>
            </a:extLst>
          </p:cNvPr>
          <p:cNvSpPr txBox="1"/>
          <p:nvPr/>
        </p:nvSpPr>
        <p:spPr>
          <a:xfrm>
            <a:off x="682860" y="2374598"/>
            <a:ext cx="38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B015F8-9202-9F76-9AEB-BB2014A64B82}"/>
              </a:ext>
            </a:extLst>
          </p:cNvPr>
          <p:cNvSpPr txBox="1"/>
          <p:nvPr/>
        </p:nvSpPr>
        <p:spPr>
          <a:xfrm>
            <a:off x="682860" y="3184624"/>
            <a:ext cx="38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462C0-DD12-D6AD-3726-A9BD5CA2CDB6}"/>
              </a:ext>
            </a:extLst>
          </p:cNvPr>
          <p:cNvSpPr txBox="1"/>
          <p:nvPr/>
        </p:nvSpPr>
        <p:spPr>
          <a:xfrm>
            <a:off x="1375818" y="1168900"/>
            <a:ext cx="33485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태도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어떤 도구를 보고 배울지 결정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도구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새로운 경험 제공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경험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태도를 심화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087886"/>
            <a:ext cx="6731000" cy="18101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lang="ko-KR" altLang="en-US" sz="4000" b="1" dirty="0"/>
              <a:t>디자인 </a:t>
            </a:r>
            <a:r>
              <a:rPr lang="ko-KR" altLang="en-US" sz="4000" b="1" dirty="0" err="1"/>
              <a:t>씽킹</a:t>
            </a:r>
            <a:r>
              <a:rPr lang="ko-KR" altLang="en-US" sz="4000" b="1" dirty="0"/>
              <a:t> 역량을 키우는 </a:t>
            </a:r>
            <a:r>
              <a:rPr lang="en-US" altLang="ko-KR" sz="4000" b="1" dirty="0"/>
              <a:t>5</a:t>
            </a:r>
            <a:r>
              <a:rPr lang="ko-KR" altLang="en-US" sz="4000" b="1" dirty="0"/>
              <a:t>가지 조언</a:t>
            </a:r>
            <a:br>
              <a:rPr lang="ko-KR" altLang="en-US" sz="4000" b="1" dirty="0"/>
            </a:br>
            <a:endParaRPr sz="3650" dirty="0">
              <a:latin typeface="Charlemagne Std"/>
              <a:cs typeface="Charlemagne Std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477794"/>
              </p:ext>
            </p:extLst>
          </p:nvPr>
        </p:nvGraphicFramePr>
        <p:xfrm>
          <a:off x="593079" y="2917336"/>
          <a:ext cx="10236832" cy="1433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2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26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0" spc="-25" dirty="0">
                          <a:solidFill>
                            <a:schemeClr val="bg1"/>
                          </a:solidFill>
                          <a:latin typeface="Source Han Serif JP Light"/>
                          <a:cs typeface="Source Han Serif JP Light"/>
                        </a:rPr>
                        <a:t>01</a:t>
                      </a:r>
                      <a:endParaRPr sz="1600">
                        <a:solidFill>
                          <a:schemeClr val="bg1"/>
                        </a:solidFill>
                        <a:latin typeface="Source Han Serif JP Light"/>
                        <a:cs typeface="Source Han Serif JP Light"/>
                      </a:endParaRPr>
                    </a:p>
                  </a:txBody>
                  <a:tcPr marL="0" marR="0" marT="25400" marB="0">
                    <a:lnB w="19050">
                      <a:solidFill>
                        <a:srgbClr val="E2C2B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0" spc="-25" dirty="0">
                          <a:solidFill>
                            <a:schemeClr val="bg1"/>
                          </a:solidFill>
                          <a:latin typeface="Source Han Serif JP Light"/>
                          <a:cs typeface="Source Han Serif JP Light"/>
                        </a:rPr>
                        <a:t>02</a:t>
                      </a:r>
                      <a:endParaRPr sz="1600">
                        <a:solidFill>
                          <a:schemeClr val="bg1"/>
                        </a:solidFill>
                        <a:latin typeface="Source Han Serif JP Light"/>
                        <a:cs typeface="Source Han Serif JP Light"/>
                      </a:endParaRPr>
                    </a:p>
                  </a:txBody>
                  <a:tcPr marL="0" marR="0" marT="25400" marB="0">
                    <a:lnB w="19050">
                      <a:solidFill>
                        <a:srgbClr val="E2C2B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b="0" spc="-25" dirty="0">
                          <a:solidFill>
                            <a:schemeClr val="bg1"/>
                          </a:solidFill>
                          <a:latin typeface="Source Han Serif JP Light"/>
                          <a:cs typeface="Source Han Serif JP Light"/>
                        </a:rPr>
                        <a:t>03</a:t>
                      </a:r>
                      <a:endParaRPr sz="1600">
                        <a:solidFill>
                          <a:schemeClr val="bg1"/>
                        </a:solidFill>
                        <a:latin typeface="Source Han Serif JP Light"/>
                        <a:cs typeface="Source Han Serif JP Light"/>
                      </a:endParaRPr>
                    </a:p>
                  </a:txBody>
                  <a:tcPr marL="0" marR="0" marT="25400" marB="0">
                    <a:lnB w="19050">
                      <a:solidFill>
                        <a:srgbClr val="E2C2B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280">
                <a:tc>
                  <a:txBody>
                    <a:bodyPr/>
                    <a:lstStyle/>
                    <a:p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극단적인 시각을 기회로</a:t>
                      </a:r>
                    </a:p>
                    <a:p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신뢰성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타당성만 고집하는 동료를 도전 과제로 받아들이기</a:t>
                      </a:r>
                    </a:p>
                  </a:txBody>
                  <a:tcPr marL="0" marR="0" marT="80010" marB="0">
                    <a:lnT w="19050" cap="flat" cmpd="sng" algn="ctr">
                      <a:solidFill>
                        <a:srgbClr val="E2C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상극의 동료와 공감</a:t>
                      </a:r>
                    </a:p>
                    <a:p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서로의 입장을 이해하려는 노력이 중요</a:t>
                      </a:r>
                    </a:p>
                    <a:p>
                      <a:pPr marL="698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endParaRPr sz="1600" dirty="0">
                        <a:solidFill>
                          <a:schemeClr val="bg1"/>
                        </a:solidFill>
                        <a:latin typeface="Georgia"/>
                        <a:cs typeface="Georgia"/>
                      </a:endParaRPr>
                    </a:p>
                  </a:txBody>
                  <a:tcPr marL="0" marR="0" marT="80010" marB="0">
                    <a:lnT w="19050" cap="flat" cmpd="sng" algn="ctr">
                      <a:solidFill>
                        <a:srgbClr val="E2C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두 가지 언어 구사</a:t>
                      </a:r>
                    </a:p>
                    <a:p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데이터와 예측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</a:rPr>
                        <a:t>새로운 가능성 언어를 모두 이해하고 사용</a:t>
                      </a:r>
                    </a:p>
                    <a:p>
                      <a:pPr marL="6985" marR="128905">
                        <a:lnSpc>
                          <a:spcPct val="125000"/>
                        </a:lnSpc>
                        <a:spcBef>
                          <a:spcPts val="195"/>
                        </a:spcBef>
                      </a:pPr>
                      <a:endParaRPr sz="1600" dirty="0">
                        <a:solidFill>
                          <a:schemeClr val="bg1"/>
                        </a:solidFill>
                        <a:latin typeface="Georgia"/>
                        <a:cs typeface="Georgia"/>
                      </a:endParaRPr>
                    </a:p>
                  </a:txBody>
                  <a:tcPr marL="0" marR="0" marT="24765" marB="0">
                    <a:lnT w="19050" cap="flat" cmpd="sng" algn="ctr">
                      <a:solidFill>
                        <a:srgbClr val="E2C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object 4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3625" y="1538112"/>
            <a:ext cx="5135245" cy="63286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ko-KR" altLang="en-US" sz="4000" b="1" dirty="0"/>
              <a:t>디자인 </a:t>
            </a:r>
            <a:r>
              <a:rPr lang="ko-KR" altLang="en-US" sz="4000" b="1" dirty="0" err="1"/>
              <a:t>씽킹</a:t>
            </a:r>
            <a:r>
              <a:rPr lang="ko-KR" altLang="en-US" sz="4000" b="1" dirty="0"/>
              <a:t> 역량 강화</a:t>
            </a:r>
          </a:p>
        </p:txBody>
      </p:sp>
      <p:sp>
        <p:nvSpPr>
          <p:cNvPr id="4" name="object 4"/>
          <p:cNvSpPr/>
          <p:nvPr/>
        </p:nvSpPr>
        <p:spPr>
          <a:xfrm>
            <a:off x="4886325" y="2628899"/>
            <a:ext cx="5943600" cy="19050"/>
          </a:xfrm>
          <a:custGeom>
            <a:avLst/>
            <a:gdLst/>
            <a:ahLst/>
            <a:cxnLst/>
            <a:rect l="l" t="t" r="r" b="b"/>
            <a:pathLst>
              <a:path w="5943600" h="19050">
                <a:moveTo>
                  <a:pt x="5943600" y="0"/>
                </a:moveTo>
                <a:lnTo>
                  <a:pt x="0" y="0"/>
                </a:lnTo>
                <a:lnTo>
                  <a:pt x="0" y="19050"/>
                </a:lnTo>
                <a:lnTo>
                  <a:pt x="5943600" y="19050"/>
                </a:lnTo>
                <a:lnTo>
                  <a:pt x="5943600" y="0"/>
                </a:lnTo>
                <a:close/>
              </a:path>
            </a:pathLst>
          </a:custGeom>
          <a:solidFill>
            <a:srgbClr val="E2C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73625" y="3778252"/>
            <a:ext cx="5943600" cy="19050"/>
          </a:xfrm>
          <a:custGeom>
            <a:avLst/>
            <a:gdLst/>
            <a:ahLst/>
            <a:cxnLst/>
            <a:rect l="l" t="t" r="r" b="b"/>
            <a:pathLst>
              <a:path w="5943600" h="19050">
                <a:moveTo>
                  <a:pt x="5943600" y="0"/>
                </a:moveTo>
                <a:lnTo>
                  <a:pt x="0" y="0"/>
                </a:lnTo>
                <a:lnTo>
                  <a:pt x="0" y="19050"/>
                </a:lnTo>
                <a:lnTo>
                  <a:pt x="5943600" y="19050"/>
                </a:lnTo>
                <a:lnTo>
                  <a:pt x="5943600" y="0"/>
                </a:lnTo>
                <a:close/>
              </a:path>
            </a:pathLst>
          </a:custGeom>
          <a:solidFill>
            <a:srgbClr val="E2C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4866618" y="2359025"/>
            <a:ext cx="6029982" cy="21364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ko-KR" sz="1600" b="1" dirty="0"/>
              <a:t>4. </a:t>
            </a:r>
            <a:r>
              <a:rPr lang="ko-KR" altLang="en-US" sz="1600" b="1" dirty="0"/>
              <a:t>작은 실험으로 미래를 과거로 전환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600" spc="-25" dirty="0"/>
          </a:p>
          <a:p>
            <a:r>
              <a:rPr lang="ko-KR" altLang="en-US" sz="1600" dirty="0"/>
              <a:t>미래를 과거로 전환 → 작은 실험으로 증명</a:t>
            </a: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600" dirty="0">
              <a:latin typeface="Georgia"/>
              <a:cs typeface="Georgia"/>
            </a:endParaRPr>
          </a:p>
          <a:p>
            <a:r>
              <a:rPr lang="en-US" altLang="ko-KR" sz="1600" b="1" dirty="0"/>
              <a:t>5. </a:t>
            </a:r>
            <a:r>
              <a:rPr lang="ko-KR" altLang="en-US" sz="1600" b="1" dirty="0"/>
              <a:t>낯선 개념을 익숙한 용어로 전환</a:t>
            </a:r>
            <a:endParaRPr lang="en-US" altLang="ko-KR" sz="1600" b="1" dirty="0"/>
          </a:p>
          <a:p>
            <a:endParaRPr lang="en-US" altLang="ko-KR" sz="1600" dirty="0"/>
          </a:p>
          <a:p>
            <a:r>
              <a:rPr lang="ko-KR" altLang="en-US" sz="1600" dirty="0"/>
              <a:t>새로운 아이디어를 과거 경험</a:t>
            </a:r>
            <a:r>
              <a:rPr lang="en-US" altLang="ko-KR" sz="1600" dirty="0"/>
              <a:t>, </a:t>
            </a:r>
            <a:r>
              <a:rPr lang="ko-KR" altLang="en-US" sz="1600" dirty="0"/>
              <a:t>친숙한 사례와 연결 및 설명</a:t>
            </a:r>
            <a:endParaRPr lang="en-US" altLang="ko-KR" sz="1600" dirty="0"/>
          </a:p>
          <a:p>
            <a:pPr marL="12700">
              <a:lnSpc>
                <a:spcPct val="100000"/>
              </a:lnSpc>
            </a:pPr>
            <a:endParaRPr sz="1600" spc="-25" dirty="0"/>
          </a:p>
        </p:txBody>
      </p:sp>
      <p:pic>
        <p:nvPicPr>
          <p:cNvPr id="7" name="object 7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600075" y="3076574"/>
            <a:ext cx="390525" cy="381000"/>
            <a:chOff x="600075" y="3076574"/>
            <a:chExt cx="390525" cy="381000"/>
          </a:xfrm>
        </p:grpSpPr>
        <p:sp>
          <p:nvSpPr>
            <p:cNvPr id="4" name="object 4"/>
            <p:cNvSpPr/>
            <p:nvPr/>
          </p:nvSpPr>
          <p:spPr>
            <a:xfrm>
              <a:off x="600075" y="3076574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371936" y="0"/>
                  </a:moveTo>
                  <a:lnTo>
                    <a:pt x="18588" y="0"/>
                  </a:lnTo>
                  <a:lnTo>
                    <a:pt x="15854" y="546"/>
                  </a:lnTo>
                  <a:lnTo>
                    <a:pt x="0" y="18592"/>
                  </a:lnTo>
                  <a:lnTo>
                    <a:pt x="0" y="359575"/>
                  </a:lnTo>
                  <a:lnTo>
                    <a:pt x="0" y="362407"/>
                  </a:lnTo>
                  <a:lnTo>
                    <a:pt x="18588" y="381000"/>
                  </a:lnTo>
                  <a:lnTo>
                    <a:pt x="371936" y="381000"/>
                  </a:lnTo>
                  <a:lnTo>
                    <a:pt x="390525" y="362407"/>
                  </a:lnTo>
                  <a:lnTo>
                    <a:pt x="390525" y="18592"/>
                  </a:lnTo>
                  <a:lnTo>
                    <a:pt x="374670" y="546"/>
                  </a:lnTo>
                  <a:lnTo>
                    <a:pt x="371936" y="0"/>
                  </a:lnTo>
                  <a:close/>
                </a:path>
              </a:pathLst>
            </a:custGeom>
            <a:solidFill>
              <a:srgbClr val="5F50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1987" y="3160636"/>
              <a:ext cx="257175" cy="205740"/>
            </a:xfrm>
            <a:custGeom>
              <a:avLst/>
              <a:gdLst/>
              <a:ahLst/>
              <a:cxnLst/>
              <a:rect l="l" t="t" r="r" b="b"/>
              <a:pathLst>
                <a:path w="257175" h="205739">
                  <a:moveTo>
                    <a:pt x="215706" y="192874"/>
                  </a:moveTo>
                  <a:lnTo>
                    <a:pt x="41468" y="192874"/>
                  </a:lnTo>
                  <a:lnTo>
                    <a:pt x="38576" y="195770"/>
                  </a:lnTo>
                  <a:lnTo>
                    <a:pt x="38576" y="202844"/>
                  </a:lnTo>
                  <a:lnTo>
                    <a:pt x="41468" y="205740"/>
                  </a:lnTo>
                  <a:lnTo>
                    <a:pt x="215706" y="205740"/>
                  </a:lnTo>
                  <a:lnTo>
                    <a:pt x="218598" y="202844"/>
                  </a:lnTo>
                  <a:lnTo>
                    <a:pt x="218598" y="195770"/>
                  </a:lnTo>
                  <a:lnTo>
                    <a:pt x="215706" y="192874"/>
                  </a:lnTo>
                  <a:close/>
                </a:path>
                <a:path w="257175" h="205739">
                  <a:moveTo>
                    <a:pt x="126880" y="12852"/>
                  </a:moveTo>
                  <a:lnTo>
                    <a:pt x="41468" y="12852"/>
                  </a:lnTo>
                  <a:lnTo>
                    <a:pt x="38576" y="15748"/>
                  </a:lnTo>
                  <a:lnTo>
                    <a:pt x="38576" y="22821"/>
                  </a:lnTo>
                  <a:lnTo>
                    <a:pt x="41468" y="25717"/>
                  </a:lnTo>
                  <a:lnTo>
                    <a:pt x="102870" y="25717"/>
                  </a:lnTo>
                  <a:lnTo>
                    <a:pt x="104212" y="33604"/>
                  </a:lnTo>
                  <a:lnTo>
                    <a:pt x="104323" y="34256"/>
                  </a:lnTo>
                  <a:lnTo>
                    <a:pt x="108354" y="41590"/>
                  </a:lnTo>
                  <a:lnTo>
                    <a:pt x="114464" y="47218"/>
                  </a:lnTo>
                  <a:lnTo>
                    <a:pt x="122158" y="50634"/>
                  </a:lnTo>
                  <a:lnTo>
                    <a:pt x="122158" y="192874"/>
                  </a:lnTo>
                  <a:lnTo>
                    <a:pt x="135017" y="192874"/>
                  </a:lnTo>
                  <a:lnTo>
                    <a:pt x="135017" y="50634"/>
                  </a:lnTo>
                  <a:lnTo>
                    <a:pt x="142710" y="47218"/>
                  </a:lnTo>
                  <a:lnTo>
                    <a:pt x="148820" y="41590"/>
                  </a:lnTo>
                  <a:lnTo>
                    <a:pt x="150480" y="38569"/>
                  </a:lnTo>
                  <a:lnTo>
                    <a:pt x="126880" y="38569"/>
                  </a:lnTo>
                  <a:lnTo>
                    <a:pt x="125243" y="38252"/>
                  </a:lnTo>
                  <a:lnTo>
                    <a:pt x="115728" y="27419"/>
                  </a:lnTo>
                  <a:lnTo>
                    <a:pt x="115728" y="24003"/>
                  </a:lnTo>
                  <a:lnTo>
                    <a:pt x="115964" y="22821"/>
                  </a:lnTo>
                  <a:lnTo>
                    <a:pt x="116056" y="22364"/>
                  </a:lnTo>
                  <a:lnTo>
                    <a:pt x="125243" y="13182"/>
                  </a:lnTo>
                  <a:lnTo>
                    <a:pt x="126880" y="12852"/>
                  </a:lnTo>
                  <a:close/>
                </a:path>
                <a:path w="257175" h="205739">
                  <a:moveTo>
                    <a:pt x="55413" y="44958"/>
                  </a:moveTo>
                  <a:lnTo>
                    <a:pt x="47456" y="44958"/>
                  </a:lnTo>
                  <a:lnTo>
                    <a:pt x="43760" y="47053"/>
                  </a:lnTo>
                  <a:lnTo>
                    <a:pt x="4702" y="111226"/>
                  </a:lnTo>
                  <a:lnTo>
                    <a:pt x="1607" y="116243"/>
                  </a:lnTo>
                  <a:lnTo>
                    <a:pt x="0" y="122034"/>
                  </a:lnTo>
                  <a:lnTo>
                    <a:pt x="0" y="128587"/>
                  </a:lnTo>
                  <a:lnTo>
                    <a:pt x="4041" y="143599"/>
                  </a:lnTo>
                  <a:lnTo>
                    <a:pt x="15063" y="155859"/>
                  </a:lnTo>
                  <a:lnTo>
                    <a:pt x="31412" y="164125"/>
                  </a:lnTo>
                  <a:lnTo>
                    <a:pt x="51435" y="167157"/>
                  </a:lnTo>
                  <a:lnTo>
                    <a:pt x="71457" y="164125"/>
                  </a:lnTo>
                  <a:lnTo>
                    <a:pt x="87806" y="155859"/>
                  </a:lnTo>
                  <a:lnTo>
                    <a:pt x="89203" y="154305"/>
                  </a:lnTo>
                  <a:lnTo>
                    <a:pt x="51435" y="154305"/>
                  </a:lnTo>
                  <a:lnTo>
                    <a:pt x="42991" y="153665"/>
                  </a:lnTo>
                  <a:lnTo>
                    <a:pt x="12858" y="134289"/>
                  </a:lnTo>
                  <a:lnTo>
                    <a:pt x="12858" y="127939"/>
                  </a:lnTo>
                  <a:lnTo>
                    <a:pt x="102870" y="127939"/>
                  </a:lnTo>
                  <a:lnTo>
                    <a:pt x="102870" y="122034"/>
                  </a:lnTo>
                  <a:lnTo>
                    <a:pt x="101222" y="116243"/>
                  </a:lnTo>
                  <a:lnTo>
                    <a:pt x="100905" y="115722"/>
                  </a:lnTo>
                  <a:lnTo>
                    <a:pt x="16996" y="115722"/>
                  </a:lnTo>
                  <a:lnTo>
                    <a:pt x="51435" y="59182"/>
                  </a:lnTo>
                  <a:lnTo>
                    <a:pt x="66500" y="59182"/>
                  </a:lnTo>
                  <a:lnTo>
                    <a:pt x="61299" y="50634"/>
                  </a:lnTo>
                  <a:lnTo>
                    <a:pt x="59247" y="47218"/>
                  </a:lnTo>
                  <a:lnTo>
                    <a:pt x="59148" y="47053"/>
                  </a:lnTo>
                  <a:lnTo>
                    <a:pt x="55413" y="44958"/>
                  </a:lnTo>
                  <a:close/>
                </a:path>
                <a:path w="257175" h="205739">
                  <a:moveTo>
                    <a:pt x="209718" y="44958"/>
                  </a:moveTo>
                  <a:lnTo>
                    <a:pt x="201761" y="44958"/>
                  </a:lnTo>
                  <a:lnTo>
                    <a:pt x="198065" y="47053"/>
                  </a:lnTo>
                  <a:lnTo>
                    <a:pt x="159007" y="111226"/>
                  </a:lnTo>
                  <a:lnTo>
                    <a:pt x="155912" y="116243"/>
                  </a:lnTo>
                  <a:lnTo>
                    <a:pt x="154305" y="122034"/>
                  </a:lnTo>
                  <a:lnTo>
                    <a:pt x="154305" y="128587"/>
                  </a:lnTo>
                  <a:lnTo>
                    <a:pt x="158346" y="143599"/>
                  </a:lnTo>
                  <a:lnTo>
                    <a:pt x="169368" y="155859"/>
                  </a:lnTo>
                  <a:lnTo>
                    <a:pt x="185717" y="164125"/>
                  </a:lnTo>
                  <a:lnTo>
                    <a:pt x="205740" y="167157"/>
                  </a:lnTo>
                  <a:lnTo>
                    <a:pt x="225762" y="164125"/>
                  </a:lnTo>
                  <a:lnTo>
                    <a:pt x="242111" y="155859"/>
                  </a:lnTo>
                  <a:lnTo>
                    <a:pt x="243508" y="154305"/>
                  </a:lnTo>
                  <a:lnTo>
                    <a:pt x="205740" y="154305"/>
                  </a:lnTo>
                  <a:lnTo>
                    <a:pt x="197296" y="153665"/>
                  </a:lnTo>
                  <a:lnTo>
                    <a:pt x="167163" y="134289"/>
                  </a:lnTo>
                  <a:lnTo>
                    <a:pt x="167163" y="127939"/>
                  </a:lnTo>
                  <a:lnTo>
                    <a:pt x="257175" y="127939"/>
                  </a:lnTo>
                  <a:lnTo>
                    <a:pt x="257175" y="122034"/>
                  </a:lnTo>
                  <a:lnTo>
                    <a:pt x="255527" y="116243"/>
                  </a:lnTo>
                  <a:lnTo>
                    <a:pt x="255210" y="115722"/>
                  </a:lnTo>
                  <a:lnTo>
                    <a:pt x="171301" y="115722"/>
                  </a:lnTo>
                  <a:lnTo>
                    <a:pt x="205740" y="59182"/>
                  </a:lnTo>
                  <a:lnTo>
                    <a:pt x="220805" y="59182"/>
                  </a:lnTo>
                  <a:lnTo>
                    <a:pt x="215604" y="50634"/>
                  </a:lnTo>
                  <a:lnTo>
                    <a:pt x="213552" y="47218"/>
                  </a:lnTo>
                  <a:lnTo>
                    <a:pt x="213453" y="47053"/>
                  </a:lnTo>
                  <a:lnTo>
                    <a:pt x="209718" y="44958"/>
                  </a:lnTo>
                  <a:close/>
                </a:path>
                <a:path w="257175" h="205739">
                  <a:moveTo>
                    <a:pt x="102870" y="127939"/>
                  </a:moveTo>
                  <a:lnTo>
                    <a:pt x="12858" y="127939"/>
                  </a:lnTo>
                  <a:lnTo>
                    <a:pt x="12858" y="128587"/>
                  </a:lnTo>
                  <a:lnTo>
                    <a:pt x="90011" y="128587"/>
                  </a:lnTo>
                  <a:lnTo>
                    <a:pt x="90011" y="134289"/>
                  </a:lnTo>
                  <a:lnTo>
                    <a:pt x="51435" y="154305"/>
                  </a:lnTo>
                  <a:lnTo>
                    <a:pt x="89203" y="154305"/>
                  </a:lnTo>
                  <a:lnTo>
                    <a:pt x="98828" y="143599"/>
                  </a:lnTo>
                  <a:lnTo>
                    <a:pt x="102870" y="128587"/>
                  </a:lnTo>
                  <a:lnTo>
                    <a:pt x="102870" y="127939"/>
                  </a:lnTo>
                  <a:close/>
                </a:path>
                <a:path w="257175" h="205739">
                  <a:moveTo>
                    <a:pt x="257175" y="127939"/>
                  </a:moveTo>
                  <a:lnTo>
                    <a:pt x="167163" y="127939"/>
                  </a:lnTo>
                  <a:lnTo>
                    <a:pt x="167163" y="128587"/>
                  </a:lnTo>
                  <a:lnTo>
                    <a:pt x="244316" y="128587"/>
                  </a:lnTo>
                  <a:lnTo>
                    <a:pt x="244316" y="134289"/>
                  </a:lnTo>
                  <a:lnTo>
                    <a:pt x="205740" y="154305"/>
                  </a:lnTo>
                  <a:lnTo>
                    <a:pt x="243508" y="154305"/>
                  </a:lnTo>
                  <a:lnTo>
                    <a:pt x="253133" y="143599"/>
                  </a:lnTo>
                  <a:lnTo>
                    <a:pt x="257175" y="128587"/>
                  </a:lnTo>
                  <a:lnTo>
                    <a:pt x="257175" y="127939"/>
                  </a:lnTo>
                  <a:close/>
                </a:path>
                <a:path w="257175" h="205739">
                  <a:moveTo>
                    <a:pt x="66500" y="59182"/>
                  </a:moveTo>
                  <a:lnTo>
                    <a:pt x="51435" y="59182"/>
                  </a:lnTo>
                  <a:lnTo>
                    <a:pt x="85873" y="115722"/>
                  </a:lnTo>
                  <a:lnTo>
                    <a:pt x="100905" y="115722"/>
                  </a:lnTo>
                  <a:lnTo>
                    <a:pt x="66500" y="59182"/>
                  </a:lnTo>
                  <a:close/>
                </a:path>
                <a:path w="257175" h="205739">
                  <a:moveTo>
                    <a:pt x="220805" y="59182"/>
                  </a:moveTo>
                  <a:lnTo>
                    <a:pt x="205740" y="59182"/>
                  </a:lnTo>
                  <a:lnTo>
                    <a:pt x="240178" y="115722"/>
                  </a:lnTo>
                  <a:lnTo>
                    <a:pt x="255210" y="115722"/>
                  </a:lnTo>
                  <a:lnTo>
                    <a:pt x="220805" y="59182"/>
                  </a:lnTo>
                  <a:close/>
                </a:path>
                <a:path w="257175" h="205739">
                  <a:moveTo>
                    <a:pt x="209276" y="12852"/>
                  </a:moveTo>
                  <a:lnTo>
                    <a:pt x="130294" y="12852"/>
                  </a:lnTo>
                  <a:lnTo>
                    <a:pt x="131931" y="13182"/>
                  </a:lnTo>
                  <a:lnTo>
                    <a:pt x="135081" y="14478"/>
                  </a:lnTo>
                  <a:lnTo>
                    <a:pt x="141446" y="24003"/>
                  </a:lnTo>
                  <a:lnTo>
                    <a:pt x="141446" y="27419"/>
                  </a:lnTo>
                  <a:lnTo>
                    <a:pt x="130294" y="38569"/>
                  </a:lnTo>
                  <a:lnTo>
                    <a:pt x="150480" y="38569"/>
                  </a:lnTo>
                  <a:lnTo>
                    <a:pt x="152851" y="34256"/>
                  </a:lnTo>
                  <a:lnTo>
                    <a:pt x="154305" y="25717"/>
                  </a:lnTo>
                  <a:lnTo>
                    <a:pt x="209276" y="25717"/>
                  </a:lnTo>
                  <a:lnTo>
                    <a:pt x="212170" y="22821"/>
                  </a:lnTo>
                  <a:lnTo>
                    <a:pt x="212170" y="15748"/>
                  </a:lnTo>
                  <a:lnTo>
                    <a:pt x="209276" y="12852"/>
                  </a:lnTo>
                  <a:close/>
                </a:path>
                <a:path w="257175" h="205739">
                  <a:moveTo>
                    <a:pt x="128587" y="0"/>
                  </a:moveTo>
                  <a:lnTo>
                    <a:pt x="121712" y="929"/>
                  </a:lnTo>
                  <a:lnTo>
                    <a:pt x="115543" y="3549"/>
                  </a:lnTo>
                  <a:lnTo>
                    <a:pt x="110331" y="7608"/>
                  </a:lnTo>
                  <a:lnTo>
                    <a:pt x="106328" y="12852"/>
                  </a:lnTo>
                  <a:lnTo>
                    <a:pt x="150846" y="12852"/>
                  </a:lnTo>
                  <a:lnTo>
                    <a:pt x="146843" y="7608"/>
                  </a:lnTo>
                  <a:lnTo>
                    <a:pt x="141631" y="3549"/>
                  </a:lnTo>
                  <a:lnTo>
                    <a:pt x="135462" y="929"/>
                  </a:lnTo>
                  <a:lnTo>
                    <a:pt x="128587" y="0"/>
                  </a:lnTo>
                  <a:close/>
                </a:path>
              </a:pathLst>
            </a:custGeom>
            <a:solidFill>
              <a:srgbClr val="D3C9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44587" y="2962813"/>
            <a:ext cx="3771265" cy="90473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균형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신뢰성과 타당성 사이에서 끊임없이 균형을 잡습니다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5819775" y="3076574"/>
            <a:ext cx="390525" cy="381000"/>
            <a:chOff x="5819775" y="3076574"/>
            <a:chExt cx="390525" cy="381000"/>
          </a:xfrm>
        </p:grpSpPr>
        <p:sp>
          <p:nvSpPr>
            <p:cNvPr id="8" name="object 8"/>
            <p:cNvSpPr/>
            <p:nvPr/>
          </p:nvSpPr>
          <p:spPr>
            <a:xfrm>
              <a:off x="5819775" y="3076574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371932" y="0"/>
                  </a:moveTo>
                  <a:lnTo>
                    <a:pt x="18592" y="0"/>
                  </a:lnTo>
                  <a:lnTo>
                    <a:pt x="15849" y="546"/>
                  </a:lnTo>
                  <a:lnTo>
                    <a:pt x="0" y="18592"/>
                  </a:lnTo>
                  <a:lnTo>
                    <a:pt x="0" y="359575"/>
                  </a:lnTo>
                  <a:lnTo>
                    <a:pt x="0" y="362407"/>
                  </a:lnTo>
                  <a:lnTo>
                    <a:pt x="18592" y="381000"/>
                  </a:lnTo>
                  <a:lnTo>
                    <a:pt x="371932" y="381000"/>
                  </a:lnTo>
                  <a:lnTo>
                    <a:pt x="390525" y="362407"/>
                  </a:lnTo>
                  <a:lnTo>
                    <a:pt x="390525" y="18592"/>
                  </a:lnTo>
                  <a:lnTo>
                    <a:pt x="374675" y="546"/>
                  </a:lnTo>
                  <a:lnTo>
                    <a:pt x="371932" y="0"/>
                  </a:lnTo>
                  <a:close/>
                </a:path>
              </a:pathLst>
            </a:custGeom>
            <a:solidFill>
              <a:srgbClr val="5F50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23356" y="3134918"/>
              <a:ext cx="193040" cy="257175"/>
            </a:xfrm>
            <a:custGeom>
              <a:avLst/>
              <a:gdLst/>
              <a:ahLst/>
              <a:cxnLst/>
              <a:rect l="l" t="t" r="r" b="b"/>
              <a:pathLst>
                <a:path w="193039" h="257175">
                  <a:moveTo>
                    <a:pt x="116941" y="0"/>
                  </a:moveTo>
                  <a:lnTo>
                    <a:pt x="32156" y="0"/>
                  </a:lnTo>
                  <a:lnTo>
                    <a:pt x="19612" y="2552"/>
                  </a:lnTo>
                  <a:lnTo>
                    <a:pt x="9424" y="9423"/>
                  </a:lnTo>
                  <a:lnTo>
                    <a:pt x="2529" y="19641"/>
                  </a:lnTo>
                  <a:lnTo>
                    <a:pt x="0" y="32143"/>
                  </a:lnTo>
                  <a:lnTo>
                    <a:pt x="0" y="225031"/>
                  </a:lnTo>
                  <a:lnTo>
                    <a:pt x="2529" y="237533"/>
                  </a:lnTo>
                  <a:lnTo>
                    <a:pt x="9424" y="247751"/>
                  </a:lnTo>
                  <a:lnTo>
                    <a:pt x="19647" y="254645"/>
                  </a:lnTo>
                  <a:lnTo>
                    <a:pt x="32156" y="257175"/>
                  </a:lnTo>
                  <a:lnTo>
                    <a:pt x="160743" y="257175"/>
                  </a:lnTo>
                  <a:lnTo>
                    <a:pt x="173245" y="254645"/>
                  </a:lnTo>
                  <a:lnTo>
                    <a:pt x="183464" y="247751"/>
                  </a:lnTo>
                  <a:lnTo>
                    <a:pt x="187954" y="241096"/>
                  </a:lnTo>
                  <a:lnTo>
                    <a:pt x="23266" y="241096"/>
                  </a:lnTo>
                  <a:lnTo>
                    <a:pt x="16078" y="233921"/>
                  </a:lnTo>
                  <a:lnTo>
                    <a:pt x="16078" y="23253"/>
                  </a:lnTo>
                  <a:lnTo>
                    <a:pt x="23266" y="16065"/>
                  </a:lnTo>
                  <a:lnTo>
                    <a:pt x="136586" y="16065"/>
                  </a:lnTo>
                  <a:lnTo>
                    <a:pt x="123063" y="2552"/>
                  </a:lnTo>
                  <a:lnTo>
                    <a:pt x="116941" y="0"/>
                  </a:lnTo>
                  <a:close/>
                </a:path>
                <a:path w="193039" h="257175">
                  <a:moveTo>
                    <a:pt x="136586" y="16065"/>
                  </a:moveTo>
                  <a:lnTo>
                    <a:pt x="96443" y="16065"/>
                  </a:lnTo>
                  <a:lnTo>
                    <a:pt x="96443" y="72326"/>
                  </a:lnTo>
                  <a:lnTo>
                    <a:pt x="98338" y="81709"/>
                  </a:lnTo>
                  <a:lnTo>
                    <a:pt x="103505" y="89376"/>
                  </a:lnTo>
                  <a:lnTo>
                    <a:pt x="111167" y="94547"/>
                  </a:lnTo>
                  <a:lnTo>
                    <a:pt x="120548" y="96443"/>
                  </a:lnTo>
                  <a:lnTo>
                    <a:pt x="176809" y="96443"/>
                  </a:lnTo>
                  <a:lnTo>
                    <a:pt x="176809" y="233921"/>
                  </a:lnTo>
                  <a:lnTo>
                    <a:pt x="169633" y="241096"/>
                  </a:lnTo>
                  <a:lnTo>
                    <a:pt x="187954" y="241096"/>
                  </a:lnTo>
                  <a:lnTo>
                    <a:pt x="190358" y="237533"/>
                  </a:lnTo>
                  <a:lnTo>
                    <a:pt x="192887" y="225031"/>
                  </a:lnTo>
                  <a:lnTo>
                    <a:pt x="192887" y="80365"/>
                  </a:lnTo>
                  <a:lnTo>
                    <a:pt x="116128" y="80365"/>
                  </a:lnTo>
                  <a:lnTo>
                    <a:pt x="112522" y="76746"/>
                  </a:lnTo>
                  <a:lnTo>
                    <a:pt x="112522" y="16319"/>
                  </a:lnTo>
                  <a:lnTo>
                    <a:pt x="136840" y="16319"/>
                  </a:lnTo>
                  <a:lnTo>
                    <a:pt x="136586" y="16065"/>
                  </a:lnTo>
                  <a:close/>
                </a:path>
                <a:path w="193039" h="257175">
                  <a:moveTo>
                    <a:pt x="136840" y="16319"/>
                  </a:moveTo>
                  <a:lnTo>
                    <a:pt x="112522" y="16319"/>
                  </a:lnTo>
                  <a:lnTo>
                    <a:pt x="113919" y="16675"/>
                  </a:lnTo>
                  <a:lnTo>
                    <a:pt x="115176" y="17373"/>
                  </a:lnTo>
                  <a:lnTo>
                    <a:pt x="174553" y="76746"/>
                  </a:lnTo>
                  <a:lnTo>
                    <a:pt x="175501" y="77647"/>
                  </a:lnTo>
                  <a:lnTo>
                    <a:pt x="176199" y="78955"/>
                  </a:lnTo>
                  <a:lnTo>
                    <a:pt x="176555" y="80365"/>
                  </a:lnTo>
                  <a:lnTo>
                    <a:pt x="192887" y="80365"/>
                  </a:lnTo>
                  <a:lnTo>
                    <a:pt x="192887" y="75895"/>
                  </a:lnTo>
                  <a:lnTo>
                    <a:pt x="190322" y="69761"/>
                  </a:lnTo>
                  <a:lnTo>
                    <a:pt x="136840" y="16319"/>
                  </a:lnTo>
                  <a:close/>
                </a:path>
              </a:pathLst>
            </a:custGeom>
            <a:solidFill>
              <a:srgbClr val="D3C9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sp>
        <p:nvSpPr>
          <p:cNvPr id="14" name="제목 13">
            <a:extLst>
              <a:ext uri="{FF2B5EF4-FFF2-40B4-BE49-F238E27FC236}">
                <a16:creationId xmlns:a16="http://schemas.microsoft.com/office/drawing/2014/main" id="{D8184034-AFFA-2EED-C634-B3B9315B7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89" y="365401"/>
            <a:ext cx="4391180" cy="647424"/>
          </a:xfrm>
        </p:spPr>
        <p:txBody>
          <a:bodyPr/>
          <a:lstStyle/>
          <a:p>
            <a:r>
              <a:rPr lang="ko-KR" altLang="en-US" b="1" dirty="0"/>
              <a:t>디자인 </a:t>
            </a:r>
            <a:r>
              <a:rPr lang="ko-KR" altLang="en-US" b="1" dirty="0" err="1"/>
              <a:t>씽킹의</a:t>
            </a:r>
            <a:r>
              <a:rPr lang="ko-KR" altLang="en-US" b="1" dirty="0"/>
              <a:t> 핵심</a:t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2B3E6A-6B8B-6745-70CB-23F61F52B96B}"/>
              </a:ext>
            </a:extLst>
          </p:cNvPr>
          <p:cNvSpPr txBox="1"/>
          <p:nvPr/>
        </p:nvSpPr>
        <p:spPr>
          <a:xfrm>
            <a:off x="6222286" y="3121631"/>
            <a:ext cx="57173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b="1" dirty="0">
                <a:solidFill>
                  <a:schemeClr val="bg1"/>
                </a:solidFill>
              </a:rPr>
              <a:t>협력</a:t>
            </a:r>
          </a:p>
          <a:p>
            <a:pPr>
              <a:buNone/>
            </a:pPr>
            <a:r>
              <a:rPr lang="ko-KR" altLang="en-US" dirty="0">
                <a:solidFill>
                  <a:schemeClr val="bg1"/>
                </a:solidFill>
              </a:rPr>
              <a:t>동료와 협력할 수 있는 역량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D10D28-1622-806E-E65F-D193F7880C7E}"/>
              </a:ext>
            </a:extLst>
          </p:cNvPr>
          <p:cNvSpPr txBox="1"/>
          <p:nvPr/>
        </p:nvSpPr>
        <p:spPr>
          <a:xfrm>
            <a:off x="600074" y="4200686"/>
            <a:ext cx="8162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dirty="0">
                <a:solidFill>
                  <a:schemeClr val="bg1"/>
                </a:solidFill>
              </a:rPr>
              <a:t>개인이 디자인 </a:t>
            </a:r>
            <a:r>
              <a:rPr lang="ko-KR" altLang="en-US" dirty="0" err="1">
                <a:solidFill>
                  <a:schemeClr val="bg1"/>
                </a:solidFill>
              </a:rPr>
              <a:t>씽킹을</a:t>
            </a:r>
            <a:r>
              <a:rPr lang="ko-KR" altLang="en-US" dirty="0">
                <a:solidFill>
                  <a:schemeClr val="bg1"/>
                </a:solidFill>
              </a:rPr>
              <a:t> 잘하기 위해서는 이 두 가지 역량을 지속적으로 발전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393</Words>
  <Application>Microsoft Office PowerPoint</Application>
  <PresentationFormat>사용자 지정</PresentationFormat>
  <Paragraphs>81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Charlemagne Std</vt:lpstr>
      <vt:lpstr>Source Han Serif JP Light</vt:lpstr>
      <vt:lpstr>Georgia</vt:lpstr>
      <vt:lpstr>Times New Roman</vt:lpstr>
      <vt:lpstr>Office Theme</vt:lpstr>
      <vt:lpstr>6장. 세계 최고의 탐구자들 신뢰성과 타당성의 균형</vt:lpstr>
      <vt:lpstr>신뢰성 편향의 심화</vt:lpstr>
      <vt:lpstr>CEO의 역할: 디자인 씽킹 옹호자 </vt:lpstr>
      <vt:lpstr>대표 사례 : 스틸케이스</vt:lpstr>
      <vt:lpstr>7장 개인을 위한 디자인 씽킹</vt:lpstr>
      <vt:lpstr>개인적 지식체계의 선순환</vt:lpstr>
      <vt:lpstr>디자인 씽킹 역량을 키우는 5가지 조언 </vt:lpstr>
      <vt:lpstr>디자인 씽킹 역량 강화</vt:lpstr>
      <vt:lpstr>디자인 씽킹의 핵심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user</dc:creator>
  <cp:lastModifiedBy>미영 정</cp:lastModifiedBy>
  <cp:revision>7</cp:revision>
  <dcterms:created xsi:type="dcterms:W3CDTF">2025-09-20T13:11:50Z</dcterms:created>
  <dcterms:modified xsi:type="dcterms:W3CDTF">2025-09-21T08:45:35Z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2025-09-20T00:00:00Z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2025-09-20T00:00:00Z</vt:filetime>
  </property>
  <property fmtid="{D5CDD505-2E9C-101B-9397-08002B2CF9AE}" pid="5" name="Producer">
    <vt:lpwstr>GPL Ghostscript 9.56.1</vt:lpwstr>
  </property>
</Properties>
</file>