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7"/>
  </p:notesMasterIdLst>
  <p:sldIdLst>
    <p:sldId id="256" r:id="rId4"/>
    <p:sldId id="310" r:id="rId5"/>
    <p:sldId id="299" r:id="rId6"/>
    <p:sldId id="285" r:id="rId8"/>
    <p:sldId id="261" r:id="rId9"/>
    <p:sldId id="341" r:id="rId10"/>
    <p:sldId id="312" r:id="rId11"/>
    <p:sldId id="260" r:id="rId12"/>
    <p:sldId id="262" r:id="rId13"/>
    <p:sldId id="309" r:id="rId14"/>
    <p:sldId id="313" r:id="rId15"/>
    <p:sldId id="307" r:id="rId16"/>
    <p:sldId id="300" r:id="rId17"/>
    <p:sldId id="308" r:id="rId18"/>
    <p:sldId id="301" r:id="rId19"/>
    <p:sldId id="304" r:id="rId20"/>
    <p:sldId id="314" r:id="rId21"/>
    <p:sldId id="288" r:id="rId22"/>
    <p:sldId id="289" r:id="rId23"/>
    <p:sldId id="275" r:id="rId24"/>
    <p:sldId id="302" r:id="rId25"/>
    <p:sldId id="286" r:id="rId26"/>
    <p:sldId id="303" r:id="rId27"/>
    <p:sldId id="287" r:id="rId28"/>
    <p:sldId id="291" r:id="rId29"/>
    <p:sldId id="292" r:id="rId30"/>
    <p:sldId id="293" r:id="rId31"/>
    <p:sldId id="294" r:id="rId32"/>
    <p:sldId id="295" r:id="rId33"/>
    <p:sldId id="342" r:id="rId34"/>
    <p:sldId id="298" r:id="rId35"/>
    <p:sldId id="296" r:id="rId36"/>
    <p:sldId id="343" r:id="rId37"/>
    <p:sldId id="344" r:id="rId38"/>
    <p:sldId id="345" r:id="rId39"/>
    <p:sldId id="346" r:id="rId4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704" y="102"/>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0" name="椭圆 9"/>
          <p:cNvSpPr/>
          <p:nvPr/>
        </p:nvSpPr>
        <p:spPr>
          <a:xfrm>
            <a:off x="7585075" y="6057900"/>
            <a:ext cx="427265" cy="429986"/>
          </a:xfrm>
          <a:prstGeom prst="ellipse">
            <a:avLst/>
          </a:prstGeom>
          <a:solidFill>
            <a:schemeClr val="accent5">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8210550" y="6057900"/>
            <a:ext cx="427265" cy="429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 name="组合 11"/>
          <p:cNvGrpSpPr/>
          <p:nvPr/>
        </p:nvGrpSpPr>
        <p:grpSpPr>
          <a:xfrm>
            <a:off x="7715359" y="6162676"/>
            <a:ext cx="122694" cy="220436"/>
            <a:chOff x="10668000" y="2600325"/>
            <a:chExt cx="201386" cy="433161"/>
          </a:xfrm>
        </p:grpSpPr>
        <p:cxnSp>
          <p:nvCxnSpPr>
            <p:cNvPr id="13" name="直接连接符 12"/>
            <p:cNvCxnSpPr/>
            <p:nvPr/>
          </p:nvCxnSpPr>
          <p:spPr>
            <a:xfrm flipH="1">
              <a:off x="10668000" y="2600325"/>
              <a:ext cx="201386" cy="228600"/>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677525" y="2832100"/>
              <a:ext cx="182336" cy="201386"/>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10800000">
            <a:off x="8379500" y="6162675"/>
            <a:ext cx="122694" cy="220436"/>
            <a:chOff x="10668000" y="2600325"/>
            <a:chExt cx="201386" cy="433161"/>
          </a:xfrm>
        </p:grpSpPr>
        <p:cxnSp>
          <p:nvCxnSpPr>
            <p:cNvPr id="16" name="直接连接符 15"/>
            <p:cNvCxnSpPr/>
            <p:nvPr/>
          </p:nvCxnSpPr>
          <p:spPr>
            <a:xfrm flipH="1">
              <a:off x="10668000" y="2600325"/>
              <a:ext cx="201386" cy="228600"/>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677525" y="2832100"/>
              <a:ext cx="182336" cy="201386"/>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矩形 6"/>
          <p:cNvSpPr/>
          <p:nvPr>
            <p:custDataLst>
              <p:tags r:id="rId2"/>
            </p:custDataLst>
          </p:nvPr>
        </p:nvSpPr>
        <p:spPr>
          <a:xfrm>
            <a:off x="0" y="0"/>
            <a:ext cx="914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1" spc="375" dirty="0">
              <a:solidFill>
                <a:schemeClr val="tx1">
                  <a:lumMod val="75000"/>
                  <a:lumOff val="25000"/>
                </a:schemeClr>
              </a:solidFill>
              <a:latin typeface="+mn-ea"/>
            </a:endParaRPr>
          </a:p>
        </p:txBody>
      </p:sp>
      <p:cxnSp>
        <p:nvCxnSpPr>
          <p:cNvPr id="18" name="直接连接符 17"/>
          <p:cNvCxnSpPr/>
          <p:nvPr/>
        </p:nvCxnSpPr>
        <p:spPr>
          <a:xfrm>
            <a:off x="1937659" y="4227116"/>
            <a:ext cx="5568041" cy="0"/>
          </a:xfrm>
          <a:prstGeom prst="line">
            <a:avLst/>
          </a:prstGeom>
          <a:ln>
            <a:solidFill>
              <a:schemeClr val="accent5">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937657" y="3100969"/>
            <a:ext cx="6655705" cy="1124531"/>
          </a:xfrm>
        </p:spPr>
        <p:txBody>
          <a:bodyPr anchor="b">
            <a:normAutofit/>
          </a:bodyPr>
          <a:lstStyle>
            <a:lvl1pPr algn="l">
              <a:defRPr sz="5400" b="1"/>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937654" y="4330275"/>
            <a:ext cx="6655707" cy="946151"/>
          </a:xfrm>
        </p:spPr>
        <p:txBody>
          <a:bodyPr>
            <a:norm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0" name="椭圆 9"/>
          <p:cNvSpPr/>
          <p:nvPr/>
        </p:nvSpPr>
        <p:spPr>
          <a:xfrm>
            <a:off x="7585075" y="6057900"/>
            <a:ext cx="427265" cy="429986"/>
          </a:xfrm>
          <a:prstGeom prst="ellipse">
            <a:avLst/>
          </a:prstGeom>
          <a:solidFill>
            <a:schemeClr val="accent5">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8210550" y="6057900"/>
            <a:ext cx="427265" cy="4299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 name="组合 11"/>
          <p:cNvGrpSpPr/>
          <p:nvPr/>
        </p:nvGrpSpPr>
        <p:grpSpPr>
          <a:xfrm>
            <a:off x="7715359" y="6162676"/>
            <a:ext cx="122694" cy="220436"/>
            <a:chOff x="10668000" y="2600325"/>
            <a:chExt cx="201386" cy="433161"/>
          </a:xfrm>
        </p:grpSpPr>
        <p:cxnSp>
          <p:nvCxnSpPr>
            <p:cNvPr id="13" name="直接连接符 12"/>
            <p:cNvCxnSpPr/>
            <p:nvPr/>
          </p:nvCxnSpPr>
          <p:spPr>
            <a:xfrm flipH="1">
              <a:off x="10668000" y="2600325"/>
              <a:ext cx="201386" cy="228600"/>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677525" y="2832100"/>
              <a:ext cx="182336" cy="201386"/>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10800000">
            <a:off x="8379500" y="6162675"/>
            <a:ext cx="122694" cy="220436"/>
            <a:chOff x="10668000" y="2600325"/>
            <a:chExt cx="201386" cy="433161"/>
          </a:xfrm>
        </p:grpSpPr>
        <p:cxnSp>
          <p:nvCxnSpPr>
            <p:cNvPr id="16" name="直接连接符 15"/>
            <p:cNvCxnSpPr/>
            <p:nvPr/>
          </p:nvCxnSpPr>
          <p:spPr>
            <a:xfrm flipH="1">
              <a:off x="10668000" y="2600325"/>
              <a:ext cx="201386" cy="228600"/>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677525" y="2832100"/>
              <a:ext cx="182336" cy="201386"/>
            </a:xfrm>
            <a:prstGeom prst="line">
              <a:avLst/>
            </a:prstGeom>
            <a:ln>
              <a:solidFill>
                <a:schemeClr val="accent6">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矩形 6"/>
          <p:cNvSpPr/>
          <p:nvPr>
            <p:custDataLst>
              <p:tags r:id="rId2"/>
            </p:custDataLst>
          </p:nvPr>
        </p:nvSpPr>
        <p:spPr>
          <a:xfrm>
            <a:off x="0" y="0"/>
            <a:ext cx="9144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b="1" spc="375" dirty="0">
              <a:solidFill>
                <a:schemeClr val="tx1">
                  <a:lumMod val="75000"/>
                  <a:lumOff val="25000"/>
                </a:schemeClr>
              </a:solidFill>
              <a:latin typeface="+mn-ea"/>
            </a:endParaRPr>
          </a:p>
        </p:txBody>
      </p:sp>
      <p:cxnSp>
        <p:nvCxnSpPr>
          <p:cNvPr id="18" name="直接连接符 17"/>
          <p:cNvCxnSpPr/>
          <p:nvPr/>
        </p:nvCxnSpPr>
        <p:spPr>
          <a:xfrm>
            <a:off x="1937659" y="4227116"/>
            <a:ext cx="5568041" cy="0"/>
          </a:xfrm>
          <a:prstGeom prst="line">
            <a:avLst/>
          </a:prstGeom>
          <a:ln>
            <a:solidFill>
              <a:schemeClr val="accent5">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1937657" y="3100969"/>
            <a:ext cx="6655705" cy="1124531"/>
          </a:xfrm>
        </p:spPr>
        <p:txBody>
          <a:bodyPr anchor="b">
            <a:normAutofit/>
          </a:bodyPr>
          <a:lstStyle>
            <a:lvl1pPr algn="l">
              <a:defRPr sz="5400" b="1"/>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937654" y="4330275"/>
            <a:ext cx="6655707" cy="946151"/>
          </a:xfrm>
        </p:spPr>
        <p:txBody>
          <a:bodyPr>
            <a:norm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srcRect/>
          <a:stretch>
            <a:fillRect/>
          </a:stretch>
        </p:blipFill>
        <p:spPr>
          <a:xfrm>
            <a:off x="-1" y="2375535"/>
            <a:ext cx="4257675" cy="2865901"/>
          </a:xfrm>
          <a:prstGeom prst="rect">
            <a:avLst/>
          </a:prstGeom>
        </p:spPr>
      </p:pic>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矩形 7"/>
          <p:cNvSpPr/>
          <p:nvPr/>
        </p:nvSpPr>
        <p:spPr>
          <a:xfrm>
            <a:off x="4252776" y="2375535"/>
            <a:ext cx="4253865" cy="2865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hasCustomPrompt="1"/>
          </p:nvPr>
        </p:nvSpPr>
        <p:spPr>
          <a:xfrm>
            <a:off x="4430440" y="2965650"/>
            <a:ext cx="3903568" cy="983036"/>
          </a:xfrm>
        </p:spPr>
        <p:txBody>
          <a:bodyPr anchor="b">
            <a:normAutofit/>
          </a:bodyPr>
          <a:lstStyle>
            <a:lvl1pPr algn="ctr">
              <a:defRPr sz="3200"/>
            </a:lvl1pPr>
          </a:lstStyle>
          <a:p>
            <a:r>
              <a:rPr lang="zh-CN" altLang="en-US" dirty="0"/>
              <a:t>编辑标题</a:t>
            </a:r>
            <a:endParaRPr lang="zh-CN" altLang="en-US" dirty="0"/>
          </a:p>
        </p:txBody>
      </p:sp>
      <p:sp>
        <p:nvSpPr>
          <p:cNvPr id="3" name="文本占位符 2"/>
          <p:cNvSpPr>
            <a:spLocks noGrp="1"/>
          </p:cNvSpPr>
          <p:nvPr>
            <p:ph type="body" idx="1"/>
          </p:nvPr>
        </p:nvSpPr>
        <p:spPr>
          <a:xfrm>
            <a:off x="4430440" y="3948686"/>
            <a:ext cx="3903568" cy="700623"/>
          </a:xfrm>
        </p:spPr>
        <p:txBody>
          <a:bodyP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6" name="任意多边形 18"/>
          <p:cNvSpPr/>
          <p:nvPr/>
        </p:nvSpPr>
        <p:spPr>
          <a:xfrm rot="8100000">
            <a:off x="-785410" y="-383079"/>
            <a:ext cx="6567170" cy="10278110"/>
          </a:xfrm>
          <a:custGeom>
            <a:avLst/>
            <a:gdLst>
              <a:gd name="connsiteX0" fmla="*/ 2645 w 10342"/>
              <a:gd name="connsiteY0" fmla="*/ 16186 h 16186"/>
              <a:gd name="connsiteX1" fmla="*/ 0 w 10342"/>
              <a:gd name="connsiteY1" fmla="*/ 13514 h 16186"/>
              <a:gd name="connsiteX2" fmla="*/ 1746 w 10342"/>
              <a:gd name="connsiteY2" fmla="*/ 0 h 16186"/>
              <a:gd name="connsiteX3" fmla="*/ 10342 w 10342"/>
              <a:gd name="connsiteY3" fmla="*/ 8545 h 16186"/>
              <a:gd name="connsiteX4" fmla="*/ 2645 w 10342"/>
              <a:gd name="connsiteY4" fmla="*/ 16186 h 16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2" h="16186">
                <a:moveTo>
                  <a:pt x="2645" y="16186"/>
                </a:moveTo>
                <a:lnTo>
                  <a:pt x="0" y="13514"/>
                </a:lnTo>
                <a:lnTo>
                  <a:pt x="1746" y="0"/>
                </a:lnTo>
                <a:lnTo>
                  <a:pt x="10342" y="8545"/>
                </a:lnTo>
                <a:lnTo>
                  <a:pt x="2645" y="16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90119" y="3600132"/>
            <a:ext cx="3975226" cy="1325563"/>
          </a:xfrm>
        </p:spPr>
        <p:txBody>
          <a:bodyPr anchor="b">
            <a:normAutofit/>
          </a:bodyPr>
          <a:lstStyle>
            <a:lvl1pPr algn="l">
              <a:defRPr sz="5000" b="1"/>
            </a:lvl1pPr>
          </a:lstStyle>
          <a:p>
            <a:r>
              <a:rPr lang="zh-CN" altLang="en-US" dirty="0"/>
              <a:t>编辑标题</a:t>
            </a:r>
            <a:endParaRPr lang="zh-CN" altLang="en-US" dirty="0"/>
          </a:p>
        </p:txBody>
      </p:sp>
      <p:sp>
        <p:nvSpPr>
          <p:cNvPr id="10" name="文本占位符 9"/>
          <p:cNvSpPr>
            <a:spLocks noGrp="1"/>
          </p:cNvSpPr>
          <p:nvPr>
            <p:ph type="body" sz="quarter" idx="13" hasCustomPrompt="1"/>
          </p:nvPr>
        </p:nvSpPr>
        <p:spPr>
          <a:xfrm>
            <a:off x="679450" y="5105400"/>
            <a:ext cx="3986213" cy="812800"/>
          </a:xfrm>
        </p:spPr>
        <p:txBody>
          <a:bodyPr>
            <a:normAutofit/>
          </a:bodyPr>
          <a:lstStyle>
            <a:lvl1pPr marL="0" indent="0" algn="l">
              <a:buNone/>
              <a:defRPr sz="1500"/>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srcRect/>
          <a:stretch>
            <a:fillRect/>
          </a:stretch>
        </p:blipFill>
        <p:spPr>
          <a:xfrm>
            <a:off x="-1" y="2375535"/>
            <a:ext cx="4257675" cy="2865901"/>
          </a:xfrm>
          <a:prstGeom prst="rect">
            <a:avLst/>
          </a:prstGeom>
        </p:spPr>
      </p:pic>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8" name="矩形 7"/>
          <p:cNvSpPr/>
          <p:nvPr/>
        </p:nvSpPr>
        <p:spPr>
          <a:xfrm>
            <a:off x="4252776" y="2375535"/>
            <a:ext cx="4253865" cy="2865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4430440" y="2965650"/>
            <a:ext cx="3903568" cy="983036"/>
          </a:xfrm>
        </p:spPr>
        <p:txBody>
          <a:bodyPr anchor="b">
            <a:normAutofit/>
          </a:bodyPr>
          <a:lstStyle>
            <a:lvl1pPr algn="ctr">
              <a:defRPr sz="3200"/>
            </a:lvl1pPr>
          </a:lstStyle>
          <a:p>
            <a:r>
              <a:rPr lang="zh-CN" altLang="en-US" dirty="0"/>
              <a:t>编辑标题</a:t>
            </a:r>
            <a:endParaRPr lang="zh-CN" altLang="en-US" dirty="0"/>
          </a:p>
        </p:txBody>
      </p:sp>
      <p:sp>
        <p:nvSpPr>
          <p:cNvPr id="3" name="文本占位符 2"/>
          <p:cNvSpPr>
            <a:spLocks noGrp="1"/>
          </p:cNvSpPr>
          <p:nvPr>
            <p:ph type="body" idx="1"/>
          </p:nvPr>
        </p:nvSpPr>
        <p:spPr>
          <a:xfrm>
            <a:off x="4430440" y="3948686"/>
            <a:ext cx="3903568" cy="700623"/>
          </a:xfrm>
        </p:spPr>
        <p:txBody>
          <a:bodyP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lvl1pPr>
              <a:defRPr sz="1200"/>
            </a:lvl1pPr>
          </a:lstStyle>
          <a:p>
            <a:endParaRPr lang="zh-CN" altLang="en-US"/>
          </a:p>
        </p:txBody>
      </p:sp>
      <p:sp>
        <p:nvSpPr>
          <p:cNvPr id="7" name="灯片编号占位符 6"/>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lvl1pPr>
              <a:defRPr sz="1200"/>
            </a:lvl1pPr>
          </a:lstStyle>
          <a:p>
            <a:endParaRPr lang="zh-CN" altLang="en-US"/>
          </a:p>
        </p:txBody>
      </p:sp>
      <p:sp>
        <p:nvSpPr>
          <p:cNvPr id="9" name="灯片编号占位符 8"/>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6" name="任意多边形 18"/>
          <p:cNvSpPr/>
          <p:nvPr/>
        </p:nvSpPr>
        <p:spPr>
          <a:xfrm rot="8100000">
            <a:off x="-785410" y="-383079"/>
            <a:ext cx="6567170" cy="10278110"/>
          </a:xfrm>
          <a:custGeom>
            <a:avLst/>
            <a:gdLst>
              <a:gd name="connsiteX0" fmla="*/ 2645 w 10342"/>
              <a:gd name="connsiteY0" fmla="*/ 16186 h 16186"/>
              <a:gd name="connsiteX1" fmla="*/ 0 w 10342"/>
              <a:gd name="connsiteY1" fmla="*/ 13514 h 16186"/>
              <a:gd name="connsiteX2" fmla="*/ 1746 w 10342"/>
              <a:gd name="connsiteY2" fmla="*/ 0 h 16186"/>
              <a:gd name="connsiteX3" fmla="*/ 10342 w 10342"/>
              <a:gd name="connsiteY3" fmla="*/ 8545 h 16186"/>
              <a:gd name="connsiteX4" fmla="*/ 2645 w 10342"/>
              <a:gd name="connsiteY4" fmla="*/ 16186 h 16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2" h="16186">
                <a:moveTo>
                  <a:pt x="2645" y="16186"/>
                </a:moveTo>
                <a:lnTo>
                  <a:pt x="0" y="13514"/>
                </a:lnTo>
                <a:lnTo>
                  <a:pt x="1746" y="0"/>
                </a:lnTo>
                <a:lnTo>
                  <a:pt x="10342" y="8545"/>
                </a:lnTo>
                <a:lnTo>
                  <a:pt x="2645" y="1618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3" name="日期占位符 2"/>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lvl1pPr>
              <a:defRPr sz="1200"/>
            </a:lvl1pPr>
          </a:lstStyle>
          <a:p>
            <a:endParaRPr lang="zh-CN" altLang="en-US"/>
          </a:p>
        </p:txBody>
      </p:sp>
      <p:sp>
        <p:nvSpPr>
          <p:cNvPr id="5" name="灯片编号占位符 4"/>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90119" y="3600132"/>
            <a:ext cx="3975226" cy="1325563"/>
          </a:xfrm>
        </p:spPr>
        <p:txBody>
          <a:bodyPr anchor="b">
            <a:normAutofit/>
          </a:bodyPr>
          <a:lstStyle>
            <a:lvl1pPr algn="l">
              <a:defRPr sz="5000" b="1"/>
            </a:lvl1pPr>
          </a:lstStyle>
          <a:p>
            <a:r>
              <a:rPr lang="zh-CN" altLang="en-US" dirty="0"/>
              <a:t>编辑标题</a:t>
            </a:r>
            <a:endParaRPr lang="zh-CN" altLang="en-US" dirty="0"/>
          </a:p>
        </p:txBody>
      </p:sp>
      <p:sp>
        <p:nvSpPr>
          <p:cNvPr id="10" name="文本占位符 9"/>
          <p:cNvSpPr>
            <a:spLocks noGrp="1"/>
          </p:cNvSpPr>
          <p:nvPr>
            <p:ph type="body" sz="quarter" idx="13" hasCustomPrompt="1"/>
          </p:nvPr>
        </p:nvSpPr>
        <p:spPr>
          <a:xfrm>
            <a:off x="679450" y="5105400"/>
            <a:ext cx="3986213" cy="812800"/>
          </a:xfrm>
        </p:spPr>
        <p:txBody>
          <a:bodyPr>
            <a:normAutofit/>
          </a:bodyPr>
          <a:lstStyle>
            <a:lvl1pPr marL="0" indent="0" algn="l">
              <a:buNone/>
              <a:defRPr sz="1500"/>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lvl1pPr>
              <a:defRPr sz="1200"/>
            </a:lvl1pPr>
          </a:lstStyle>
          <a:p>
            <a:endParaRPr lang="zh-CN" altLang="en-US"/>
          </a:p>
        </p:txBody>
      </p:sp>
      <p:sp>
        <p:nvSpPr>
          <p:cNvPr id="4" name="灯片编号占位符 3"/>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3200"/>
            </a:lvl1pPr>
          </a:lstStyle>
          <a:p>
            <a:r>
              <a:rPr lang="zh-CN" altLang="en-US"/>
              <a:t>单击此处编辑标题</a:t>
            </a:r>
            <a:endParaRPr lang="zh-CN" altLang="en-US" dirty="0"/>
          </a:p>
        </p:txBody>
      </p:sp>
      <p:sp>
        <p:nvSpPr>
          <p:cNvPr id="3" name="图片占位符 2"/>
          <p:cNvSpPr>
            <a:spLocks noGrp="1" noChangeAspect="1"/>
          </p:cNvSpPr>
          <p:nvPr>
            <p:ph type="pic" idx="1" hasCustomPrompt="1"/>
          </p:nvPr>
        </p:nvSpPr>
        <p:spPr>
          <a:xfrm>
            <a:off x="4014391" y="733425"/>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图片</a:t>
            </a:r>
            <a:endParaRPr lang="zh-CN" altLang="en-US" dirty="0"/>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normAutofit/>
          </a:bodyPr>
          <a:lstStyle>
            <a:lvl1pPr>
              <a:defRPr sz="1200"/>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normAutofit/>
          </a:bodyPr>
          <a:lstStyle>
            <a:lvl1pPr>
              <a:defRPr sz="1200"/>
            </a:lvl1pPr>
          </a:lstStyle>
          <a:p>
            <a:endParaRPr lang="zh-CN" altLang="en-US" dirty="0"/>
          </a:p>
        </p:txBody>
      </p:sp>
      <p:sp>
        <p:nvSpPr>
          <p:cNvPr id="7" name="灯片编号占位符 6"/>
          <p:cNvSpPr>
            <a:spLocks noGrp="1"/>
          </p:cNvSpPr>
          <p:nvPr>
            <p:ph type="sldNum" sz="quarter" idx="12"/>
          </p:nvPr>
        </p:nvSpPr>
        <p:spPr/>
        <p:txBody>
          <a:bodyPr>
            <a:normAutofit/>
          </a:bodyPr>
          <a:lstStyle>
            <a:lvl1pPr>
              <a:defRPr sz="1200"/>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normAutofit/>
          </a:bodyPr>
          <a:lstStyle>
            <a:lvl1pPr>
              <a:defRPr sz="1200"/>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lvl1pPr>
              <a:defRPr sz="1200"/>
            </a:lvl1pPr>
          </a:lstStyle>
          <a:p>
            <a:endParaRPr lang="zh-CN" altLang="en-US"/>
          </a:p>
        </p:txBody>
      </p:sp>
      <p:sp>
        <p:nvSpPr>
          <p:cNvPr id="6" name="灯片编号占位符 5"/>
          <p:cNvSpPr>
            <a:spLocks noGrp="1"/>
          </p:cNvSpPr>
          <p:nvPr>
            <p:ph type="sldNum" sz="quarter" idx="12"/>
          </p:nvPr>
        </p:nvSpPr>
        <p:spPr/>
        <p:txBody>
          <a:bodyPr>
            <a:normAutofit/>
          </a:bodyPr>
          <a:lstStyle>
            <a:lvl1pPr>
              <a:defRPr sz="1200"/>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tags" Target="../tags/tag2.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6858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tags" Target="../tags/tag35.xml"/><Relationship Id="rId2" Type="http://schemas.openxmlformats.org/officeDocument/2006/relationships/image" Target="../media/image7.png"/><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2.xml"/><Relationship Id="rId4" Type="http://schemas.openxmlformats.org/officeDocument/2006/relationships/tags" Target="../tags/tag38.xml"/><Relationship Id="rId3" Type="http://schemas.openxmlformats.org/officeDocument/2006/relationships/image" Target="../media/image8.png"/><Relationship Id="rId2" Type="http://schemas.openxmlformats.org/officeDocument/2006/relationships/tags" Target="../tags/tag37.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tags" Target="../tags/tag41.xml"/><Relationship Id="rId3" Type="http://schemas.openxmlformats.org/officeDocument/2006/relationships/image" Target="../media/image9.png"/><Relationship Id="rId2" Type="http://schemas.openxmlformats.org/officeDocument/2006/relationships/tags" Target="../tags/tag40.xml"/><Relationship Id="rId1" Type="http://schemas.openxmlformats.org/officeDocument/2006/relationships/tags" Target="../tags/tag39.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tags" Target="../tags/tag44.xml"/><Relationship Id="rId3" Type="http://schemas.openxmlformats.org/officeDocument/2006/relationships/image" Target="../media/image10.png"/><Relationship Id="rId2" Type="http://schemas.openxmlformats.org/officeDocument/2006/relationships/tags" Target="../tags/tag43.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2.xml"/><Relationship Id="rId4" Type="http://schemas.openxmlformats.org/officeDocument/2006/relationships/tags" Target="../tags/tag48.xml"/><Relationship Id="rId3" Type="http://schemas.openxmlformats.org/officeDocument/2006/relationships/image" Target="../media/image11.png"/><Relationship Id="rId2" Type="http://schemas.openxmlformats.org/officeDocument/2006/relationships/tags" Target="../tags/tag47.xml"/><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2.xml"/><Relationship Id="rId4" Type="http://schemas.openxmlformats.org/officeDocument/2006/relationships/tags" Target="../tags/tag51.xml"/><Relationship Id="rId3" Type="http://schemas.openxmlformats.org/officeDocument/2006/relationships/image" Target="../media/image12.png"/><Relationship Id="rId2" Type="http://schemas.openxmlformats.org/officeDocument/2006/relationships/tags" Target="../tags/tag50.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2.xml"/><Relationship Id="rId5" Type="http://schemas.openxmlformats.org/officeDocument/2006/relationships/tags" Target="../tags/tag57.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tags" Target="../tags/tag56.xml"/><Relationship Id="rId1" Type="http://schemas.openxmlformats.org/officeDocument/2006/relationships/tags" Target="../tags/tag55.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2.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2.xml"/><Relationship Id="rId4" Type="http://schemas.openxmlformats.org/officeDocument/2006/relationships/tags" Target="../tags/tag65.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2.xml"/><Relationship Id="rId4" Type="http://schemas.openxmlformats.org/officeDocument/2006/relationships/tags" Target="../tags/tag68.xml"/><Relationship Id="rId3" Type="http://schemas.openxmlformats.org/officeDocument/2006/relationships/image" Target="../media/image16.png"/><Relationship Id="rId2" Type="http://schemas.openxmlformats.org/officeDocument/2006/relationships/tags" Target="../tags/tag67.xml"/><Relationship Id="rId1" Type="http://schemas.openxmlformats.org/officeDocument/2006/relationships/tags" Target="../tags/tag66.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tags" Target="../tags/tag71.xml"/><Relationship Id="rId3" Type="http://schemas.openxmlformats.org/officeDocument/2006/relationships/image" Target="../media/image17.png"/><Relationship Id="rId2" Type="http://schemas.openxmlformats.org/officeDocument/2006/relationships/tags" Target="../tags/tag70.xml"/><Relationship Id="rId1" Type="http://schemas.openxmlformats.org/officeDocument/2006/relationships/tags" Target="../tags/tag69.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2.xml"/><Relationship Id="rId4" Type="http://schemas.openxmlformats.org/officeDocument/2006/relationships/tags" Target="../tags/tag74.xml"/><Relationship Id="rId3" Type="http://schemas.openxmlformats.org/officeDocument/2006/relationships/image" Target="../media/image18.png"/><Relationship Id="rId2" Type="http://schemas.openxmlformats.org/officeDocument/2006/relationships/tags" Target="../tags/tag73.xml"/><Relationship Id="rId1" Type="http://schemas.openxmlformats.org/officeDocument/2006/relationships/tags" Target="../tags/tag72.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2.xml"/><Relationship Id="rId4" Type="http://schemas.openxmlformats.org/officeDocument/2006/relationships/tags" Target="../tags/tag77.xml"/><Relationship Id="rId3" Type="http://schemas.openxmlformats.org/officeDocument/2006/relationships/image" Target="../media/image19.png"/><Relationship Id="rId2" Type="http://schemas.openxmlformats.org/officeDocument/2006/relationships/tags" Target="../tags/tag76.xml"/><Relationship Id="rId1" Type="http://schemas.openxmlformats.org/officeDocument/2006/relationships/tags" Target="../tags/tag75.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12.xml"/><Relationship Id="rId6" Type="http://schemas.openxmlformats.org/officeDocument/2006/relationships/tags" Target="../tags/tag80.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1.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2.xml"/><Relationship Id="rId4" Type="http://schemas.openxmlformats.org/officeDocument/2006/relationships/tags" Target="../tags/tag84.xml"/><Relationship Id="rId3" Type="http://schemas.openxmlformats.org/officeDocument/2006/relationships/image" Target="../media/image24.jpeg"/><Relationship Id="rId2" Type="http://schemas.openxmlformats.org/officeDocument/2006/relationships/tags" Target="../tags/tag83.xml"/><Relationship Id="rId1" Type="http://schemas.openxmlformats.org/officeDocument/2006/relationships/tags" Target="../tags/tag8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2.xml"/><Relationship Id="rId4" Type="http://schemas.openxmlformats.org/officeDocument/2006/relationships/tags" Target="../tags/tag87.xml"/><Relationship Id="rId3" Type="http://schemas.openxmlformats.org/officeDocument/2006/relationships/image" Target="../media/image25.png"/><Relationship Id="rId2" Type="http://schemas.openxmlformats.org/officeDocument/2006/relationships/tags" Target="../tags/tag86.xml"/><Relationship Id="rId1" Type="http://schemas.openxmlformats.org/officeDocument/2006/relationships/tags" Target="../tags/tag85.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2.xml"/><Relationship Id="rId3" Type="http://schemas.openxmlformats.org/officeDocument/2006/relationships/tags" Target="../tags/tag89.xml"/><Relationship Id="rId2" Type="http://schemas.openxmlformats.org/officeDocument/2006/relationships/image" Target="../media/image26.png"/><Relationship Id="rId1" Type="http://schemas.openxmlformats.org/officeDocument/2006/relationships/tags" Target="../tags/tag88.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2.xml"/><Relationship Id="rId4" Type="http://schemas.openxmlformats.org/officeDocument/2006/relationships/tags" Target="../tags/tag92.xml"/><Relationship Id="rId3" Type="http://schemas.openxmlformats.org/officeDocument/2006/relationships/image" Target="../media/image27.png"/><Relationship Id="rId2" Type="http://schemas.openxmlformats.org/officeDocument/2006/relationships/tags" Target="../tags/tag91.xml"/><Relationship Id="rId1" Type="http://schemas.openxmlformats.org/officeDocument/2006/relationships/tags" Target="../tags/tag90.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2.xml"/><Relationship Id="rId4" Type="http://schemas.openxmlformats.org/officeDocument/2006/relationships/tags" Target="../tags/tag95.xml"/><Relationship Id="rId3" Type="http://schemas.openxmlformats.org/officeDocument/2006/relationships/image" Target="../media/image28.png"/><Relationship Id="rId2" Type="http://schemas.openxmlformats.org/officeDocument/2006/relationships/tags" Target="../tags/tag94.xml"/><Relationship Id="rId1" Type="http://schemas.openxmlformats.org/officeDocument/2006/relationships/tags" Target="../tags/tag93.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2.xml"/><Relationship Id="rId4" Type="http://schemas.openxmlformats.org/officeDocument/2006/relationships/tags" Target="../tags/tag98.xml"/><Relationship Id="rId3" Type="http://schemas.openxmlformats.org/officeDocument/2006/relationships/image" Target="../media/image29.png"/><Relationship Id="rId2" Type="http://schemas.openxmlformats.org/officeDocument/2006/relationships/tags" Target="../tags/tag97.xml"/><Relationship Id="rId1" Type="http://schemas.openxmlformats.org/officeDocument/2006/relationships/tags" Target="../tags/tag96.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tags" Target="../tags/tag19.xml"/><Relationship Id="rId3" Type="http://schemas.openxmlformats.org/officeDocument/2006/relationships/image" Target="../media/image5.jpeg"/><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130425"/>
            <a:ext cx="7772400" cy="1470025"/>
          </a:xfrm>
        </p:spPr>
        <p:txBody>
          <a:bodyPr anchor="ctr"/>
          <a:lstStyle/>
          <a:p>
            <a:pPr defTabSz="914400">
              <a:buSzPct val="100000"/>
            </a:pPr>
            <a:r>
              <a:rPr lang="en-US" altLang="zh-CN" sz="4400" kern="1200" baseline="0" dirty="0">
                <a:latin typeface="Arial" panose="020B0604020202020204" pitchFamily="34" charset="0"/>
                <a:ea typeface="宋体" panose="02010600030101010101" pitchFamily="2" charset="-122"/>
              </a:rPr>
              <a:t>         PE</a:t>
            </a:r>
            <a:r>
              <a:rPr lang="zh-CN" altLang="en-US" sz="4400" kern="1200" baseline="0" dirty="0">
                <a:latin typeface="Arial" panose="020B0604020202020204" pitchFamily="34" charset="0"/>
                <a:ea typeface="宋体" panose="02010600030101010101" pitchFamily="2" charset="-122"/>
              </a:rPr>
              <a:t>结构详解</a:t>
            </a:r>
            <a:endParaRPr lang="zh-CN" altLang="en-US" sz="4400" kern="1200" baseline="0" dirty="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MS-DOS头</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每个PE文件都以一个小的MS-DOS可执行体开头。在Windows早期很多消费者并没有安装Windows，所以就需要存在这个MS-DOS可执行体。当在没有安装Windows的机器上执行时，这段程序至少能打印一条信息来说明必须在Windows上才能执行这个可执行文件。</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PE文件以一个传统的MS-DOS头开头，被称为IMAGE_DOS_HEADER。其中只有两个重要的值，它们是e_magic和e_lfanew。e_lfanew域包含PE头的文件偏移。e_magic域(一个WORD)必须被设为0x5A4D。对于这个值有个常量定义，叫做IMAGE_DOS_SIGNATURE。用ASCII字符表示, 0x5A4D就是“MZ”，这是MS-DOS最初设计者之一Mark Zbikowski名子的首字母大写。 </a:t>
            </a:r>
            <a:endParaRPr lang="zh-CN" altLang="en-US" sz="1600" dirty="0">
              <a:sym typeface="+mn-lt"/>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693987"/>
            <a:ext cx="7772400" cy="1470025"/>
          </a:xfrm>
        </p:spPr>
        <p:txBody>
          <a:bodyPr anchor="ctr"/>
          <a:lstStyle/>
          <a:p>
            <a:pPr algn="ctr" defTabSz="914400">
              <a:buSzPct val="100000"/>
            </a:pPr>
            <a:r>
              <a:rPr lang="zh-CN" altLang="en-US" sz="4400" dirty="0">
                <a:sym typeface="+mn-lt"/>
              </a:rPr>
              <a:t>IMAGE_NT_HEADERS</a:t>
            </a:r>
            <a:endParaRPr lang="zh-CN" altLang="en-US" sz="4400" kern="1200" baseline="0" dirty="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IMAGE_NT_HEADERS头</a:t>
            </a:r>
            <a:endParaRPr lang="zh-CN" altLang="en-US" sz="2700" dirty="0">
              <a:sym typeface="+mn-lt"/>
            </a:endParaRPr>
          </a:p>
        </p:txBody>
      </p:sp>
      <p:sp>
        <p:nvSpPr>
          <p:cNvPr id="3" name="内容占位符 2"/>
          <p:cNvSpPr>
            <a:spLocks noGrp="1"/>
          </p:cNvSpPr>
          <p:nvPr>
            <p:ph idx="1"/>
            <p:custDataLst>
              <p:tags r:id="rId2"/>
            </p:custDataLst>
          </p:nvPr>
        </p:nvSpPr>
        <p:spPr>
          <a:xfrm>
            <a:off x="628650" y="1825624"/>
            <a:ext cx="7886700" cy="4853939"/>
          </a:xfrm>
        </p:spPr>
        <p:txBody>
          <a:bodyPr>
            <a:normAutofit fontScale="82500" lnSpcReduction="20000"/>
          </a:bodyPr>
          <a:lstStyle/>
          <a:p>
            <a:pPr marL="0" indent="0" algn="just">
              <a:lnSpc>
                <a:spcPct val="160000"/>
              </a:lnSpc>
              <a:spcBef>
                <a:spcPts val="0"/>
              </a:spcBef>
              <a:buNone/>
            </a:pPr>
            <a:r>
              <a:rPr lang="zh-CN" altLang="en-US" sz="1600" dirty="0">
                <a:sym typeface="+mn-lt"/>
              </a:rPr>
              <a:t>IMAGE_NT_HEADERS 结构是存储 PE 文件细节信息的主要位置。它的偏移由这个文件开头的 IMAGE_DOS_HEADER 的 e_lfanew 域给出。实际上有两个版本的IMAGE_NT_HEADER 结构，一个用于 32 位可执行文件，另一个用于 64 位版本。它们之间的区别很小，在讨论中我将认为它们是相同的。区别这两种格式的唯一正确的、由Microsoft 认可的方法是通过 IMAGE_OPTIONAL_HEADER 结构（马上就会讲到）的 Magic 域的值。</a:t>
            </a:r>
            <a:endParaRPr lang="zh-CN" altLang="en-US" sz="1600" dirty="0">
              <a:sym typeface="+mn-lt"/>
            </a:endParaRPr>
          </a:p>
          <a:p>
            <a:pPr algn="just">
              <a:lnSpc>
                <a:spcPct val="160000"/>
              </a:lnSpc>
              <a:spcBef>
                <a:spcPts val="0"/>
              </a:spcBef>
            </a:pPr>
            <a:endParaRPr lang="zh-CN" altLang="en-US" sz="1600" dirty="0">
              <a:sym typeface="+mn-lt"/>
            </a:endParaRPr>
          </a:p>
          <a:p>
            <a:pPr marL="0" indent="0" algn="just">
              <a:lnSpc>
                <a:spcPct val="160000"/>
              </a:lnSpc>
              <a:spcBef>
                <a:spcPts val="0"/>
              </a:spcBef>
              <a:buNone/>
            </a:pPr>
            <a:r>
              <a:rPr lang="zh-CN" altLang="en-US" sz="1600" dirty="0">
                <a:sym typeface="+mn-lt"/>
              </a:rPr>
              <a:t>IMAGE_NT_HEADER由三个字段组成：</a:t>
            </a:r>
            <a:endParaRPr lang="zh-CN" altLang="en-US" sz="1600" dirty="0">
              <a:sym typeface="+mn-lt"/>
            </a:endParaRPr>
          </a:p>
          <a:p>
            <a:pPr marL="0" indent="0" algn="just">
              <a:lnSpc>
                <a:spcPct val="160000"/>
              </a:lnSpc>
              <a:spcBef>
                <a:spcPts val="0"/>
              </a:spcBef>
              <a:buNone/>
            </a:pPr>
            <a:endParaRPr lang="zh-CN" altLang="en-US" sz="1600" dirty="0">
              <a:sym typeface="+mn-lt"/>
            </a:endParaRPr>
          </a:p>
          <a:p>
            <a:pPr marL="0" indent="0" algn="just">
              <a:lnSpc>
                <a:spcPct val="160000"/>
              </a:lnSpc>
              <a:spcBef>
                <a:spcPts val="0"/>
              </a:spcBef>
              <a:buNone/>
            </a:pPr>
            <a:r>
              <a:rPr lang="zh-CN" altLang="en-US" sz="1600" dirty="0">
                <a:sym typeface="+mn-lt"/>
              </a:rPr>
              <a:t>typedef struct _IMAGE_NT_HEADERS {</a:t>
            </a:r>
            <a:endParaRPr lang="zh-CN" altLang="en-US" sz="1600" dirty="0">
              <a:sym typeface="+mn-lt"/>
            </a:endParaRPr>
          </a:p>
          <a:p>
            <a:pPr marL="0" indent="0" algn="just">
              <a:lnSpc>
                <a:spcPct val="160000"/>
              </a:lnSpc>
              <a:spcBef>
                <a:spcPts val="0"/>
              </a:spcBef>
              <a:buNone/>
            </a:pPr>
            <a:endParaRPr lang="zh-CN" altLang="en-US" sz="1600" dirty="0">
              <a:sym typeface="+mn-lt"/>
            </a:endParaRPr>
          </a:p>
          <a:p>
            <a:pPr marL="0" indent="0" algn="just">
              <a:lnSpc>
                <a:spcPct val="160000"/>
              </a:lnSpc>
              <a:spcBef>
                <a:spcPts val="0"/>
              </a:spcBef>
              <a:buNone/>
            </a:pPr>
            <a:r>
              <a:rPr lang="zh-CN" altLang="en-US" sz="1600" dirty="0">
                <a:sym typeface="+mn-lt"/>
              </a:rPr>
              <a:t>DWORD Signature;</a:t>
            </a:r>
            <a:endParaRPr lang="zh-CN" altLang="en-US" sz="1600" dirty="0">
              <a:sym typeface="+mn-lt"/>
            </a:endParaRPr>
          </a:p>
          <a:p>
            <a:pPr marL="0" indent="0" algn="just">
              <a:lnSpc>
                <a:spcPct val="160000"/>
              </a:lnSpc>
              <a:spcBef>
                <a:spcPts val="0"/>
              </a:spcBef>
              <a:buNone/>
            </a:pPr>
            <a:endParaRPr lang="zh-CN" altLang="en-US" sz="1600" dirty="0">
              <a:sym typeface="+mn-lt"/>
            </a:endParaRPr>
          </a:p>
          <a:p>
            <a:pPr marL="0" indent="0" algn="just">
              <a:lnSpc>
                <a:spcPct val="160000"/>
              </a:lnSpc>
              <a:spcBef>
                <a:spcPts val="0"/>
              </a:spcBef>
              <a:buNone/>
            </a:pPr>
            <a:r>
              <a:rPr lang="zh-CN" altLang="en-US" sz="1600" dirty="0">
                <a:sym typeface="+mn-lt"/>
              </a:rPr>
              <a:t>IMAGE_FILE_HEADER FileHeader;</a:t>
            </a:r>
            <a:endParaRPr lang="zh-CN" altLang="en-US" sz="1600" dirty="0">
              <a:sym typeface="+mn-lt"/>
            </a:endParaRPr>
          </a:p>
          <a:p>
            <a:pPr marL="0" indent="0" algn="just">
              <a:lnSpc>
                <a:spcPct val="160000"/>
              </a:lnSpc>
              <a:spcBef>
                <a:spcPts val="0"/>
              </a:spcBef>
              <a:buNone/>
            </a:pPr>
            <a:endParaRPr lang="zh-CN" altLang="en-US" sz="1600" dirty="0">
              <a:sym typeface="+mn-lt"/>
            </a:endParaRPr>
          </a:p>
          <a:p>
            <a:pPr marL="0" indent="0" algn="just">
              <a:lnSpc>
                <a:spcPct val="160000"/>
              </a:lnSpc>
              <a:spcBef>
                <a:spcPts val="0"/>
              </a:spcBef>
              <a:buNone/>
            </a:pPr>
            <a:r>
              <a:rPr lang="zh-CN" altLang="en-US" sz="1600" dirty="0">
                <a:sym typeface="+mn-lt"/>
              </a:rPr>
              <a:t>IMAGE_OPTIONAL_HEADER32 OptionalHeader;</a:t>
            </a:r>
            <a:endParaRPr lang="zh-CN" altLang="en-US" sz="1600" dirty="0">
              <a:sym typeface="+mn-lt"/>
            </a:endParaRPr>
          </a:p>
          <a:p>
            <a:pPr marL="0" indent="0" algn="just">
              <a:lnSpc>
                <a:spcPct val="160000"/>
              </a:lnSpc>
              <a:spcBef>
                <a:spcPts val="0"/>
              </a:spcBef>
              <a:buNone/>
            </a:pPr>
            <a:endParaRPr lang="zh-CN" altLang="en-US" sz="1600" dirty="0">
              <a:sym typeface="+mn-lt"/>
            </a:endParaRPr>
          </a:p>
          <a:p>
            <a:pPr marL="0" indent="0" algn="just">
              <a:lnSpc>
                <a:spcPct val="160000"/>
              </a:lnSpc>
              <a:spcBef>
                <a:spcPts val="0"/>
              </a:spcBef>
              <a:buNone/>
            </a:pPr>
            <a:r>
              <a:rPr lang="zh-CN" altLang="en-US" sz="1600" dirty="0">
                <a:sym typeface="+mn-lt"/>
              </a:rPr>
              <a:t>} IMAGE_NT_HEADERS32, *PIMAGE_NT_HEADERS32; </a:t>
            </a:r>
            <a:endParaRPr lang="zh-CN" altLang="en-US" sz="1600" dirty="0">
              <a:sym typeface="+mn-lt"/>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 IMAGE_FILE_HEADER </a:t>
            </a:r>
            <a:endParaRPr lang="zh-CN" altLang="en-US" sz="2700" dirty="0">
              <a:sym typeface="+mn-lt"/>
            </a:endParaRPr>
          </a:p>
        </p:txBody>
      </p:sp>
      <p:pic>
        <p:nvPicPr>
          <p:cNvPr id="4" name="内容占位符 3"/>
          <p:cNvPicPr>
            <a:picLocks noGrp="1" noChangeAspect="1"/>
          </p:cNvPicPr>
          <p:nvPr>
            <p:ph idx="1"/>
          </p:nvPr>
        </p:nvPicPr>
        <p:blipFill>
          <a:blip r:embed="rId2"/>
          <a:stretch>
            <a:fillRect/>
          </a:stretch>
        </p:blipFill>
        <p:spPr>
          <a:xfrm>
            <a:off x="365125" y="1504315"/>
            <a:ext cx="8484235" cy="477710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文件属性的位标</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p:txBody>
      </p:sp>
      <p:pic>
        <p:nvPicPr>
          <p:cNvPr id="4" name="图片 3"/>
          <p:cNvPicPr>
            <a:picLocks noChangeAspect="1"/>
          </p:cNvPicPr>
          <p:nvPr/>
        </p:nvPicPr>
        <p:blipFill>
          <a:blip r:embed="rId3"/>
          <a:srcRect r="12468"/>
          <a:stretch>
            <a:fillRect/>
          </a:stretch>
        </p:blipFill>
        <p:spPr>
          <a:xfrm>
            <a:off x="321945" y="1504315"/>
            <a:ext cx="8615045" cy="4862830"/>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OptionalHeader</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这里是 PE header 中最后、最大或许也是最重要的成员。optional header 结构是IMAGE_NT_HEADERS 中的最后成员。包含了PE文件的逻辑分布信息。该结构共有31个域，一些是很关键，另一些不太常用。这里只介绍那些真正有用的域。图示如下：</a:t>
            </a: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p:cNvPicPr>
            <a:picLocks noChangeAspect="1"/>
          </p:cNvPicPr>
          <p:nvPr/>
        </p:nvPicPr>
        <p:blipFill>
          <a:blip r:embed="rId3"/>
          <a:stretch>
            <a:fillRect/>
          </a:stretch>
        </p:blipFill>
        <p:spPr>
          <a:xfrm>
            <a:off x="44450" y="2983865"/>
            <a:ext cx="9055100" cy="3717290"/>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OptionalHeader</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p:txBody>
      </p:sp>
      <p:pic>
        <p:nvPicPr>
          <p:cNvPr id="4" name="图片 3"/>
          <p:cNvPicPr>
            <a:picLocks noChangeAspect="1"/>
          </p:cNvPicPr>
          <p:nvPr/>
        </p:nvPicPr>
        <p:blipFill>
          <a:blip r:embed="rId3"/>
          <a:stretch>
            <a:fillRect/>
          </a:stretch>
        </p:blipFill>
        <p:spPr>
          <a:xfrm>
            <a:off x="-78105" y="1825625"/>
            <a:ext cx="9401810" cy="328930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693987"/>
            <a:ext cx="7772400" cy="1470025"/>
          </a:xfrm>
        </p:spPr>
        <p:txBody>
          <a:bodyPr anchor="ctr"/>
          <a:lstStyle/>
          <a:p>
            <a:pPr algn="ctr" defTabSz="914400">
              <a:buSzPct val="100000"/>
            </a:pPr>
            <a:r>
              <a:rPr lang="zh-CN" altLang="en-US" sz="4400" dirty="0">
                <a:sym typeface="+mn-lt"/>
              </a:rPr>
              <a:t>IMAGE_SECTION_HEADER</a:t>
            </a:r>
            <a:endParaRPr lang="zh-CN" altLang="en-US" sz="4400" kern="1200" baseline="0" dirty="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IMAGE_SECTION_HEADER</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p:txBody>
      </p:sp>
      <p:pic>
        <p:nvPicPr>
          <p:cNvPr id="4" name="图片 3"/>
          <p:cNvPicPr>
            <a:picLocks noChangeAspect="1"/>
          </p:cNvPicPr>
          <p:nvPr/>
        </p:nvPicPr>
        <p:blipFill>
          <a:blip r:embed="rId3"/>
          <a:stretch>
            <a:fillRect/>
          </a:stretch>
        </p:blipFill>
        <p:spPr>
          <a:xfrm>
            <a:off x="283210" y="1228725"/>
            <a:ext cx="8178800" cy="5545455"/>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42290" y="444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段的属性</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p:txBody>
      </p:sp>
      <p:pic>
        <p:nvPicPr>
          <p:cNvPr id="4" name="图片 3"/>
          <p:cNvPicPr>
            <a:picLocks noChangeAspect="1"/>
          </p:cNvPicPr>
          <p:nvPr/>
        </p:nvPicPr>
        <p:blipFill>
          <a:blip r:embed="rId3"/>
          <a:stretch>
            <a:fillRect/>
          </a:stretch>
        </p:blipFill>
        <p:spPr>
          <a:xfrm>
            <a:off x="361950" y="1012190"/>
            <a:ext cx="7905115" cy="575373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693987"/>
            <a:ext cx="7772400" cy="1470025"/>
          </a:xfrm>
        </p:spPr>
        <p:txBody>
          <a:bodyPr anchor="ctr"/>
          <a:lstStyle/>
          <a:p>
            <a:pPr algn="ctr" defTabSz="914400">
              <a:buSzPct val="100000"/>
            </a:pPr>
            <a:r>
              <a:rPr lang="en-US" altLang="zh-CN" sz="4400" kern="1200" baseline="0" dirty="0">
                <a:latin typeface="Arial" panose="020B0604020202020204" pitchFamily="34" charset="0"/>
                <a:ea typeface="宋体" panose="02010600030101010101" pitchFamily="2" charset="-122"/>
              </a:rPr>
              <a:t> </a:t>
            </a:r>
            <a:r>
              <a:rPr lang="zh-CN" altLang="en-US" sz="4400" kern="1200" baseline="0" dirty="0">
                <a:latin typeface="Arial" panose="020B0604020202020204" pitchFamily="34" charset="0"/>
                <a:ea typeface="宋体" panose="02010600030101010101" pitchFamily="2" charset="-122"/>
              </a:rPr>
              <a:t>概述</a:t>
            </a:r>
            <a:endParaRPr lang="zh-CN" altLang="en-US" sz="4400" kern="1200" baseline="0" dirty="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PE 文件的区块表</a:t>
            </a:r>
            <a:endParaRPr lang="zh-CN" altLang="en-US" sz="2700" dirty="0">
              <a:sym typeface="+mn-lt"/>
            </a:endParaRPr>
          </a:p>
        </p:txBody>
      </p:sp>
      <p:sp>
        <p:nvSpPr>
          <p:cNvPr id="3" name="内容占位符 2"/>
          <p:cNvSpPr>
            <a:spLocks noGrp="1"/>
          </p:cNvSpPr>
          <p:nvPr>
            <p:ph idx="1"/>
            <p:custDataLst>
              <p:tags r:id="rId2"/>
            </p:custDataLst>
          </p:nvPr>
        </p:nvSpPr>
        <p:spPr>
          <a:xfrm>
            <a:off x="527685" y="1369060"/>
            <a:ext cx="7886700" cy="4351338"/>
          </a:xfrm>
        </p:spPr>
        <p:txBody>
          <a:bodyPr>
            <a:noAutofit/>
          </a:bodyPr>
          <a:lstStyle/>
          <a:p>
            <a:pPr algn="just">
              <a:lnSpc>
                <a:spcPct val="120000"/>
              </a:lnSpc>
              <a:spcBef>
                <a:spcPts val="0"/>
              </a:spcBef>
            </a:pPr>
            <a:r>
              <a:rPr lang="zh-CN" altLang="en-US" sz="1600" dirty="0">
                <a:sym typeface="+mn-lt"/>
              </a:rPr>
              <a:t>例如有一个区块叫.rdata，表明他是一个只读区块。</a:t>
            </a:r>
            <a:endParaRPr lang="zh-CN" altLang="en-US" sz="1600" dirty="0">
              <a:sym typeface="+mn-lt"/>
            </a:endParaRPr>
          </a:p>
          <a:p>
            <a:pPr marL="0" indent="0" algn="just">
              <a:lnSpc>
                <a:spcPct val="120000"/>
              </a:lnSpc>
              <a:spcBef>
                <a:spcPts val="0"/>
              </a:spcBef>
              <a:buNone/>
            </a:pPr>
            <a:endParaRPr lang="zh-CN" altLang="en-US" sz="1600" dirty="0">
              <a:sym typeface="+mn-lt"/>
            </a:endParaRPr>
          </a:p>
          <a:p>
            <a:pPr algn="just">
              <a:lnSpc>
                <a:spcPct val="120000"/>
              </a:lnSpc>
              <a:spcBef>
                <a:spcPts val="0"/>
              </a:spcBef>
            </a:pPr>
            <a:r>
              <a:rPr lang="zh-CN" altLang="en-US" sz="1600" dirty="0">
                <a:sym typeface="+mn-lt"/>
              </a:rPr>
              <a:t>通常，区块中的数据在逻辑上是关联的。PE 文件一般至少都会有两个区块：一个是代码块，另一个是数据块。每一个区块都需要有一个截然不同的名字，这个名字主要是用来表达区块的用途。例如有一个区块叫.rdata，表明他是一个只读区块。注意：区块在映像中是按起始地址（RVA）来排列的，而不是按字母表顺序。</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另外，使用区块名字只是人们为 了认识和编程的方便，而对操作系统来说这些是无关紧要的。微软给这些区块取了个有特色的名字，但这不是必须的。当编程从PE 文件中读取需要的内容时，如输入表、输出表，不能以区块名字作为参考，正确的方法是按照数据目录表中的字段来进行定位。</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微软给这些区块取了个有特色的名字，但这不是必须的。</a:t>
            </a:r>
            <a:endParaRPr lang="zh-CN" altLang="en-US" sz="1600" dirty="0">
              <a:sym typeface="+mn-lt"/>
            </a:endParaRPr>
          </a:p>
          <a:p>
            <a:pPr algn="just">
              <a:lnSpc>
                <a:spcPct val="120000"/>
              </a:lnSpc>
              <a:spcBef>
                <a:spcPts val="0"/>
              </a:spcBef>
            </a:pPr>
            <a:r>
              <a:rPr lang="zh-CN" altLang="en-US" sz="1600" dirty="0">
                <a:sym typeface="+mn-lt"/>
              </a:rPr>
              <a:t>当编程从PE 文件中读取需要的内容时，如输入表、输出表，不能以区块名字作为参考，正确的方法是按照数据目录表中的字段来进行定位。</a:t>
            </a:r>
            <a:endParaRPr lang="zh-CN" altLang="en-US" sz="1600" dirty="0">
              <a:sym typeface="+mn-lt"/>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LOREM IPSUM DOLOR</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p:txBody>
      </p:sp>
      <p:pic>
        <p:nvPicPr>
          <p:cNvPr id="4" name="图片 3" descr="19104313-654639e98f5340078619a6338bede639"/>
          <p:cNvPicPr>
            <a:picLocks noChangeAspect="1"/>
          </p:cNvPicPr>
          <p:nvPr/>
        </p:nvPicPr>
        <p:blipFill>
          <a:blip r:embed="rId3"/>
          <a:stretch>
            <a:fillRect/>
          </a:stretch>
        </p:blipFill>
        <p:spPr>
          <a:xfrm>
            <a:off x="356870" y="178435"/>
            <a:ext cx="8430895" cy="3988435"/>
          </a:xfrm>
          <a:prstGeom prst="rect">
            <a:avLst/>
          </a:prstGeom>
        </p:spPr>
      </p:pic>
      <p:pic>
        <p:nvPicPr>
          <p:cNvPr id="5" name="图片 4" descr="19104442-ccb2ce70d3164dc19101fdb3d8886beb"/>
          <p:cNvPicPr>
            <a:picLocks noChangeAspect="1"/>
          </p:cNvPicPr>
          <p:nvPr/>
        </p:nvPicPr>
        <p:blipFill>
          <a:blip r:embed="rId4"/>
          <a:stretch>
            <a:fillRect/>
          </a:stretch>
        </p:blipFill>
        <p:spPr>
          <a:xfrm>
            <a:off x="511810" y="4235450"/>
            <a:ext cx="8003540" cy="2539365"/>
          </a:xfrm>
          <a:prstGeom prst="rect">
            <a:avLst/>
          </a:prstGeom>
        </p:spPr>
      </p:pic>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2209"/>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区块的对齐值：</a:t>
            </a:r>
            <a:endParaRPr lang="zh-CN" altLang="en-US" sz="2700" dirty="0">
              <a:sym typeface="+mn-lt"/>
            </a:endParaRPr>
          </a:p>
        </p:txBody>
      </p:sp>
      <p:sp>
        <p:nvSpPr>
          <p:cNvPr id="3" name="内容占位符 2"/>
          <p:cNvSpPr>
            <a:spLocks noGrp="1"/>
          </p:cNvSpPr>
          <p:nvPr>
            <p:ph idx="1"/>
            <p:custDataLst>
              <p:tags r:id="rId2"/>
            </p:custDataLst>
          </p:nvPr>
        </p:nvSpPr>
        <p:spPr>
          <a:xfrm>
            <a:off x="251520" y="908720"/>
            <a:ext cx="7886700" cy="4351338"/>
          </a:xfrm>
        </p:spPr>
        <p:txBody>
          <a:bodyPr>
            <a:noAutofit/>
          </a:bodyPr>
          <a:lstStyle/>
          <a:p>
            <a:pPr algn="just">
              <a:lnSpc>
                <a:spcPct val="150000"/>
              </a:lnSpc>
              <a:spcBef>
                <a:spcPts val="0"/>
              </a:spcBef>
            </a:pPr>
            <a:r>
              <a:rPr lang="zh-CN" altLang="en-US" sz="1600" dirty="0">
                <a:sym typeface="+mn-lt"/>
              </a:rPr>
              <a:t>之前我们简单了解过区块是要对齐的，无论是在内存中存放还是在磁盘中存放~但他们一般的对齐值是不同的。</a:t>
            </a:r>
            <a:endParaRPr lang="zh-CN" altLang="en-US" sz="1600" dirty="0">
              <a:sym typeface="+mn-lt"/>
            </a:endParaRPr>
          </a:p>
          <a:p>
            <a:pPr algn="just">
              <a:lnSpc>
                <a:spcPct val="150000"/>
              </a:lnSpc>
              <a:spcBef>
                <a:spcPts val="0"/>
              </a:spcBef>
            </a:pPr>
            <a:r>
              <a:rPr lang="zh-CN" altLang="en-US" sz="1600" dirty="0">
                <a:sym typeface="+mn-lt"/>
              </a:rPr>
              <a:t>PE 文件头里边的FileAligment 定义了磁盘区块的对齐值。每一个区块从对齐值的倍数的偏移位置开始存放。而区块的实际代码或数据的大小不一定刚好是这么多，所以在多余的地方一般以00h 来填充，这就是区块间的间隙。</a:t>
            </a:r>
            <a:endParaRPr lang="zh-CN" altLang="en-US" sz="1600" dirty="0">
              <a:sym typeface="+mn-lt"/>
            </a:endParaRPr>
          </a:p>
          <a:p>
            <a:pPr algn="just">
              <a:lnSpc>
                <a:spcPct val="150000"/>
              </a:lnSpc>
              <a:spcBef>
                <a:spcPts val="0"/>
              </a:spcBef>
            </a:pPr>
            <a:r>
              <a:rPr lang="zh-CN" altLang="en-US" sz="1600" dirty="0">
                <a:sym typeface="+mn-lt"/>
              </a:rPr>
              <a:t>例如，在PE文件中，一个典型的对齐值是200h ，这样，每个区块都将从200h 的倍数的文件偏移位置开始，假设第一个区块在400h 处，长度为90h，那么从文件400h 到490h 为这一区块的内容，而由于文件的对齐值是200h，所以为了使这一区块的长度为FileAlignment 的整数倍，490h 到 600h 这一个区间都会被00h 填充，这段空间称为区块间隙，下一个区块的开始地址为600h 。</a:t>
            </a:r>
            <a:endParaRPr lang="zh-CN" altLang="en-US" sz="1600" dirty="0">
              <a:sym typeface="+mn-lt"/>
            </a:endParaRPr>
          </a:p>
          <a:p>
            <a:pPr algn="just">
              <a:lnSpc>
                <a:spcPct val="150000"/>
              </a:lnSpc>
              <a:spcBef>
                <a:spcPts val="0"/>
              </a:spcBef>
            </a:pPr>
            <a:r>
              <a:rPr lang="zh-CN" altLang="en-US" sz="1600" dirty="0">
                <a:sym typeface="+mn-lt"/>
              </a:rPr>
              <a:t>PE 文件头里边的SectionAligment 定义了内存中区块的对齐值。PE 文件被映射到内存中时，区块总是至少从一个页边界开始。</a:t>
            </a:r>
            <a:endParaRPr lang="zh-CN" altLang="en-US" sz="1600" dirty="0">
              <a:sym typeface="+mn-lt"/>
            </a:endParaRPr>
          </a:p>
          <a:p>
            <a:pPr algn="just">
              <a:lnSpc>
                <a:spcPct val="150000"/>
              </a:lnSpc>
              <a:spcBef>
                <a:spcPts val="0"/>
              </a:spcBef>
            </a:pPr>
            <a:r>
              <a:rPr lang="zh-CN" altLang="en-US" sz="1600" dirty="0">
                <a:sym typeface="+mn-lt"/>
              </a:rPr>
              <a:t>一般在X86 系列的CPU 中，页是按4KB（1000h）来排列的；在IA-64 上，是按8KB（2000h）来排列的。所以在X86 系统中，PE文件区块的内存对齐值一般等于 1000h，每个区块按1000h 的倍数在内存中存放。</a:t>
            </a:r>
            <a:endParaRPr lang="zh-CN" altLang="en-US" sz="1600" dirty="0">
              <a:sym typeface="+mn-lt"/>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RVA 和文件偏移的转换</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fontScale="92500"/>
          </a:bodyPr>
          <a:lstStyle/>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RVA 是相对虚拟地址（Relative Virtual Address）的缩写，顾名思义，它是一个“相对地址”。PE 文件中的各种数据结构中涉及地址的字段大部分都是以 RVA 表示的，有木有？？</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更为准确的说，RVA 是当PE 文件被装载到内存中后，某个数据位置相对于文件头的偏移量。举个例子，如果 Windows 装载器将一个PE 文件装入到 00400000h 处的内存中，而某个区块中的某个数据被装入 0040**xh 处，那么这个数据的 RVA 就是（0040**xh - 00400000h ）= **xh，反过来说，将 RVA 的值加上文件被装载的基地址，就可以找到数据在内存中的实际地址。</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DOS 文件头、PE 文件头和区块表的偏移位置与大小均没有变化。而各个区块映射到内存后，其偏移位置就发生了变化。</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RVA 使得文件装入内存后的数据定位变得方便，然而却给我们要定位位于磁盘上的静态PE 文件带来了麻烦。</a:t>
            </a:r>
            <a:endParaRPr lang="zh-CN" altLang="en-US" sz="1600" dirty="0">
              <a:sym typeface="+mn-lt"/>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RVA 和文件偏移的转换</a:t>
            </a:r>
            <a:endParaRPr lang="zh-CN" altLang="en-US" sz="2700" dirty="0">
              <a:sym typeface="+mn-lt"/>
            </a:endParaRPr>
          </a:p>
        </p:txBody>
      </p:sp>
      <p:pic>
        <p:nvPicPr>
          <p:cNvPr id="4" name="内容占位符 3"/>
          <p:cNvPicPr>
            <a:picLocks noGrp="1" noChangeAspect="1"/>
          </p:cNvPicPr>
          <p:nvPr>
            <p:ph idx="1"/>
          </p:nvPr>
        </p:nvPicPr>
        <p:blipFill>
          <a:blip r:embed="rId2"/>
          <a:stretch>
            <a:fillRect/>
          </a:stretch>
        </p:blipFill>
        <p:spPr>
          <a:xfrm>
            <a:off x="901065" y="1153795"/>
            <a:ext cx="6752590" cy="3862070"/>
          </a:xfrm>
          <a:prstGeom prst="rect">
            <a:avLst/>
          </a:prstGeom>
        </p:spPr>
      </p:pic>
      <p:pic>
        <p:nvPicPr>
          <p:cNvPr id="5" name="图片 4"/>
          <p:cNvPicPr>
            <a:picLocks noChangeAspect="1"/>
          </p:cNvPicPr>
          <p:nvPr/>
        </p:nvPicPr>
        <p:blipFill>
          <a:blip r:embed="rId3"/>
          <a:stretch>
            <a:fillRect/>
          </a:stretch>
        </p:blipFill>
        <p:spPr>
          <a:xfrm>
            <a:off x="1248410" y="5170805"/>
            <a:ext cx="6828790" cy="1513840"/>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en-US" altLang="zh-CN" sz="2700" dirty="0">
                <a:sym typeface="+mn-lt"/>
              </a:rPr>
              <a:t>PE RVA</a:t>
            </a:r>
            <a:r>
              <a:rPr lang="zh-CN" altLang="en-US" sz="2700" dirty="0">
                <a:sym typeface="+mn-lt"/>
              </a:rPr>
              <a:t>与块对齐</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lnSpcReduction="10000"/>
          </a:bodyPr>
          <a:lstStyle/>
          <a:p>
            <a:pPr algn="just">
              <a:lnSpc>
                <a:spcPct val="120000"/>
              </a:lnSpc>
              <a:spcBef>
                <a:spcPts val="0"/>
              </a:spcBef>
            </a:pPr>
            <a:r>
              <a:rPr lang="zh-CN" altLang="en-US" sz="1600" dirty="0">
                <a:sym typeface="+mn-lt"/>
              </a:rPr>
              <a:t>VA:虚拟地址，也就是内存中的地址</a:t>
            </a:r>
            <a:endParaRPr lang="zh-CN" altLang="en-US" sz="1600" dirty="0">
              <a:sym typeface="+mn-lt"/>
            </a:endParaRPr>
          </a:p>
          <a:p>
            <a:pPr algn="just">
              <a:lnSpc>
                <a:spcPct val="120000"/>
              </a:lnSpc>
              <a:spcBef>
                <a:spcPts val="0"/>
              </a:spcBef>
            </a:pPr>
            <a:r>
              <a:rPr lang="zh-CN" altLang="en-US" sz="1600" dirty="0">
                <a:sym typeface="+mn-lt"/>
              </a:rPr>
              <a:t>RVA:相对虚拟地址，等于VA-ImageBase</a:t>
            </a:r>
            <a:endParaRPr lang="zh-CN" altLang="en-US" sz="1600" dirty="0">
              <a:sym typeface="+mn-lt"/>
            </a:endParaRPr>
          </a:p>
          <a:p>
            <a:pPr algn="just">
              <a:lnSpc>
                <a:spcPct val="120000"/>
              </a:lnSpc>
              <a:spcBef>
                <a:spcPts val="0"/>
              </a:spcBef>
            </a:pPr>
            <a:r>
              <a:rPr lang="en-US" altLang="zh-CN" sz="1600" dirty="0">
                <a:sym typeface="+mn-lt"/>
              </a:rPr>
              <a:t>VOffset</a:t>
            </a:r>
            <a:r>
              <a:rPr lang="zh-CN" altLang="en-US" sz="1600" dirty="0">
                <a:sym typeface="+mn-lt"/>
              </a:rPr>
              <a:t>：该节起始地址对于</a:t>
            </a:r>
            <a:r>
              <a:rPr lang="en-US" altLang="zh-CN" sz="1600" dirty="0">
                <a:sym typeface="+mn-lt"/>
              </a:rPr>
              <a:t>ImageBase</a:t>
            </a:r>
            <a:r>
              <a:rPr lang="zh-CN" altLang="en-US" sz="1600" dirty="0">
                <a:sym typeface="+mn-lt"/>
              </a:rPr>
              <a:t>的偏移量</a:t>
            </a:r>
            <a:endParaRPr lang="en-US" altLang="zh-CN" sz="1600" dirty="0">
              <a:sym typeface="+mn-lt"/>
            </a:endParaRPr>
          </a:p>
          <a:p>
            <a:pPr algn="just">
              <a:lnSpc>
                <a:spcPct val="120000"/>
              </a:lnSpc>
              <a:spcBef>
                <a:spcPts val="0"/>
              </a:spcBef>
            </a:pPr>
            <a:r>
              <a:rPr lang="en-US" altLang="zh-CN" sz="1600" dirty="0">
                <a:sym typeface="+mn-lt"/>
              </a:rPr>
              <a:t>ROffset</a:t>
            </a:r>
            <a:r>
              <a:rPr lang="zh-CN" altLang="en-US" sz="1600" dirty="0">
                <a:sym typeface="+mn-lt"/>
              </a:rPr>
              <a:t>：该节起始地址对于文件的偏移量</a:t>
            </a:r>
            <a:endParaRPr lang="zh-CN" altLang="en-US" sz="1600" dirty="0">
              <a:sym typeface="+mn-lt"/>
            </a:endParaRPr>
          </a:p>
          <a:p>
            <a:pPr algn="just">
              <a:lnSpc>
                <a:spcPct val="120000"/>
              </a:lnSpc>
              <a:spcBef>
                <a:spcPts val="0"/>
              </a:spcBef>
            </a:pPr>
            <a:r>
              <a:rPr lang="en-US" altLang="zh-CN" sz="1600" dirty="0">
                <a:sym typeface="+mn-lt"/>
              </a:rPr>
              <a:t>FOA:文件偏移</a:t>
            </a:r>
            <a:endParaRPr lang="en-US" altLang="zh-CN"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现在让你求某个虚拟地址</a:t>
            </a:r>
            <a:r>
              <a:rPr lang="en-US" altLang="zh-CN" sz="1600" dirty="0">
                <a:sym typeface="+mn-lt"/>
              </a:rPr>
              <a:t>VA</a:t>
            </a:r>
            <a:r>
              <a:rPr lang="zh-CN" altLang="en-US" sz="1600" dirty="0">
                <a:sym typeface="+mn-lt"/>
              </a:rPr>
              <a:t>，对应的文件偏移地址 </a:t>
            </a:r>
            <a:r>
              <a:rPr lang="en-US" altLang="zh-CN" sz="1600" dirty="0">
                <a:sym typeface="+mn-lt"/>
              </a:rPr>
              <a:t>fRVA</a:t>
            </a:r>
            <a:endParaRPr lang="zh-CN" altLang="en-US" sz="1600" dirty="0">
              <a:sym typeface="+mn-lt"/>
            </a:endParaRPr>
          </a:p>
          <a:p>
            <a:pPr algn="just">
              <a:lnSpc>
                <a:spcPct val="120000"/>
              </a:lnSpc>
              <a:spcBef>
                <a:spcPts val="0"/>
              </a:spcBef>
            </a:pPr>
            <a:r>
              <a:rPr lang="en-US" altLang="zh-CN" sz="1600" dirty="0">
                <a:sym typeface="+mn-lt"/>
              </a:rPr>
              <a:t>fRVA(FOA)-ROffset=RVA-VOffset</a:t>
            </a:r>
            <a:endParaRPr lang="en-US" altLang="zh-CN" sz="1600" dirty="0">
              <a:sym typeface="+mn-lt"/>
            </a:endParaRPr>
          </a:p>
          <a:p>
            <a:pPr algn="just">
              <a:lnSpc>
                <a:spcPct val="120000"/>
              </a:lnSpc>
              <a:spcBef>
                <a:spcPts val="0"/>
              </a:spcBef>
            </a:pPr>
            <a:r>
              <a:rPr lang="en-US" altLang="zh-CN" sz="1600" dirty="0">
                <a:sym typeface="+mn-lt"/>
              </a:rPr>
              <a:t>fRVA</a:t>
            </a:r>
            <a:r>
              <a:rPr lang="en-US" altLang="zh-CN" sz="1600" dirty="0">
                <a:sym typeface="+mn-lt"/>
              </a:rPr>
              <a:t>(FOA)</a:t>
            </a:r>
            <a:r>
              <a:rPr lang="en-US" altLang="zh-CN" sz="1600" dirty="0">
                <a:sym typeface="+mn-lt"/>
              </a:rPr>
              <a:t>=RVA-VOffset+ROffset</a:t>
            </a:r>
            <a:endParaRPr lang="en-US" altLang="zh-CN" sz="1600" dirty="0">
              <a:sym typeface="+mn-lt"/>
            </a:endParaRPr>
          </a:p>
          <a:p>
            <a:pPr algn="just">
              <a:lnSpc>
                <a:spcPct val="120000"/>
              </a:lnSpc>
              <a:spcBef>
                <a:spcPts val="0"/>
              </a:spcBef>
            </a:pPr>
            <a:r>
              <a:rPr lang="en-US" altLang="zh-CN" sz="1600" dirty="0">
                <a:sym typeface="+mn-lt"/>
              </a:rPr>
              <a:t>(RVA=VA-ImageBase)</a:t>
            </a:r>
            <a:endParaRPr lang="en-US" altLang="zh-CN" sz="1600" dirty="0">
              <a:sym typeface="+mn-lt"/>
            </a:endParaRPr>
          </a:p>
          <a:p>
            <a:pPr algn="just">
              <a:lnSpc>
                <a:spcPct val="120000"/>
              </a:lnSpc>
              <a:spcBef>
                <a:spcPts val="0"/>
              </a:spcBef>
            </a:pPr>
            <a:r>
              <a:rPr lang="zh-CN" altLang="en-US" sz="1600" dirty="0">
                <a:sym typeface="+mn-lt"/>
              </a:rPr>
              <a:t>上述等式的原理是虚拟地址和文件地址对于节起始的偏移是固定的：</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问题：</a:t>
            </a:r>
            <a:r>
              <a:rPr lang="en-US" altLang="zh-CN" sz="1600" dirty="0">
                <a:sym typeface="+mn-lt"/>
              </a:rPr>
              <a:t>Base</a:t>
            </a:r>
            <a:r>
              <a:rPr lang="zh-CN" altLang="en-US" sz="1600" dirty="0">
                <a:sym typeface="+mn-lt"/>
              </a:rPr>
              <a:t>：</a:t>
            </a:r>
            <a:r>
              <a:rPr lang="en-US" altLang="zh-CN" sz="1600" dirty="0">
                <a:sym typeface="+mn-lt"/>
              </a:rPr>
              <a:t>0x400000</a:t>
            </a:r>
            <a:endParaRPr lang="en-US" altLang="zh-CN" sz="1600" dirty="0">
              <a:sym typeface="+mn-lt"/>
            </a:endParaRPr>
          </a:p>
          <a:p>
            <a:pPr algn="just">
              <a:lnSpc>
                <a:spcPct val="120000"/>
              </a:lnSpc>
              <a:spcBef>
                <a:spcPts val="0"/>
              </a:spcBef>
            </a:pPr>
            <a:r>
              <a:rPr lang="en-US" altLang="zh-CN" sz="1600" dirty="0">
                <a:sym typeface="+mn-lt"/>
              </a:rPr>
              <a:t>text </a:t>
            </a:r>
            <a:r>
              <a:rPr lang="zh-CN" altLang="en-US" sz="1600" dirty="0">
                <a:sym typeface="+mn-lt"/>
              </a:rPr>
              <a:t>段上的 </a:t>
            </a:r>
            <a:r>
              <a:rPr lang="en-US" altLang="zh-CN" sz="1600" dirty="0">
                <a:sym typeface="+mn-lt"/>
              </a:rPr>
              <a:t>0x404351=</a:t>
            </a:r>
            <a:r>
              <a:rPr lang="zh-CN" altLang="en-US" sz="1600" dirty="0">
                <a:sym typeface="+mn-lt"/>
              </a:rPr>
              <a:t>？</a:t>
            </a:r>
            <a:endParaRPr lang="zh-CN" altLang="en-US" sz="1600" dirty="0">
              <a:sym typeface="+mn-lt"/>
            </a:endParaRPr>
          </a:p>
          <a:p>
            <a:pPr algn="just">
              <a:lnSpc>
                <a:spcPct val="120000"/>
              </a:lnSpc>
              <a:spcBef>
                <a:spcPts val="0"/>
              </a:spcBef>
            </a:pPr>
            <a:r>
              <a:rPr lang="zh-CN" altLang="en-US" sz="1600" dirty="0">
                <a:sym typeface="+mn-lt"/>
              </a:rPr>
              <a:t>求文件中的偏移</a:t>
            </a:r>
            <a:endParaRPr lang="en-US" altLang="zh-CN"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5" name="图片 4"/>
          <p:cNvPicPr>
            <a:picLocks noChangeAspect="1"/>
          </p:cNvPicPr>
          <p:nvPr/>
        </p:nvPicPr>
        <p:blipFill>
          <a:blip r:embed="rId3"/>
          <a:srcRect t="6886"/>
          <a:stretch>
            <a:fillRect/>
          </a:stretch>
        </p:blipFill>
        <p:spPr>
          <a:xfrm>
            <a:off x="3390265" y="5069840"/>
            <a:ext cx="5655945" cy="1167765"/>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导入表解析</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本示例中的程序是没有输出表的（此文就只讲解输入表），往往在Dll文件（具有导出函数）中才有输出表。前四个字节表示输入输出表的RVA值，后四个字节表示输入输出表的大小</a:t>
            </a:r>
            <a:endParaRPr lang="zh-CN" altLang="en-US" sz="1600" dirty="0">
              <a:sym typeface="+mn-lt"/>
            </a:endParaRPr>
          </a:p>
          <a:p>
            <a:pPr marL="0" indent="0" algn="just">
              <a:lnSpc>
                <a:spcPct val="120000"/>
              </a:lnSpc>
              <a:spcBef>
                <a:spcPts val="0"/>
              </a:spcBef>
              <a:buNone/>
            </a:pPr>
            <a:endParaRPr lang="zh-CN" altLang="en-US" sz="1600" dirty="0">
              <a:sym typeface="+mn-lt"/>
            </a:endParaRPr>
          </a:p>
          <a:p>
            <a:pPr algn="just">
              <a:lnSpc>
                <a:spcPct val="120000"/>
              </a:lnSpc>
              <a:spcBef>
                <a:spcPts val="0"/>
              </a:spcBef>
            </a:pPr>
            <a:r>
              <a:rPr lang="zh-CN" altLang="en-US" sz="1600" dirty="0">
                <a:sym typeface="+mn-lt"/>
              </a:rPr>
              <a:t>解析出输入表的八个字节</a:t>
            </a:r>
            <a:endParaRPr lang="zh-CN" altLang="en-US" sz="1600" dirty="0">
              <a:sym typeface="+mn-lt"/>
            </a:endParaRPr>
          </a:p>
          <a:p>
            <a:pPr algn="just">
              <a:lnSpc>
                <a:spcPct val="120000"/>
              </a:lnSpc>
              <a:spcBef>
                <a:spcPts val="0"/>
              </a:spcBef>
            </a:pPr>
            <a:r>
              <a:rPr lang="zh-CN" altLang="en-US" sz="1600" dirty="0">
                <a:sym typeface="+mn-lt"/>
              </a:rPr>
              <a:t>RVA：0x000091B8</a:t>
            </a:r>
            <a:endParaRPr lang="zh-CN" altLang="en-US" sz="1600" dirty="0">
              <a:sym typeface="+mn-lt"/>
            </a:endParaRPr>
          </a:p>
          <a:p>
            <a:pPr algn="just">
              <a:lnSpc>
                <a:spcPct val="120000"/>
              </a:lnSpc>
              <a:spcBef>
                <a:spcPts val="0"/>
              </a:spcBef>
            </a:pPr>
            <a:r>
              <a:rPr lang="zh-CN" altLang="en-US" sz="1600" dirty="0">
                <a:sym typeface="+mn-lt"/>
              </a:rPr>
              <a:t>大小：0x00000050</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我们接下来提到的输入表，你可以理解为程序调用的一个Dll中的一些函数所形成的列表，PE文件分别为每一个所调用的Dll都添加了一个输入表。</a:t>
            </a:r>
            <a:endParaRPr lang="zh-CN" altLang="en-US" sz="1600" dirty="0">
              <a:sym typeface="+mn-lt"/>
            </a:endParaRPr>
          </a:p>
          <a:p>
            <a:pPr algn="just">
              <a:lnSpc>
                <a:spcPct val="120000"/>
              </a:lnSpc>
              <a:spcBef>
                <a:spcPts val="0"/>
              </a:spcBef>
            </a:pPr>
            <a:r>
              <a:rPr lang="zh-CN" altLang="en-US" sz="1600" dirty="0">
                <a:sym typeface="+mn-lt"/>
              </a:rPr>
              <a:t>相反的，输出表就是所需要导出的函数所形成的表。</a:t>
            </a:r>
            <a:endParaRPr lang="zh-CN" altLang="en-US" sz="1600" dirty="0">
              <a:sym typeface="+mn-lt"/>
            </a:endParaRPr>
          </a:p>
          <a:p>
            <a:pPr algn="just">
              <a:lnSpc>
                <a:spcPct val="120000"/>
              </a:lnSpc>
              <a:spcBef>
                <a:spcPts val="0"/>
              </a:spcBef>
            </a:pPr>
            <a:r>
              <a:rPr lang="zh-CN" altLang="en-US" sz="1600" dirty="0">
                <a:sym typeface="+mn-lt"/>
              </a:rPr>
              <a:t>注：输入表中可能是系统的kernel32.dll中的API，也可能是自己书写的Dll中的函数，所以输入表中不一定是API，接下来对输入表的形容我会尽量用函数来替代，而不是API</a:t>
            </a: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descr="20171220204451457"/>
          <p:cNvPicPr>
            <a:picLocks noChangeAspect="1"/>
          </p:cNvPicPr>
          <p:nvPr/>
        </p:nvPicPr>
        <p:blipFill>
          <a:blip r:embed="rId3"/>
          <a:stretch>
            <a:fillRect/>
          </a:stretch>
        </p:blipFill>
        <p:spPr>
          <a:xfrm>
            <a:off x="2487930" y="178435"/>
            <a:ext cx="6681470" cy="1448435"/>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导入表解析</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将输入表的RVA转换成文件的偏移地址</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    0x91BB对应的区段为.idata（0x9000~0x9A7D）</a:t>
            </a:r>
            <a:endParaRPr lang="zh-CN" altLang="en-US" sz="1600" dirty="0">
              <a:sym typeface="+mn-lt"/>
            </a:endParaRPr>
          </a:p>
          <a:p>
            <a:pPr algn="just">
              <a:lnSpc>
                <a:spcPct val="120000"/>
              </a:lnSpc>
              <a:spcBef>
                <a:spcPts val="0"/>
              </a:spcBef>
            </a:pPr>
            <a:r>
              <a:rPr lang="zh-CN" altLang="en-US" sz="1600" dirty="0">
                <a:sym typeface="+mn-lt"/>
              </a:rPr>
              <a:t>    列表内容</a:t>
            </a:r>
            <a:endParaRPr lang="zh-CN" altLang="en-US" sz="1600" dirty="0">
              <a:sym typeface="+mn-lt"/>
            </a:endParaRPr>
          </a:p>
          <a:p>
            <a:pPr algn="just">
              <a:lnSpc>
                <a:spcPct val="120000"/>
              </a:lnSpc>
              <a:spcBef>
                <a:spcPts val="0"/>
              </a:spcBef>
            </a:pPr>
            <a:r>
              <a:rPr lang="zh-CN" altLang="en-US" sz="1600" dirty="0">
                <a:sym typeface="+mn-lt"/>
              </a:rPr>
              <a:t>    .idata对应的文件偏移位置为0x7200</a:t>
            </a:r>
            <a:endParaRPr lang="zh-CN" altLang="en-US" sz="1600" dirty="0">
              <a:sym typeface="+mn-lt"/>
            </a:endParaRPr>
          </a:p>
          <a:p>
            <a:pPr algn="just">
              <a:lnSpc>
                <a:spcPct val="120000"/>
              </a:lnSpc>
              <a:spcBef>
                <a:spcPts val="0"/>
              </a:spcBef>
            </a:pPr>
            <a:r>
              <a:rPr lang="zh-CN" altLang="en-US" sz="1600" dirty="0">
                <a:sym typeface="+mn-lt"/>
              </a:rPr>
              <a:t>    输入表的文件偏移：0x91B8-0x9000+0x7200=0x73B8（以下就不写计算过程了）</a:t>
            </a: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descr="20171220213315347"/>
          <p:cNvPicPr>
            <a:picLocks noChangeAspect="1"/>
          </p:cNvPicPr>
          <p:nvPr/>
        </p:nvPicPr>
        <p:blipFill>
          <a:blip r:embed="rId3"/>
          <a:stretch>
            <a:fillRect/>
          </a:stretch>
        </p:blipFill>
        <p:spPr>
          <a:xfrm>
            <a:off x="628650" y="3967480"/>
            <a:ext cx="8162925" cy="2209800"/>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导入表解析</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3、OS是如何解析输入表中的这些字节数据的呢？</a:t>
            </a:r>
            <a:endParaRPr lang="zh-CN" altLang="en-US" sz="1600" dirty="0">
              <a:sym typeface="+mn-lt"/>
            </a:endParaRPr>
          </a:p>
          <a:p>
            <a:pPr algn="just">
              <a:lnSpc>
                <a:spcPct val="120000"/>
              </a:lnSpc>
              <a:spcBef>
                <a:spcPts val="0"/>
              </a:spcBef>
            </a:pPr>
            <a:r>
              <a:rPr lang="zh-CN" altLang="en-US" sz="1600" dirty="0">
                <a:sym typeface="+mn-lt"/>
              </a:rPr>
              <a:t>一个输入表的平面结构示意图</a:t>
            </a: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descr="20171220213650508"/>
          <p:cNvPicPr>
            <a:picLocks noChangeAspect="1"/>
          </p:cNvPicPr>
          <p:nvPr/>
        </p:nvPicPr>
        <p:blipFill>
          <a:blip r:embed="rId3"/>
          <a:stretch>
            <a:fillRect/>
          </a:stretch>
        </p:blipFill>
        <p:spPr>
          <a:xfrm>
            <a:off x="1454785" y="2519680"/>
            <a:ext cx="5735320" cy="4297680"/>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导入表解析</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4、了解了输入表的结构，现在来分析下输入表</a:t>
            </a:r>
            <a:endParaRPr lang="zh-CN" altLang="en-US" sz="1600" dirty="0">
              <a:sym typeface="+mn-lt"/>
            </a:endParaRPr>
          </a:p>
          <a:p>
            <a:pPr algn="just">
              <a:lnSpc>
                <a:spcPct val="120000"/>
              </a:lnSpc>
              <a:spcBef>
                <a:spcPts val="0"/>
              </a:spcBef>
            </a:pPr>
            <a:r>
              <a:rPr lang="zh-CN" altLang="en-US" sz="1600" dirty="0">
                <a:sym typeface="+mn-lt"/>
              </a:rPr>
              <a:t>第一个输入表示意图（红色部分 20字节）：</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Dll名字符串的RVA值（Name）：0x9452-&gt;对应的文件偏移：0x7652</a:t>
            </a:r>
            <a:endParaRPr lang="zh-CN" altLang="en-US" sz="1600" dirty="0">
              <a:sym typeface="+mn-lt"/>
            </a:endParaRPr>
          </a:p>
          <a:p>
            <a:pPr algn="just">
              <a:lnSpc>
                <a:spcPct val="120000"/>
              </a:lnSpc>
              <a:spcBef>
                <a:spcPts val="0"/>
              </a:spcBef>
            </a:pPr>
            <a:r>
              <a:rPr lang="zh-CN" altLang="en-US" sz="1600" dirty="0">
                <a:sym typeface="+mn-lt"/>
              </a:rPr>
              <a:t>此时我们就能在文件偏移0x7652的地方找到Dll的名字</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r>
              <a:rPr lang="zh-CN" altLang="en-US" sz="1600" dirty="0">
                <a:sym typeface="+mn-lt"/>
              </a:rPr>
              <a:t>Import Thunk Data数组的RVA值（Original First Thunk）：0x92A0-&gt;对应的文件偏移：74A0</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descr="20171220214734011"/>
          <p:cNvPicPr>
            <a:picLocks noChangeAspect="1"/>
          </p:cNvPicPr>
          <p:nvPr/>
        </p:nvPicPr>
        <p:blipFill>
          <a:blip r:embed="rId3"/>
          <a:stretch>
            <a:fillRect/>
          </a:stretch>
        </p:blipFill>
        <p:spPr>
          <a:xfrm>
            <a:off x="870585" y="2548890"/>
            <a:ext cx="4629150" cy="609600"/>
          </a:xfrm>
          <a:prstGeom prst="rect">
            <a:avLst/>
          </a:prstGeom>
        </p:spPr>
      </p:pic>
      <p:pic>
        <p:nvPicPr>
          <p:cNvPr id="6" name="图片 5" descr="20171220215208001"/>
          <p:cNvPicPr>
            <a:picLocks noChangeAspect="1"/>
          </p:cNvPicPr>
          <p:nvPr/>
        </p:nvPicPr>
        <p:blipFill>
          <a:blip r:embed="rId4"/>
          <a:stretch>
            <a:fillRect/>
          </a:stretch>
        </p:blipFill>
        <p:spPr>
          <a:xfrm>
            <a:off x="870585" y="3996055"/>
            <a:ext cx="5962650" cy="657225"/>
          </a:xfrm>
          <a:prstGeom prst="rect">
            <a:avLst/>
          </a:prstGeom>
        </p:spPr>
      </p:pic>
      <p:pic>
        <p:nvPicPr>
          <p:cNvPr id="7" name="图片 6" descr="20171220221446847"/>
          <p:cNvPicPr>
            <a:picLocks noChangeAspect="1"/>
          </p:cNvPicPr>
          <p:nvPr/>
        </p:nvPicPr>
        <p:blipFill>
          <a:blip r:embed="rId5"/>
          <a:stretch>
            <a:fillRect/>
          </a:stretch>
        </p:blipFill>
        <p:spPr>
          <a:xfrm>
            <a:off x="946785" y="5368925"/>
            <a:ext cx="6612890" cy="1477010"/>
          </a:xfrm>
          <a:prstGeom prst="rect">
            <a:avLst/>
          </a:prstGeom>
        </p:spPr>
      </p:pic>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chorCtr="0">
            <a:normAutofit/>
          </a:bodyPr>
          <a:lstStyle/>
          <a:p>
            <a:pPr>
              <a:lnSpc>
                <a:spcPct val="120000"/>
              </a:lnSpc>
            </a:pPr>
            <a:r>
              <a:rPr lang="en-US" altLang="zh-CN" sz="2700" dirty="0">
                <a:sym typeface="+mn-lt"/>
              </a:rPr>
              <a:t>PE</a:t>
            </a:r>
            <a:r>
              <a:rPr lang="zh-CN" altLang="en-US" sz="2700" dirty="0">
                <a:sym typeface="+mn-lt"/>
              </a:rPr>
              <a:t>文件</a:t>
            </a:r>
            <a:endParaRPr lang="zh-CN" altLang="en-US" sz="2700" dirty="0">
              <a:sym typeface="+mn-lt"/>
            </a:endParaRPr>
          </a:p>
        </p:txBody>
      </p:sp>
      <p:sp>
        <p:nvSpPr>
          <p:cNvPr id="3" name="内容占位符 2"/>
          <p:cNvSpPr>
            <a:spLocks noGrp="1"/>
          </p:cNvSpPr>
          <p:nvPr>
            <p:ph idx="1"/>
            <p:custDataLst>
              <p:tags r:id="rId2"/>
            </p:custDataLst>
          </p:nvPr>
        </p:nvSpPr>
        <p:spPr>
          <a:xfrm>
            <a:off x="628650" y="1393567"/>
            <a:ext cx="7886700" cy="4646930"/>
          </a:xfrm>
        </p:spPr>
        <p:txBody>
          <a:bodyPr>
            <a:normAutofit/>
          </a:bodyPr>
          <a:lstStyle/>
          <a:p>
            <a:pPr marL="0" indent="0" algn="just">
              <a:lnSpc>
                <a:spcPct val="150000"/>
              </a:lnSpc>
              <a:spcBef>
                <a:spcPts val="0"/>
              </a:spcBef>
              <a:buNone/>
            </a:pPr>
            <a:r>
              <a:rPr lang="en-US" altLang="zh-CN" sz="1600" dirty="0">
                <a:sym typeface="+mn-lt"/>
              </a:rPr>
              <a:t>	</a:t>
            </a:r>
            <a:r>
              <a:rPr lang="zh-CN" altLang="en-US" sz="1600" dirty="0">
                <a:sym typeface="+mn-lt"/>
              </a:rPr>
              <a:t>PE:PortableExecutableFileFormat(可移植的执行体)Windows平台主流可执行文件格式。.exe与.dll文件都是PE格式。32位的叫做PE32,64位的叫做PE32+。PE文件格式定义在winnt.h头文件中。</a:t>
            </a:r>
            <a:endParaRPr lang="en-US" altLang="zh-CN" sz="1600" dirty="0">
              <a:sym typeface="+mn-lt"/>
            </a:endParaRPr>
          </a:p>
          <a:p>
            <a:pPr marL="0" indent="0" algn="just">
              <a:lnSpc>
                <a:spcPct val="150000"/>
              </a:lnSpc>
              <a:spcBef>
                <a:spcPts val="0"/>
              </a:spcBef>
              <a:buNone/>
            </a:pPr>
            <a:r>
              <a:rPr lang="en-US" altLang="zh-CN" sz="1600" dirty="0">
                <a:sym typeface="+mn-lt"/>
              </a:rPr>
              <a:t>	</a:t>
            </a:r>
            <a:r>
              <a:rPr lang="zh-CN" altLang="en-US" sz="1600" dirty="0">
                <a:sym typeface="+mn-lt"/>
              </a:rPr>
              <a:t>PE文件格式总览:PE文件使用的是一个平面地址空间,所有代码和数据都被合并在一起,组成一个很大的结构。文件的内容被分割为不同的区块(Section,又名区段,节等),区块中包含代码或数据,各个区块按页边界来对齐,区块没有大小限 </a:t>
            </a:r>
            <a:endParaRPr lang="zh-CN" altLang="en-US" sz="1600" dirty="0">
              <a:sym typeface="+mn-lt"/>
            </a:endParaRPr>
          </a:p>
        </p:txBody>
      </p:sp>
      <p:pic>
        <p:nvPicPr>
          <p:cNvPr id="5" name="图片 4" descr="20160521113600053"/>
          <p:cNvPicPr>
            <a:picLocks noChangeAspect="1"/>
          </p:cNvPicPr>
          <p:nvPr/>
        </p:nvPicPr>
        <p:blipFill>
          <a:blip r:embed="rId3"/>
          <a:stretch>
            <a:fillRect/>
          </a:stretch>
        </p:blipFill>
        <p:spPr>
          <a:xfrm>
            <a:off x="827584" y="3682758"/>
            <a:ext cx="7300595" cy="2957195"/>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800">
                <a:latin typeface="Times New Roman" panose="02020603050405020304" charset="0"/>
              </a:rPr>
              <a:t>IMP INT IAT</a:t>
            </a:r>
            <a:r>
              <a:rPr lang="zh-CN" altLang="en-US" sz="2800">
                <a:latin typeface="Times New Roman" panose="02020603050405020304" charset="0"/>
              </a:rPr>
              <a:t>三</a:t>
            </a:r>
            <a:r>
              <a:rPr lang="zh-CN" altLang="en-US" sz="2800">
                <a:latin typeface="Times New Roman" panose="02020603050405020304" charset="0"/>
              </a:rPr>
              <a:t>表的关系</a:t>
            </a:r>
            <a:endParaRPr lang="zh-CN" altLang="en-US" sz="2800">
              <a:latin typeface="Times New Roman" panose="02020603050405020304" charset="0"/>
            </a:endParaRPr>
          </a:p>
        </p:txBody>
      </p:sp>
      <p:sp>
        <p:nvSpPr>
          <p:cNvPr id="3" name="内容占位符 2"/>
          <p:cNvSpPr>
            <a:spLocks noGrp="1"/>
          </p:cNvSpPr>
          <p:nvPr>
            <p:ph idx="1"/>
          </p:nvPr>
        </p:nvSpPr>
        <p:spPr/>
        <p:txBody>
          <a:bodyPr/>
          <a:p>
            <a:endParaRPr lang="zh-CN" altLang="en-US"/>
          </a:p>
        </p:txBody>
      </p:sp>
      <p:pic>
        <p:nvPicPr>
          <p:cNvPr id="4" name="图片 3" descr="1549446-e92596778fc4b747"/>
          <p:cNvPicPr>
            <a:picLocks noChangeAspect="1"/>
          </p:cNvPicPr>
          <p:nvPr/>
        </p:nvPicPr>
        <p:blipFill>
          <a:blip r:embed="rId1"/>
          <a:stretch>
            <a:fillRect/>
          </a:stretch>
        </p:blipFill>
        <p:spPr>
          <a:xfrm>
            <a:off x="406400" y="1748155"/>
            <a:ext cx="8331200" cy="305371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基址重定位表&amp;.reloc节区</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若加载的是DLL、SYS文件，且在ImageBase位置处已经加载了其他DLL/SYS文件，那么PE装载器就会将其加载到其他未被占用的空间。这就涉及了PE文件重定位问题，PE重定位是指PE文件无法加载到ImageBase位置，而被加载到其他地址时发生的一系列处理行为。</a:t>
            </a: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descr="20141007014815015"/>
          <p:cNvPicPr>
            <a:picLocks noChangeAspect="1"/>
          </p:cNvPicPr>
          <p:nvPr/>
        </p:nvPicPr>
        <p:blipFill>
          <a:blip r:embed="rId3"/>
          <a:stretch>
            <a:fillRect/>
          </a:stretch>
        </p:blipFill>
        <p:spPr>
          <a:xfrm>
            <a:off x="2360295" y="2809240"/>
            <a:ext cx="5293995" cy="3686175"/>
          </a:xfrm>
          <a:prstGeom prst="rect">
            <a:avLst/>
          </a:prstGeom>
        </p:spPr>
      </p:pic>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基址重定位表结构</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a:p>
            <a:pPr algn="just">
              <a:lnSpc>
                <a:spcPct val="120000"/>
              </a:lnSpc>
              <a:spcBef>
                <a:spcPts val="0"/>
              </a:spcBef>
            </a:pPr>
            <a:r>
              <a:rPr lang="zh-CN" altLang="en-US" sz="1600" dirty="0">
                <a:sym typeface="+mn-lt"/>
              </a:rPr>
              <a:t>Lorem ipsum dolor sit amet, consectetur adipisicing elit, sed do eiusmod tempor incididunt ut labore et dolore magna aliqua. Ut enim ad minim veniam, quis nostrud exercitation ullamco laboris nisi ut aliquip ex ea commodo consequat.</a:t>
            </a:r>
            <a:endParaRPr lang="zh-CN" altLang="en-US" sz="1600" dirty="0">
              <a:sym typeface="+mn-lt"/>
            </a:endParaRPr>
          </a:p>
        </p:txBody>
      </p:sp>
      <p:pic>
        <p:nvPicPr>
          <p:cNvPr id="4" name="图片 3"/>
          <p:cNvPicPr>
            <a:picLocks noChangeAspect="1"/>
          </p:cNvPicPr>
          <p:nvPr/>
        </p:nvPicPr>
        <p:blipFill>
          <a:blip r:embed="rId3"/>
          <a:stretch>
            <a:fillRect/>
          </a:stretch>
        </p:blipFill>
        <p:spPr>
          <a:xfrm>
            <a:off x="-45085" y="1325880"/>
            <a:ext cx="9059545" cy="5350510"/>
          </a:xfrm>
          <a:prstGeom prst="rect">
            <a:avLst/>
          </a:prstGeom>
        </p:spPr>
      </p:pic>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压缩壳原理</a:t>
            </a:r>
            <a:endParaRPr lang="zh-CN" altLang="en-US" sz="2700" dirty="0">
              <a:sym typeface="+mn-lt"/>
            </a:endParaRPr>
          </a:p>
        </p:txBody>
      </p:sp>
      <p:pic>
        <p:nvPicPr>
          <p:cNvPr id="5" name="图片 4" descr="1197364-20171031225316591-1696939120"/>
          <p:cNvPicPr>
            <a:picLocks noChangeAspect="1"/>
          </p:cNvPicPr>
          <p:nvPr/>
        </p:nvPicPr>
        <p:blipFill>
          <a:blip r:embed="rId2"/>
          <a:stretch>
            <a:fillRect/>
          </a:stretch>
        </p:blipFill>
        <p:spPr>
          <a:xfrm>
            <a:off x="612775" y="1409065"/>
            <a:ext cx="7902575" cy="4747895"/>
          </a:xfrm>
          <a:prstGeom prst="rect">
            <a:avLst/>
          </a:prstGeom>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压缩壳原理</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5" name="图片 4" descr="1197364-20171031225626748-1437822251"/>
          <p:cNvPicPr>
            <a:picLocks noChangeAspect="1"/>
          </p:cNvPicPr>
          <p:nvPr/>
        </p:nvPicPr>
        <p:blipFill>
          <a:blip r:embed="rId3"/>
          <a:stretch>
            <a:fillRect/>
          </a:stretch>
        </p:blipFill>
        <p:spPr>
          <a:xfrm>
            <a:off x="285115" y="1263650"/>
            <a:ext cx="8711565" cy="4784725"/>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压缩壳原理</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5" name="图片 4" descr="1197364-20171031225948591-1255335936"/>
          <p:cNvPicPr>
            <a:picLocks noChangeAspect="1"/>
          </p:cNvPicPr>
          <p:nvPr/>
        </p:nvPicPr>
        <p:blipFill>
          <a:blip r:embed="rId3"/>
          <a:stretch>
            <a:fillRect/>
          </a:stretch>
        </p:blipFill>
        <p:spPr>
          <a:xfrm>
            <a:off x="403225" y="1761490"/>
            <a:ext cx="8700135" cy="441579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17843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压缩壳原理</a:t>
            </a:r>
            <a:endParaRPr lang="zh-CN" altLang="en-US"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descr="1197364-20171031230426185-739480095"/>
          <p:cNvPicPr>
            <a:picLocks noChangeAspect="1"/>
          </p:cNvPicPr>
          <p:nvPr/>
        </p:nvPicPr>
        <p:blipFill>
          <a:blip r:embed="rId3"/>
          <a:stretch>
            <a:fillRect/>
          </a:stretch>
        </p:blipFill>
        <p:spPr>
          <a:xfrm>
            <a:off x="689610" y="1260475"/>
            <a:ext cx="7886700" cy="5309235"/>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68580" tIns="34290" rIns="68580" bIns="34290" rtlCol="0" anchor="ctr" anchorCtr="0">
            <a:normAutofit/>
          </a:bodyPr>
          <a:lstStyle/>
          <a:p>
            <a:pPr>
              <a:lnSpc>
                <a:spcPct val="120000"/>
              </a:lnSpc>
            </a:pPr>
            <a:endParaRPr lang="en-US" altLang="zh-CN" sz="2700" dirty="0">
              <a:sym typeface="+mn-lt"/>
            </a:endParaRPr>
          </a:p>
        </p:txBody>
      </p:sp>
      <p:sp>
        <p:nvSpPr>
          <p:cNvPr id="3" name="内容占位符 2"/>
          <p:cNvSpPr>
            <a:spLocks noGrp="1"/>
          </p:cNvSpPr>
          <p:nvPr>
            <p:ph idx="1"/>
            <p:custDataLst>
              <p:tags r:id="rId2"/>
            </p:custDataLst>
          </p:nvPr>
        </p:nvSpPr>
        <p:spPr/>
        <p:txBody>
          <a:bodyPr>
            <a:normAutofit/>
          </a:bodyPr>
          <a:lstStyle/>
          <a:p>
            <a:pPr algn="just">
              <a:lnSpc>
                <a:spcPct val="120000"/>
              </a:lnSpc>
              <a:spcBef>
                <a:spcPts val="0"/>
              </a:spcBef>
            </a:pPr>
            <a:endParaRPr lang="zh-CN" altLang="en-US" sz="1600" dirty="0">
              <a:sym typeface="+mn-lt"/>
            </a:endParaRPr>
          </a:p>
          <a:p>
            <a:pPr algn="just">
              <a:lnSpc>
                <a:spcPct val="120000"/>
              </a:lnSpc>
              <a:spcBef>
                <a:spcPts val="0"/>
              </a:spcBef>
            </a:pPr>
            <a:endParaRPr lang="zh-CN" altLang="en-US" sz="1600" dirty="0">
              <a:sym typeface="+mn-lt"/>
            </a:endParaRPr>
          </a:p>
        </p:txBody>
      </p:sp>
      <p:pic>
        <p:nvPicPr>
          <p:cNvPr id="4" name="图片 3" descr="740325_3ovmp317r7lhgtg"/>
          <p:cNvPicPr>
            <a:picLocks noChangeAspect="1"/>
          </p:cNvPicPr>
          <p:nvPr/>
        </p:nvPicPr>
        <p:blipFill>
          <a:blip r:embed="rId3"/>
          <a:stretch>
            <a:fillRect/>
          </a:stretch>
        </p:blipFill>
        <p:spPr>
          <a:xfrm>
            <a:off x="74295" y="365125"/>
            <a:ext cx="8995410" cy="560641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62660" y="234951"/>
            <a:ext cx="7886700" cy="1325563"/>
          </a:xfrm>
        </p:spPr>
        <p:txBody>
          <a:bodyPr vert="horz" wrap="square" lIns="68580" tIns="34290" rIns="68580" bIns="34290" rtlCol="0" anchor="ctr" anchorCtr="0">
            <a:normAutofit/>
          </a:bodyPr>
          <a:lstStyle/>
          <a:p>
            <a:pPr>
              <a:lnSpc>
                <a:spcPct val="120000"/>
              </a:lnSpc>
            </a:pPr>
            <a:r>
              <a:rPr lang="en-US" altLang="zh-CN" sz="2700" dirty="0">
                <a:sym typeface="+mn-lt"/>
              </a:rPr>
              <a:t>PE</a:t>
            </a:r>
            <a:r>
              <a:rPr lang="zh-CN" altLang="en-US" sz="2700" dirty="0">
                <a:sym typeface="+mn-lt"/>
              </a:rPr>
              <a:t>结构</a:t>
            </a:r>
            <a:endParaRPr lang="zh-CN" altLang="en-US" sz="2700" dirty="0">
              <a:sym typeface="+mn-lt"/>
            </a:endParaRPr>
          </a:p>
        </p:txBody>
      </p:sp>
      <p:sp>
        <p:nvSpPr>
          <p:cNvPr id="3" name="内容占位符 2"/>
          <p:cNvSpPr>
            <a:spLocks noGrp="1"/>
          </p:cNvSpPr>
          <p:nvPr>
            <p:ph idx="1"/>
            <p:custDataLst>
              <p:tags r:id="rId2"/>
            </p:custDataLst>
          </p:nvPr>
        </p:nvSpPr>
        <p:spPr>
          <a:xfrm>
            <a:off x="727710" y="1494155"/>
            <a:ext cx="2929255" cy="4781550"/>
          </a:xfrm>
        </p:spPr>
        <p:txBody>
          <a:bodyPr>
            <a:normAutofit/>
          </a:bodyPr>
          <a:lstStyle/>
          <a:p>
            <a:pPr algn="just">
              <a:lnSpc>
                <a:spcPct val="120000"/>
              </a:lnSpc>
              <a:spcBef>
                <a:spcPts val="0"/>
              </a:spcBef>
            </a:pPr>
            <a:r>
              <a:rPr sz="1600" dirty="0">
                <a:sym typeface="+mn-lt"/>
              </a:rPr>
              <a:t>一个完整的PE（Portable Executable）文件由DOS头，PE文件头，块表，块和调试信息（调试版本有效）组成。</a:t>
            </a:r>
            <a:endParaRPr sz="1600" dirty="0">
              <a:sym typeface="+mn-lt"/>
            </a:endParaRPr>
          </a:p>
        </p:txBody>
      </p:sp>
      <p:pic>
        <p:nvPicPr>
          <p:cNvPr id="5" name="图片 4" descr="windows-pe (1)"/>
          <p:cNvPicPr>
            <a:picLocks noChangeAspect="1"/>
          </p:cNvPicPr>
          <p:nvPr/>
        </p:nvPicPr>
        <p:blipFill>
          <a:blip r:embed="rId3"/>
          <a:stretch>
            <a:fillRect/>
          </a:stretch>
        </p:blipFill>
        <p:spPr>
          <a:xfrm>
            <a:off x="4156710" y="80645"/>
            <a:ext cx="4692650" cy="619506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nvGraphicFramePr>
        <p:xfrm>
          <a:off x="395605" y="1040765"/>
          <a:ext cx="8206105" cy="5556250"/>
        </p:xfrm>
        <a:graphic>
          <a:graphicData uri="http://schemas.openxmlformats.org/drawingml/2006/table">
            <a:tbl>
              <a:tblPr firstRow="1" bandRow="1">
                <a:tableStyleId>{5C22544A-7EE6-4342-B048-85BDC9FD1C3A}</a:tableStyleId>
              </a:tblPr>
              <a:tblGrid>
                <a:gridCol w="1320165"/>
                <a:gridCol w="6885940"/>
              </a:tblGrid>
              <a:tr h="512445">
                <a:tc>
                  <a:txBody>
                    <a:bodyPr/>
                    <a:p>
                      <a:pPr>
                        <a:buNone/>
                      </a:pPr>
                      <a:r>
                        <a:rPr lang="zh-CN" altLang="en-US">
                          <a:solidFill>
                            <a:schemeClr val="tx1"/>
                          </a:solidFill>
                        </a:rPr>
                        <a:t>名称</a:t>
                      </a:r>
                      <a:endParaRPr lang="zh-CN" altLang="en-US">
                        <a:solidFill>
                          <a:schemeClr val="tx1"/>
                        </a:solidFill>
                      </a:endParaRPr>
                    </a:p>
                  </a:txBody>
                  <a:tcPr/>
                </a:tc>
                <a:tc>
                  <a:txBody>
                    <a:bodyPr/>
                    <a:p>
                      <a:pPr>
                        <a:buNone/>
                      </a:pPr>
                      <a:r>
                        <a:rPr lang="zh-CN" altLang="en-US">
                          <a:solidFill>
                            <a:schemeClr val="tx1"/>
                          </a:solidFill>
                        </a:rPr>
                        <a:t>描述</a:t>
                      </a:r>
                      <a:endParaRPr lang="zh-CN" altLang="en-US">
                        <a:solidFill>
                          <a:schemeClr val="tx1"/>
                        </a:solidFill>
                      </a:endParaRPr>
                    </a:p>
                  </a:txBody>
                  <a:tcPr/>
                </a:tc>
              </a:tr>
              <a:tr h="1229995">
                <a:tc>
                  <a:txBody>
                    <a:bodyPr/>
                    <a:p>
                      <a:pPr>
                        <a:buNone/>
                      </a:pPr>
                      <a:r>
                        <a:rPr lang="zh-CN" altLang="en-US"/>
                        <a:t>地址</a:t>
                      </a:r>
                      <a:endParaRPr lang="zh-CN" altLang="en-US"/>
                    </a:p>
                  </a:txBody>
                  <a:tcPr/>
                </a:tc>
                <a:tc>
                  <a:txBody>
                    <a:bodyPr/>
                    <a:p>
                      <a:pPr>
                        <a:buNone/>
                      </a:pPr>
                      <a:r>
                        <a:rPr lang="zh-CN" altLang="en-US"/>
                        <a:t>是“虚拟地址”而不是“物理地址”。为什么不是“物理地址”呢？因为数据在内存的位置经常在变，这样可以节省内存开支、避开错误的内存位置等的优势。同时用户并不需要知道具体的“真实地址”，因为系统自己会为程序准备好内存空间的（只要内存足够大）</a:t>
                      </a:r>
                      <a:endParaRPr lang="zh-CN" altLang="en-US"/>
                    </a:p>
                  </a:txBody>
                  <a:tcPr/>
                </a:tc>
              </a:tr>
              <a:tr h="953770">
                <a:tc>
                  <a:txBody>
                    <a:bodyPr/>
                    <a:p>
                      <a:pPr>
                        <a:buNone/>
                      </a:pPr>
                      <a:r>
                        <a:rPr lang="zh-CN" altLang="en-US"/>
                        <a:t>镜像文件</a:t>
                      </a:r>
                      <a:endParaRPr lang="zh-CN" altLang="en-US"/>
                    </a:p>
                  </a:txBody>
                  <a:tcPr/>
                </a:tc>
                <a:tc>
                  <a:txBody>
                    <a:bodyPr/>
                    <a:p>
                      <a:pPr>
                        <a:buNone/>
                      </a:pPr>
                      <a:r>
                        <a:rPr lang="zh-CN" altLang="en-US"/>
                        <a:t>包含以EXE文件为代表的“可执行文件”、以DLL文件为代表的“动态链接库”。为什么用“镜像”？这是因为他们常常被直接“复制”到内存，有“镜像”的某种意思。</a:t>
                      </a:r>
                      <a:endParaRPr lang="zh-CN" altLang="en-US"/>
                    </a:p>
                  </a:txBody>
                  <a:tcPr/>
                </a:tc>
              </a:tr>
              <a:tr h="953135">
                <a:tc>
                  <a:txBody>
                    <a:bodyPr/>
                    <a:p>
                      <a:pPr>
                        <a:buNone/>
                      </a:pPr>
                      <a:r>
                        <a:rPr lang="en-US" altLang="zh-CN"/>
                        <a:t>RVA</a:t>
                      </a:r>
                      <a:endParaRPr lang="en-US" altLang="zh-CN"/>
                    </a:p>
                  </a:txBody>
                  <a:tcPr/>
                </a:tc>
                <a:tc>
                  <a:txBody>
                    <a:bodyPr/>
                    <a:p>
                      <a:pPr>
                        <a:buNone/>
                      </a:pPr>
                      <a:r>
                        <a:rPr lang="zh-CN" altLang="en-US"/>
                        <a:t>英文全称Relatively Virtual Address。偏移（又称“相对虚拟地址”）。相对镜像基址的偏移。（</a:t>
                      </a:r>
                      <a:r>
                        <a:rPr lang="zh-CN" altLang="en-US">
                          <a:solidFill>
                            <a:srgbClr val="FF0000"/>
                          </a:solidFill>
                        </a:rPr>
                        <a:t>有时候不一定是相对镜像的基址，还可能以某个结构的首地址为基址</a:t>
                      </a:r>
                      <a:r>
                        <a:rPr lang="zh-CN" altLang="en-US"/>
                        <a:t>）</a:t>
                      </a:r>
                      <a:endParaRPr lang="zh-CN" altLang="en-US"/>
                    </a:p>
                  </a:txBody>
                  <a:tcPr/>
                </a:tc>
              </a:tr>
              <a:tr h="1230630">
                <a:tc>
                  <a:txBody>
                    <a:bodyPr/>
                    <a:p>
                      <a:pPr>
                        <a:buNone/>
                      </a:pPr>
                      <a:r>
                        <a:rPr lang="zh-CN" altLang="en-US"/>
                        <a:t>节</a:t>
                      </a:r>
                      <a:endParaRPr lang="zh-CN" altLang="en-US"/>
                    </a:p>
                  </a:txBody>
                  <a:tcPr/>
                </a:tc>
                <a:tc>
                  <a:txBody>
                    <a:bodyPr/>
                    <a:p>
                      <a:pPr>
                        <a:buNone/>
                      </a:pPr>
                      <a:r>
                        <a:rPr lang="zh-CN" altLang="en-US"/>
                        <a:t>节是PE文件中代码或数据的基本单元。原则上讲，节只分为“代码节”和“数据节”。</a:t>
                      </a:r>
                      <a:r>
                        <a:rPr lang="zh-CN" altLang="en-US">
                          <a:solidFill>
                            <a:srgbClr val="FF0000"/>
                          </a:solidFill>
                        </a:rPr>
                        <a:t>（文件中节大小通常以磁盘的一个物理扇区也就是512B对齐，若是镜像文件加载到内存中，以一个内存页大小对齐，32位为4K，64位为8K）</a:t>
                      </a:r>
                      <a:endParaRPr lang="zh-CN" altLang="en-US">
                        <a:solidFill>
                          <a:srgbClr val="FF0000"/>
                        </a:solidFill>
                      </a:endParaRPr>
                    </a:p>
                  </a:txBody>
                  <a:tcPr/>
                </a:tc>
              </a:tr>
              <a:tr h="676275">
                <a:tc>
                  <a:txBody>
                    <a:bodyPr/>
                    <a:p>
                      <a:pPr>
                        <a:buNone/>
                      </a:pPr>
                      <a:r>
                        <a:rPr lang="en-US" altLang="zh-CN"/>
                        <a:t>VA</a:t>
                      </a:r>
                      <a:endParaRPr lang="en-US" altLang="zh-CN"/>
                    </a:p>
                  </a:txBody>
                  <a:tcPr/>
                </a:tc>
                <a:tc>
                  <a:txBody>
                    <a:bodyPr/>
                    <a:p>
                      <a:pPr>
                        <a:buNone/>
                      </a:pPr>
                      <a:r>
                        <a:rPr lang="zh-CN" altLang="en-US"/>
                        <a:t>英文全称Virtual Address。</a:t>
                      </a:r>
                      <a:r>
                        <a:rPr lang="zh-CN" altLang="en-US">
                          <a:solidFill>
                            <a:srgbClr val="FF0000"/>
                          </a:solidFill>
                        </a:rPr>
                        <a:t>虚拟地址（虚拟内存中的正常地址，不需要进行转换）</a:t>
                      </a:r>
                      <a:endParaRPr lang="zh-CN" altLang="en-US">
                        <a:solidFill>
                          <a:srgbClr val="FF0000"/>
                        </a:solidFill>
                      </a:endParaRPr>
                    </a:p>
                  </a:txBody>
                  <a:tcPr/>
                </a:tc>
              </a:tr>
            </a:tbl>
          </a:graphicData>
        </a:graphic>
      </p:graphicFrame>
      <p:sp>
        <p:nvSpPr>
          <p:cNvPr id="6" name="文本框 5"/>
          <p:cNvSpPr txBox="1"/>
          <p:nvPr/>
        </p:nvSpPr>
        <p:spPr>
          <a:xfrm>
            <a:off x="584835" y="302260"/>
            <a:ext cx="4367530" cy="460375"/>
          </a:xfrm>
          <a:prstGeom prst="rect">
            <a:avLst/>
          </a:prstGeom>
          <a:noFill/>
        </p:spPr>
        <p:txBody>
          <a:bodyPr wrap="square" rtlCol="0">
            <a:spAutoFit/>
          </a:bodyPr>
          <a:p>
            <a:r>
              <a:rPr lang="zh-CN" altLang="en-US" sz="2400" b="1"/>
              <a:t>一些基本概念</a:t>
            </a:r>
            <a:endParaRPr lang="zh-CN" altLang="en-US" sz="2400"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073"/>
          <p:cNvSpPr>
            <a:spLocks noGrp="1"/>
          </p:cNvSpPr>
          <p:nvPr>
            <p:ph type="ctrTitle"/>
          </p:nvPr>
        </p:nvSpPr>
        <p:spPr>
          <a:xfrm>
            <a:off x="685800" y="2693987"/>
            <a:ext cx="7772400" cy="1470025"/>
          </a:xfrm>
        </p:spPr>
        <p:txBody>
          <a:bodyPr anchor="ctr"/>
          <a:lstStyle/>
          <a:p>
            <a:pPr algn="ctr" defTabSz="914400">
              <a:buSzPct val="100000"/>
            </a:pPr>
            <a:r>
              <a:rPr lang="zh-CN" altLang="en-US" sz="4400" dirty="0">
                <a:sym typeface="+mn-lt"/>
              </a:rPr>
              <a:t>IMAGE_DOS_HEADER</a:t>
            </a:r>
            <a:endParaRPr lang="zh-CN" altLang="en-US" sz="4400" kern="1200" baseline="0" dirty="0">
              <a:latin typeface="Arial" panose="020B0604020202020204" pitchFamily="34" charset="0"/>
              <a:ea typeface="宋体" panose="02010600030101010101" pitchFamily="2"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Grp="1" noChangeAspect="1"/>
          </p:cNvPicPr>
          <p:nvPr>
            <p:ph idx="1"/>
          </p:nvPr>
        </p:nvPicPr>
        <p:blipFill>
          <a:blip r:embed="rId1"/>
          <a:stretch>
            <a:fillRect/>
          </a:stretch>
        </p:blipFill>
        <p:spPr>
          <a:xfrm>
            <a:off x="514350" y="1747520"/>
            <a:ext cx="8115300" cy="4854575"/>
          </a:xfrm>
          <a:prstGeom prst="rect">
            <a:avLst/>
          </a:prstGeom>
        </p:spPr>
      </p:pic>
      <p:sp>
        <p:nvSpPr>
          <p:cNvPr id="5" name="标题 4"/>
          <p:cNvSpPr>
            <a:spLocks noGrp="1"/>
          </p:cNvSpPr>
          <p:nvPr>
            <p:ph type="title"/>
            <p:custDataLst>
              <p:tags r:id="rId2"/>
            </p:custDataLst>
          </p:nvPr>
        </p:nvSpPr>
        <p:spPr>
          <a:xfrm>
            <a:off x="628650" y="36512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IMAGE_DOS_HEADER</a:t>
            </a:r>
            <a:endParaRPr lang="zh-CN" altLang="en-US" sz="2700" dirty="0">
              <a:sym typeface="+mn-lt"/>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365126"/>
            <a:ext cx="7886700" cy="1325563"/>
          </a:xfrm>
        </p:spPr>
        <p:txBody>
          <a:bodyPr vert="horz" wrap="square" lIns="68580" tIns="34290" rIns="68580" bIns="34290" rtlCol="0" anchor="ctr" anchorCtr="0">
            <a:normAutofit/>
          </a:bodyPr>
          <a:lstStyle/>
          <a:p>
            <a:pPr>
              <a:lnSpc>
                <a:spcPct val="120000"/>
              </a:lnSpc>
            </a:pPr>
            <a:r>
              <a:rPr lang="zh-CN" altLang="en-US" sz="2700" dirty="0">
                <a:sym typeface="+mn-lt"/>
              </a:rPr>
              <a:t>IMAGE_DOS_HEADER</a:t>
            </a:r>
            <a:endParaRPr lang="zh-CN" altLang="en-US" sz="2700" dirty="0">
              <a:sym typeface="+mn-lt"/>
            </a:endParaRPr>
          </a:p>
        </p:txBody>
      </p:sp>
      <p:sp>
        <p:nvSpPr>
          <p:cNvPr id="3" name="内容占位符 2"/>
          <p:cNvSpPr>
            <a:spLocks noGrp="1"/>
          </p:cNvSpPr>
          <p:nvPr>
            <p:ph idx="1"/>
            <p:custDataLst>
              <p:tags r:id="rId2"/>
            </p:custDataLst>
          </p:nvPr>
        </p:nvSpPr>
        <p:spPr/>
        <p:txBody>
          <a:bodyPr>
            <a:noAutofit/>
          </a:bodyPr>
          <a:lstStyle/>
          <a:p>
            <a:pPr marL="0" indent="0" algn="just">
              <a:lnSpc>
                <a:spcPct val="150000"/>
              </a:lnSpc>
              <a:spcBef>
                <a:spcPts val="0"/>
              </a:spcBef>
              <a:buNone/>
            </a:pPr>
            <a:r>
              <a:rPr lang="zh-CN" altLang="en-US" sz="1800" dirty="0">
                <a:sym typeface="+mn-lt"/>
              </a:rPr>
              <a:t>IMAGE_DOS_HEADER  64Byte的大小和DOS_STUB</a:t>
            </a:r>
            <a:endParaRPr lang="zh-CN" altLang="en-US" sz="1800" dirty="0">
              <a:sym typeface="+mn-lt"/>
            </a:endParaRPr>
          </a:p>
          <a:p>
            <a:pPr marL="0" indent="0" algn="just">
              <a:lnSpc>
                <a:spcPct val="150000"/>
              </a:lnSpc>
              <a:spcBef>
                <a:spcPts val="0"/>
              </a:spcBef>
              <a:buNone/>
            </a:pPr>
            <a:r>
              <a:rPr lang="zh-CN" altLang="en-US" sz="1800" dirty="0">
                <a:sym typeface="+mn-lt"/>
              </a:rPr>
              <a:t>这是DOS产物，因为PE结构产生的时候比较早，第一个WINDOWS是运行在DOS环境中的，所以为了和DOS兼容PE结构引入了这个东东！</a:t>
            </a:r>
            <a:endParaRPr lang="zh-CN" altLang="en-US" sz="1800" dirty="0">
              <a:sym typeface="+mn-lt"/>
            </a:endParaRPr>
          </a:p>
          <a:p>
            <a:pPr marL="0" indent="0" algn="just">
              <a:lnSpc>
                <a:spcPct val="150000"/>
              </a:lnSpc>
              <a:spcBef>
                <a:spcPts val="0"/>
              </a:spcBef>
              <a:buNone/>
            </a:pPr>
            <a:r>
              <a:rPr lang="zh-CN" altLang="en-US" sz="1800" dirty="0">
                <a:sym typeface="+mn-lt"/>
              </a:rPr>
              <a:t>IMAGE_DOS_HEAER只有两个比较有效，一个是大家熟知的MZ，它在编程的时候称为e_magic，还有一个就是e_lfanew，也就是用 C32ASM打开PE文件时候对应的3c处，它指向的是IMAGE_NT_HEADER的offset，是一个地址！好了，对于 IMAGE_DOS_HEADER的东东就说这些，</a:t>
            </a:r>
            <a:endParaRPr lang="zh-CN" altLang="en-US" sz="1800" dirty="0">
              <a:sym typeface="+mn-lt"/>
            </a:endParaRPr>
          </a:p>
          <a:p>
            <a:pPr marL="0" indent="0" algn="just">
              <a:lnSpc>
                <a:spcPct val="150000"/>
              </a:lnSpc>
              <a:spcBef>
                <a:spcPts val="0"/>
              </a:spcBef>
              <a:buNone/>
            </a:pPr>
            <a:r>
              <a:rPr lang="zh-CN" altLang="en-US" sz="1800" dirty="0">
                <a:sym typeface="+mn-lt"/>
              </a:rPr>
              <a:t>DOS_STUB是一个DOS下标准的EXE文件，类似于用MASM写的DOS APP！</a:t>
            </a:r>
            <a:endParaRPr lang="zh-CN" altLang="en-US" sz="1800" dirty="0">
              <a:sym typeface="+mn-lt"/>
            </a:endParaRPr>
          </a:p>
          <a:p>
            <a:pPr marL="0" indent="0" algn="just">
              <a:lnSpc>
                <a:spcPct val="150000"/>
              </a:lnSpc>
              <a:spcBef>
                <a:spcPts val="0"/>
              </a:spcBef>
              <a:buNone/>
            </a:pPr>
            <a:endParaRPr lang="zh-CN" altLang="en-US" sz="1800" dirty="0">
              <a:sym typeface="+mn-lt"/>
            </a:endParaRPr>
          </a:p>
          <a:p>
            <a:pPr marL="0" indent="0" algn="just">
              <a:lnSpc>
                <a:spcPct val="150000"/>
              </a:lnSpc>
              <a:spcBef>
                <a:spcPts val="0"/>
              </a:spcBef>
              <a:buNone/>
            </a:pPr>
            <a:r>
              <a:rPr lang="zh-CN" altLang="en-US" sz="1800" dirty="0">
                <a:sym typeface="+mn-lt"/>
              </a:rPr>
              <a:t>这两个东东因为用处不大，所以常被我们用于修改PE头，目的是为了防调试、免杀、保存输入表等等！ </a:t>
            </a:r>
            <a:endParaRPr lang="zh-CN" altLang="en-US" sz="1800" dirty="0">
              <a:sym typeface="+mn-lt"/>
            </a:endParaRPr>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20185046_1*i*0"/>
  <p:tag name="KSO_WM_TEMPLATE_CATEGORY" val="custom"/>
  <p:tag name="KSO_WM_TEMPLATE_INDEX" val="20185046"/>
  <p:tag name="KSO_WM_UNIT_INDEX" val="0"/>
</p:tagLst>
</file>

<file path=ppt/tags/tag10.xml><?xml version="1.0" encoding="utf-8"?>
<p:tagLst xmlns:p="http://schemas.openxmlformats.org/presentationml/2006/main">
  <p:tag name="KSO_WM_TEMPLATE_CATEGORY" val="custom"/>
  <p:tag name="KSO_WM_TEMPLATE_INDEX" val="20186840"/>
  <p:tag name="KSO_WM_SLIDE_MODEL_TYPE" val="cover"/>
</p:tagLst>
</file>

<file path=ppt/tags/tag11.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1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13.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14.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15.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16.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17.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18.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19.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2.xml><?xml version="1.0" encoding="utf-8"?>
<p:tagLst xmlns:p="http://schemas.openxmlformats.org/presentationml/2006/main">
  <p:tag name="KSO_WM_TAG_VERSION" val="1.0"/>
  <p:tag name="KSO_WM_TEMPLATE_CATEGORY" val="custom"/>
  <p:tag name="KSO_WM_TEMPLATE_INDEX" val="20186840"/>
</p:tagLst>
</file>

<file path=ppt/tags/tag20.xml><?xml version="1.0" encoding="utf-8"?>
<p:tagLst xmlns:p="http://schemas.openxmlformats.org/presentationml/2006/main">
  <p:tag name="KSO_WM_BEAUTIFY_FLAG" val="#wm#"/>
  <p:tag name="KSO_WM_TEMPLATE_CATEGORY" val="custom"/>
  <p:tag name="KSO_WM_TEMPLATE_INDEX" val="20186840"/>
</p:tagLst>
</file>

<file path=ppt/tags/tag21.xml><?xml version="1.0" encoding="utf-8"?>
<p:tagLst xmlns:p="http://schemas.openxmlformats.org/presentationml/2006/main">
  <p:tag name="KSO_WM_TEMPLATE_CATEGORY" val="custom"/>
  <p:tag name="KSO_WM_TEMPLATE_INDEX" val="20186840"/>
  <p:tag name="KSO_WM_SLIDE_MODEL_TYPE" val="cover"/>
</p:tagLst>
</file>

<file path=ppt/tags/tag2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23.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24.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25.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26.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27.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28.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29.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3.xml><?xml version="1.0" encoding="utf-8"?>
<p:tagLst xmlns:p="http://schemas.openxmlformats.org/presentationml/2006/main">
  <p:tag name="KSO_WM_TAG_VERSION" val="1.0"/>
  <p:tag name="KSO_WM_TEMPLATE_CATEGORY" val="custom"/>
  <p:tag name="KSO_WM_TEMPLATE_INDEX" val="20186840"/>
</p:tagLst>
</file>

<file path=ppt/tags/tag30.xml><?xml version="1.0" encoding="utf-8"?>
<p:tagLst xmlns:p="http://schemas.openxmlformats.org/presentationml/2006/main">
  <p:tag name="KSO_WM_TEMPLATE_CATEGORY" val="custom"/>
  <p:tag name="KSO_WM_TEMPLATE_INDEX" val="20186840"/>
  <p:tag name="KSO_WM_SLIDE_MODEL_TYPE" val="cover"/>
</p:tagLst>
</file>

<file path=ppt/tags/tag31.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3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33.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34.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35.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36.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37.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38.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39.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4.xml><?xml version="1.0" encoding="utf-8"?>
<p:tagLst xmlns:p="http://schemas.openxmlformats.org/presentationml/2006/main">
  <p:tag name="KSO_WM_TEMPLATE_CATEGORY" val="custom"/>
  <p:tag name="KSO_WM_TEMPLATE_INDEX" val="20186840"/>
  <p:tag name="KSO_WM_TAG_VERSION" val="1.0"/>
  <p:tag name="KSO_WM_BEAUTIFY_FLAG" val="#wm#"/>
  <p:tag name="KSO_WM_TEMPLATE_THUMBS_INDEX" val="1、6、12、16、19、20、23"/>
</p:tagLst>
</file>

<file path=ppt/tags/tag40.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41.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4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43.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44.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45.xml><?xml version="1.0" encoding="utf-8"?>
<p:tagLst xmlns:p="http://schemas.openxmlformats.org/presentationml/2006/main">
  <p:tag name="KSO_WM_TEMPLATE_CATEGORY" val="custom"/>
  <p:tag name="KSO_WM_TEMPLATE_INDEX" val="20186840"/>
  <p:tag name="KSO_WM_SLIDE_MODEL_TYPE" val="cover"/>
</p:tagLst>
</file>

<file path=ppt/tags/tag46.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47.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48.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49.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5.xml><?xml version="1.0" encoding="utf-8"?>
<p:tagLst xmlns:p="http://schemas.openxmlformats.org/presentationml/2006/main">
  <p:tag name="KSO_WM_TAG_VERSION" val="1.0"/>
  <p:tag name="KSO_WM_BEAUTIFY_FLAG" val="#wm#"/>
  <p:tag name="KSO_WM_UNIT_TYPE" val="i"/>
  <p:tag name="KSO_WM_UNIT_ID" val="custom20185046_1*i*0"/>
  <p:tag name="KSO_WM_TEMPLATE_CATEGORY" val="custom"/>
  <p:tag name="KSO_WM_TEMPLATE_INDEX" val="20185046"/>
  <p:tag name="KSO_WM_UNIT_INDEX" val="0"/>
</p:tagLst>
</file>

<file path=ppt/tags/tag50.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51.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5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53.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54.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55.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56.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57.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58.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59.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6.xml><?xml version="1.0" encoding="utf-8"?>
<p:tagLst xmlns:p="http://schemas.openxmlformats.org/presentationml/2006/main">
  <p:tag name="KSO_WM_TAG_VERSION" val="1.0"/>
  <p:tag name="KSO_WM_TEMPLATE_CATEGORY" val="custom"/>
  <p:tag name="KSO_WM_TEMPLATE_INDEX" val="20186840"/>
</p:tagLst>
</file>

<file path=ppt/tags/tag60.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61.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6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63.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64.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65.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66.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67.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68.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69.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7.xml><?xml version="1.0" encoding="utf-8"?>
<p:tagLst xmlns:p="http://schemas.openxmlformats.org/presentationml/2006/main">
  <p:tag name="KSO_WM_TAG_VERSION" val="1.0"/>
  <p:tag name="KSO_WM_TEMPLATE_CATEGORY" val="custom"/>
  <p:tag name="KSO_WM_TEMPLATE_INDEX" val="20186840"/>
</p:tagLst>
</file>

<file path=ppt/tags/tag70.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71.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7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73.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74.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75.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76.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77.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78.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79.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8.xml><?xml version="1.0" encoding="utf-8"?>
<p:tagLst xmlns:p="http://schemas.openxmlformats.org/presentationml/2006/main">
  <p:tag name="KSO_WM_TEMPLATE_CATEGORY" val="custom"/>
  <p:tag name="KSO_WM_TEMPLATE_INDEX" val="20186840"/>
  <p:tag name="KSO_WM_TAG_VERSION" val="1.0"/>
  <p:tag name="KSO_WM_BEAUTIFY_FLAG" val="#wm#"/>
  <p:tag name="KSO_WM_TEMPLATE_THUMBS_INDEX" val="1、6、12、16、19、20、23"/>
</p:tagLst>
</file>

<file path=ppt/tags/tag80.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81.xml><?xml version="1.0" encoding="utf-8"?>
<p:tagLst xmlns:p="http://schemas.openxmlformats.org/presentationml/2006/main">
  <p:tag name="KSO_WM_BEAUTIFY_FLAG" val="#wm#"/>
  <p:tag name="KSO_WM_TEMPLATE_CATEGORY" val="custom"/>
  <p:tag name="KSO_WM_TEMPLATE_INDEX" val="20186840"/>
</p:tagLst>
</file>

<file path=ppt/tags/tag82.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83.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84.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85.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86.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87.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88.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89.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9.xml><?xml version="1.0" encoding="utf-8"?>
<p:tagLst xmlns:p="http://schemas.openxmlformats.org/presentationml/2006/main">
  <p:tag name="KSO_WM_TEMPLATE_CATEGORY" val="custom"/>
  <p:tag name="KSO_WM_TEMPLATE_INDEX" val="20186840"/>
  <p:tag name="KSO_WM_SLIDE_MODEL_TYPE" val="cover"/>
</p:tagLst>
</file>

<file path=ppt/tags/tag90.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91.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92.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93.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94.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95.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ags/tag96.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50"/>
  <p:tag name="KSO_WM_UNIT_LAYERLEVEL" val="1"/>
  <p:tag name="KSO_WM_UNIT_INDEX" val="1"/>
  <p:tag name="KSO_WM_UNIT_ID" val="custom20186840_2*a*1"/>
  <p:tag name="KSO_WM_UNIT_TYPE" val="a"/>
</p:tagLst>
</file>

<file path=ppt/tags/tag97.xml><?xml version="1.0" encoding="utf-8"?>
<p:tagLst xmlns:p="http://schemas.openxmlformats.org/presentationml/2006/main">
  <p:tag name="KSO_WM_TEMPLATE_CATEGORY" val="custom"/>
  <p:tag name="KSO_WM_TEMPLATE_INDEX" val="20186840"/>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518"/>
  <p:tag name="KSO_WM_UNIT_LAYERLEVEL" val="1"/>
  <p:tag name="KSO_WM_UNIT_INDEX" val="1"/>
  <p:tag name="KSO_WM_UNIT_ID" val="custom20186840_2*f*1"/>
  <p:tag name="KSO_WM_UNIT_TYPE" val="f"/>
</p:tagLst>
</file>

<file path=ppt/tags/tag98.xml><?xml version="1.0" encoding="utf-8"?>
<p:tagLst xmlns:p="http://schemas.openxmlformats.org/presentationml/2006/main">
  <p:tag name="KSO_WM_SLIDE_SIZE" val="621*343"/>
  <p:tag name="KSO_WM_SLIDE_POSITION" val="50*144"/>
  <p:tag name="KSO_WM_SLIDE_LAYOUT_CNT" val="1_1"/>
  <p:tag name="KSO_WM_SLIDE_LAYOUT" val="a_f"/>
  <p:tag name="KSO_WM_BEAUTIFY_FLAG" val="#wm#"/>
  <p:tag name="KSO_WM_SLIDE_TYPE" val="text"/>
  <p:tag name="KSO_WM_SLIDE_ITEM_CNT" val="1"/>
  <p:tag name="KSO_WM_SLIDE_INDEX" val="2"/>
  <p:tag name="KSO_WM_SLIDE_ID" val="custom20186840_2"/>
  <p:tag name="KSO_WM_TAG_VERSION" val="1.0"/>
  <p:tag name="KSO_WM_TEMPLATE_INDEX" val="20186840"/>
  <p:tag name="KSO_WM_TEMPLATE_CATEGORY" val="custom"/>
  <p:tag name="KSO_WM_SLIDE_SUBTYPE" val="pureTxt"/>
</p:tagLst>
</file>

<file path=ppt/theme/theme1.xml><?xml version="1.0" encoding="utf-8"?>
<a:theme xmlns:a="http://schemas.openxmlformats.org/drawingml/2006/main" name="Office 主题​​">
  <a:themeElements>
    <a:clrScheme name="自定义 430">
      <a:dk1>
        <a:srgbClr val="262626"/>
      </a:dk1>
      <a:lt1>
        <a:srgbClr val="FFFFFF"/>
      </a:lt1>
      <a:dk2>
        <a:srgbClr val="FFE574"/>
      </a:dk2>
      <a:lt2>
        <a:srgbClr val="FFFFFF"/>
      </a:lt2>
      <a:accent1>
        <a:srgbClr val="FFE574"/>
      </a:accent1>
      <a:accent2>
        <a:srgbClr val="FFE574"/>
      </a:accent2>
      <a:accent3>
        <a:srgbClr val="FFE574"/>
      </a:accent3>
      <a:accent4>
        <a:srgbClr val="FFE574"/>
      </a:accent4>
      <a:accent5>
        <a:srgbClr val="000000"/>
      </a:accent5>
      <a:accent6>
        <a:srgbClr val="FFFFFF"/>
      </a:accent6>
      <a:hlink>
        <a:srgbClr val="0563C1"/>
      </a:hlink>
      <a:folHlink>
        <a:srgbClr val="954F72"/>
      </a:folHlink>
    </a:clrScheme>
    <a:fontScheme name="hj4voy34">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30">
      <a:dk1>
        <a:srgbClr val="262626"/>
      </a:dk1>
      <a:lt1>
        <a:srgbClr val="FFFFFF"/>
      </a:lt1>
      <a:dk2>
        <a:srgbClr val="FFE574"/>
      </a:dk2>
      <a:lt2>
        <a:srgbClr val="FFFFFF"/>
      </a:lt2>
      <a:accent1>
        <a:srgbClr val="FFE574"/>
      </a:accent1>
      <a:accent2>
        <a:srgbClr val="FFE574"/>
      </a:accent2>
      <a:accent3>
        <a:srgbClr val="FFE574"/>
      </a:accent3>
      <a:accent4>
        <a:srgbClr val="FFE574"/>
      </a:accent4>
      <a:accent5>
        <a:srgbClr val="000000"/>
      </a:accent5>
      <a:accent6>
        <a:srgbClr val="FFFFFF"/>
      </a:accent6>
      <a:hlink>
        <a:srgbClr val="0563C1"/>
      </a:hlink>
      <a:folHlink>
        <a:srgbClr val="954F72"/>
      </a:folHlink>
    </a:clrScheme>
    <a:fontScheme name="hj4voy34">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7565</Words>
  <Application>WPS 演示</Application>
  <PresentationFormat>全屏显示(4:3)</PresentationFormat>
  <Paragraphs>238</Paragraphs>
  <Slides>36</Slides>
  <Notes>27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Arial</vt:lpstr>
      <vt:lpstr>宋体</vt:lpstr>
      <vt:lpstr>Wingdings</vt:lpstr>
      <vt:lpstr>Calibri</vt:lpstr>
      <vt:lpstr>微软雅黑</vt:lpstr>
      <vt:lpstr>Arial Unicode MS</vt:lpstr>
      <vt:lpstr>Times New Roman</vt:lpstr>
      <vt:lpstr>Office 主题​​</vt:lpstr>
      <vt:lpstr>1_Office 主题​​</vt:lpstr>
      <vt:lpstr>         PE结构详解</vt:lpstr>
      <vt:lpstr> 概述</vt:lpstr>
      <vt:lpstr>PE文件</vt:lpstr>
      <vt:lpstr>PowerPoint 演示文稿</vt:lpstr>
      <vt:lpstr>PE结构</vt:lpstr>
      <vt:lpstr>PowerPoint 演示文稿</vt:lpstr>
      <vt:lpstr>IMAGE_DOS_HEADER</vt:lpstr>
      <vt:lpstr>IMAGE_DOS_HEADER</vt:lpstr>
      <vt:lpstr>IMAGE_DOS_HEADER</vt:lpstr>
      <vt:lpstr>MS-DOS头</vt:lpstr>
      <vt:lpstr>IMAGE_NT_HEADERS</vt:lpstr>
      <vt:lpstr>IMAGE_NT_HEADERS头</vt:lpstr>
      <vt:lpstr> IMAGE_FILE_HEADER </vt:lpstr>
      <vt:lpstr>文件属性的位标</vt:lpstr>
      <vt:lpstr>OptionalHeader</vt:lpstr>
      <vt:lpstr>OptionalHeader</vt:lpstr>
      <vt:lpstr>IMAGE_SECTION_HEADER</vt:lpstr>
      <vt:lpstr>IMAGE_SECTION_HEADER</vt:lpstr>
      <vt:lpstr>LOREM IPSUM DOLOR</vt:lpstr>
      <vt:lpstr>PE 文件的区块表</vt:lpstr>
      <vt:lpstr>LOREM IPSUM DOLOR</vt:lpstr>
      <vt:lpstr>区块的对齐值：</vt:lpstr>
      <vt:lpstr>RVA 和文件偏移的转换</vt:lpstr>
      <vt:lpstr>RVA 和文件偏移的转换</vt:lpstr>
      <vt:lpstr>PE RVA与块对齐</vt:lpstr>
      <vt:lpstr>导入表解析</vt:lpstr>
      <vt:lpstr>导入表解析</vt:lpstr>
      <vt:lpstr>导入表解析</vt:lpstr>
      <vt:lpstr>导入表解析</vt:lpstr>
      <vt:lpstr>PowerPoint 演示文稿</vt:lpstr>
      <vt:lpstr>基址重定位表&amp;.reloc节区</vt:lpstr>
      <vt:lpstr>LOREM IPSUM DOLOR</vt:lpstr>
      <vt:lpstr>基址重定位表&amp;.reloc节区</vt:lpstr>
      <vt:lpstr>基址重定位表&amp;.reloc节区</vt:lpstr>
      <vt:lpstr>基址重定位表&amp;.reloc节区</vt:lpstr>
      <vt:lpstr>压缩壳原理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函数的变量域，储存方式，生存周期</dc:title>
  <dc:creator/>
  <cp:lastModifiedBy>49397</cp:lastModifiedBy>
  <cp:revision>10</cp:revision>
  <dcterms:created xsi:type="dcterms:W3CDTF">2018-12-22T05:44:00Z</dcterms:created>
  <dcterms:modified xsi:type="dcterms:W3CDTF">2020-01-05T09:34:32Z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