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7" r:id="rId1"/>
  </p:sldMasterIdLst>
  <p:sldIdLst>
    <p:sldId id="256" r:id="rId2"/>
    <p:sldId id="263" r:id="rId3"/>
    <p:sldId id="264" r:id="rId4"/>
    <p:sldId id="257" r:id="rId5"/>
    <p:sldId id="258" r:id="rId6"/>
    <p:sldId id="260" r:id="rId7"/>
    <p:sldId id="261" r:id="rId8"/>
    <p:sldId id="262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nkululeko\AppData\Roaming\Microsoft\Excel\CaseStudy1_2025-10-24-1416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nkululeko\AppData\Roaming\Microsoft\Excel\CaseStudy1_2025-10-24-1416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nkululeko\Desktop\BrightLearn\CaseStudy\Total%20Revenue%20and%20rev%20vs%20month-slide2n3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nkululeko\Desktop\BrightLearn\CaseStudy\GraphsEx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nkululeko\Desktop\BrightLearn\CaseStudy\GraphsEx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nkululeko\Desktop\BrightLearn\CaseStudy\CaseStudy1_2025-10-24-1416%20(version%201)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nkululeko\Desktop\BrightLearn\CaseStudy\GraphsEx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onkululeko\Desktop\BrightLearn\CaseStudy\GraphsEx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[GraphsExel.xlsx]Total Revenue and rev vs month-!PivotTable4</c:name>
    <c:fmtId val="6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Total Revenue Jan - June 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6"/>
              </a:gs>
              <a:gs pos="75000">
                <a:schemeClr val="accent6">
                  <a:lumMod val="60000"/>
                  <a:lumOff val="40000"/>
                </a:schemeClr>
              </a:gs>
              <a:gs pos="51000">
                <a:schemeClr val="accent6">
                  <a:alpha val="75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6"/>
              </a:gs>
              <a:gs pos="75000">
                <a:schemeClr val="accent6">
                  <a:lumMod val="60000"/>
                  <a:lumOff val="40000"/>
                </a:schemeClr>
              </a:gs>
              <a:gs pos="51000">
                <a:schemeClr val="accent6">
                  <a:alpha val="75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6"/>
              </a:gs>
              <a:gs pos="75000">
                <a:schemeClr val="accent6">
                  <a:lumMod val="60000"/>
                  <a:lumOff val="40000"/>
                </a:schemeClr>
              </a:gs>
              <a:gs pos="51000">
                <a:schemeClr val="accent6">
                  <a:alpha val="75000"/>
                </a:schemeClr>
              </a:gs>
              <a:gs pos="100000">
                <a:schemeClr val="accent6">
                  <a:lumMod val="20000"/>
                  <a:lumOff val="80000"/>
                  <a:alpha val="15000"/>
                </a:schemeClr>
              </a:gs>
            </a:gsLst>
            <a:lin ang="108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'Total Revenue and rev vs month-'!$A$1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'Total Revenue and rev vs month-'!$A$2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'Total Revenue and rev vs month-'!$A$2</c:f>
              <c:numCache>
                <c:formatCode>"R"#\ ##0.00</c:formatCode>
                <c:ptCount val="1"/>
                <c:pt idx="0">
                  <c:v>698812.3299999336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8E-4D52-9649-A3F8D893E52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26"/>
        <c:overlap val="-58"/>
        <c:axId val="795249663"/>
        <c:axId val="795249183"/>
      </c:barChart>
      <c:catAx>
        <c:axId val="795249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15000"/>
                <a:lumOff val="8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249183"/>
        <c:crosses val="autoZero"/>
        <c:auto val="1"/>
        <c:lblAlgn val="ctr"/>
        <c:lblOffset val="100"/>
        <c:noMultiLvlLbl val="0"/>
      </c:catAx>
      <c:valAx>
        <c:axId val="7952491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99000">
                    <a:schemeClr val="tx1">
                      <a:lumMod val="25000"/>
                      <a:lumOff val="75000"/>
                    </a:schemeClr>
                  </a:gs>
                  <a:gs pos="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&quot;R&quot;#\ 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24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[GraphsExel.xlsx]Total Revenue and rev vs month-!PivotTable5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b="1" dirty="0">
                <a:solidFill>
                  <a:schemeClr val="tx1"/>
                </a:solidFill>
              </a:rPr>
              <a:t>Total Sales by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 w="28575" cap="rnd">
            <a:solidFill>
              <a:schemeClr val="accent6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'Total Revenue and rev vs month-'!$B$18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'Total Revenue and rev vs month-'!$A$19:$A$26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(blank)</c:v>
                </c:pt>
              </c:strCache>
            </c:strRef>
          </c:cat>
          <c:val>
            <c:numRef>
              <c:f>'Total Revenue and rev vs month-'!$B$19:$B$26</c:f>
              <c:numCache>
                <c:formatCode>"R"#\ ##0.00</c:formatCode>
                <c:ptCount val="7"/>
                <c:pt idx="0">
                  <c:v>81677.739999999656</c:v>
                </c:pt>
                <c:pt idx="1">
                  <c:v>76145.189999999697</c:v>
                </c:pt>
                <c:pt idx="2">
                  <c:v>98834.679999999731</c:v>
                </c:pt>
                <c:pt idx="3">
                  <c:v>118941.08000000018</c:v>
                </c:pt>
                <c:pt idx="4">
                  <c:v>156727.76000000272</c:v>
                </c:pt>
                <c:pt idx="5">
                  <c:v>166485.88000000335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D0-468F-B78B-80E2F543F5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7011183"/>
        <c:axId val="667001103"/>
      </c:lineChart>
      <c:catAx>
        <c:axId val="667011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001103"/>
        <c:crosses val="autoZero"/>
        <c:auto val="1"/>
        <c:lblAlgn val="ctr"/>
        <c:lblOffset val="100"/>
        <c:noMultiLvlLbl val="0"/>
      </c:catAx>
      <c:valAx>
        <c:axId val="667001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&quot;#\ 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701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[GraphsExel.xlsx]Revenue on weekdays by store lo!PivotTable2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2000" b="1" dirty="0"/>
              <a:t>Weekly</a:t>
            </a:r>
            <a:r>
              <a:rPr lang="en-ZA" sz="2000" b="1" baseline="0" dirty="0"/>
              <a:t> Revenue</a:t>
            </a:r>
            <a:r>
              <a:rPr lang="en-ZA" sz="2000" b="1" dirty="0"/>
              <a:t> by Store Location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'Revenue on weekdays by store lo'!$B$1:$B$2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'Revenue on weekdays by store lo'!$A$3:$A$11</c:f>
              <c:strCache>
                <c:ptCount val="8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  <c:pt idx="7">
                  <c:v>(blank)</c:v>
                </c:pt>
              </c:strCache>
            </c:strRef>
          </c:cat>
          <c:val>
            <c:numRef>
              <c:f>'Revenue on weekdays by store lo'!$B$3:$B$11</c:f>
              <c:numCache>
                <c:formatCode>"R"#\ ##0.00</c:formatCode>
                <c:ptCount val="8"/>
                <c:pt idx="0">
                  <c:v>32795.180000000073</c:v>
                </c:pt>
                <c:pt idx="1">
                  <c:v>33928.290000000052</c:v>
                </c:pt>
                <c:pt idx="2">
                  <c:v>31816.76000000006</c:v>
                </c:pt>
                <c:pt idx="3">
                  <c:v>34244.630000000019</c:v>
                </c:pt>
                <c:pt idx="4">
                  <c:v>34140.370000000054</c:v>
                </c:pt>
                <c:pt idx="5">
                  <c:v>33472.750000000044</c:v>
                </c:pt>
                <c:pt idx="6">
                  <c:v>31845.93000000004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3-426F-AFA4-EC58084FEC4F}"/>
            </c:ext>
          </c:extLst>
        </c:ser>
        <c:ser>
          <c:idx val="1"/>
          <c:order val="1"/>
          <c:tx>
            <c:strRef>
              <c:f>'Revenue on weekdays by store lo'!$C$1:$C$2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'Revenue on weekdays by store lo'!$A$3:$A$11</c:f>
              <c:strCache>
                <c:ptCount val="8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  <c:pt idx="7">
                  <c:v>(blank)</c:v>
                </c:pt>
              </c:strCache>
            </c:strRef>
          </c:cat>
          <c:val>
            <c:numRef>
              <c:f>'Revenue on weekdays by store lo'!$C$3:$C$11</c:f>
              <c:numCache>
                <c:formatCode>"R"#\ ##0.00</c:formatCode>
                <c:ptCount val="8"/>
                <c:pt idx="0">
                  <c:v>33685.629999999939</c:v>
                </c:pt>
                <c:pt idx="1">
                  <c:v>33389.509999999944</c:v>
                </c:pt>
                <c:pt idx="2">
                  <c:v>34846.46999999987</c:v>
                </c:pt>
                <c:pt idx="3">
                  <c:v>33779.089999999938</c:v>
                </c:pt>
                <c:pt idx="4">
                  <c:v>33468.059999999918</c:v>
                </c:pt>
                <c:pt idx="5">
                  <c:v>34743.179999999949</c:v>
                </c:pt>
                <c:pt idx="6">
                  <c:v>32599.229999999978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B3-426F-AFA4-EC58084FEC4F}"/>
            </c:ext>
          </c:extLst>
        </c:ser>
        <c:ser>
          <c:idx val="2"/>
          <c:order val="2"/>
          <c:tx>
            <c:strRef>
              <c:f>'Revenue on weekdays by store lo'!$D$1:$D$2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'Revenue on weekdays by store lo'!$A$3:$A$11</c:f>
              <c:strCache>
                <c:ptCount val="8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  <c:pt idx="7">
                  <c:v>(blank)</c:v>
                </c:pt>
              </c:strCache>
            </c:strRef>
          </c:cat>
          <c:val>
            <c:numRef>
              <c:f>'Revenue on weekdays by store lo'!$D$3:$D$11</c:f>
              <c:numCache>
                <c:formatCode>"R"#\ ##0.00</c:formatCode>
                <c:ptCount val="8"/>
                <c:pt idx="0">
                  <c:v>31849.499999999942</c:v>
                </c:pt>
                <c:pt idx="1">
                  <c:v>34359.479999999865</c:v>
                </c:pt>
                <c:pt idx="2">
                  <c:v>32792.709999999897</c:v>
                </c:pt>
                <c:pt idx="3">
                  <c:v>32289.81999999992</c:v>
                </c:pt>
                <c:pt idx="4">
                  <c:v>33159.349999999948</c:v>
                </c:pt>
                <c:pt idx="5">
                  <c:v>33157.069999999934</c:v>
                </c:pt>
                <c:pt idx="6">
                  <c:v>32449.319999999872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B3-426F-AFA4-EC58084FEC4F}"/>
            </c:ext>
          </c:extLst>
        </c:ser>
        <c:ser>
          <c:idx val="3"/>
          <c:order val="3"/>
          <c:tx>
            <c:strRef>
              <c:f>'Revenue on weekdays by store lo'!$E$1:$E$2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'Revenue on weekdays by store lo'!$A$3:$A$11</c:f>
              <c:strCache>
                <c:ptCount val="8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  <c:pt idx="7">
                  <c:v>(blank)</c:v>
                </c:pt>
              </c:strCache>
            </c:strRef>
          </c:cat>
          <c:val>
            <c:numRef>
              <c:f>'Revenue on weekdays by store lo'!$E$3:$E$11</c:f>
              <c:numCache>
                <c:formatCode>General</c:formatCode>
                <c:ptCount val="8"/>
              </c:numCache>
            </c:numRef>
          </c:val>
          <c:extLst>
            <c:ext xmlns:c16="http://schemas.microsoft.com/office/drawing/2014/chart" uri="{C3380CC4-5D6E-409C-BE32-E72D297353CC}">
              <c16:uniqueId val="{00000003-FFB3-426F-AFA4-EC58084FE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202623"/>
        <c:axId val="795198783"/>
      </c:barChart>
      <c:catAx>
        <c:axId val="7952026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Day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198783"/>
        <c:crosses val="autoZero"/>
        <c:auto val="1"/>
        <c:lblAlgn val="ctr"/>
        <c:lblOffset val="100"/>
        <c:noMultiLvlLbl val="0"/>
      </c:catAx>
      <c:valAx>
        <c:axId val="795198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R&quot;#\ 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202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[GraphsExel.xlsx]Revenue by time Bucket!PivotTable7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2000" b="1"/>
              <a:t>Revenue vs Month by Time Category</a:t>
            </a:r>
          </a:p>
        </c:rich>
      </c:tx>
      <c:layout>
        <c:manualLayout>
          <c:xMode val="edge"/>
          <c:yMode val="edge"/>
          <c:x val="0.11792964981941358"/>
          <c:y val="2.13649176205915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'Revenue by time Bucket'!$B$1:$B$2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'Revenue by time Bucket'!$A$3:$A$10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(blank)</c:v>
                </c:pt>
              </c:strCache>
            </c:strRef>
          </c:cat>
          <c:val>
            <c:numRef>
              <c:f>'Revenue by time Bucket'!$B$3:$B$10</c:f>
              <c:numCache>
                <c:formatCode>"R"#\ ##0.00</c:formatCode>
                <c:ptCount val="7"/>
                <c:pt idx="0">
                  <c:v>23570.990000000042</c:v>
                </c:pt>
                <c:pt idx="1">
                  <c:v>22648.970000000045</c:v>
                </c:pt>
                <c:pt idx="2">
                  <c:v>28784.500000000047</c:v>
                </c:pt>
                <c:pt idx="3">
                  <c:v>34479.08</c:v>
                </c:pt>
                <c:pt idx="4">
                  <c:v>45837.269999999713</c:v>
                </c:pt>
                <c:pt idx="5">
                  <c:v>48656.269999999633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32-4E20-A634-FAE6D6E8AFDE}"/>
            </c:ext>
          </c:extLst>
        </c:ser>
        <c:ser>
          <c:idx val="1"/>
          <c:order val="1"/>
          <c:tx>
            <c:strRef>
              <c:f>'Revenue by time Bucket'!$C$1:$C$2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'Revenue by time Bucket'!$A$3:$A$10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(blank)</c:v>
                </c:pt>
              </c:strCache>
            </c:strRef>
          </c:cat>
          <c:val>
            <c:numRef>
              <c:f>'Revenue by time Bucket'!$C$3:$C$10</c:f>
              <c:numCache>
                <c:formatCode>"R"#\ ##0.00</c:formatCode>
                <c:ptCount val="7"/>
                <c:pt idx="0">
                  <c:v>12236.69000000003</c:v>
                </c:pt>
                <c:pt idx="1">
                  <c:v>11349.46000000001</c:v>
                </c:pt>
                <c:pt idx="2">
                  <c:v>15104.23000000004</c:v>
                </c:pt>
                <c:pt idx="3">
                  <c:v>18069.180000000062</c:v>
                </c:pt>
                <c:pt idx="4">
                  <c:v>23559.160000000091</c:v>
                </c:pt>
                <c:pt idx="5">
                  <c:v>25484.110000000066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32-4E20-A634-FAE6D6E8AFDE}"/>
            </c:ext>
          </c:extLst>
        </c:ser>
        <c:ser>
          <c:idx val="2"/>
          <c:order val="2"/>
          <c:tx>
            <c:strRef>
              <c:f>'Revenue by time Bucket'!$D$1:$D$2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'Revenue by time Bucket'!$A$3:$A$10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(blank)</c:v>
                </c:pt>
              </c:strCache>
            </c:strRef>
          </c:cat>
          <c:val>
            <c:numRef>
              <c:f>'Revenue by time Bucket'!$D$3:$D$10</c:f>
              <c:numCache>
                <c:formatCode>"R"#\ ##0.00</c:formatCode>
                <c:ptCount val="7"/>
                <c:pt idx="0">
                  <c:v>45712.659999999683</c:v>
                </c:pt>
                <c:pt idx="1">
                  <c:v>42027.859999999746</c:v>
                </c:pt>
                <c:pt idx="2">
                  <c:v>54718.849999999504</c:v>
                </c:pt>
                <c:pt idx="3">
                  <c:v>66199.469999999492</c:v>
                </c:pt>
                <c:pt idx="4">
                  <c:v>87064.730000000185</c:v>
                </c:pt>
                <c:pt idx="5">
                  <c:v>92044.250000000553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A32-4E20-A634-FAE6D6E8AFDE}"/>
            </c:ext>
          </c:extLst>
        </c:ser>
        <c:ser>
          <c:idx val="3"/>
          <c:order val="3"/>
          <c:tx>
            <c:strRef>
              <c:f>'Revenue by time Bucket'!$E$1:$E$2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'Revenue by time Bucket'!$A$3:$A$10</c:f>
              <c:strCache>
                <c:ptCount val="7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(blank)</c:v>
                </c:pt>
              </c:strCache>
            </c:strRef>
          </c:cat>
          <c:val>
            <c:numRef>
              <c:f>'Revenue by time Bucket'!$E$3:$E$10</c:f>
              <c:numCache>
                <c:formatCode>"R"#\ ##0.00</c:formatCode>
                <c:ptCount val="7"/>
                <c:pt idx="0">
                  <c:v>157.40000000000003</c:v>
                </c:pt>
                <c:pt idx="1">
                  <c:v>118.9</c:v>
                </c:pt>
                <c:pt idx="2">
                  <c:v>227.10000000000002</c:v>
                </c:pt>
                <c:pt idx="3">
                  <c:v>193.35</c:v>
                </c:pt>
                <c:pt idx="4">
                  <c:v>266.60000000000002</c:v>
                </c:pt>
                <c:pt idx="5">
                  <c:v>301.24999999999994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A32-4E20-A634-FAE6D6E8AF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0216640"/>
        <c:axId val="1260217120"/>
      </c:barChart>
      <c:catAx>
        <c:axId val="1260216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217120"/>
        <c:crosses val="autoZero"/>
        <c:auto val="1"/>
        <c:lblAlgn val="ctr"/>
        <c:lblOffset val="100"/>
        <c:noMultiLvlLbl val="0"/>
      </c:catAx>
      <c:valAx>
        <c:axId val="1260217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R&quot;#\ 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0216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[GraphsExel.xlsx]Sheet3!PivotTable2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2800" b="1"/>
              <a:t>Store</a:t>
            </a:r>
            <a:r>
              <a:rPr lang="en-ZA" sz="2800" b="1" baseline="0"/>
              <a:t> contribution to Revenue</a:t>
            </a:r>
            <a:endParaRPr lang="en-ZA" sz="2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5953155312107726E-2"/>
          <c:y val="0.12963162135416739"/>
          <c:w val="0.32888765263037772"/>
          <c:h val="0.8026609286614829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Sheet3!$B$3</c:f>
              <c:numCache>
                <c:formatCode>0.00%</c:formatCode>
                <c:ptCount val="1"/>
                <c:pt idx="0">
                  <c:v>0.33234088757420877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D5-4502-95C6-D1387FE73FCA}"/>
            </c:ext>
          </c:extLst>
        </c:ser>
        <c:ser>
          <c:idx val="1"/>
          <c:order val="1"/>
          <c:tx>
            <c:strRef>
              <c:f>Sheet3!$C$1:$C$2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Sheet3!$C$3</c:f>
              <c:numCache>
                <c:formatCode>0.00%</c:formatCode>
                <c:ptCount val="1"/>
                <c:pt idx="0">
                  <c:v>0.33844733392154186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D5-4502-95C6-D1387FE73FCA}"/>
            </c:ext>
          </c:extLst>
        </c:ser>
        <c:ser>
          <c:idx val="2"/>
          <c:order val="2"/>
          <c:tx>
            <c:strRef>
              <c:f>Sheet3!$D$1:$D$2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Sheet3!$A$3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Sheet3!$D$3</c:f>
              <c:numCache>
                <c:formatCode>0.00%</c:formatCode>
                <c:ptCount val="1"/>
                <c:pt idx="0">
                  <c:v>0.32921177850424949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D5-4502-95C6-D1387FE73F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51890480"/>
        <c:axId val="1151900560"/>
      </c:barChart>
      <c:catAx>
        <c:axId val="115189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900560"/>
        <c:crosses val="autoZero"/>
        <c:auto val="1"/>
        <c:lblAlgn val="ctr"/>
        <c:lblOffset val="100"/>
        <c:noMultiLvlLbl val="0"/>
      </c:catAx>
      <c:valAx>
        <c:axId val="1151900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89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[GraphsExel.xlsx]Revenue vs Location slide4!PivotTable6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on Store Location</a:t>
            </a:r>
          </a:p>
        </c:rich>
      </c:tx>
      <c:layout>
        <c:manualLayout>
          <c:xMode val="edge"/>
          <c:yMode val="edge"/>
          <c:x val="0.20272900262467192"/>
          <c:y val="4.06459609215514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6883967629046368"/>
          <c:y val="0.25145632837561971"/>
          <c:w val="0.40468175853018373"/>
          <c:h val="0.67446959755030622"/>
        </c:manualLayout>
      </c:layout>
      <c:pieChart>
        <c:varyColors val="1"/>
        <c:ser>
          <c:idx val="0"/>
          <c:order val="0"/>
          <c:tx>
            <c:strRef>
              <c:f>'Revenue vs Location slide4'!$B$1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43-426C-8260-25C361ABAA5A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43-426C-8260-25C361ABAA5A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443-426C-8260-25C361ABAA5A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443-426C-8260-25C361ABAA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'Revenue vs Location slide4'!$A$2:$A$6</c:f>
              <c:strCache>
                <c:ptCount val="4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  <c:pt idx="3">
                  <c:v>(blank)</c:v>
                </c:pt>
              </c:strCache>
            </c:strRef>
          </c:cat>
          <c:val>
            <c:numRef>
              <c:f>'Revenue vs Location slide4'!$B$2:$B$6</c:f>
              <c:numCache>
                <c:formatCode>"R"#\ ##0.00</c:formatCode>
                <c:ptCount val="4"/>
                <c:pt idx="0">
                  <c:v>232243.91000000996</c:v>
                </c:pt>
                <c:pt idx="1">
                  <c:v>236511.17000000994</c:v>
                </c:pt>
                <c:pt idx="2">
                  <c:v>230057.25000000751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43-426C-8260-25C361ABAA5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76738750827776"/>
          <c:y val="0.24869645385314795"/>
          <c:w val="0.23469659045139751"/>
          <c:h val="0.655991754706422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[GraphsExel.xlsx]Revenue vs ProductsCategory-Sli!PivotTable3</c:name>
    <c:fmtId val="5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Revenue</a:t>
            </a:r>
            <a:r>
              <a:rPr lang="en-US" sz="1600" b="1" baseline="0"/>
              <a:t> Sales by Product Category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'Revenue vs ProductsCategory-Sli'!$B$1:$B$2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'Revenue vs ProductsCategory-Sli'!$A$3:$A$13</c:f>
              <c:strCache>
                <c:ptCount val="10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  <c:pt idx="9">
                  <c:v>(blank)</c:v>
                </c:pt>
              </c:strCache>
            </c:strRef>
          </c:cat>
          <c:val>
            <c:numRef>
              <c:f>'Revenue vs ProductsCategory-Sli'!$B$3:$B$13</c:f>
              <c:numCache>
                <c:formatCode>"R"#\ ##0.00</c:formatCode>
                <c:ptCount val="10"/>
                <c:pt idx="0">
                  <c:v>26599.75</c:v>
                </c:pt>
                <c:pt idx="1">
                  <c:v>5457</c:v>
                </c:pt>
                <c:pt idx="2">
                  <c:v>89744.299999995841</c:v>
                </c:pt>
                <c:pt idx="3">
                  <c:v>10219.200000000006</c:v>
                </c:pt>
                <c:pt idx="4">
                  <c:v>26335.25</c:v>
                </c:pt>
                <c:pt idx="5">
                  <c:v>1764.7999999999565</c:v>
                </c:pt>
                <c:pt idx="6">
                  <c:v>3193.9999999999882</c:v>
                </c:pt>
                <c:pt idx="7">
                  <c:v>1089.7100000000012</c:v>
                </c:pt>
                <c:pt idx="8">
                  <c:v>67839.899999999077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4A-423A-904F-D634E5529C7A}"/>
            </c:ext>
          </c:extLst>
        </c:ser>
        <c:ser>
          <c:idx val="1"/>
          <c:order val="1"/>
          <c:tx>
            <c:strRef>
              <c:f>'Revenue vs ProductsCategory-Sli'!$C$1:$C$2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'Revenue vs ProductsCategory-Sli'!$A$3:$A$13</c:f>
              <c:strCache>
                <c:ptCount val="10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  <c:pt idx="9">
                  <c:v>(blank)</c:v>
                </c:pt>
              </c:strCache>
            </c:strRef>
          </c:cat>
          <c:val>
            <c:numRef>
              <c:f>'Revenue vs ProductsCategory-Sli'!$C$3:$C$13</c:f>
              <c:numCache>
                <c:formatCode>"R"#\ ##0.00</c:formatCode>
                <c:ptCount val="10"/>
                <c:pt idx="0">
                  <c:v>27386.950000000008</c:v>
                </c:pt>
                <c:pt idx="1">
                  <c:v>1942</c:v>
                </c:pt>
                <c:pt idx="2">
                  <c:v>91222.649999996516</c:v>
                </c:pt>
                <c:pt idx="3">
                  <c:v>18635.100000000028</c:v>
                </c:pt>
                <c:pt idx="4">
                  <c:v>23586.25</c:v>
                </c:pt>
                <c:pt idx="5">
                  <c:v>2876.7999999999734</c:v>
                </c:pt>
                <c:pt idx="6">
                  <c:v>4461.3499999999694</c:v>
                </c:pt>
                <c:pt idx="7">
                  <c:v>1698.7699999999984</c:v>
                </c:pt>
                <c:pt idx="8">
                  <c:v>64701.299999999086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4A-423A-904F-D634E5529C7A}"/>
            </c:ext>
          </c:extLst>
        </c:ser>
        <c:ser>
          <c:idx val="2"/>
          <c:order val="2"/>
          <c:tx>
            <c:strRef>
              <c:f>'Revenue vs ProductsCategory-Sli'!$D$1:$D$2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'Revenue vs ProductsCategory-Sli'!$A$3:$A$13</c:f>
              <c:strCache>
                <c:ptCount val="10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  <c:pt idx="9">
                  <c:v>(blank)</c:v>
                </c:pt>
              </c:strCache>
            </c:strRef>
          </c:cat>
          <c:val>
            <c:numRef>
              <c:f>'Revenue vs ProductsCategory-Sli'!$D$3:$D$13</c:f>
              <c:numCache>
                <c:formatCode>"R"#\ ##0.00</c:formatCode>
                <c:ptCount val="10"/>
                <c:pt idx="0">
                  <c:v>28328.940000000039</c:v>
                </c:pt>
                <c:pt idx="1">
                  <c:v>6208</c:v>
                </c:pt>
                <c:pt idx="2">
                  <c:v>88985.499999997104</c:v>
                </c:pt>
                <c:pt idx="3">
                  <c:v>11230.950000000003</c:v>
                </c:pt>
                <c:pt idx="4">
                  <c:v>22494.5</c:v>
                </c:pt>
                <c:pt idx="5">
                  <c:v>3767.1999999999962</c:v>
                </c:pt>
                <c:pt idx="6">
                  <c:v>3558.2499999999845</c:v>
                </c:pt>
                <c:pt idx="7">
                  <c:v>1619.1599999999978</c:v>
                </c:pt>
                <c:pt idx="8">
                  <c:v>63864.749999999287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4A-423A-904F-D634E5529C7A}"/>
            </c:ext>
          </c:extLst>
        </c:ser>
        <c:ser>
          <c:idx val="3"/>
          <c:order val="3"/>
          <c:tx>
            <c:strRef>
              <c:f>'Revenue vs ProductsCategory-Sli'!$E$1:$E$2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'Revenue vs ProductsCategory-Sli'!$A$3:$A$13</c:f>
              <c:strCache>
                <c:ptCount val="10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  <c:pt idx="9">
                  <c:v>(blank)</c:v>
                </c:pt>
              </c:strCache>
            </c:strRef>
          </c:cat>
          <c:val>
            <c:numRef>
              <c:f>'Revenue vs ProductsCategory-Sli'!$E$3:$E$13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3-B54A-423A-904F-D634E5529C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5247263"/>
        <c:axId val="795230943"/>
      </c:barChart>
      <c:catAx>
        <c:axId val="795247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050" b="1"/>
                  <a:t>Product</a:t>
                </a:r>
                <a:r>
                  <a:rPr lang="en-ZA" sz="1050" b="1" baseline="0"/>
                  <a:t> Category</a:t>
                </a:r>
                <a:endParaRPr lang="en-ZA" sz="105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Z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230943"/>
        <c:crosses val="autoZero"/>
        <c:auto val="1"/>
        <c:lblAlgn val="ctr"/>
        <c:lblOffset val="100"/>
        <c:noMultiLvlLbl val="0"/>
      </c:catAx>
      <c:valAx>
        <c:axId val="795230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050" b="1"/>
                  <a:t>Revenue</a:t>
                </a:r>
                <a:r>
                  <a:rPr lang="en-ZA" sz="1050" b="1" baseline="0"/>
                  <a:t> Sales</a:t>
                </a:r>
                <a:endParaRPr lang="en-ZA" sz="105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ZA"/>
            </a:p>
          </c:txPr>
        </c:title>
        <c:numFmt formatCode="&quot;R&quot;#\ 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247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[GraphsExel.xlsx]Revenue percentage by product c!PivotTable3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Revenue</a:t>
            </a:r>
            <a:r>
              <a:rPr lang="en-US" b="1" baseline="0"/>
              <a:t> Percentage by Product Category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055555555555556"/>
              <c:y val="3.9682539682539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>
              <a:lumMod val="80000"/>
              <a:lumOff val="2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222222222222222"/>
              <c:y val="-1.58730158730159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>
              <a:lumMod val="6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7777777777778"/>
              <c:y val="0.107142857142857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0138888888888871E-2"/>
                  <c:h val="0.12692475940507436"/>
                </c:manualLayout>
              </c15:layout>
            </c:ext>
          </c:extLst>
        </c:dLbl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7777777777778"/>
              <c:y val="0.107142857142857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0138888888888871E-2"/>
                  <c:h val="0.12692475940507436"/>
                </c:manualLayout>
              </c15:layout>
            </c:ext>
          </c:extLst>
        </c:dLbl>
      </c:pivotFmt>
      <c:pivotFmt>
        <c:idx val="1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055555555555556"/>
              <c:y val="3.9682539682539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222222222222222"/>
              <c:y val="-1.58730158730159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027777777777778"/>
              <c:y val="0.1071428571428571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0138888888888871E-2"/>
                  <c:h val="0.12692475940507436"/>
                </c:manualLayout>
              </c15:layout>
            </c:ext>
          </c:extLst>
        </c:dLbl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055555555555556"/>
              <c:y val="3.96825396825396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2222222222222222"/>
              <c:y val="-1.58730158730159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'Revenue percentage by product c'!$B$1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327-49DB-951E-6447E7A0881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327-49DB-951E-6447E7A0881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327-49DB-951E-6447E7A0881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327-49DB-951E-6447E7A08815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327-49DB-951E-6447E7A08815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327-49DB-951E-6447E7A08815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E327-49DB-951E-6447E7A08815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E327-49DB-951E-6447E7A08815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E327-49DB-951E-6447E7A08815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E327-49DB-951E-6447E7A08815}"/>
              </c:ext>
            </c:extLst>
          </c:dPt>
          <c:dLbls>
            <c:dLbl>
              <c:idx val="5"/>
              <c:layout>
                <c:manualLayout>
                  <c:x val="-0.1027777777777778"/>
                  <c:y val="0.1071428571428571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0138888888888871E-2"/>
                      <c:h val="0.126924759405074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E327-49DB-951E-6447E7A08815}"/>
                </c:ext>
              </c:extLst>
            </c:dLbl>
            <c:dLbl>
              <c:idx val="6"/>
              <c:layout>
                <c:manualLayout>
                  <c:x val="-0.13055555555555556"/>
                  <c:y val="3.9682539682539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327-49DB-951E-6447E7A08815}"/>
                </c:ext>
              </c:extLst>
            </c:dLbl>
            <c:dLbl>
              <c:idx val="7"/>
              <c:layout>
                <c:manualLayout>
                  <c:x val="-0.12222222222222222"/>
                  <c:y val="-1.58730158730159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327-49DB-951E-6447E7A088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'Revenue percentage by product c'!$A$2:$A$12</c:f>
              <c:strCache>
                <c:ptCount val="10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  <c:pt idx="9">
                  <c:v>(blank)</c:v>
                </c:pt>
              </c:strCache>
            </c:strRef>
          </c:cat>
          <c:val>
            <c:numRef>
              <c:f>'Revenue percentage by product c'!$B$2:$B$12</c:f>
              <c:numCache>
                <c:formatCode>0.00%</c:formatCode>
                <c:ptCount val="10"/>
                <c:pt idx="0">
                  <c:v>0.1177936285125315</c:v>
                </c:pt>
                <c:pt idx="1">
                  <c:v>1.9471608350126589E-2</c:v>
                </c:pt>
                <c:pt idx="2">
                  <c:v>0.38630178434316964</c:v>
                </c:pt>
                <c:pt idx="3">
                  <c:v>5.7361967268090758E-2</c:v>
                </c:pt>
                <c:pt idx="4">
                  <c:v>0.10362724996566232</c:v>
                </c:pt>
                <c:pt idx="5">
                  <c:v>1.2032987454586683E-2</c:v>
                </c:pt>
                <c:pt idx="6">
                  <c:v>1.6046654471594132E-2</c:v>
                </c:pt>
                <c:pt idx="7">
                  <c:v>6.3073300380944979E-3</c:v>
                </c:pt>
                <c:pt idx="8">
                  <c:v>0.28105678959614383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327-49DB-951E-6447E7A088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10800000" scaled="1"/>
        <a:tileRect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99000">
              <a:schemeClr val="tx1">
                <a:lumMod val="25000"/>
                <a:lumOff val="75000"/>
              </a:schemeClr>
            </a:gs>
            <a:gs pos="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15000"/>
                <a:lumOff val="85000"/>
              </a:schemeClr>
            </a:gs>
            <a:gs pos="0">
              <a:schemeClr val="tx1">
                <a:lumMod val="5000"/>
                <a:lumOff val="9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EB991C-2A8A-43B6-8C8A-3B83497C95B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C737C3-6022-4EE9-BC1A-F641E899440F}">
      <dgm:prSet/>
      <dgm:spPr/>
      <dgm:t>
        <a:bodyPr/>
        <a:lstStyle/>
        <a:p>
          <a:r>
            <a:rPr lang="en-GB" b="1" dirty="0"/>
            <a:t>Summary </a:t>
          </a:r>
          <a:endParaRPr lang="en-US" dirty="0"/>
        </a:p>
      </dgm:t>
    </dgm:pt>
    <dgm:pt modelId="{07F2F203-784D-4E90-97BF-6BC33B562898}" type="parTrans" cxnId="{AE98150E-222E-49D0-8046-6A7C7C60E518}">
      <dgm:prSet/>
      <dgm:spPr/>
      <dgm:t>
        <a:bodyPr/>
        <a:lstStyle/>
        <a:p>
          <a:endParaRPr lang="en-US"/>
        </a:p>
      </dgm:t>
    </dgm:pt>
    <dgm:pt modelId="{C6F637A7-F3D9-4816-9243-732CEB7A4E24}" type="sibTrans" cxnId="{AE98150E-222E-49D0-8046-6A7C7C60E518}">
      <dgm:prSet/>
      <dgm:spPr/>
      <dgm:t>
        <a:bodyPr/>
        <a:lstStyle/>
        <a:p>
          <a:endParaRPr lang="en-US"/>
        </a:p>
      </dgm:t>
    </dgm:pt>
    <dgm:pt modelId="{E57E1EF7-DBE2-4AF7-B4CA-2869A52495C5}">
      <dgm:prSet/>
      <dgm:spPr/>
      <dgm:t>
        <a:bodyPr/>
        <a:lstStyle/>
        <a:p>
          <a:r>
            <a:rPr lang="en-GB" b="1" dirty="0"/>
            <a:t>Total Revenue</a:t>
          </a:r>
          <a:endParaRPr lang="en-US" dirty="0"/>
        </a:p>
      </dgm:t>
    </dgm:pt>
    <dgm:pt modelId="{5DF91807-9F1F-424B-8589-C4796BBB65AD}" type="parTrans" cxnId="{76E4AC02-AAFE-45A2-9C4C-7DA9E98C0C43}">
      <dgm:prSet/>
      <dgm:spPr/>
      <dgm:t>
        <a:bodyPr/>
        <a:lstStyle/>
        <a:p>
          <a:endParaRPr lang="en-US"/>
        </a:p>
      </dgm:t>
    </dgm:pt>
    <dgm:pt modelId="{1695FD74-D487-42A7-A0C1-E27750FB7AFA}" type="sibTrans" cxnId="{76E4AC02-AAFE-45A2-9C4C-7DA9E98C0C43}">
      <dgm:prSet/>
      <dgm:spPr/>
      <dgm:t>
        <a:bodyPr/>
        <a:lstStyle/>
        <a:p>
          <a:endParaRPr lang="en-US"/>
        </a:p>
      </dgm:t>
    </dgm:pt>
    <dgm:pt modelId="{E2D404CB-CD2C-45A8-9F7B-9C98BD6CA479}">
      <dgm:prSet/>
      <dgm:spPr/>
      <dgm:t>
        <a:bodyPr/>
        <a:lstStyle/>
        <a:p>
          <a:r>
            <a:rPr lang="en-GB" b="1" dirty="0"/>
            <a:t>Revenue by month </a:t>
          </a:r>
          <a:endParaRPr lang="en-US" dirty="0"/>
        </a:p>
      </dgm:t>
    </dgm:pt>
    <dgm:pt modelId="{3A77F66B-5196-4E94-9A70-D05FC71F449B}" type="parTrans" cxnId="{0099938A-685F-4CD4-A615-78459D5936DE}">
      <dgm:prSet/>
      <dgm:spPr/>
      <dgm:t>
        <a:bodyPr/>
        <a:lstStyle/>
        <a:p>
          <a:endParaRPr lang="en-US"/>
        </a:p>
      </dgm:t>
    </dgm:pt>
    <dgm:pt modelId="{29573966-89AD-4697-BB32-78AA0BA068C1}" type="sibTrans" cxnId="{0099938A-685F-4CD4-A615-78459D5936DE}">
      <dgm:prSet/>
      <dgm:spPr/>
      <dgm:t>
        <a:bodyPr/>
        <a:lstStyle/>
        <a:p>
          <a:endParaRPr lang="en-US"/>
        </a:p>
      </dgm:t>
    </dgm:pt>
    <dgm:pt modelId="{56A38CD7-999A-49A0-9768-12B27917857A}">
      <dgm:prSet/>
      <dgm:spPr/>
      <dgm:t>
        <a:bodyPr/>
        <a:lstStyle/>
        <a:p>
          <a:r>
            <a:rPr lang="en-GB" b="1" dirty="0"/>
            <a:t>Weekly Revenue </a:t>
          </a:r>
          <a:endParaRPr lang="en-US" dirty="0"/>
        </a:p>
      </dgm:t>
    </dgm:pt>
    <dgm:pt modelId="{53518B58-FC43-4CCD-AFE2-E0916DE98147}" type="parTrans" cxnId="{256D05DC-49B6-4749-9C05-AF7B23CCA343}">
      <dgm:prSet/>
      <dgm:spPr/>
      <dgm:t>
        <a:bodyPr/>
        <a:lstStyle/>
        <a:p>
          <a:endParaRPr lang="en-US"/>
        </a:p>
      </dgm:t>
    </dgm:pt>
    <dgm:pt modelId="{ED5812F5-47BB-4E2D-A91A-3731115E82D7}" type="sibTrans" cxnId="{256D05DC-49B6-4749-9C05-AF7B23CCA343}">
      <dgm:prSet/>
      <dgm:spPr/>
      <dgm:t>
        <a:bodyPr/>
        <a:lstStyle/>
        <a:p>
          <a:endParaRPr lang="en-US"/>
        </a:p>
      </dgm:t>
    </dgm:pt>
    <dgm:pt modelId="{A9E15B09-C096-4EBF-9B9B-16BF6218A0DB}">
      <dgm:prSet/>
      <dgm:spPr/>
      <dgm:t>
        <a:bodyPr/>
        <a:lstStyle/>
        <a:p>
          <a:r>
            <a:rPr lang="en-GB" b="1" dirty="0"/>
            <a:t>Time Buckets </a:t>
          </a:r>
          <a:endParaRPr lang="en-US" dirty="0"/>
        </a:p>
      </dgm:t>
    </dgm:pt>
    <dgm:pt modelId="{C9EA09F0-E61F-44BA-A390-E156F9A283C7}" type="parTrans" cxnId="{773A63D7-B557-47D2-ACD3-2A9A254075CD}">
      <dgm:prSet/>
      <dgm:spPr/>
      <dgm:t>
        <a:bodyPr/>
        <a:lstStyle/>
        <a:p>
          <a:endParaRPr lang="en-US"/>
        </a:p>
      </dgm:t>
    </dgm:pt>
    <dgm:pt modelId="{8151366D-5327-4388-8871-EF709524134D}" type="sibTrans" cxnId="{773A63D7-B557-47D2-ACD3-2A9A254075CD}">
      <dgm:prSet/>
      <dgm:spPr/>
      <dgm:t>
        <a:bodyPr/>
        <a:lstStyle/>
        <a:p>
          <a:endParaRPr lang="en-US"/>
        </a:p>
      </dgm:t>
    </dgm:pt>
    <dgm:pt modelId="{BEFF6609-EB5C-424D-B240-DD0A6357417B}">
      <dgm:prSet/>
      <dgm:spPr/>
      <dgm:t>
        <a:bodyPr/>
        <a:lstStyle/>
        <a:p>
          <a:r>
            <a:rPr lang="en-GB" b="1" dirty="0"/>
            <a:t>Revenue by Store Location</a:t>
          </a:r>
          <a:endParaRPr lang="en-US" dirty="0"/>
        </a:p>
      </dgm:t>
    </dgm:pt>
    <dgm:pt modelId="{65659B15-FF1F-4C96-AE7C-530111AC63ED}" type="parTrans" cxnId="{9D46D80D-AD9A-40CA-8810-383759071587}">
      <dgm:prSet/>
      <dgm:spPr/>
      <dgm:t>
        <a:bodyPr/>
        <a:lstStyle/>
        <a:p>
          <a:endParaRPr lang="en-US"/>
        </a:p>
      </dgm:t>
    </dgm:pt>
    <dgm:pt modelId="{CBC70383-AA2C-41B8-BF6F-B79999A94855}" type="sibTrans" cxnId="{9D46D80D-AD9A-40CA-8810-383759071587}">
      <dgm:prSet/>
      <dgm:spPr/>
      <dgm:t>
        <a:bodyPr/>
        <a:lstStyle/>
        <a:p>
          <a:endParaRPr lang="en-US"/>
        </a:p>
      </dgm:t>
    </dgm:pt>
    <dgm:pt modelId="{CEA4B041-67C8-4E41-8750-A3E815263CF4}">
      <dgm:prSet/>
      <dgm:spPr/>
      <dgm:t>
        <a:bodyPr/>
        <a:lstStyle/>
        <a:p>
          <a:r>
            <a:rPr lang="en-GB" b="1" dirty="0"/>
            <a:t>Revenue by Product Category  </a:t>
          </a:r>
          <a:endParaRPr lang="en-US" dirty="0"/>
        </a:p>
      </dgm:t>
    </dgm:pt>
    <dgm:pt modelId="{8F67A825-1177-4D2B-A0A5-A53C02292437}" type="parTrans" cxnId="{9269DE97-EABC-4AA5-858D-0376DD9B3825}">
      <dgm:prSet/>
      <dgm:spPr/>
      <dgm:t>
        <a:bodyPr/>
        <a:lstStyle/>
        <a:p>
          <a:endParaRPr lang="en-US"/>
        </a:p>
      </dgm:t>
    </dgm:pt>
    <dgm:pt modelId="{D45AE196-FD6F-4E51-A215-0E9A75C1C518}" type="sibTrans" cxnId="{9269DE97-EABC-4AA5-858D-0376DD9B3825}">
      <dgm:prSet/>
      <dgm:spPr/>
      <dgm:t>
        <a:bodyPr/>
        <a:lstStyle/>
        <a:p>
          <a:endParaRPr lang="en-US"/>
        </a:p>
      </dgm:t>
    </dgm:pt>
    <dgm:pt modelId="{9EDAACCF-EAAE-4D4C-8111-1598A388A13D}">
      <dgm:prSet/>
      <dgm:spPr/>
      <dgm:t>
        <a:bodyPr/>
        <a:lstStyle/>
        <a:p>
          <a:r>
            <a:rPr lang="en-GB" b="1" dirty="0"/>
            <a:t>Conclusion</a:t>
          </a:r>
          <a:endParaRPr lang="en-US" dirty="0"/>
        </a:p>
      </dgm:t>
    </dgm:pt>
    <dgm:pt modelId="{08B66289-A33F-43EB-9AEA-642B58134ABA}" type="parTrans" cxnId="{9300A26D-B7A4-4D7A-BFD3-8F57393C65DB}">
      <dgm:prSet/>
      <dgm:spPr/>
      <dgm:t>
        <a:bodyPr/>
        <a:lstStyle/>
        <a:p>
          <a:endParaRPr lang="en-US"/>
        </a:p>
      </dgm:t>
    </dgm:pt>
    <dgm:pt modelId="{286A2F6D-F254-4426-B149-A2F39727BB31}" type="sibTrans" cxnId="{9300A26D-B7A4-4D7A-BFD3-8F57393C65DB}">
      <dgm:prSet/>
      <dgm:spPr/>
      <dgm:t>
        <a:bodyPr/>
        <a:lstStyle/>
        <a:p>
          <a:endParaRPr lang="en-US"/>
        </a:p>
      </dgm:t>
    </dgm:pt>
    <dgm:pt modelId="{29A0E408-69A1-4E6D-928F-A21101C74FF8}" type="pres">
      <dgm:prSet presAssocID="{E9EB991C-2A8A-43B6-8C8A-3B83497C95B2}" presName="Name0" presStyleCnt="0">
        <dgm:presLayoutVars>
          <dgm:dir/>
          <dgm:resizeHandles val="exact"/>
        </dgm:presLayoutVars>
      </dgm:prSet>
      <dgm:spPr/>
    </dgm:pt>
    <dgm:pt modelId="{F730DE80-B176-4316-A119-7A4691E14918}" type="pres">
      <dgm:prSet presAssocID="{D6C737C3-6022-4EE9-BC1A-F641E899440F}" presName="node" presStyleLbl="node1" presStyleIdx="0" presStyleCnt="8">
        <dgm:presLayoutVars>
          <dgm:bulletEnabled val="1"/>
        </dgm:presLayoutVars>
      </dgm:prSet>
      <dgm:spPr/>
    </dgm:pt>
    <dgm:pt modelId="{03F27338-00CD-4324-9131-9E9561611E7F}" type="pres">
      <dgm:prSet presAssocID="{C6F637A7-F3D9-4816-9243-732CEB7A4E24}" presName="sibTrans" presStyleLbl="sibTrans1D1" presStyleIdx="0" presStyleCnt="7"/>
      <dgm:spPr/>
    </dgm:pt>
    <dgm:pt modelId="{07E36388-A291-4E07-A116-B6AAD5711316}" type="pres">
      <dgm:prSet presAssocID="{C6F637A7-F3D9-4816-9243-732CEB7A4E24}" presName="connectorText" presStyleLbl="sibTrans1D1" presStyleIdx="0" presStyleCnt="7"/>
      <dgm:spPr/>
    </dgm:pt>
    <dgm:pt modelId="{B163A865-356E-4163-B011-E1408F76F428}" type="pres">
      <dgm:prSet presAssocID="{E57E1EF7-DBE2-4AF7-B4CA-2869A52495C5}" presName="node" presStyleLbl="node1" presStyleIdx="1" presStyleCnt="8">
        <dgm:presLayoutVars>
          <dgm:bulletEnabled val="1"/>
        </dgm:presLayoutVars>
      </dgm:prSet>
      <dgm:spPr/>
    </dgm:pt>
    <dgm:pt modelId="{8CF65644-90A6-4789-A80D-2CFEEF2E8921}" type="pres">
      <dgm:prSet presAssocID="{1695FD74-D487-42A7-A0C1-E27750FB7AFA}" presName="sibTrans" presStyleLbl="sibTrans1D1" presStyleIdx="1" presStyleCnt="7"/>
      <dgm:spPr/>
    </dgm:pt>
    <dgm:pt modelId="{5BE33EFC-BA20-48E7-89F2-F0DEDC025417}" type="pres">
      <dgm:prSet presAssocID="{1695FD74-D487-42A7-A0C1-E27750FB7AFA}" presName="connectorText" presStyleLbl="sibTrans1D1" presStyleIdx="1" presStyleCnt="7"/>
      <dgm:spPr/>
    </dgm:pt>
    <dgm:pt modelId="{E849DB88-4A70-40DA-85A5-A8681BC29113}" type="pres">
      <dgm:prSet presAssocID="{E2D404CB-CD2C-45A8-9F7B-9C98BD6CA479}" presName="node" presStyleLbl="node1" presStyleIdx="2" presStyleCnt="8">
        <dgm:presLayoutVars>
          <dgm:bulletEnabled val="1"/>
        </dgm:presLayoutVars>
      </dgm:prSet>
      <dgm:spPr/>
    </dgm:pt>
    <dgm:pt modelId="{B9F08CEA-FA40-4FD6-AD99-351439B42618}" type="pres">
      <dgm:prSet presAssocID="{29573966-89AD-4697-BB32-78AA0BA068C1}" presName="sibTrans" presStyleLbl="sibTrans1D1" presStyleIdx="2" presStyleCnt="7"/>
      <dgm:spPr/>
    </dgm:pt>
    <dgm:pt modelId="{8F869EB2-0B6E-461B-9896-718EC115DDAD}" type="pres">
      <dgm:prSet presAssocID="{29573966-89AD-4697-BB32-78AA0BA068C1}" presName="connectorText" presStyleLbl="sibTrans1D1" presStyleIdx="2" presStyleCnt="7"/>
      <dgm:spPr/>
    </dgm:pt>
    <dgm:pt modelId="{5B073C1F-9837-47E5-B37F-34A527E03A2E}" type="pres">
      <dgm:prSet presAssocID="{56A38CD7-999A-49A0-9768-12B27917857A}" presName="node" presStyleLbl="node1" presStyleIdx="3" presStyleCnt="8">
        <dgm:presLayoutVars>
          <dgm:bulletEnabled val="1"/>
        </dgm:presLayoutVars>
      </dgm:prSet>
      <dgm:spPr/>
    </dgm:pt>
    <dgm:pt modelId="{2A87B8B9-989D-47DE-B191-68E6988124F7}" type="pres">
      <dgm:prSet presAssocID="{ED5812F5-47BB-4E2D-A91A-3731115E82D7}" presName="sibTrans" presStyleLbl="sibTrans1D1" presStyleIdx="3" presStyleCnt="7"/>
      <dgm:spPr/>
    </dgm:pt>
    <dgm:pt modelId="{A4F31200-A7AD-4E4E-8875-F0E2A23D76C8}" type="pres">
      <dgm:prSet presAssocID="{ED5812F5-47BB-4E2D-A91A-3731115E82D7}" presName="connectorText" presStyleLbl="sibTrans1D1" presStyleIdx="3" presStyleCnt="7"/>
      <dgm:spPr/>
    </dgm:pt>
    <dgm:pt modelId="{A94D02A8-5EA3-4CD1-8510-E33B7B9C6E42}" type="pres">
      <dgm:prSet presAssocID="{A9E15B09-C096-4EBF-9B9B-16BF6218A0DB}" presName="node" presStyleLbl="node1" presStyleIdx="4" presStyleCnt="8">
        <dgm:presLayoutVars>
          <dgm:bulletEnabled val="1"/>
        </dgm:presLayoutVars>
      </dgm:prSet>
      <dgm:spPr/>
    </dgm:pt>
    <dgm:pt modelId="{F38A56BA-290C-42D1-B373-7724613AC790}" type="pres">
      <dgm:prSet presAssocID="{8151366D-5327-4388-8871-EF709524134D}" presName="sibTrans" presStyleLbl="sibTrans1D1" presStyleIdx="4" presStyleCnt="7"/>
      <dgm:spPr/>
    </dgm:pt>
    <dgm:pt modelId="{D83B72FD-FECA-4B28-8FCB-D7DEA2A71879}" type="pres">
      <dgm:prSet presAssocID="{8151366D-5327-4388-8871-EF709524134D}" presName="connectorText" presStyleLbl="sibTrans1D1" presStyleIdx="4" presStyleCnt="7"/>
      <dgm:spPr/>
    </dgm:pt>
    <dgm:pt modelId="{736E6A6C-4A66-4526-8D45-8BFF04C55B12}" type="pres">
      <dgm:prSet presAssocID="{BEFF6609-EB5C-424D-B240-DD0A6357417B}" presName="node" presStyleLbl="node1" presStyleIdx="5" presStyleCnt="8">
        <dgm:presLayoutVars>
          <dgm:bulletEnabled val="1"/>
        </dgm:presLayoutVars>
      </dgm:prSet>
      <dgm:spPr/>
    </dgm:pt>
    <dgm:pt modelId="{8E410A38-9F9F-447E-B5E2-286F9CB59218}" type="pres">
      <dgm:prSet presAssocID="{CBC70383-AA2C-41B8-BF6F-B79999A94855}" presName="sibTrans" presStyleLbl="sibTrans1D1" presStyleIdx="5" presStyleCnt="7"/>
      <dgm:spPr/>
    </dgm:pt>
    <dgm:pt modelId="{1F391D22-44B1-4206-B755-2B9F085A829C}" type="pres">
      <dgm:prSet presAssocID="{CBC70383-AA2C-41B8-BF6F-B79999A94855}" presName="connectorText" presStyleLbl="sibTrans1D1" presStyleIdx="5" presStyleCnt="7"/>
      <dgm:spPr/>
    </dgm:pt>
    <dgm:pt modelId="{3CFB641D-41E2-418E-AAD1-5B2C1E25894A}" type="pres">
      <dgm:prSet presAssocID="{CEA4B041-67C8-4E41-8750-A3E815263CF4}" presName="node" presStyleLbl="node1" presStyleIdx="6" presStyleCnt="8">
        <dgm:presLayoutVars>
          <dgm:bulletEnabled val="1"/>
        </dgm:presLayoutVars>
      </dgm:prSet>
      <dgm:spPr/>
    </dgm:pt>
    <dgm:pt modelId="{8A5D147A-8ABF-42B9-A799-78C3F4969A07}" type="pres">
      <dgm:prSet presAssocID="{D45AE196-FD6F-4E51-A215-0E9A75C1C518}" presName="sibTrans" presStyleLbl="sibTrans1D1" presStyleIdx="6" presStyleCnt="7"/>
      <dgm:spPr/>
    </dgm:pt>
    <dgm:pt modelId="{4D0B57D2-017C-4E5C-BE37-CFBFBE949850}" type="pres">
      <dgm:prSet presAssocID="{D45AE196-FD6F-4E51-A215-0E9A75C1C518}" presName="connectorText" presStyleLbl="sibTrans1D1" presStyleIdx="6" presStyleCnt="7"/>
      <dgm:spPr/>
    </dgm:pt>
    <dgm:pt modelId="{02AB4E77-327B-43CA-A2FE-4471CD738868}" type="pres">
      <dgm:prSet presAssocID="{9EDAACCF-EAAE-4D4C-8111-1598A388A13D}" presName="node" presStyleLbl="node1" presStyleIdx="7" presStyleCnt="8">
        <dgm:presLayoutVars>
          <dgm:bulletEnabled val="1"/>
        </dgm:presLayoutVars>
      </dgm:prSet>
      <dgm:spPr/>
    </dgm:pt>
  </dgm:ptLst>
  <dgm:cxnLst>
    <dgm:cxn modelId="{76E4AC02-AAFE-45A2-9C4C-7DA9E98C0C43}" srcId="{E9EB991C-2A8A-43B6-8C8A-3B83497C95B2}" destId="{E57E1EF7-DBE2-4AF7-B4CA-2869A52495C5}" srcOrd="1" destOrd="0" parTransId="{5DF91807-9F1F-424B-8589-C4796BBB65AD}" sibTransId="{1695FD74-D487-42A7-A0C1-E27750FB7AFA}"/>
    <dgm:cxn modelId="{70468B0A-FA59-402B-8CD3-FA02D856FAF2}" type="presOf" srcId="{CBC70383-AA2C-41B8-BF6F-B79999A94855}" destId="{1F391D22-44B1-4206-B755-2B9F085A829C}" srcOrd="1" destOrd="0" presId="urn:microsoft.com/office/officeart/2016/7/layout/RepeatingBendingProcessNew"/>
    <dgm:cxn modelId="{9D46D80D-AD9A-40CA-8810-383759071587}" srcId="{E9EB991C-2A8A-43B6-8C8A-3B83497C95B2}" destId="{BEFF6609-EB5C-424D-B240-DD0A6357417B}" srcOrd="5" destOrd="0" parTransId="{65659B15-FF1F-4C96-AE7C-530111AC63ED}" sibTransId="{CBC70383-AA2C-41B8-BF6F-B79999A94855}"/>
    <dgm:cxn modelId="{AE98150E-222E-49D0-8046-6A7C7C60E518}" srcId="{E9EB991C-2A8A-43B6-8C8A-3B83497C95B2}" destId="{D6C737C3-6022-4EE9-BC1A-F641E899440F}" srcOrd="0" destOrd="0" parTransId="{07F2F203-784D-4E90-97BF-6BC33B562898}" sibTransId="{C6F637A7-F3D9-4816-9243-732CEB7A4E24}"/>
    <dgm:cxn modelId="{DBF12215-A296-46D2-B13C-E2763F8EAE0F}" type="presOf" srcId="{8151366D-5327-4388-8871-EF709524134D}" destId="{D83B72FD-FECA-4B28-8FCB-D7DEA2A71879}" srcOrd="1" destOrd="0" presId="urn:microsoft.com/office/officeart/2016/7/layout/RepeatingBendingProcessNew"/>
    <dgm:cxn modelId="{DA243F1E-1741-420A-93AE-98A942897B9E}" type="presOf" srcId="{D45AE196-FD6F-4E51-A215-0E9A75C1C518}" destId="{4D0B57D2-017C-4E5C-BE37-CFBFBE949850}" srcOrd="1" destOrd="0" presId="urn:microsoft.com/office/officeart/2016/7/layout/RepeatingBendingProcessNew"/>
    <dgm:cxn modelId="{EDB0AD30-501F-457E-A82B-9DE3DF755215}" type="presOf" srcId="{C6F637A7-F3D9-4816-9243-732CEB7A4E24}" destId="{03F27338-00CD-4324-9131-9E9561611E7F}" srcOrd="0" destOrd="0" presId="urn:microsoft.com/office/officeart/2016/7/layout/RepeatingBendingProcessNew"/>
    <dgm:cxn modelId="{3C772134-EF08-48EC-A9F7-89393DE86C32}" type="presOf" srcId="{29573966-89AD-4697-BB32-78AA0BA068C1}" destId="{8F869EB2-0B6E-461B-9896-718EC115DDAD}" srcOrd="1" destOrd="0" presId="urn:microsoft.com/office/officeart/2016/7/layout/RepeatingBendingProcessNew"/>
    <dgm:cxn modelId="{9BC83434-86F7-40C3-9A03-38026EC3B51D}" type="presOf" srcId="{BEFF6609-EB5C-424D-B240-DD0A6357417B}" destId="{736E6A6C-4A66-4526-8D45-8BFF04C55B12}" srcOrd="0" destOrd="0" presId="urn:microsoft.com/office/officeart/2016/7/layout/RepeatingBendingProcessNew"/>
    <dgm:cxn modelId="{0299BF3C-C091-40A7-8F6D-D8D6CC01F152}" type="presOf" srcId="{8151366D-5327-4388-8871-EF709524134D}" destId="{F38A56BA-290C-42D1-B373-7724613AC790}" srcOrd="0" destOrd="0" presId="urn:microsoft.com/office/officeart/2016/7/layout/RepeatingBendingProcessNew"/>
    <dgm:cxn modelId="{4EDB675B-BABD-41F0-BC54-798B67983231}" type="presOf" srcId="{CEA4B041-67C8-4E41-8750-A3E815263CF4}" destId="{3CFB641D-41E2-418E-AAD1-5B2C1E25894A}" srcOrd="0" destOrd="0" presId="urn:microsoft.com/office/officeart/2016/7/layout/RepeatingBendingProcessNew"/>
    <dgm:cxn modelId="{45720E5D-45F2-43D7-8A10-1D282A222A1E}" type="presOf" srcId="{A9E15B09-C096-4EBF-9B9B-16BF6218A0DB}" destId="{A94D02A8-5EA3-4CD1-8510-E33B7B9C6E42}" srcOrd="0" destOrd="0" presId="urn:microsoft.com/office/officeart/2016/7/layout/RepeatingBendingProcessNew"/>
    <dgm:cxn modelId="{3589CE49-C783-4E6C-A1B9-F55DF9B0F120}" type="presOf" srcId="{1695FD74-D487-42A7-A0C1-E27750FB7AFA}" destId="{8CF65644-90A6-4789-A80D-2CFEEF2E8921}" srcOrd="0" destOrd="0" presId="urn:microsoft.com/office/officeart/2016/7/layout/RepeatingBendingProcessNew"/>
    <dgm:cxn modelId="{9300A26D-B7A4-4D7A-BFD3-8F57393C65DB}" srcId="{E9EB991C-2A8A-43B6-8C8A-3B83497C95B2}" destId="{9EDAACCF-EAAE-4D4C-8111-1598A388A13D}" srcOrd="7" destOrd="0" parTransId="{08B66289-A33F-43EB-9AEA-642B58134ABA}" sibTransId="{286A2F6D-F254-4426-B149-A2F39727BB31}"/>
    <dgm:cxn modelId="{2E3FD175-6DA1-4B72-BE26-6156DB2B77DC}" type="presOf" srcId="{ED5812F5-47BB-4E2D-A91A-3731115E82D7}" destId="{2A87B8B9-989D-47DE-B191-68E6988124F7}" srcOrd="0" destOrd="0" presId="urn:microsoft.com/office/officeart/2016/7/layout/RepeatingBendingProcessNew"/>
    <dgm:cxn modelId="{766B0C59-046B-4C9D-A662-C6510943EF4C}" type="presOf" srcId="{56A38CD7-999A-49A0-9768-12B27917857A}" destId="{5B073C1F-9837-47E5-B37F-34A527E03A2E}" srcOrd="0" destOrd="0" presId="urn:microsoft.com/office/officeart/2016/7/layout/RepeatingBendingProcessNew"/>
    <dgm:cxn modelId="{2C871782-423A-4683-A10E-AE0BA63688C5}" type="presOf" srcId="{D6C737C3-6022-4EE9-BC1A-F641E899440F}" destId="{F730DE80-B176-4316-A119-7A4691E14918}" srcOrd="0" destOrd="0" presId="urn:microsoft.com/office/officeart/2016/7/layout/RepeatingBendingProcessNew"/>
    <dgm:cxn modelId="{0099938A-685F-4CD4-A615-78459D5936DE}" srcId="{E9EB991C-2A8A-43B6-8C8A-3B83497C95B2}" destId="{E2D404CB-CD2C-45A8-9F7B-9C98BD6CA479}" srcOrd="2" destOrd="0" parTransId="{3A77F66B-5196-4E94-9A70-D05FC71F449B}" sibTransId="{29573966-89AD-4697-BB32-78AA0BA068C1}"/>
    <dgm:cxn modelId="{9269DE97-EABC-4AA5-858D-0376DD9B3825}" srcId="{E9EB991C-2A8A-43B6-8C8A-3B83497C95B2}" destId="{CEA4B041-67C8-4E41-8750-A3E815263CF4}" srcOrd="6" destOrd="0" parTransId="{8F67A825-1177-4D2B-A0A5-A53C02292437}" sibTransId="{D45AE196-FD6F-4E51-A215-0E9A75C1C518}"/>
    <dgm:cxn modelId="{5BEB0A9C-D986-4F30-9C36-4CE863F5B006}" type="presOf" srcId="{9EDAACCF-EAAE-4D4C-8111-1598A388A13D}" destId="{02AB4E77-327B-43CA-A2FE-4471CD738868}" srcOrd="0" destOrd="0" presId="urn:microsoft.com/office/officeart/2016/7/layout/RepeatingBendingProcessNew"/>
    <dgm:cxn modelId="{2A5EB3AE-818F-4826-9D2A-D25E5435398D}" type="presOf" srcId="{D45AE196-FD6F-4E51-A215-0E9A75C1C518}" destId="{8A5D147A-8ABF-42B9-A799-78C3F4969A07}" srcOrd="0" destOrd="0" presId="urn:microsoft.com/office/officeart/2016/7/layout/RepeatingBendingProcessNew"/>
    <dgm:cxn modelId="{D4355CB9-7340-4521-A499-41AA74C20082}" type="presOf" srcId="{E9EB991C-2A8A-43B6-8C8A-3B83497C95B2}" destId="{29A0E408-69A1-4E6D-928F-A21101C74FF8}" srcOrd="0" destOrd="0" presId="urn:microsoft.com/office/officeart/2016/7/layout/RepeatingBendingProcessNew"/>
    <dgm:cxn modelId="{773A63D7-B557-47D2-ACD3-2A9A254075CD}" srcId="{E9EB991C-2A8A-43B6-8C8A-3B83497C95B2}" destId="{A9E15B09-C096-4EBF-9B9B-16BF6218A0DB}" srcOrd="4" destOrd="0" parTransId="{C9EA09F0-E61F-44BA-A390-E156F9A283C7}" sibTransId="{8151366D-5327-4388-8871-EF709524134D}"/>
    <dgm:cxn modelId="{256D05DC-49B6-4749-9C05-AF7B23CCA343}" srcId="{E9EB991C-2A8A-43B6-8C8A-3B83497C95B2}" destId="{56A38CD7-999A-49A0-9768-12B27917857A}" srcOrd="3" destOrd="0" parTransId="{53518B58-FC43-4CCD-AFE2-E0916DE98147}" sibTransId="{ED5812F5-47BB-4E2D-A91A-3731115E82D7}"/>
    <dgm:cxn modelId="{3F1044DC-7BE3-4BA3-9A23-B66614803A0B}" type="presOf" srcId="{ED5812F5-47BB-4E2D-A91A-3731115E82D7}" destId="{A4F31200-A7AD-4E4E-8875-F0E2A23D76C8}" srcOrd="1" destOrd="0" presId="urn:microsoft.com/office/officeart/2016/7/layout/RepeatingBendingProcessNew"/>
    <dgm:cxn modelId="{4DCDB4DE-9CFF-4832-9561-28B6E9F911FA}" type="presOf" srcId="{CBC70383-AA2C-41B8-BF6F-B79999A94855}" destId="{8E410A38-9F9F-447E-B5E2-286F9CB59218}" srcOrd="0" destOrd="0" presId="urn:microsoft.com/office/officeart/2016/7/layout/RepeatingBendingProcessNew"/>
    <dgm:cxn modelId="{3FAB64E3-DA85-4B41-8DE4-353244D63772}" type="presOf" srcId="{E2D404CB-CD2C-45A8-9F7B-9C98BD6CA479}" destId="{E849DB88-4A70-40DA-85A5-A8681BC29113}" srcOrd="0" destOrd="0" presId="urn:microsoft.com/office/officeart/2016/7/layout/RepeatingBendingProcessNew"/>
    <dgm:cxn modelId="{61A2A0EC-3A1B-4FB5-A069-823FB1B097EC}" type="presOf" srcId="{C6F637A7-F3D9-4816-9243-732CEB7A4E24}" destId="{07E36388-A291-4E07-A116-B6AAD5711316}" srcOrd="1" destOrd="0" presId="urn:microsoft.com/office/officeart/2016/7/layout/RepeatingBendingProcessNew"/>
    <dgm:cxn modelId="{23B2B1F5-0947-44E3-8FB7-0AF9D971B131}" type="presOf" srcId="{29573966-89AD-4697-BB32-78AA0BA068C1}" destId="{B9F08CEA-FA40-4FD6-AD99-351439B42618}" srcOrd="0" destOrd="0" presId="urn:microsoft.com/office/officeart/2016/7/layout/RepeatingBendingProcessNew"/>
    <dgm:cxn modelId="{1F0DB2F6-D1E0-4E93-8F3A-CF25D2717A83}" type="presOf" srcId="{E57E1EF7-DBE2-4AF7-B4CA-2869A52495C5}" destId="{B163A865-356E-4163-B011-E1408F76F428}" srcOrd="0" destOrd="0" presId="urn:microsoft.com/office/officeart/2016/7/layout/RepeatingBendingProcessNew"/>
    <dgm:cxn modelId="{5BB01BFC-3B87-482F-BF3A-3027B260F3C2}" type="presOf" srcId="{1695FD74-D487-42A7-A0C1-E27750FB7AFA}" destId="{5BE33EFC-BA20-48E7-89F2-F0DEDC025417}" srcOrd="1" destOrd="0" presId="urn:microsoft.com/office/officeart/2016/7/layout/RepeatingBendingProcessNew"/>
    <dgm:cxn modelId="{831D74B2-E541-4C40-A7D6-C4CC44084B32}" type="presParOf" srcId="{29A0E408-69A1-4E6D-928F-A21101C74FF8}" destId="{F730DE80-B176-4316-A119-7A4691E14918}" srcOrd="0" destOrd="0" presId="urn:microsoft.com/office/officeart/2016/7/layout/RepeatingBendingProcessNew"/>
    <dgm:cxn modelId="{3D52F5B4-1D7D-4712-AF33-7591B6110295}" type="presParOf" srcId="{29A0E408-69A1-4E6D-928F-A21101C74FF8}" destId="{03F27338-00CD-4324-9131-9E9561611E7F}" srcOrd="1" destOrd="0" presId="urn:microsoft.com/office/officeart/2016/7/layout/RepeatingBendingProcessNew"/>
    <dgm:cxn modelId="{DEF3713B-6591-45F7-839E-7D49FAAB0B5B}" type="presParOf" srcId="{03F27338-00CD-4324-9131-9E9561611E7F}" destId="{07E36388-A291-4E07-A116-B6AAD5711316}" srcOrd="0" destOrd="0" presId="urn:microsoft.com/office/officeart/2016/7/layout/RepeatingBendingProcessNew"/>
    <dgm:cxn modelId="{06798ABC-47AB-46A1-A684-7B4EEDC19F9B}" type="presParOf" srcId="{29A0E408-69A1-4E6D-928F-A21101C74FF8}" destId="{B163A865-356E-4163-B011-E1408F76F428}" srcOrd="2" destOrd="0" presId="urn:microsoft.com/office/officeart/2016/7/layout/RepeatingBendingProcessNew"/>
    <dgm:cxn modelId="{7E4A65E5-204B-41A8-AA15-3DAEE2306199}" type="presParOf" srcId="{29A0E408-69A1-4E6D-928F-A21101C74FF8}" destId="{8CF65644-90A6-4789-A80D-2CFEEF2E8921}" srcOrd="3" destOrd="0" presId="urn:microsoft.com/office/officeart/2016/7/layout/RepeatingBendingProcessNew"/>
    <dgm:cxn modelId="{A5341CF9-2388-4EF6-8FF2-C23CF5B8E067}" type="presParOf" srcId="{8CF65644-90A6-4789-A80D-2CFEEF2E8921}" destId="{5BE33EFC-BA20-48E7-89F2-F0DEDC025417}" srcOrd="0" destOrd="0" presId="urn:microsoft.com/office/officeart/2016/7/layout/RepeatingBendingProcessNew"/>
    <dgm:cxn modelId="{1E96876C-B330-4E36-B845-727BBE39C7E1}" type="presParOf" srcId="{29A0E408-69A1-4E6D-928F-A21101C74FF8}" destId="{E849DB88-4A70-40DA-85A5-A8681BC29113}" srcOrd="4" destOrd="0" presId="urn:microsoft.com/office/officeart/2016/7/layout/RepeatingBendingProcessNew"/>
    <dgm:cxn modelId="{2E72CE7F-BD70-451A-A6C9-124E0D352DA3}" type="presParOf" srcId="{29A0E408-69A1-4E6D-928F-A21101C74FF8}" destId="{B9F08CEA-FA40-4FD6-AD99-351439B42618}" srcOrd="5" destOrd="0" presId="urn:microsoft.com/office/officeart/2016/7/layout/RepeatingBendingProcessNew"/>
    <dgm:cxn modelId="{277249AF-B783-4D6A-A840-6A30AA6788CB}" type="presParOf" srcId="{B9F08CEA-FA40-4FD6-AD99-351439B42618}" destId="{8F869EB2-0B6E-461B-9896-718EC115DDAD}" srcOrd="0" destOrd="0" presId="urn:microsoft.com/office/officeart/2016/7/layout/RepeatingBendingProcessNew"/>
    <dgm:cxn modelId="{2B1A87D6-766B-4AB3-9F58-9166FDF30B00}" type="presParOf" srcId="{29A0E408-69A1-4E6D-928F-A21101C74FF8}" destId="{5B073C1F-9837-47E5-B37F-34A527E03A2E}" srcOrd="6" destOrd="0" presId="urn:microsoft.com/office/officeart/2016/7/layout/RepeatingBendingProcessNew"/>
    <dgm:cxn modelId="{C0E3C03D-CA07-4916-A808-7D680B780B46}" type="presParOf" srcId="{29A0E408-69A1-4E6D-928F-A21101C74FF8}" destId="{2A87B8B9-989D-47DE-B191-68E6988124F7}" srcOrd="7" destOrd="0" presId="urn:microsoft.com/office/officeart/2016/7/layout/RepeatingBendingProcessNew"/>
    <dgm:cxn modelId="{8798E9BC-3E64-4D5B-8986-0215FB245924}" type="presParOf" srcId="{2A87B8B9-989D-47DE-B191-68E6988124F7}" destId="{A4F31200-A7AD-4E4E-8875-F0E2A23D76C8}" srcOrd="0" destOrd="0" presId="urn:microsoft.com/office/officeart/2016/7/layout/RepeatingBendingProcessNew"/>
    <dgm:cxn modelId="{3DF54EBE-5F8C-4D8D-8CE0-A3DB880ABD7C}" type="presParOf" srcId="{29A0E408-69A1-4E6D-928F-A21101C74FF8}" destId="{A94D02A8-5EA3-4CD1-8510-E33B7B9C6E42}" srcOrd="8" destOrd="0" presId="urn:microsoft.com/office/officeart/2016/7/layout/RepeatingBendingProcessNew"/>
    <dgm:cxn modelId="{F5A20F63-BC35-48D0-B8C0-FC5D252D5131}" type="presParOf" srcId="{29A0E408-69A1-4E6D-928F-A21101C74FF8}" destId="{F38A56BA-290C-42D1-B373-7724613AC790}" srcOrd="9" destOrd="0" presId="urn:microsoft.com/office/officeart/2016/7/layout/RepeatingBendingProcessNew"/>
    <dgm:cxn modelId="{133958FC-7456-497B-B61E-C9D116496CA2}" type="presParOf" srcId="{F38A56BA-290C-42D1-B373-7724613AC790}" destId="{D83B72FD-FECA-4B28-8FCB-D7DEA2A71879}" srcOrd="0" destOrd="0" presId="urn:microsoft.com/office/officeart/2016/7/layout/RepeatingBendingProcessNew"/>
    <dgm:cxn modelId="{1B26B1DE-3BEC-4A1D-8662-0B0AFF8A5DD9}" type="presParOf" srcId="{29A0E408-69A1-4E6D-928F-A21101C74FF8}" destId="{736E6A6C-4A66-4526-8D45-8BFF04C55B12}" srcOrd="10" destOrd="0" presId="urn:microsoft.com/office/officeart/2016/7/layout/RepeatingBendingProcessNew"/>
    <dgm:cxn modelId="{FC7B448F-C969-4123-9B60-F00D7514000C}" type="presParOf" srcId="{29A0E408-69A1-4E6D-928F-A21101C74FF8}" destId="{8E410A38-9F9F-447E-B5E2-286F9CB59218}" srcOrd="11" destOrd="0" presId="urn:microsoft.com/office/officeart/2016/7/layout/RepeatingBendingProcessNew"/>
    <dgm:cxn modelId="{D9B3153F-4264-4DEC-9488-4E0D17495E8F}" type="presParOf" srcId="{8E410A38-9F9F-447E-B5E2-286F9CB59218}" destId="{1F391D22-44B1-4206-B755-2B9F085A829C}" srcOrd="0" destOrd="0" presId="urn:microsoft.com/office/officeart/2016/7/layout/RepeatingBendingProcessNew"/>
    <dgm:cxn modelId="{326CD9FD-7715-4334-A5F8-92B86ABE8DAF}" type="presParOf" srcId="{29A0E408-69A1-4E6D-928F-A21101C74FF8}" destId="{3CFB641D-41E2-418E-AAD1-5B2C1E25894A}" srcOrd="12" destOrd="0" presId="urn:microsoft.com/office/officeart/2016/7/layout/RepeatingBendingProcessNew"/>
    <dgm:cxn modelId="{12C5B5DA-0BF4-4941-9289-D7D7CEE9C12B}" type="presParOf" srcId="{29A0E408-69A1-4E6D-928F-A21101C74FF8}" destId="{8A5D147A-8ABF-42B9-A799-78C3F4969A07}" srcOrd="13" destOrd="0" presId="urn:microsoft.com/office/officeart/2016/7/layout/RepeatingBendingProcessNew"/>
    <dgm:cxn modelId="{EAFF5C32-4481-4825-906E-F0D4F3B257C3}" type="presParOf" srcId="{8A5D147A-8ABF-42B9-A799-78C3F4969A07}" destId="{4D0B57D2-017C-4E5C-BE37-CFBFBE949850}" srcOrd="0" destOrd="0" presId="urn:microsoft.com/office/officeart/2016/7/layout/RepeatingBendingProcessNew"/>
    <dgm:cxn modelId="{0B517094-1B7F-40D9-A460-9EA6F04B6701}" type="presParOf" srcId="{29A0E408-69A1-4E6D-928F-A21101C74FF8}" destId="{02AB4E77-327B-43CA-A2FE-4471CD738868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7338-00CD-4324-9131-9E9561611E7F}">
      <dsp:nvSpPr>
        <dsp:cNvPr id="0" name=""/>
        <dsp:cNvSpPr/>
      </dsp:nvSpPr>
      <dsp:spPr>
        <a:xfrm>
          <a:off x="1915516" y="986306"/>
          <a:ext cx="409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971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9487" y="1029823"/>
        <a:ext cx="22028" cy="4405"/>
      </dsp:txXfrm>
    </dsp:sp>
    <dsp:sp modelId="{F730DE80-B176-4316-A119-7A4691E14918}">
      <dsp:nvSpPr>
        <dsp:cNvPr id="0" name=""/>
        <dsp:cNvSpPr/>
      </dsp:nvSpPr>
      <dsp:spPr>
        <a:xfrm>
          <a:off x="1788" y="457367"/>
          <a:ext cx="1915528" cy="114931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62" tIns="98525" rIns="93862" bIns="9852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Summary </a:t>
          </a:r>
          <a:endParaRPr lang="en-US" sz="2200" kern="1200" dirty="0"/>
        </a:p>
      </dsp:txBody>
      <dsp:txXfrm>
        <a:off x="1788" y="457367"/>
        <a:ext cx="1915528" cy="1149316"/>
      </dsp:txXfrm>
    </dsp:sp>
    <dsp:sp modelId="{8CF65644-90A6-4789-A80D-2CFEEF2E8921}">
      <dsp:nvSpPr>
        <dsp:cNvPr id="0" name=""/>
        <dsp:cNvSpPr/>
      </dsp:nvSpPr>
      <dsp:spPr>
        <a:xfrm>
          <a:off x="4271616" y="986306"/>
          <a:ext cx="409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971" y="45720"/>
              </a:lnTo>
            </a:path>
          </a:pathLst>
        </a:custGeom>
        <a:noFill/>
        <a:ln w="9525" cap="rnd" cmpd="sng" algn="ctr">
          <a:solidFill>
            <a:schemeClr val="accent5">
              <a:hueOff val="801355"/>
              <a:satOff val="-1627"/>
              <a:lumOff val="10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5587" y="1029823"/>
        <a:ext cx="22028" cy="4405"/>
      </dsp:txXfrm>
    </dsp:sp>
    <dsp:sp modelId="{B163A865-356E-4163-B011-E1408F76F428}">
      <dsp:nvSpPr>
        <dsp:cNvPr id="0" name=""/>
        <dsp:cNvSpPr/>
      </dsp:nvSpPr>
      <dsp:spPr>
        <a:xfrm>
          <a:off x="2357888" y="457367"/>
          <a:ext cx="1915528" cy="1149316"/>
        </a:xfrm>
        <a:prstGeom prst="rect">
          <a:avLst/>
        </a:prstGeom>
        <a:gradFill rotWithShape="0">
          <a:gsLst>
            <a:gs pos="0">
              <a:schemeClr val="accent5">
                <a:hueOff val="686876"/>
                <a:satOff val="-1395"/>
                <a:lumOff val="896"/>
                <a:alphaOff val="0"/>
                <a:tint val="96000"/>
                <a:lumMod val="104000"/>
              </a:schemeClr>
            </a:gs>
            <a:gs pos="100000">
              <a:schemeClr val="accent5">
                <a:hueOff val="686876"/>
                <a:satOff val="-1395"/>
                <a:lumOff val="89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62" tIns="98525" rIns="93862" bIns="9852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Total Revenue</a:t>
          </a:r>
          <a:endParaRPr lang="en-US" sz="2200" kern="1200" dirty="0"/>
        </a:p>
      </dsp:txBody>
      <dsp:txXfrm>
        <a:off x="2357888" y="457367"/>
        <a:ext cx="1915528" cy="1149316"/>
      </dsp:txXfrm>
    </dsp:sp>
    <dsp:sp modelId="{B9F08CEA-FA40-4FD6-AD99-351439B42618}">
      <dsp:nvSpPr>
        <dsp:cNvPr id="0" name=""/>
        <dsp:cNvSpPr/>
      </dsp:nvSpPr>
      <dsp:spPr>
        <a:xfrm>
          <a:off x="6627715" y="986306"/>
          <a:ext cx="409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971" y="45720"/>
              </a:lnTo>
            </a:path>
          </a:pathLst>
        </a:custGeom>
        <a:noFill/>
        <a:ln w="9525" cap="rnd" cmpd="sng" algn="ctr">
          <a:solidFill>
            <a:schemeClr val="accent5">
              <a:hueOff val="1602711"/>
              <a:satOff val="-3255"/>
              <a:lumOff val="209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21687" y="1029823"/>
        <a:ext cx="22028" cy="4405"/>
      </dsp:txXfrm>
    </dsp:sp>
    <dsp:sp modelId="{E849DB88-4A70-40DA-85A5-A8681BC29113}">
      <dsp:nvSpPr>
        <dsp:cNvPr id="0" name=""/>
        <dsp:cNvSpPr/>
      </dsp:nvSpPr>
      <dsp:spPr>
        <a:xfrm>
          <a:off x="4713987" y="457367"/>
          <a:ext cx="1915528" cy="1149316"/>
        </a:xfrm>
        <a:prstGeom prst="rect">
          <a:avLst/>
        </a:prstGeom>
        <a:gradFill rotWithShape="0">
          <a:gsLst>
            <a:gs pos="0">
              <a:schemeClr val="accent5">
                <a:hueOff val="1373752"/>
                <a:satOff val="-2790"/>
                <a:lumOff val="1793"/>
                <a:alphaOff val="0"/>
                <a:tint val="96000"/>
                <a:lumMod val="104000"/>
              </a:schemeClr>
            </a:gs>
            <a:gs pos="100000">
              <a:schemeClr val="accent5">
                <a:hueOff val="1373752"/>
                <a:satOff val="-2790"/>
                <a:lumOff val="179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62" tIns="98525" rIns="93862" bIns="9852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Revenue by month </a:t>
          </a:r>
          <a:endParaRPr lang="en-US" sz="2200" kern="1200" dirty="0"/>
        </a:p>
      </dsp:txBody>
      <dsp:txXfrm>
        <a:off x="4713987" y="457367"/>
        <a:ext cx="1915528" cy="1149316"/>
      </dsp:txXfrm>
    </dsp:sp>
    <dsp:sp modelId="{2A87B8B9-989D-47DE-B191-68E6988124F7}">
      <dsp:nvSpPr>
        <dsp:cNvPr id="0" name=""/>
        <dsp:cNvSpPr/>
      </dsp:nvSpPr>
      <dsp:spPr>
        <a:xfrm>
          <a:off x="959552" y="1604884"/>
          <a:ext cx="7068299" cy="409971"/>
        </a:xfrm>
        <a:custGeom>
          <a:avLst/>
          <a:gdLst/>
          <a:ahLst/>
          <a:cxnLst/>
          <a:rect l="0" t="0" r="0" b="0"/>
          <a:pathLst>
            <a:path>
              <a:moveTo>
                <a:pt x="7068299" y="0"/>
              </a:moveTo>
              <a:lnTo>
                <a:pt x="7068299" y="222085"/>
              </a:lnTo>
              <a:lnTo>
                <a:pt x="0" y="222085"/>
              </a:lnTo>
              <a:lnTo>
                <a:pt x="0" y="409971"/>
              </a:lnTo>
            </a:path>
          </a:pathLst>
        </a:custGeom>
        <a:noFill/>
        <a:ln w="952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6651" y="1807667"/>
        <a:ext cx="354100" cy="4405"/>
      </dsp:txXfrm>
    </dsp:sp>
    <dsp:sp modelId="{5B073C1F-9837-47E5-B37F-34A527E03A2E}">
      <dsp:nvSpPr>
        <dsp:cNvPr id="0" name=""/>
        <dsp:cNvSpPr/>
      </dsp:nvSpPr>
      <dsp:spPr>
        <a:xfrm>
          <a:off x="7070087" y="457367"/>
          <a:ext cx="1915528" cy="1149316"/>
        </a:xfrm>
        <a:prstGeom prst="rect">
          <a:avLst/>
        </a:prstGeom>
        <a:gradFill rotWithShape="0">
          <a:gsLst>
            <a:gs pos="0">
              <a:schemeClr val="accent5">
                <a:hueOff val="2060628"/>
                <a:satOff val="-4185"/>
                <a:lumOff val="2689"/>
                <a:alphaOff val="0"/>
                <a:tint val="96000"/>
                <a:lumMod val="104000"/>
              </a:schemeClr>
            </a:gs>
            <a:gs pos="100000">
              <a:schemeClr val="accent5">
                <a:hueOff val="2060628"/>
                <a:satOff val="-4185"/>
                <a:lumOff val="268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62" tIns="98525" rIns="93862" bIns="9852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Weekly Revenue </a:t>
          </a:r>
          <a:endParaRPr lang="en-US" sz="2200" kern="1200" dirty="0"/>
        </a:p>
      </dsp:txBody>
      <dsp:txXfrm>
        <a:off x="7070087" y="457367"/>
        <a:ext cx="1915528" cy="1149316"/>
      </dsp:txXfrm>
    </dsp:sp>
    <dsp:sp modelId="{F38A56BA-290C-42D1-B373-7724613AC790}">
      <dsp:nvSpPr>
        <dsp:cNvPr id="0" name=""/>
        <dsp:cNvSpPr/>
      </dsp:nvSpPr>
      <dsp:spPr>
        <a:xfrm>
          <a:off x="1915516" y="2576194"/>
          <a:ext cx="409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971" y="45720"/>
              </a:lnTo>
            </a:path>
          </a:pathLst>
        </a:custGeom>
        <a:noFill/>
        <a:ln w="9525" cap="rnd" cmpd="sng" algn="ctr">
          <a:solidFill>
            <a:schemeClr val="accent5">
              <a:hueOff val="3205422"/>
              <a:satOff val="-6509"/>
              <a:lumOff val="418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9487" y="2619711"/>
        <a:ext cx="22028" cy="4405"/>
      </dsp:txXfrm>
    </dsp:sp>
    <dsp:sp modelId="{A94D02A8-5EA3-4CD1-8510-E33B7B9C6E42}">
      <dsp:nvSpPr>
        <dsp:cNvPr id="0" name=""/>
        <dsp:cNvSpPr/>
      </dsp:nvSpPr>
      <dsp:spPr>
        <a:xfrm>
          <a:off x="1788" y="2047256"/>
          <a:ext cx="1915528" cy="1149316"/>
        </a:xfrm>
        <a:prstGeom prst="rect">
          <a:avLst/>
        </a:prstGeom>
        <a:gradFill rotWithShape="0">
          <a:gsLst>
            <a:gs pos="0">
              <a:schemeClr val="accent5">
                <a:hueOff val="2747504"/>
                <a:satOff val="-5579"/>
                <a:lumOff val="3586"/>
                <a:alphaOff val="0"/>
                <a:tint val="96000"/>
                <a:lumMod val="104000"/>
              </a:schemeClr>
            </a:gs>
            <a:gs pos="100000">
              <a:schemeClr val="accent5">
                <a:hueOff val="2747504"/>
                <a:satOff val="-5579"/>
                <a:lumOff val="358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62" tIns="98525" rIns="93862" bIns="9852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Time Buckets </a:t>
          </a:r>
          <a:endParaRPr lang="en-US" sz="2200" kern="1200" dirty="0"/>
        </a:p>
      </dsp:txBody>
      <dsp:txXfrm>
        <a:off x="1788" y="2047256"/>
        <a:ext cx="1915528" cy="1149316"/>
      </dsp:txXfrm>
    </dsp:sp>
    <dsp:sp modelId="{8E410A38-9F9F-447E-B5E2-286F9CB59218}">
      <dsp:nvSpPr>
        <dsp:cNvPr id="0" name=""/>
        <dsp:cNvSpPr/>
      </dsp:nvSpPr>
      <dsp:spPr>
        <a:xfrm>
          <a:off x="4271616" y="2576194"/>
          <a:ext cx="409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971" y="45720"/>
              </a:lnTo>
            </a:path>
          </a:pathLst>
        </a:custGeom>
        <a:noFill/>
        <a:ln w="9525" cap="rnd" cmpd="sng" algn="ctr">
          <a:solidFill>
            <a:schemeClr val="accent5">
              <a:hueOff val="4006777"/>
              <a:satOff val="-8137"/>
              <a:lumOff val="522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5587" y="2619711"/>
        <a:ext cx="22028" cy="4405"/>
      </dsp:txXfrm>
    </dsp:sp>
    <dsp:sp modelId="{736E6A6C-4A66-4526-8D45-8BFF04C55B12}">
      <dsp:nvSpPr>
        <dsp:cNvPr id="0" name=""/>
        <dsp:cNvSpPr/>
      </dsp:nvSpPr>
      <dsp:spPr>
        <a:xfrm>
          <a:off x="2357888" y="2047256"/>
          <a:ext cx="1915528" cy="1149316"/>
        </a:xfrm>
        <a:prstGeom prst="rect">
          <a:avLst/>
        </a:prstGeom>
        <a:gradFill rotWithShape="0">
          <a:gsLst>
            <a:gs pos="0">
              <a:schemeClr val="accent5">
                <a:hueOff val="3434381"/>
                <a:satOff val="-6974"/>
                <a:lumOff val="4482"/>
                <a:alphaOff val="0"/>
                <a:tint val="96000"/>
                <a:lumMod val="104000"/>
              </a:schemeClr>
            </a:gs>
            <a:gs pos="100000">
              <a:schemeClr val="accent5">
                <a:hueOff val="3434381"/>
                <a:satOff val="-6974"/>
                <a:lumOff val="4482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62" tIns="98525" rIns="93862" bIns="9852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Revenue by Store Location</a:t>
          </a:r>
          <a:endParaRPr lang="en-US" sz="2200" kern="1200" dirty="0"/>
        </a:p>
      </dsp:txBody>
      <dsp:txXfrm>
        <a:off x="2357888" y="2047256"/>
        <a:ext cx="1915528" cy="1149316"/>
      </dsp:txXfrm>
    </dsp:sp>
    <dsp:sp modelId="{8A5D147A-8ABF-42B9-A799-78C3F4969A07}">
      <dsp:nvSpPr>
        <dsp:cNvPr id="0" name=""/>
        <dsp:cNvSpPr/>
      </dsp:nvSpPr>
      <dsp:spPr>
        <a:xfrm>
          <a:off x="6627715" y="2576194"/>
          <a:ext cx="409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9971" y="45720"/>
              </a:lnTo>
            </a:path>
          </a:pathLst>
        </a:custGeom>
        <a:noFill/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21687" y="2619711"/>
        <a:ext cx="22028" cy="4405"/>
      </dsp:txXfrm>
    </dsp:sp>
    <dsp:sp modelId="{3CFB641D-41E2-418E-AAD1-5B2C1E25894A}">
      <dsp:nvSpPr>
        <dsp:cNvPr id="0" name=""/>
        <dsp:cNvSpPr/>
      </dsp:nvSpPr>
      <dsp:spPr>
        <a:xfrm>
          <a:off x="4713987" y="2047256"/>
          <a:ext cx="1915528" cy="1149316"/>
        </a:xfrm>
        <a:prstGeom prst="rect">
          <a:avLst/>
        </a:prstGeom>
        <a:gradFill rotWithShape="0">
          <a:gsLst>
            <a:gs pos="0">
              <a:schemeClr val="accent5">
                <a:hueOff val="4121256"/>
                <a:satOff val="-8369"/>
                <a:lumOff val="5379"/>
                <a:alphaOff val="0"/>
                <a:tint val="96000"/>
                <a:lumMod val="104000"/>
              </a:schemeClr>
            </a:gs>
            <a:gs pos="100000">
              <a:schemeClr val="accent5">
                <a:hueOff val="4121256"/>
                <a:satOff val="-8369"/>
                <a:lumOff val="5379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62" tIns="98525" rIns="93862" bIns="9852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Revenue by Product Category  </a:t>
          </a:r>
          <a:endParaRPr lang="en-US" sz="2200" kern="1200" dirty="0"/>
        </a:p>
      </dsp:txBody>
      <dsp:txXfrm>
        <a:off x="4713987" y="2047256"/>
        <a:ext cx="1915528" cy="1149316"/>
      </dsp:txXfrm>
    </dsp:sp>
    <dsp:sp modelId="{02AB4E77-327B-43CA-A2FE-4471CD738868}">
      <dsp:nvSpPr>
        <dsp:cNvPr id="0" name=""/>
        <dsp:cNvSpPr/>
      </dsp:nvSpPr>
      <dsp:spPr>
        <a:xfrm>
          <a:off x="7070087" y="2047256"/>
          <a:ext cx="1915528" cy="1149316"/>
        </a:xfrm>
        <a:prstGeom prst="rect">
          <a:avLst/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3862" tIns="98525" rIns="93862" bIns="98525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Conclusion</a:t>
          </a:r>
          <a:endParaRPr lang="en-US" sz="2200" kern="1200" dirty="0"/>
        </a:p>
      </dsp:txBody>
      <dsp:txXfrm>
        <a:off x="7070087" y="2047256"/>
        <a:ext cx="1915528" cy="11493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8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340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7589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5556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84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33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21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5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9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8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5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944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38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2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1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0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ot chocolate in a cafe facing window">
            <a:extLst>
              <a:ext uri="{FF2B5EF4-FFF2-40B4-BE49-F238E27FC236}">
                <a16:creationId xmlns:a16="http://schemas.microsoft.com/office/drawing/2014/main" id="{E4799EA4-36DB-3DBB-7EE9-559F9B14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96992C-1C17-C280-15C6-2E6A6777F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sz="5200" dirty="0">
                <a:solidFill>
                  <a:srgbClr val="FFFFFF"/>
                </a:solidFill>
              </a:rPr>
              <a:t>Bright Coffee Shop </a:t>
            </a:r>
            <a:endParaRPr lang="en-ZA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EB0BD-F48E-7F9E-D60C-F7A0F0799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Revenue Analysis</a:t>
            </a:r>
            <a:endParaRPr lang="en-ZA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E25E6-F86D-4AF5-44B4-D3810958D2BF}"/>
              </a:ext>
            </a:extLst>
          </p:cNvPr>
          <p:cNvSpPr txBox="1"/>
          <p:nvPr/>
        </p:nvSpPr>
        <p:spPr>
          <a:xfrm>
            <a:off x="109523" y="5616354"/>
            <a:ext cx="2140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October 2025</a:t>
            </a:r>
            <a:endParaRPr lang="en-ZA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29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C76EA8-5DA4-B844-5B5E-BBD52C75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GB" b="1" dirty="0"/>
              <a:t>CONCLUSION</a:t>
            </a:r>
            <a:br>
              <a:rPr lang="en-GB" b="1" dirty="0"/>
            </a:br>
            <a:endParaRPr lang="en-ZA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pic>
        <p:nvPicPr>
          <p:cNvPr id="5" name="Picture 4" descr="Top view of a hand holding a cup of coffee">
            <a:extLst>
              <a:ext uri="{FF2B5EF4-FFF2-40B4-BE49-F238E27FC236}">
                <a16:creationId xmlns:a16="http://schemas.microsoft.com/office/drawing/2014/main" id="{2415FF75-3EE4-3433-529A-07D9035CD5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44" r="19491" b="-2"/>
          <a:stretch>
            <a:fillRect/>
          </a:stretch>
        </p:blipFill>
        <p:spPr>
          <a:xfrm>
            <a:off x="-64930" y="-81885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A77D-4C3F-B6F6-E468-66AEE693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600" dirty="0"/>
              <a:t>The coffee shops are doing pretty well towards the winter seasons which makes sense as the weather is usually cold and that is the time were people appreciate warm </a:t>
            </a:r>
            <a:r>
              <a:rPr lang="en-GB" sz="1600" dirty="0" err="1"/>
              <a:t>bevarages</a:t>
            </a:r>
            <a:r>
              <a:rPr lang="en-GB" sz="1600" dirty="0"/>
              <a:t>.</a:t>
            </a:r>
          </a:p>
          <a:p>
            <a:pPr>
              <a:lnSpc>
                <a:spcPct val="90000"/>
              </a:lnSpc>
            </a:pPr>
            <a:endParaRPr lang="en-GB" sz="1600" dirty="0"/>
          </a:p>
          <a:p>
            <a:pPr>
              <a:lnSpc>
                <a:spcPct val="90000"/>
              </a:lnSpc>
            </a:pPr>
            <a:r>
              <a:rPr lang="en-GB" sz="1600" dirty="0"/>
              <a:t>Developing a high-margin breakfast offering can improve profit by up to 25% due to the flexibility in pricing and cost control.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Conduct regular market research to stay updated on dietary preferences breakfast trends.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Implement customer loyalty programs to encourage repeat visits and bolster customer engagement.</a:t>
            </a:r>
          </a:p>
          <a:p>
            <a:pPr>
              <a:lnSpc>
                <a:spcPct val="90000"/>
              </a:lnSpc>
            </a:pPr>
            <a:r>
              <a:rPr lang="en-GB" sz="1600" dirty="0"/>
              <a:t>Leverage technology for digital ordering systems to streamline the ordering process and boost sales.</a:t>
            </a:r>
            <a:endParaRPr lang="en-ZA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3E70F-B191-D505-C1EA-EA613B6C7467}"/>
              </a:ext>
            </a:extLst>
          </p:cNvPr>
          <p:cNvSpPr txBox="1"/>
          <p:nvPr/>
        </p:nvSpPr>
        <p:spPr>
          <a:xfrm>
            <a:off x="11365992" y="63225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031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4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55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7560245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115CA-9262-6973-6BC8-A202CC42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15" y="1318590"/>
            <a:ext cx="510215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4655F8-4D19-B91F-8624-C356D1321309}"/>
              </a:ext>
            </a:extLst>
          </p:cNvPr>
          <p:cNvSpPr txBox="1"/>
          <p:nvPr/>
        </p:nvSpPr>
        <p:spPr>
          <a:xfrm>
            <a:off x="50330" y="6394254"/>
            <a:ext cx="2568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Nonkululeko </a:t>
            </a:r>
            <a:r>
              <a:rPr lang="en-GB" dirty="0" err="1">
                <a:latin typeface="Agency FB" panose="020B0503020202020204" pitchFamily="34" charset="0"/>
              </a:rPr>
              <a:t>Mokansi</a:t>
            </a:r>
            <a:endParaRPr lang="en-ZA" dirty="0">
              <a:latin typeface="Agency FB" panose="020B050302020202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177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FB968-32AB-5B9D-EB87-092628B1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GB" b="1" dirty="0"/>
              <a:t>Objectives</a:t>
            </a:r>
            <a:endParaRPr lang="en-ZA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9E4C0A04-4C65-47EF-F202-C8D89E180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400825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EAAEBA-366C-2EF9-47AE-52590E9D5885}"/>
              </a:ext>
            </a:extLst>
          </p:cNvPr>
          <p:cNvSpPr txBox="1"/>
          <p:nvPr/>
        </p:nvSpPr>
        <p:spPr>
          <a:xfrm flipH="1">
            <a:off x="11020370" y="6233890"/>
            <a:ext cx="55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875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44C337-3893-4B29-A265-B1329150B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B358-1267-4844-8B3D-B7A279B41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3616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24AA06A-F1A5-4BB3-9486-9AE7A53B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DF97590-C600-44CB-9303-4A3679F51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9BBE156-3FFA-4DC4-8468-35BD28DDC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7960DE5-3810-4B1E-B1E2-3BAFEA91E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59E957C-CE11-446F-8AA7-B3E98390B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3E9FE34-CA9E-4443-BEBF-D1B9A1C6C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F39D814-8A48-4509-BDEB-826F1065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C6D08C0-8C49-4B87-9CF4-A1F08714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08C612B-4C0D-4863-B9CD-F86ABAA1B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00B1EC8-1B55-4390-A183-C33B5E227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790A225-91E1-4BE5-A801-5F1E32721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FFC46A2-6BBF-47FD-BC17-5EE1DF7CB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44CA9C-80E8-44E1-A79C-D6EBFC73B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7117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8CB9417F-98D9-4998-B00B-A5932E4C7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FA79AA3D-583E-4A1E-AF7E-CBD980F5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D80C9F17-A6B2-4A12-BC77-F84264A66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949C9A53-ED97-44CE-BDD5-ED24892116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F9FDAE7-225B-4072-8907-6EAA06174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9D49818B-8EA3-4B41-9783-EFE0C618C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01903E65-D822-4457-B0A5-2F4168224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A5CF9DAB-75BF-43D9-B1E7-817D1FAA0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BB22916D-4BCF-4A4C-8714-A2564D34C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4CD9F734-569E-44E7-BD53-6214E0F18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7A5DAACB-2F42-40C8-BF6A-75B79299F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AD78E0F9-8568-4672-A22F-4ED5B1A9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B4A061-EED7-548B-C58E-96E13B2F2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096" y="624110"/>
            <a:ext cx="5021516" cy="1280890"/>
          </a:xfrm>
        </p:spPr>
        <p:txBody>
          <a:bodyPr>
            <a:normAutofit/>
          </a:bodyPr>
          <a:lstStyle/>
          <a:p>
            <a:r>
              <a:rPr lang="en-GB" b="1" dirty="0"/>
              <a:t>Summary</a:t>
            </a:r>
            <a:endParaRPr lang="en-ZA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5CD610-ED7C-4CED-A9A1-174432C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704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0C4379BF-8C7A-480A-BC36-DA55D92A9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4645704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CA5AC-3F6F-39CA-021A-24867038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64" r="41823"/>
          <a:stretch>
            <a:fillRect/>
          </a:stretch>
        </p:blipFill>
        <p:spPr>
          <a:xfrm>
            <a:off x="-1555" y="1731"/>
            <a:ext cx="4671091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B412-66D3-D938-746C-28169C94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191" y="2133600"/>
            <a:ext cx="5066419" cy="45598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sz="2000" b="1" dirty="0"/>
              <a:t>Problem Statement</a:t>
            </a:r>
          </a:p>
          <a:p>
            <a:pPr marL="685800" lvl="1"/>
            <a:r>
              <a:rPr lang="en-GB" sz="1800" dirty="0"/>
              <a:t>Missed revenue opportunities and high competition</a:t>
            </a:r>
          </a:p>
          <a:p>
            <a:pPr marL="400050" lvl="1" indent="0">
              <a:buNone/>
            </a:pPr>
            <a:r>
              <a:rPr lang="en-GB" sz="1800" b="1" dirty="0"/>
              <a:t>Target</a:t>
            </a:r>
          </a:p>
          <a:p>
            <a:pPr marL="685800" lvl="1"/>
            <a:r>
              <a:rPr lang="en-GB" sz="1800" dirty="0"/>
              <a:t>To provide insightful </a:t>
            </a:r>
            <a:r>
              <a:rPr lang="en-GB" sz="1800" dirty="0" err="1"/>
              <a:t>vituals</a:t>
            </a:r>
            <a:r>
              <a:rPr lang="en-GB" sz="1800" dirty="0"/>
              <a:t> that will help cultivate more impactful decisions.</a:t>
            </a:r>
          </a:p>
          <a:p>
            <a:pPr marL="400050" lvl="1" indent="0">
              <a:buNone/>
            </a:pPr>
            <a:r>
              <a:rPr lang="en-GB" sz="1800" b="1" dirty="0"/>
              <a:t>Focus</a:t>
            </a:r>
          </a:p>
          <a:p>
            <a:pPr marL="685800" lvl="1"/>
            <a:r>
              <a:rPr lang="en-GB" sz="1800" dirty="0"/>
              <a:t>Sales Metrics</a:t>
            </a:r>
          </a:p>
          <a:p>
            <a:pPr marL="685800" lvl="1"/>
            <a:r>
              <a:rPr lang="en-GB" sz="1800" dirty="0"/>
              <a:t>Financial Metrics</a:t>
            </a:r>
          </a:p>
          <a:p>
            <a:pPr marL="685800" lvl="1"/>
            <a:r>
              <a:rPr lang="en-GB" sz="1800" dirty="0"/>
              <a:t>Customer Metrics</a:t>
            </a:r>
          </a:p>
          <a:p>
            <a:pPr marL="685800" lvl="1"/>
            <a:endParaRPr lang="en-GB" sz="1800" dirty="0"/>
          </a:p>
          <a:p>
            <a:pPr marL="400050" lvl="1" indent="0">
              <a:buNone/>
            </a:pPr>
            <a:endParaRPr lang="en-GB" sz="1800" b="1" dirty="0"/>
          </a:p>
          <a:p>
            <a:pPr marL="400050" lvl="1" indent="0">
              <a:buNone/>
            </a:pPr>
            <a:endParaRPr lang="en-GB" sz="1800" dirty="0"/>
          </a:p>
          <a:p>
            <a:pPr marL="400050" lvl="1" indent="0">
              <a:buNone/>
            </a:pPr>
            <a:endParaRPr lang="en-Z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F734E-98C4-D6A7-AF93-53E0A9350007}"/>
              </a:ext>
            </a:extLst>
          </p:cNvPr>
          <p:cNvSpPr txBox="1"/>
          <p:nvPr/>
        </p:nvSpPr>
        <p:spPr>
          <a:xfrm>
            <a:off x="466344" y="6428232"/>
            <a:ext cx="2231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Nonkululeko </a:t>
            </a:r>
            <a:r>
              <a:rPr lang="en-GB" dirty="0" err="1">
                <a:latin typeface="Agency FB" panose="020B0503020202020204" pitchFamily="34" charset="0"/>
              </a:rPr>
              <a:t>Mokansi</a:t>
            </a:r>
            <a:endParaRPr lang="en-ZA" dirty="0">
              <a:latin typeface="Agency FB" panose="020B0503020202020204" pitchFamily="34" charset="0"/>
            </a:endParaRPr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8113E-57F8-3DC3-A6FA-D79E67A08C76}"/>
              </a:ext>
            </a:extLst>
          </p:cNvPr>
          <p:cNvSpPr txBox="1"/>
          <p:nvPr/>
        </p:nvSpPr>
        <p:spPr>
          <a:xfrm>
            <a:off x="11412244" y="6134464"/>
            <a:ext cx="49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072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8698-4F12-A2F6-1E58-372B6BFB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633" y="1470854"/>
            <a:ext cx="7956560" cy="520506"/>
          </a:xfrm>
        </p:spPr>
        <p:txBody>
          <a:bodyPr>
            <a:normAutofit fontScale="90000"/>
          </a:bodyPr>
          <a:lstStyle/>
          <a:p>
            <a:r>
              <a:rPr lang="en-GB" dirty="0"/>
              <a:t>R698 812,33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BE7A1-6085-2676-EC75-D24E8702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5771" y="314960"/>
            <a:ext cx="8758765" cy="1002211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1"/>
                </a:solidFill>
              </a:rPr>
              <a:t>Total sales since January – June 2023</a:t>
            </a:r>
          </a:p>
          <a:p>
            <a:endParaRPr lang="en-ZA" sz="36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228A3CC-BEFD-020F-F769-40A93907AD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5689659"/>
              </p:ext>
            </p:extLst>
          </p:nvPr>
        </p:nvGraphicFramePr>
        <p:xfrm>
          <a:off x="2347976" y="1991360"/>
          <a:ext cx="7778750" cy="44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F1DCE9-8288-7086-2CDD-8AE9ABDF8688}"/>
              </a:ext>
            </a:extLst>
          </p:cNvPr>
          <p:cNvSpPr txBox="1"/>
          <p:nvPr/>
        </p:nvSpPr>
        <p:spPr>
          <a:xfrm>
            <a:off x="393192" y="6382512"/>
            <a:ext cx="218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Nonkululeko </a:t>
            </a:r>
            <a:r>
              <a:rPr lang="en-GB" dirty="0" err="1">
                <a:latin typeface="Agency FB" panose="020B0503020202020204" pitchFamily="34" charset="0"/>
              </a:rPr>
              <a:t>Mokansi</a:t>
            </a:r>
            <a:endParaRPr lang="en-ZA" dirty="0">
              <a:latin typeface="Agency FB" panose="020B0503020202020204" pitchFamily="34" charset="0"/>
            </a:endParaRPr>
          </a:p>
          <a:p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B2B03-C9C2-56C8-2E7F-40302B836C8C}"/>
              </a:ext>
            </a:extLst>
          </p:cNvPr>
          <p:cNvSpPr txBox="1"/>
          <p:nvPr/>
        </p:nvSpPr>
        <p:spPr>
          <a:xfrm>
            <a:off x="11073384" y="6254496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97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968A-2491-404A-BB57-46650801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More revenue was generated during the month of June</a:t>
            </a:r>
            <a:endParaRPr lang="en-ZA" sz="18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BAB6F87-B91F-1F27-3599-EDE81412F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53744"/>
              </p:ext>
            </p:extLst>
          </p:nvPr>
        </p:nvGraphicFramePr>
        <p:xfrm>
          <a:off x="6323013" y="446088"/>
          <a:ext cx="5181600" cy="5414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5062C-0C31-D3D3-8848-18BA820F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  <a:ea typeface="+mj-ea"/>
                <a:cs typeface="+mj-cs"/>
              </a:rPr>
              <a:t>Revenue was increasing gradually towards winter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+mj-lt"/>
                <a:ea typeface="+mj-ea"/>
                <a:cs typeface="+mj-cs"/>
              </a:rPr>
              <a:t>May and June months are the peak of our revenue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53234-115B-71DE-281A-D6399955A92C}"/>
              </a:ext>
            </a:extLst>
          </p:cNvPr>
          <p:cNvSpPr txBox="1"/>
          <p:nvPr/>
        </p:nvSpPr>
        <p:spPr>
          <a:xfrm>
            <a:off x="676656" y="6153912"/>
            <a:ext cx="177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Nonkululeko </a:t>
            </a:r>
            <a:r>
              <a:rPr lang="en-GB" dirty="0" err="1">
                <a:latin typeface="Agency FB" panose="020B0503020202020204" pitchFamily="34" charset="0"/>
              </a:rPr>
              <a:t>Mokansi</a:t>
            </a:r>
            <a:endParaRPr lang="en-ZA" dirty="0">
              <a:latin typeface="Agency FB" panose="020B0503020202020204" pitchFamily="34" charset="0"/>
            </a:endParaRPr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DAC10-C4D2-9F51-569B-F653F2F66A97}"/>
              </a:ext>
            </a:extLst>
          </p:cNvPr>
          <p:cNvSpPr txBox="1"/>
          <p:nvPr/>
        </p:nvSpPr>
        <p:spPr>
          <a:xfrm>
            <a:off x="11504613" y="6409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754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3B0D-5D76-163C-FB92-D7D87EAA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68" y="862920"/>
            <a:ext cx="7242048" cy="2438064"/>
          </a:xfrm>
        </p:spPr>
        <p:txBody>
          <a:bodyPr>
            <a:normAutofit/>
          </a:bodyPr>
          <a:lstStyle/>
          <a:p>
            <a:pPr algn="l"/>
            <a:r>
              <a:rPr lang="en-GB" sz="5300" b="1" dirty="0"/>
              <a:t>Revenue</a:t>
            </a:r>
            <a:r>
              <a:rPr lang="en-GB" sz="4000" b="1" dirty="0"/>
              <a:t>: </a:t>
            </a:r>
            <a:r>
              <a:rPr lang="en-GB" sz="2000" dirty="0"/>
              <a:t>by Day &amp; Store Location 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- </a:t>
            </a:r>
            <a:r>
              <a:rPr lang="en-GB" sz="1800" dirty="0"/>
              <a:t>Saturdays are the less busy days.</a:t>
            </a:r>
            <a:br>
              <a:rPr lang="en-GB" sz="1800" dirty="0"/>
            </a:br>
            <a:r>
              <a:rPr lang="en-GB" sz="1800" dirty="0"/>
              <a:t>- Lower Manhattan is the least performing store.</a:t>
            </a:r>
            <a:br>
              <a:rPr lang="en-GB" sz="1800" dirty="0"/>
            </a:br>
            <a:r>
              <a:rPr lang="en-GB" sz="1800" dirty="0"/>
              <a:t>- Astoria is mid performing store. </a:t>
            </a:r>
            <a:endParaRPr lang="en-ZA" sz="20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901A30C-1F31-447F-86DF-36910AE812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621355"/>
              </p:ext>
            </p:extLst>
          </p:nvPr>
        </p:nvGraphicFramePr>
        <p:xfrm>
          <a:off x="2130552" y="3191256"/>
          <a:ext cx="7388352" cy="312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958D7F-66D6-FB47-5ADF-9E0D1D110479}"/>
              </a:ext>
            </a:extLst>
          </p:cNvPr>
          <p:cNvSpPr txBox="1"/>
          <p:nvPr/>
        </p:nvSpPr>
        <p:spPr>
          <a:xfrm>
            <a:off x="667512" y="6318504"/>
            <a:ext cx="174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Nonkululeko </a:t>
            </a:r>
            <a:r>
              <a:rPr lang="en-GB" dirty="0" err="1">
                <a:latin typeface="Agency FB" panose="020B0503020202020204" pitchFamily="34" charset="0"/>
              </a:rPr>
              <a:t>Mokansi</a:t>
            </a:r>
            <a:endParaRPr lang="en-ZA" dirty="0">
              <a:latin typeface="Agency FB" panose="020B0503020202020204" pitchFamily="34" charset="0"/>
            </a:endParaRP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5C925-F837-D311-6FF1-D7355C4DC353}"/>
              </a:ext>
            </a:extLst>
          </p:cNvPr>
          <p:cNvSpPr txBox="1"/>
          <p:nvPr/>
        </p:nvSpPr>
        <p:spPr>
          <a:xfrm>
            <a:off x="11354398" y="6162609"/>
            <a:ext cx="34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5188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C86D-243A-E5A1-EED8-53396970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4900" b="1" dirty="0" err="1"/>
              <a:t>Revenue</a:t>
            </a:r>
            <a:r>
              <a:rPr lang="en-GB" sz="4000" dirty="0" err="1"/>
              <a:t>:</a:t>
            </a:r>
            <a:r>
              <a:rPr lang="en-GB" sz="2000" dirty="0" err="1"/>
              <a:t>by</a:t>
            </a:r>
            <a:r>
              <a:rPr lang="en-GB" sz="2000" dirty="0"/>
              <a:t> Month &amp; Time Category</a:t>
            </a:r>
            <a:br>
              <a:rPr lang="en-GB" sz="2000" dirty="0"/>
            </a:br>
            <a:r>
              <a:rPr lang="en-GB" sz="2000" dirty="0"/>
              <a:t>We generate most of the revenue in the mornings across all months.</a:t>
            </a:r>
            <a:br>
              <a:rPr lang="en-GB" sz="2000" dirty="0"/>
            </a:br>
            <a:r>
              <a:rPr lang="en-GB" sz="2000" dirty="0"/>
              <a:t>The most revenue towards winter with June being the highest</a:t>
            </a:r>
            <a:endParaRPr lang="en-ZA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762296-D7F2-9E44-B30B-0CD2049EA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376569"/>
              </p:ext>
            </p:extLst>
          </p:nvPr>
        </p:nvGraphicFramePr>
        <p:xfrm>
          <a:off x="2592925" y="245564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1C3E76-491C-4A3C-2911-CF6427C79F56}"/>
              </a:ext>
            </a:extLst>
          </p:cNvPr>
          <p:cNvSpPr txBox="1"/>
          <p:nvPr/>
        </p:nvSpPr>
        <p:spPr>
          <a:xfrm>
            <a:off x="548640" y="6327648"/>
            <a:ext cx="213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Nonkululeko </a:t>
            </a:r>
            <a:r>
              <a:rPr lang="en-GB" dirty="0" err="1">
                <a:latin typeface="Agency FB" panose="020B0503020202020204" pitchFamily="34" charset="0"/>
              </a:rPr>
              <a:t>Mokansi</a:t>
            </a:r>
            <a:endParaRPr lang="en-ZA" dirty="0">
              <a:latin typeface="Agency FB" panose="020B0503020202020204" pitchFamily="34" charset="0"/>
            </a:endParaRP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B5FDA-6FE1-65E5-A887-28A56BAF658A}"/>
              </a:ext>
            </a:extLst>
          </p:cNvPr>
          <p:cNvSpPr txBox="1"/>
          <p:nvPr/>
        </p:nvSpPr>
        <p:spPr>
          <a:xfrm>
            <a:off x="11321860" y="6142982"/>
            <a:ext cx="32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51173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64A2-BF88-FF00-6E3B-1F8777C0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3" y="348550"/>
            <a:ext cx="8911687" cy="1280890"/>
          </a:xfrm>
        </p:spPr>
        <p:txBody>
          <a:bodyPr>
            <a:normAutofit fontScale="90000"/>
          </a:bodyPr>
          <a:lstStyle/>
          <a:p>
            <a:pPr algn="l"/>
            <a:r>
              <a:rPr lang="en-GB" sz="4900" b="1" dirty="0"/>
              <a:t>Revenue total: </a:t>
            </a:r>
            <a:r>
              <a:rPr lang="en-GB" sz="2400" dirty="0"/>
              <a:t>by Store Location</a:t>
            </a:r>
            <a:br>
              <a:rPr lang="en-GB" sz="2400" dirty="0"/>
            </a:br>
            <a:r>
              <a:rPr lang="en-GB" sz="2000" dirty="0"/>
              <a:t>Hell’s Kitchen contributed most towards the grand total Revenue by 33,84% with Astoria coming second at 33,23% and lastly Manhattan at 32,92%</a:t>
            </a:r>
            <a:br>
              <a:rPr lang="en-GB" sz="2400" dirty="0"/>
            </a:b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28E464-6DDB-8771-FDA0-EE1399ECC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92229"/>
              </p:ext>
            </p:extLst>
          </p:nvPr>
        </p:nvGraphicFramePr>
        <p:xfrm>
          <a:off x="838200" y="18787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9">
            <a:extLst>
              <a:ext uri="{FF2B5EF4-FFF2-40B4-BE49-F238E27FC236}">
                <a16:creationId xmlns:a16="http://schemas.microsoft.com/office/drawing/2014/main" id="{C2235CF1-283F-5474-5057-FC5D340C15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199044"/>
              </p:ext>
            </p:extLst>
          </p:nvPr>
        </p:nvGraphicFramePr>
        <p:xfrm>
          <a:off x="5544879" y="237748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3697ACD-74B6-7C75-2774-714DA99C45D9}"/>
              </a:ext>
            </a:extLst>
          </p:cNvPr>
          <p:cNvSpPr txBox="1"/>
          <p:nvPr/>
        </p:nvSpPr>
        <p:spPr>
          <a:xfrm>
            <a:off x="274320" y="6327648"/>
            <a:ext cx="1810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Nonkululeko </a:t>
            </a:r>
            <a:r>
              <a:rPr lang="en-GB" dirty="0" err="1">
                <a:latin typeface="Agency FB" panose="020B0503020202020204" pitchFamily="34" charset="0"/>
              </a:rPr>
              <a:t>Mokansi</a:t>
            </a:r>
            <a:endParaRPr lang="en-ZA" dirty="0">
              <a:latin typeface="Agency FB" panose="020B0503020202020204" pitchFamily="34" charset="0"/>
            </a:endParaRPr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81C6B-3ADE-115D-DABD-190E88E91916}"/>
              </a:ext>
            </a:extLst>
          </p:cNvPr>
          <p:cNvSpPr txBox="1"/>
          <p:nvPr/>
        </p:nvSpPr>
        <p:spPr>
          <a:xfrm>
            <a:off x="11201400" y="62301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3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3DE-68C7-1229-14B1-0B16B172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571721"/>
            <a:ext cx="6003361" cy="1078348"/>
          </a:xfrm>
        </p:spPr>
        <p:txBody>
          <a:bodyPr>
            <a:normAutofit fontScale="90000"/>
          </a:bodyPr>
          <a:lstStyle/>
          <a:p>
            <a:r>
              <a:rPr lang="en-GB" sz="4900" b="1" dirty="0"/>
              <a:t>Revenue</a:t>
            </a:r>
            <a:r>
              <a:rPr lang="en-GB" sz="4000" b="1" dirty="0"/>
              <a:t>: </a:t>
            </a:r>
            <a:r>
              <a:rPr lang="en-GB" sz="2700" dirty="0"/>
              <a:t>by </a:t>
            </a:r>
            <a:r>
              <a:rPr lang="en-GB" sz="2700" dirty="0" err="1"/>
              <a:t>ProductCategory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2E8DA-0BD4-7C1A-4892-2763A630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081" y="1573620"/>
            <a:ext cx="5256072" cy="931456"/>
          </a:xfrm>
        </p:spPr>
        <p:txBody>
          <a:bodyPr>
            <a:normAutofit/>
          </a:bodyPr>
          <a:lstStyle/>
          <a:p>
            <a:r>
              <a:rPr lang="en-GB" sz="1400" b="0" dirty="0"/>
              <a:t>Coffee contributes the  highest revenue sales and loose tea comes second</a:t>
            </a:r>
            <a:endParaRPr lang="en-ZA" sz="1400" b="0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888F3CBD-0E65-50AD-4504-2BA44DD1769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571456"/>
              </p:ext>
            </p:extLst>
          </p:nvPr>
        </p:nvGraphicFramePr>
        <p:xfrm>
          <a:off x="584791" y="2549525"/>
          <a:ext cx="6003362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19000-CB6D-30CB-E356-2E8F09CC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6634" y="1818167"/>
            <a:ext cx="3899798" cy="641569"/>
          </a:xfrm>
        </p:spPr>
        <p:txBody>
          <a:bodyPr>
            <a:noAutofit/>
          </a:bodyPr>
          <a:lstStyle/>
          <a:p>
            <a:endParaRPr lang="en-GB" sz="700" dirty="0"/>
          </a:p>
          <a:p>
            <a:endParaRPr lang="en-GB" sz="400" dirty="0"/>
          </a:p>
          <a:p>
            <a:r>
              <a:rPr lang="en-ZA" sz="1400" b="0" dirty="0"/>
              <a:t>Coffee is the best-selling product contributing 38% towards the total revenue and tea contributing 28% at second best.</a:t>
            </a: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938D2F17-86D2-BD42-2FA2-9A106F3F988A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7167563" y="2546350"/>
          <a:ext cx="4338637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F911D0-9847-88A7-0DB9-7EE6AFFF2C7C}"/>
              </a:ext>
            </a:extLst>
          </p:cNvPr>
          <p:cNvSpPr txBox="1"/>
          <p:nvPr/>
        </p:nvSpPr>
        <p:spPr>
          <a:xfrm>
            <a:off x="420624" y="6211669"/>
            <a:ext cx="1965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gency FB" panose="020B0503020202020204" pitchFamily="34" charset="0"/>
              </a:rPr>
              <a:t>Nonkululeko </a:t>
            </a:r>
            <a:r>
              <a:rPr lang="en-GB" dirty="0" err="1">
                <a:latin typeface="Agency FB" panose="020B0503020202020204" pitchFamily="34" charset="0"/>
              </a:rPr>
              <a:t>Mokansi</a:t>
            </a:r>
            <a:endParaRPr lang="en-ZA" dirty="0">
              <a:latin typeface="Agency FB" panose="020B0503020202020204" pitchFamily="34" charset="0"/>
            </a:endParaRPr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B8EB0-10E3-B940-9E4D-82074336D476}"/>
              </a:ext>
            </a:extLst>
          </p:cNvPr>
          <p:cNvSpPr txBox="1"/>
          <p:nvPr/>
        </p:nvSpPr>
        <p:spPr>
          <a:xfrm>
            <a:off x="11201400" y="621166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48118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584</TotalTime>
  <Words>397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Agency FB</vt:lpstr>
      <vt:lpstr>Arial</vt:lpstr>
      <vt:lpstr>Century Gothic</vt:lpstr>
      <vt:lpstr>Wingdings 3</vt:lpstr>
      <vt:lpstr>Wisp</vt:lpstr>
      <vt:lpstr>Bright Coffee Shop </vt:lpstr>
      <vt:lpstr>Objectives</vt:lpstr>
      <vt:lpstr>Summary</vt:lpstr>
      <vt:lpstr>R698 812,33</vt:lpstr>
      <vt:lpstr>More revenue was generated during the month of June</vt:lpstr>
      <vt:lpstr>Revenue: by Day &amp; Store Location   - Saturdays are the less busy days. - Lower Manhattan is the least performing store. - Astoria is mid performing store. </vt:lpstr>
      <vt:lpstr>Revenue:by Month &amp; Time Category We generate most of the revenue in the mornings across all months. The most revenue towards winter with June being the highest</vt:lpstr>
      <vt:lpstr>Revenue total: by Store Location Hell’s Kitchen contributed most towards the grand total Revenue by 33,84% with Astoria coming second at 33,23% and lastly Manhattan at 32,92% </vt:lpstr>
      <vt:lpstr>Revenue: by ProductCategory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ROLDA MOKANSI</dc:creator>
  <cp:lastModifiedBy>ROLDA MOKANSI</cp:lastModifiedBy>
  <cp:revision>8</cp:revision>
  <dcterms:created xsi:type="dcterms:W3CDTF">2025-10-25T14:13:49Z</dcterms:created>
  <dcterms:modified xsi:type="dcterms:W3CDTF">2025-10-30T08:10:12Z</dcterms:modified>
</cp:coreProperties>
</file>