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d927095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d927095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927095a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927095a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927095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927095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927095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927095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927095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927095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927095a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927095a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95513b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95513b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95513b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95513b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95513bd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d95513bd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d95513b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d95513b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927095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927095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d927095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d927095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95513b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95513b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d95513b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d95513b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95513b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d95513b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95513b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95513b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d95513b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d95513b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95513bd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d95513bd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2b00244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2b0024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b00244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b00244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2b889c8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2b889c8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927095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927095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2b00244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2b00244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2b889c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2b889c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927095a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927095a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927095a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d927095a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927095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927095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d927095a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d927095a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95513bd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95513bd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d927095aa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d927095a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CS374 Project</a:t>
            </a:r>
            <a:endParaRPr/>
          </a:p>
          <a:p>
            <a:pPr indent="0" lvl="0" marL="0" rtl="0" algn="r">
              <a:spcBef>
                <a:spcPts val="0"/>
              </a:spcBef>
              <a:spcAft>
                <a:spcPts val="0"/>
              </a:spcAft>
              <a:buNone/>
            </a:pPr>
            <a:r>
              <a:t/>
            </a:r>
            <a:endParaRPr sz="3200"/>
          </a:p>
          <a:p>
            <a:pPr indent="0" lvl="0" marL="0" rtl="0" algn="r">
              <a:spcBef>
                <a:spcPts val="0"/>
              </a:spcBef>
              <a:spcAft>
                <a:spcPts val="0"/>
              </a:spcAft>
              <a:buNone/>
            </a:pPr>
            <a:r>
              <a:rPr lang="en" sz="3200"/>
              <a:t>Prof. Madhukant Sharma</a:t>
            </a:r>
            <a:endParaRPr sz="3200"/>
          </a:p>
        </p:txBody>
      </p:sp>
      <p:sp>
        <p:nvSpPr>
          <p:cNvPr id="55" name="Google Shape;55;p13"/>
          <p:cNvSpPr txBox="1"/>
          <p:nvPr>
            <p:ph idx="1" type="subTitle"/>
          </p:nvPr>
        </p:nvSpPr>
        <p:spPr>
          <a:xfrm>
            <a:off x="40450" y="2797175"/>
            <a:ext cx="8520600" cy="19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201801224 </a:t>
            </a:r>
            <a:r>
              <a:rPr lang="en" sz="2000"/>
              <a:t>Jigar Zanzarukiya</a:t>
            </a:r>
            <a:endParaRPr sz="2000"/>
          </a:p>
          <a:p>
            <a:pPr indent="0" lvl="0" marL="0" rtl="0" algn="l">
              <a:spcBef>
                <a:spcPts val="0"/>
              </a:spcBef>
              <a:spcAft>
                <a:spcPts val="0"/>
              </a:spcAft>
              <a:buNone/>
            </a:pPr>
            <a:r>
              <a:rPr lang="en" sz="2000"/>
              <a:t>201801438 Hiren Chaudhary</a:t>
            </a:r>
            <a:endParaRPr sz="2000"/>
          </a:p>
          <a:p>
            <a:pPr indent="0" lvl="0" marL="0" rtl="0" algn="l">
              <a:spcBef>
                <a:spcPts val="0"/>
              </a:spcBef>
              <a:spcAft>
                <a:spcPts val="0"/>
              </a:spcAft>
              <a:buNone/>
            </a:pPr>
            <a:r>
              <a:rPr lang="en" sz="2000"/>
              <a:t>201801439 Naman Dave</a:t>
            </a:r>
            <a:endParaRPr sz="2000"/>
          </a:p>
          <a:p>
            <a:pPr indent="0" lvl="0" marL="0" rtl="0" algn="l">
              <a:spcBef>
                <a:spcPts val="0"/>
              </a:spcBef>
              <a:spcAft>
                <a:spcPts val="0"/>
              </a:spcAft>
              <a:buNone/>
            </a:pPr>
            <a:r>
              <a:rPr lang="en" sz="2000"/>
              <a:t>201801443 Deep Patel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18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Problem 2</a:t>
            </a:r>
            <a:r>
              <a:rPr lang="en" sz="1400"/>
              <a:t>: </a:t>
            </a:r>
            <a:r>
              <a:rPr b="1" lang="en" sz="1400"/>
              <a:t>F1 race car tuning (Using Secant Method):</a:t>
            </a:r>
            <a:r>
              <a:rPr lang="en" sz="1400"/>
              <a:t> Racing isn’t just speed, however it is the most important when the road is straight but in normal F1 races the roads are curvy. So the car’s efficiency also depends upon two other factors; 1) Acceleration, 2) Handling. Now an F1 race car is finely tuned when the max-speed efficiency equals the handling efficiency times 10 plus acceleration times 0.23. Our goal is to find the point where the tuning happens (if multiple tuning points then find the optimum one) (Matlab). As the efficiency curves’ function may not be differentiable at all the points, so we can not user methods involving derivatives, therefore we use Secant Method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20" name="Google Shape;120;p22"/>
          <p:cNvSpPr txBox="1"/>
          <p:nvPr/>
        </p:nvSpPr>
        <p:spPr>
          <a:xfrm>
            <a:off x="311700" y="2283425"/>
            <a:ext cx="8520600" cy="20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we have functions for max-speed, </a:t>
            </a:r>
            <a:r>
              <a:rPr lang="en"/>
              <a:t>acceleration</a:t>
            </a:r>
            <a:r>
              <a:rPr lang="en"/>
              <a:t> and handling, the tuning point is where the maximum speed equals 10 times handling and 0.23 times </a:t>
            </a:r>
            <a:r>
              <a:rPr lang="en"/>
              <a:t>acceleration, for that we need to find zeros of</a:t>
            </a:r>
            <a:endParaRPr/>
          </a:p>
          <a:p>
            <a:pPr indent="0" lvl="0" marL="0" rtl="0" algn="l">
              <a:spcBef>
                <a:spcPts val="0"/>
              </a:spcBef>
              <a:spcAft>
                <a:spcPts val="0"/>
              </a:spcAft>
              <a:buNone/>
            </a:pPr>
            <a:r>
              <a:rPr lang="en"/>
              <a:t>f = max-speed - 0.23 acceleration - 10 handling, the functions are mentioned in further slides. The optimal tuning point is the maximum of all the tuning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max-speed efficiency function</a:t>
            </a:r>
            <a:endParaRPr/>
          </a:p>
        </p:txBody>
      </p:sp>
      <p:pic>
        <p:nvPicPr>
          <p:cNvPr id="126" name="Google Shape;126;p23"/>
          <p:cNvPicPr preferRelativeResize="0"/>
          <p:nvPr/>
        </p:nvPicPr>
        <p:blipFill>
          <a:blip r:embed="rId3">
            <a:alphaModFix/>
          </a:blip>
          <a:stretch>
            <a:fillRect/>
          </a:stretch>
        </p:blipFill>
        <p:spPr>
          <a:xfrm>
            <a:off x="311700" y="1017725"/>
            <a:ext cx="3463750" cy="2223000"/>
          </a:xfrm>
          <a:prstGeom prst="rect">
            <a:avLst/>
          </a:prstGeom>
          <a:noFill/>
          <a:ln>
            <a:noFill/>
          </a:ln>
        </p:spPr>
      </p:pic>
      <p:pic>
        <p:nvPicPr>
          <p:cNvPr id="127" name="Google Shape;127;p23"/>
          <p:cNvPicPr preferRelativeResize="0"/>
          <p:nvPr/>
        </p:nvPicPr>
        <p:blipFill>
          <a:blip r:embed="rId4">
            <a:alphaModFix/>
          </a:blip>
          <a:stretch>
            <a:fillRect/>
          </a:stretch>
        </p:blipFill>
        <p:spPr>
          <a:xfrm>
            <a:off x="3927850" y="1170125"/>
            <a:ext cx="477621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efficiency function</a:t>
            </a:r>
            <a:endParaRPr/>
          </a:p>
        </p:txBody>
      </p:sp>
      <p:pic>
        <p:nvPicPr>
          <p:cNvPr id="133" name="Google Shape;133;p24"/>
          <p:cNvPicPr preferRelativeResize="0"/>
          <p:nvPr/>
        </p:nvPicPr>
        <p:blipFill>
          <a:blip r:embed="rId3">
            <a:alphaModFix/>
          </a:blip>
          <a:stretch>
            <a:fillRect/>
          </a:stretch>
        </p:blipFill>
        <p:spPr>
          <a:xfrm>
            <a:off x="152400" y="1170125"/>
            <a:ext cx="4062350" cy="2138100"/>
          </a:xfrm>
          <a:prstGeom prst="rect">
            <a:avLst/>
          </a:prstGeom>
          <a:noFill/>
          <a:ln>
            <a:noFill/>
          </a:ln>
        </p:spPr>
      </p:pic>
      <p:pic>
        <p:nvPicPr>
          <p:cNvPr id="134" name="Google Shape;134;p24"/>
          <p:cNvPicPr preferRelativeResize="0"/>
          <p:nvPr/>
        </p:nvPicPr>
        <p:blipFill>
          <a:blip r:embed="rId4">
            <a:alphaModFix/>
          </a:blip>
          <a:stretch>
            <a:fillRect/>
          </a:stretch>
        </p:blipFill>
        <p:spPr>
          <a:xfrm>
            <a:off x="4367150" y="1170125"/>
            <a:ext cx="458380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3464976" y="334438"/>
            <a:ext cx="5679024" cy="4474624"/>
          </a:xfrm>
          <a:prstGeom prst="rect">
            <a:avLst/>
          </a:prstGeom>
          <a:noFill/>
          <a:ln>
            <a:noFill/>
          </a:ln>
        </p:spPr>
      </p:pic>
      <p:pic>
        <p:nvPicPr>
          <p:cNvPr id="140" name="Google Shape;140;p25"/>
          <p:cNvPicPr preferRelativeResize="0"/>
          <p:nvPr/>
        </p:nvPicPr>
        <p:blipFill>
          <a:blip r:embed="rId4">
            <a:alphaModFix/>
          </a:blip>
          <a:stretch>
            <a:fillRect/>
          </a:stretch>
        </p:blipFill>
        <p:spPr>
          <a:xfrm>
            <a:off x="318275" y="957188"/>
            <a:ext cx="2971800" cy="199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52400" y="445025"/>
            <a:ext cx="899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f(x) = max-speed(x) - 0.23 </a:t>
            </a:r>
            <a:r>
              <a:rPr lang="en" sz="2700"/>
              <a:t>acceleration</a:t>
            </a:r>
            <a:r>
              <a:rPr lang="en" sz="2700"/>
              <a:t>(x) - 10 handling(x)</a:t>
            </a:r>
            <a:endParaRPr sz="2700"/>
          </a:p>
        </p:txBody>
      </p:sp>
      <p:pic>
        <p:nvPicPr>
          <p:cNvPr id="146" name="Google Shape;146;p26"/>
          <p:cNvPicPr preferRelativeResize="0"/>
          <p:nvPr/>
        </p:nvPicPr>
        <p:blipFill>
          <a:blip r:embed="rId3">
            <a:alphaModFix/>
          </a:blip>
          <a:stretch>
            <a:fillRect/>
          </a:stretch>
        </p:blipFill>
        <p:spPr>
          <a:xfrm>
            <a:off x="152400" y="1017725"/>
            <a:ext cx="5064111" cy="3973375"/>
          </a:xfrm>
          <a:prstGeom prst="rect">
            <a:avLst/>
          </a:prstGeom>
          <a:noFill/>
          <a:ln>
            <a:noFill/>
          </a:ln>
        </p:spPr>
      </p:pic>
      <p:sp>
        <p:nvSpPr>
          <p:cNvPr id="147" name="Google Shape;147;p26"/>
          <p:cNvSpPr txBox="1"/>
          <p:nvPr/>
        </p:nvSpPr>
        <p:spPr>
          <a:xfrm>
            <a:off x="5410200" y="1162700"/>
            <a:ext cx="3733800" cy="15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Optimal Tuning Point	: 91.1207</a:t>
            </a:r>
            <a:endParaRPr sz="1700"/>
          </a:p>
          <a:p>
            <a:pPr indent="0" lvl="0" marL="0" rtl="0" algn="l">
              <a:spcBef>
                <a:spcPts val="0"/>
              </a:spcBef>
              <a:spcAft>
                <a:spcPts val="0"/>
              </a:spcAft>
              <a:buNone/>
            </a:pPr>
            <a:r>
              <a:rPr lang="en" sz="1700"/>
              <a:t>Tuning Point 1		:  0.0497</a:t>
            </a:r>
            <a:endParaRPr sz="1700"/>
          </a:p>
          <a:p>
            <a:pPr indent="0" lvl="0" marL="0" rtl="0" algn="l">
              <a:spcBef>
                <a:spcPts val="0"/>
              </a:spcBef>
              <a:spcAft>
                <a:spcPts val="0"/>
              </a:spcAft>
              <a:buNone/>
            </a:pPr>
            <a:r>
              <a:rPr lang="en" sz="1700"/>
              <a:t>Tuning Point 2		: </a:t>
            </a:r>
            <a:r>
              <a:rPr lang="en" sz="1700"/>
              <a:t>83.2633</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422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t>Problem 3: Comparison of Polynomial Interpolation (Lagrange and Newton’s interpolation) and Polynomial Regression by accuracy, sensitivity and other comparison matrices: </a:t>
            </a:r>
            <a:r>
              <a:rPr lang="en" sz="1900"/>
              <a:t>Comparison of completely fitting curve vs. best fitting hyperplane (Python: ML). First we consider some data points and we fit our polynomial using these methods and then we predict the datapoint with a given set of attributes that will give us the accuracy. Also adding errors will give the approx idea about the sensitivity of methods.(</a:t>
            </a:r>
            <a:r>
              <a:rPr lang="en" sz="1900"/>
              <a:t>Error</a:t>
            </a:r>
            <a:r>
              <a:rPr lang="en" sz="1900"/>
              <a:t> Used: Summed Squared Error)</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4815300" cy="45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Randomized </a:t>
            </a:r>
            <a:r>
              <a:rPr lang="en" sz="2600"/>
              <a:t>coefficients of polynomial:</a:t>
            </a:r>
            <a:endParaRPr sz="2600"/>
          </a:p>
          <a:p>
            <a:pPr indent="0" lvl="0" marL="0" rtl="0" algn="l">
              <a:spcBef>
                <a:spcPts val="0"/>
              </a:spcBef>
              <a:spcAft>
                <a:spcPts val="0"/>
              </a:spcAft>
              <a:buNone/>
            </a:pPr>
            <a:r>
              <a:rPr lang="en" sz="2600"/>
              <a:t>Random_coffs: 0.64442979  0.46303623 -1.1214624</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Lagrange interpolation error is: 3.4784069720843e-21</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600"/>
              <a:t>Polynomial regression is :1.5406403549548525e-24</a:t>
            </a:r>
            <a:endParaRPr sz="2600"/>
          </a:p>
        </p:txBody>
      </p:sp>
      <p:pic>
        <p:nvPicPr>
          <p:cNvPr id="158" name="Google Shape;158;p28"/>
          <p:cNvPicPr preferRelativeResize="0"/>
          <p:nvPr/>
        </p:nvPicPr>
        <p:blipFill>
          <a:blip r:embed="rId3">
            <a:alphaModFix/>
          </a:blip>
          <a:stretch>
            <a:fillRect/>
          </a:stretch>
        </p:blipFill>
        <p:spPr>
          <a:xfrm>
            <a:off x="5127075" y="148475"/>
            <a:ext cx="3705225" cy="2514600"/>
          </a:xfrm>
          <a:prstGeom prst="rect">
            <a:avLst/>
          </a:prstGeom>
          <a:noFill/>
          <a:ln>
            <a:noFill/>
          </a:ln>
        </p:spPr>
      </p:pic>
      <p:pic>
        <p:nvPicPr>
          <p:cNvPr id="159" name="Google Shape;159;p28"/>
          <p:cNvPicPr preferRelativeResize="0"/>
          <p:nvPr/>
        </p:nvPicPr>
        <p:blipFill>
          <a:blip r:embed="rId4">
            <a:alphaModFix/>
          </a:blip>
          <a:stretch>
            <a:fillRect/>
          </a:stretch>
        </p:blipFill>
        <p:spPr>
          <a:xfrm>
            <a:off x="5127075" y="2663075"/>
            <a:ext cx="3705225" cy="236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4530900" cy="45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Func(x) = 1/(1 + x^2), has infinite degrees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Lagrange interpolation error is : 1.1888696081316732</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polynomial regression is : 1.188869608122818</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Lagrange error is 8.855138844410249e-12 more than Poly-regression</a:t>
            </a:r>
            <a:endParaRPr sz="2400"/>
          </a:p>
        </p:txBody>
      </p:sp>
      <p:pic>
        <p:nvPicPr>
          <p:cNvPr id="165" name="Google Shape;165;p29"/>
          <p:cNvPicPr preferRelativeResize="0"/>
          <p:nvPr/>
        </p:nvPicPr>
        <p:blipFill>
          <a:blip r:embed="rId3">
            <a:alphaModFix/>
          </a:blip>
          <a:stretch>
            <a:fillRect/>
          </a:stretch>
        </p:blipFill>
        <p:spPr>
          <a:xfrm>
            <a:off x="5217050" y="57150"/>
            <a:ext cx="3619500" cy="2514600"/>
          </a:xfrm>
          <a:prstGeom prst="rect">
            <a:avLst/>
          </a:prstGeom>
          <a:noFill/>
          <a:ln>
            <a:noFill/>
          </a:ln>
        </p:spPr>
      </p:pic>
      <p:pic>
        <p:nvPicPr>
          <p:cNvPr id="166" name="Google Shape;166;p29"/>
          <p:cNvPicPr preferRelativeResize="0"/>
          <p:nvPr/>
        </p:nvPicPr>
        <p:blipFill>
          <a:blip r:embed="rId4">
            <a:alphaModFix/>
          </a:blip>
          <a:stretch>
            <a:fillRect/>
          </a:stretch>
        </p:blipFill>
        <p:spPr>
          <a:xfrm>
            <a:off x="5363000" y="2571750"/>
            <a:ext cx="3473552" cy="226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57650"/>
            <a:ext cx="4905300" cy="49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Error Sensitivity:</a:t>
            </a:r>
            <a:endParaRPr sz="2400"/>
          </a:p>
          <a:p>
            <a:pPr indent="0" lvl="0" marL="0" rtl="0" algn="l">
              <a:spcBef>
                <a:spcPts val="0"/>
              </a:spcBef>
              <a:spcAft>
                <a:spcPts val="0"/>
              </a:spcAft>
              <a:buNone/>
            </a:pPr>
            <a:r>
              <a:rPr lang="en" sz="2400"/>
              <a:t>We add some error in y values. The interpolation gives more error than polynomial regression. Polynomial regression is more immune to error and interpolation is more prone to the slight error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Lagrange interpolation error is : 10922229.878232282</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polynomial regression is : 0.0870671028771425</a:t>
            </a:r>
            <a:endParaRPr sz="2400"/>
          </a:p>
          <a:p>
            <a:pPr indent="0" lvl="0" marL="0" rtl="0" algn="l">
              <a:spcBef>
                <a:spcPts val="0"/>
              </a:spcBef>
              <a:spcAft>
                <a:spcPts val="0"/>
              </a:spcAft>
              <a:buNone/>
            </a:pPr>
            <a:r>
              <a:t/>
            </a:r>
            <a:endParaRPr sz="2400"/>
          </a:p>
        </p:txBody>
      </p:sp>
      <p:pic>
        <p:nvPicPr>
          <p:cNvPr id="172" name="Google Shape;172;p30"/>
          <p:cNvPicPr preferRelativeResize="0"/>
          <p:nvPr/>
        </p:nvPicPr>
        <p:blipFill>
          <a:blip r:embed="rId3">
            <a:alphaModFix/>
          </a:blip>
          <a:stretch>
            <a:fillRect/>
          </a:stretch>
        </p:blipFill>
        <p:spPr>
          <a:xfrm>
            <a:off x="5217075" y="57150"/>
            <a:ext cx="3705225" cy="2514600"/>
          </a:xfrm>
          <a:prstGeom prst="rect">
            <a:avLst/>
          </a:prstGeom>
          <a:noFill/>
          <a:ln>
            <a:noFill/>
          </a:ln>
        </p:spPr>
      </p:pic>
      <p:pic>
        <p:nvPicPr>
          <p:cNvPr id="173" name="Google Shape;173;p30"/>
          <p:cNvPicPr preferRelativeResize="0"/>
          <p:nvPr/>
        </p:nvPicPr>
        <p:blipFill>
          <a:blip r:embed="rId4">
            <a:alphaModFix/>
          </a:blip>
          <a:stretch>
            <a:fillRect/>
          </a:stretch>
        </p:blipFill>
        <p:spPr>
          <a:xfrm>
            <a:off x="5366475" y="2571750"/>
            <a:ext cx="3555821" cy="2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57650"/>
            <a:ext cx="8531400" cy="48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Conclusion: Interpolation </a:t>
            </a:r>
            <a:r>
              <a:rPr lang="en" sz="2600"/>
              <a:t>techniques</a:t>
            </a:r>
            <a:r>
              <a:rPr lang="en" sz="2600"/>
              <a:t> tend to completely fit the data points, when the </a:t>
            </a:r>
            <a:r>
              <a:rPr lang="en" sz="2600"/>
              <a:t>polynomial</a:t>
            </a:r>
            <a:r>
              <a:rPr lang="en" sz="2600"/>
              <a:t> regression without regularization tend to </a:t>
            </a:r>
            <a:r>
              <a:rPr lang="en" sz="2600"/>
              <a:t>overfit</a:t>
            </a:r>
            <a:r>
              <a:rPr lang="en" sz="2600"/>
              <a:t> the </a:t>
            </a:r>
            <a:r>
              <a:rPr lang="en" sz="2600"/>
              <a:t>data points</a:t>
            </a:r>
            <a:r>
              <a:rPr lang="en" sz="2600"/>
              <a:t> and polynomial regression with regularization fits to the data points </a:t>
            </a:r>
            <a:r>
              <a:rPr lang="en" sz="2600"/>
              <a:t>optimally</a:t>
            </a:r>
            <a:r>
              <a:rPr lang="en" sz="2600"/>
              <a:t>. As the new points are added for testing, the interpolation may or may not give accurate results as compared to the Polynomial Regression. The polynomial regression is more immune to the error as it removes the errors and fits the best towards the actual result/polynomial.</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400"/>
              <a:t>Problem 1:</a:t>
            </a:r>
            <a:r>
              <a:rPr lang="en" sz="1400"/>
              <a:t> </a:t>
            </a:r>
            <a:r>
              <a:rPr b="1" lang="en" sz="1400"/>
              <a:t>Newton Raphson Method, Finding extreme points of a function, then methods to find maxima and minima explicitly, and then implementing Gradient Descent using Newton Raphson Method (Matlab)</a:t>
            </a:r>
            <a:r>
              <a:rPr lang="en" sz="1400"/>
              <a:t>: Newton Raphson Method is used to find roots of a function by iterative manner, we can use the same technique to find maxima or minima of a function. Furthermore, we can also modify this method to find only the minima as well as the maxima. And then onwards we implement the most widely used optimizer for DL newralnets, i.e. Gradient Descent which is also a slight change in Newton Raphson Method with a few assumptions and some additional parameters which are called as hyperparameters.</a:t>
            </a:r>
            <a:endParaRPr sz="1400"/>
          </a:p>
        </p:txBody>
      </p:sp>
      <p:sp>
        <p:nvSpPr>
          <p:cNvPr id="61" name="Google Shape;61;p14"/>
          <p:cNvSpPr txBox="1"/>
          <p:nvPr/>
        </p:nvSpPr>
        <p:spPr>
          <a:xfrm>
            <a:off x="478225" y="2998450"/>
            <a:ext cx="7344000" cy="16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 find extreme point, modification in newton method to find an extreme point (f’ = 0)</a:t>
            </a:r>
            <a:endParaRPr/>
          </a:p>
          <a:p>
            <a:pPr indent="0" lvl="0" marL="0" rtl="0" algn="l">
              <a:spcBef>
                <a:spcPts val="0"/>
              </a:spcBef>
              <a:spcAft>
                <a:spcPts val="0"/>
              </a:spcAft>
              <a:buNone/>
            </a:pPr>
            <a:r>
              <a:rPr lang="en"/>
              <a:t>   Here, the extreme point could be a local/global maxima/minima</a:t>
            </a:r>
            <a:endParaRPr/>
          </a:p>
          <a:p>
            <a:pPr indent="0" lvl="0" marL="0" rtl="0" algn="l">
              <a:spcBef>
                <a:spcPts val="0"/>
              </a:spcBef>
              <a:spcAft>
                <a:spcPts val="0"/>
              </a:spcAft>
              <a:buNone/>
            </a:pPr>
            <a:r>
              <a:rPr lang="en"/>
              <a:t>II) find local maxima and minima by modifying newton’s method</a:t>
            </a:r>
            <a:endParaRPr/>
          </a:p>
          <a:p>
            <a:pPr indent="0" lvl="0" marL="0" rtl="0" algn="l">
              <a:spcBef>
                <a:spcPts val="0"/>
              </a:spcBef>
              <a:spcAft>
                <a:spcPts val="0"/>
              </a:spcAft>
              <a:buNone/>
            </a:pPr>
            <a:r>
              <a:rPr lang="en"/>
              <a:t>III) Further </a:t>
            </a:r>
            <a:r>
              <a:rPr lang="en"/>
              <a:t>modification</a:t>
            </a:r>
            <a:r>
              <a:rPr lang="en"/>
              <a:t> of problem II to implement gradient descent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Problem 4: Cholesky Decomposition Compression of a symmetric matrix vs. splitting compression of symmetric matrix. Computational time comparison using GPU operations (Matlab/Python: GPU):</a:t>
            </a:r>
            <a:r>
              <a:rPr lang="en" sz="1400"/>
              <a:t> Compression of a symmetric matrix can be done using two methods; 1) Cholesky Decomposition, 2) Consider only the lower triangle with diagonal (Splitting). Now retrieving original matrices, we have one method for the Cholesky Decomposition which is to perform matrix multiplication. While retrieving splitted matrix, we have three methods; 1) Two Loops, 2) Add matrix with its transpose and half the diagonal, 3) Decompose the compressed matrix with two matrices; a lower triangle matrix with zeros on diagonal and a diagonal matrix. Add the lower triangular matrix with its transpose and add the diagonal matrix. Now the main performance criteria we consider here is the time taken by these methods, because the time taken also depends upon the hardware selection, as the Cholesky decomposition takes GPU/TPU as a primary hardware which is optimized for matrix multiplications and the rest may or may not use GPU, our goal is to compare all the methods on retrieving time and give the final results.</a:t>
            </a:r>
            <a:endParaRPr sz="1400"/>
          </a:p>
          <a:p>
            <a:pPr indent="0" lvl="0" marL="0" rtl="0" algn="l">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41172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Cholesky reconstruction, CPU without time optimization, with Numpy GPU</a:t>
            </a:r>
            <a:endParaRPr/>
          </a:p>
        </p:txBody>
      </p:sp>
      <p:pic>
        <p:nvPicPr>
          <p:cNvPr id="189" name="Google Shape;189;p33"/>
          <p:cNvPicPr preferRelativeResize="0"/>
          <p:nvPr/>
        </p:nvPicPr>
        <p:blipFill>
          <a:blip r:embed="rId3">
            <a:alphaModFix/>
          </a:blip>
          <a:stretch>
            <a:fillRect/>
          </a:stretch>
        </p:blipFill>
        <p:spPr>
          <a:xfrm>
            <a:off x="4572000" y="578900"/>
            <a:ext cx="3988807"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4260300" cy="39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Cholesky and Numpy GPU optimization</a:t>
            </a:r>
            <a:endParaRPr/>
          </a:p>
        </p:txBody>
      </p:sp>
      <p:pic>
        <p:nvPicPr>
          <p:cNvPr id="195" name="Google Shape;195;p34"/>
          <p:cNvPicPr preferRelativeResize="0"/>
          <p:nvPr/>
        </p:nvPicPr>
        <p:blipFill>
          <a:blip r:embed="rId3">
            <a:alphaModFix/>
          </a:blip>
          <a:stretch>
            <a:fillRect/>
          </a:stretch>
        </p:blipFill>
        <p:spPr>
          <a:xfrm>
            <a:off x="4809925" y="661263"/>
            <a:ext cx="4022374"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42603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Cholesky, </a:t>
            </a:r>
            <a:r>
              <a:rPr lang="en"/>
              <a:t>Partial CPU/GPU</a:t>
            </a:r>
            <a:r>
              <a:rPr lang="en"/>
              <a:t>, Numpy GPU, and CUDA pytorch GPU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Splitting 1 GPU CUDA is partial CPU/GPU</a:t>
            </a:r>
            <a:endParaRPr/>
          </a:p>
          <a:p>
            <a:pPr indent="0" lvl="0" marL="0" rtl="0" algn="l">
              <a:spcBef>
                <a:spcPts val="0"/>
              </a:spcBef>
              <a:spcAft>
                <a:spcPts val="0"/>
              </a:spcAft>
              <a:buNone/>
            </a:pPr>
            <a:r>
              <a:t/>
            </a:r>
            <a:endParaRPr/>
          </a:p>
        </p:txBody>
      </p:sp>
      <p:pic>
        <p:nvPicPr>
          <p:cNvPr id="201" name="Google Shape;201;p35"/>
          <p:cNvPicPr preferRelativeResize="0"/>
          <p:nvPr/>
        </p:nvPicPr>
        <p:blipFill>
          <a:blip r:embed="rId3">
            <a:alphaModFix/>
          </a:blip>
          <a:stretch>
            <a:fillRect/>
          </a:stretch>
        </p:blipFill>
        <p:spPr>
          <a:xfrm>
            <a:off x="4901775" y="661263"/>
            <a:ext cx="4022374"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4022400" cy="40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Cholesky and Numpy GPU and CUDA </a:t>
            </a:r>
            <a:r>
              <a:rPr lang="en"/>
              <a:t>NVIDIA GPU</a:t>
            </a:r>
            <a:r>
              <a:rPr lang="en"/>
              <a:t> time </a:t>
            </a:r>
            <a:r>
              <a:rPr lang="en"/>
              <a:t>comparison</a:t>
            </a:r>
            <a:endParaRPr/>
          </a:p>
        </p:txBody>
      </p:sp>
      <p:pic>
        <p:nvPicPr>
          <p:cNvPr id="207" name="Google Shape;207;p36"/>
          <p:cNvPicPr preferRelativeResize="0"/>
          <p:nvPr/>
        </p:nvPicPr>
        <p:blipFill>
          <a:blip r:embed="rId3">
            <a:alphaModFix/>
          </a:blip>
          <a:stretch>
            <a:fillRect/>
          </a:stretch>
        </p:blipFill>
        <p:spPr>
          <a:xfrm>
            <a:off x="4809925" y="661263"/>
            <a:ext cx="4022374"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4260300" cy="4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Cholesky and Splitting on GPU CUDA(NVIDIA)</a:t>
            </a:r>
            <a:endParaRPr/>
          </a:p>
        </p:txBody>
      </p:sp>
      <p:pic>
        <p:nvPicPr>
          <p:cNvPr id="213" name="Google Shape;213;p37"/>
          <p:cNvPicPr preferRelativeResize="0"/>
          <p:nvPr/>
        </p:nvPicPr>
        <p:blipFill>
          <a:blip r:embed="rId3">
            <a:alphaModFix/>
          </a:blip>
          <a:stretch>
            <a:fillRect/>
          </a:stretch>
        </p:blipFill>
        <p:spPr>
          <a:xfrm>
            <a:off x="4763825" y="498575"/>
            <a:ext cx="4267200" cy="40199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44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CPU operation takes more time than GPU. So it is efficient to use cholesky on CUDA GPU than Splitting matrices on CPU even with Numpy GPU.</a:t>
            </a:r>
            <a:endParaRPr/>
          </a:p>
          <a:p>
            <a:pPr indent="0" lvl="0" marL="0" rtl="0" algn="l">
              <a:spcBef>
                <a:spcPts val="0"/>
              </a:spcBef>
              <a:spcAft>
                <a:spcPts val="0"/>
              </a:spcAft>
              <a:buNone/>
            </a:pPr>
            <a:r>
              <a:rPr lang="en"/>
              <a:t>Now the splitting matrices function can be converted to GPU operations and due to very high amount of cores in CUDA, it takes almost constant time to finish the task (200 microsecs for 1000 x 1000 SPD) with too much speed.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idx="1" type="body"/>
          </p:nvPr>
        </p:nvSpPr>
        <p:spPr>
          <a:xfrm>
            <a:off x="311700" y="270400"/>
            <a:ext cx="8520600" cy="42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5 : </a:t>
            </a:r>
            <a:r>
              <a:rPr b="1" lang="en" sz="1400">
                <a:solidFill>
                  <a:schemeClr val="dk1"/>
                </a:solidFill>
              </a:rPr>
              <a:t>Applications of various numerical integration methods(Random Interval Riemann sum / Riemann integration, </a:t>
            </a:r>
            <a:r>
              <a:rPr b="1" lang="en" sz="1400">
                <a:solidFill>
                  <a:schemeClr val="dk1"/>
                </a:solidFill>
              </a:rPr>
              <a:t>Simpson's</a:t>
            </a:r>
            <a:r>
              <a:rPr b="1" lang="en" sz="1400">
                <a:solidFill>
                  <a:schemeClr val="dk1"/>
                </a:solidFill>
              </a:rPr>
              <a:t> method, Trapezoidal method) and comparing their accuracies by using these methods on some crazy integrals.</a:t>
            </a:r>
            <a:endParaRPr b="1" sz="1400">
              <a:solidFill>
                <a:schemeClr val="dk1"/>
              </a:solidFill>
            </a:endParaRPr>
          </a:p>
          <a:p>
            <a:pPr indent="0" lvl="0" marL="0" rtl="0" algn="l">
              <a:spcBef>
                <a:spcPts val="1600"/>
              </a:spcBef>
              <a:spcAft>
                <a:spcPts val="0"/>
              </a:spcAft>
              <a:buNone/>
            </a:pPr>
            <a:r>
              <a:t/>
            </a:r>
            <a:endParaRPr b="1" sz="1400">
              <a:solidFill>
                <a:schemeClr val="dk1"/>
              </a:solidFill>
            </a:endParaRPr>
          </a:p>
          <a:p>
            <a:pPr indent="0" lvl="0" marL="0" rtl="0" algn="l">
              <a:spcBef>
                <a:spcPts val="1600"/>
              </a:spcBef>
              <a:spcAft>
                <a:spcPts val="0"/>
              </a:spcAft>
              <a:buNone/>
            </a:pPr>
            <a:r>
              <a:rPr b="1" lang="en" sz="1400">
                <a:solidFill>
                  <a:srgbClr val="000000"/>
                </a:solidFill>
              </a:rPr>
              <a:t>Part 1 : </a:t>
            </a:r>
            <a:r>
              <a:rPr b="1" lang="en" sz="1500">
                <a:solidFill>
                  <a:srgbClr val="000000"/>
                </a:solidFill>
              </a:rPr>
              <a:t>Obtaining the value of omega constant Ω.</a:t>
            </a:r>
            <a:endParaRPr b="1" sz="1500">
              <a:solidFill>
                <a:srgbClr val="000000"/>
              </a:solidFill>
            </a:endParaRPr>
          </a:p>
          <a:p>
            <a:pPr indent="0" lvl="0" marL="0" rtl="0" algn="l">
              <a:spcBef>
                <a:spcPts val="1600"/>
              </a:spcBef>
              <a:spcAft>
                <a:spcPts val="0"/>
              </a:spcAft>
              <a:buNone/>
            </a:pPr>
            <a:r>
              <a:rPr b="1" lang="en" sz="1500">
                <a:solidFill>
                  <a:srgbClr val="000000"/>
                </a:solidFill>
              </a:rPr>
              <a:t>Part 2 :  </a:t>
            </a:r>
            <a:r>
              <a:rPr b="1" lang="en" sz="1600">
                <a:solidFill>
                  <a:srgbClr val="000000"/>
                </a:solidFill>
              </a:rPr>
              <a:t>Using the value of π, get the value of e and compare these algorithms' error and efficiency.</a:t>
            </a:r>
            <a:endParaRPr b="1" sz="1600">
              <a:solidFill>
                <a:srgbClr val="000000"/>
              </a:solidFill>
            </a:endParaRPr>
          </a:p>
          <a:p>
            <a:pPr indent="0" lvl="0" marL="0" rtl="0" algn="l">
              <a:spcBef>
                <a:spcPts val="1600"/>
              </a:spcBef>
              <a:spcAft>
                <a:spcPts val="0"/>
              </a:spcAft>
              <a:buNone/>
            </a:pPr>
            <a:r>
              <a:t/>
            </a:r>
            <a:endParaRPr b="1" sz="1500">
              <a:solidFill>
                <a:srgbClr val="3C3C3C"/>
              </a:solidFill>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 </a:t>
            </a:r>
            <a:r>
              <a:rPr b="1" lang="en" sz="2000"/>
              <a:t>Obtaining the value of omega constant Ω.</a:t>
            </a:r>
            <a:r>
              <a:rPr lang="en"/>
              <a:t> </a:t>
            </a:r>
            <a:endParaRPr/>
          </a:p>
        </p:txBody>
      </p:sp>
      <p:sp>
        <p:nvSpPr>
          <p:cNvPr id="229" name="Google Shape;229;p40"/>
          <p:cNvSpPr txBox="1"/>
          <p:nvPr>
            <p:ph idx="1" type="body"/>
          </p:nvPr>
        </p:nvSpPr>
        <p:spPr>
          <a:xfrm>
            <a:off x="35237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or</a:t>
            </a:r>
            <a:endParaRPr/>
          </a:p>
        </p:txBody>
      </p:sp>
      <p:sp>
        <p:nvSpPr>
          <p:cNvPr id="230" name="Google Shape;230;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Value of Ω</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Using Riemann sum/integration: 0.567143</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
                <a:solidFill>
                  <a:schemeClr val="dk1"/>
                </a:solidFill>
              </a:rPr>
              <a:t>Using </a:t>
            </a:r>
            <a:r>
              <a:rPr lang="en">
                <a:solidFill>
                  <a:schemeClr val="dk1"/>
                </a:solidFill>
              </a:rPr>
              <a:t>Simpson's</a:t>
            </a:r>
            <a:r>
              <a:rPr lang="en">
                <a:solidFill>
                  <a:schemeClr val="dk1"/>
                </a:solidFill>
              </a:rPr>
              <a:t> integration: 0.000000</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
                <a:solidFill>
                  <a:schemeClr val="dk1"/>
                </a:solidFill>
              </a:rPr>
              <a:t>Using Trapezoidal integration: 0.567143</a:t>
            </a:r>
            <a:endParaRPr>
              <a:solidFill>
                <a:schemeClr val="dk1"/>
              </a:solidFill>
            </a:endParaRPr>
          </a:p>
        </p:txBody>
      </p:sp>
      <p:pic>
        <p:nvPicPr>
          <p:cNvPr descr="prob1.PNG" id="231" name="Google Shape;231;p40"/>
          <p:cNvPicPr preferRelativeResize="0"/>
          <p:nvPr/>
        </p:nvPicPr>
        <p:blipFill>
          <a:blip r:embed="rId3">
            <a:alphaModFix/>
          </a:blip>
          <a:stretch>
            <a:fillRect/>
          </a:stretch>
        </p:blipFill>
        <p:spPr>
          <a:xfrm>
            <a:off x="508200" y="1351900"/>
            <a:ext cx="2867025" cy="733425"/>
          </a:xfrm>
          <a:prstGeom prst="rect">
            <a:avLst/>
          </a:prstGeom>
          <a:noFill/>
          <a:ln>
            <a:noFill/>
          </a:ln>
        </p:spPr>
      </p:pic>
      <p:pic>
        <p:nvPicPr>
          <p:cNvPr descr="omega.PNG" id="232" name="Google Shape;232;p40"/>
          <p:cNvPicPr preferRelativeResize="0"/>
          <p:nvPr/>
        </p:nvPicPr>
        <p:blipFill>
          <a:blip r:embed="rId4">
            <a:alphaModFix/>
          </a:blip>
          <a:stretch>
            <a:fillRect/>
          </a:stretch>
        </p:blipFill>
        <p:spPr>
          <a:xfrm>
            <a:off x="508200" y="3608375"/>
            <a:ext cx="1743075" cy="676275"/>
          </a:xfrm>
          <a:prstGeom prst="rect">
            <a:avLst/>
          </a:prstGeom>
          <a:noFill/>
          <a:ln>
            <a:noFill/>
          </a:ln>
        </p:spPr>
      </p:pic>
      <p:pic>
        <p:nvPicPr>
          <p:cNvPr id="233" name="Google Shape;233;p40"/>
          <p:cNvPicPr preferRelativeResize="0"/>
          <p:nvPr/>
        </p:nvPicPr>
        <p:blipFill>
          <a:blip r:embed="rId5">
            <a:alphaModFix/>
          </a:blip>
          <a:stretch>
            <a:fillRect/>
          </a:stretch>
        </p:blipFill>
        <p:spPr>
          <a:xfrm>
            <a:off x="508188" y="2540825"/>
            <a:ext cx="2486025" cy="762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idx="1" type="body"/>
          </p:nvPr>
        </p:nvSpPr>
        <p:spPr>
          <a:xfrm>
            <a:off x="311700" y="392375"/>
            <a:ext cx="8520600" cy="41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t>
            </a:r>
            <a:endParaRPr/>
          </a:p>
          <a:p>
            <a:pPr indent="-361950" lvl="0" marL="457200" marR="101600" rtl="0" algn="l">
              <a:spcBef>
                <a:spcPts val="1600"/>
              </a:spcBef>
              <a:spcAft>
                <a:spcPts val="0"/>
              </a:spcAft>
              <a:buSzPts val="2100"/>
              <a:buChar char="➢"/>
            </a:pPr>
            <a:r>
              <a:rPr lang="en" sz="1500">
                <a:solidFill>
                  <a:schemeClr val="dk1"/>
                </a:solidFill>
              </a:rPr>
              <a:t>Simpsons integration could not provide the answers and the rest could.</a:t>
            </a:r>
            <a:endParaRPr sz="1500">
              <a:solidFill>
                <a:schemeClr val="dk1"/>
              </a:solidFill>
            </a:endParaRPr>
          </a:p>
          <a:p>
            <a:pPr indent="-361950" lvl="0" marL="457200" marR="101600" rtl="0" algn="l">
              <a:spcBef>
                <a:spcPts val="0"/>
              </a:spcBef>
              <a:spcAft>
                <a:spcPts val="0"/>
              </a:spcAft>
              <a:buClr>
                <a:schemeClr val="dk1"/>
              </a:buClr>
              <a:buSzPts val="2100"/>
              <a:buChar char="➢"/>
            </a:pPr>
            <a:r>
              <a:rPr lang="en" sz="1500">
                <a:solidFill>
                  <a:schemeClr val="dk1"/>
                </a:solidFill>
              </a:rPr>
              <a:t>The reason can be that the function includes complex numbers for the integrations and there we can not use </a:t>
            </a:r>
            <a:r>
              <a:rPr lang="en" sz="1500">
                <a:solidFill>
                  <a:schemeClr val="dk1"/>
                </a:solidFill>
              </a:rPr>
              <a:t>Simpson's</a:t>
            </a:r>
            <a:r>
              <a:rPr lang="en" sz="1500">
                <a:solidFill>
                  <a:schemeClr val="dk1"/>
                </a:solidFill>
              </a:rPr>
              <a:t> integration.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731925" y="438300"/>
            <a:ext cx="8165100" cy="42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find extreme point, modification in newton method to find an extreme point (f’ = 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 extreme point is a point where f’ vanishes</a:t>
            </a:r>
            <a:endParaRPr>
              <a:solidFill>
                <a:schemeClr val="dk1"/>
              </a:solidFill>
            </a:endParaRPr>
          </a:p>
          <a:p>
            <a:pPr indent="0" lvl="0" marL="0" rtl="0" algn="l">
              <a:spcBef>
                <a:spcPts val="0"/>
              </a:spcBef>
              <a:spcAft>
                <a:spcPts val="0"/>
              </a:spcAft>
              <a:buNone/>
            </a:pPr>
            <a:r>
              <a:rPr lang="en">
                <a:solidFill>
                  <a:schemeClr val="dk1"/>
                </a:solidFill>
              </a:rPr>
              <a:t>We take g = f’ and find roots of g using newton’s method,</a:t>
            </a:r>
            <a:endParaRPr>
              <a:solidFill>
                <a:schemeClr val="dk1"/>
              </a:solidFill>
            </a:endParaRPr>
          </a:p>
          <a:p>
            <a:pPr indent="0" lvl="0" marL="0" rtl="0" algn="l">
              <a:spcBef>
                <a:spcPts val="0"/>
              </a:spcBef>
              <a:spcAft>
                <a:spcPts val="0"/>
              </a:spcAft>
              <a:buNone/>
            </a:pPr>
            <a:r>
              <a:rPr lang="en">
                <a:solidFill>
                  <a:schemeClr val="dk1"/>
                </a:solidFill>
              </a:rPr>
              <a:t>Implementing newton’s method, we get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the extreme point could be a local/global maxima/minima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pic>
        <p:nvPicPr>
          <p:cNvPr id="67" name="Google Shape;67;p15"/>
          <p:cNvPicPr preferRelativeResize="0"/>
          <p:nvPr/>
        </p:nvPicPr>
        <p:blipFill>
          <a:blip r:embed="rId3">
            <a:alphaModFix/>
          </a:blip>
          <a:stretch>
            <a:fillRect/>
          </a:stretch>
        </p:blipFill>
        <p:spPr>
          <a:xfrm>
            <a:off x="731913" y="1709725"/>
            <a:ext cx="2486025" cy="1724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44" name="Google Shape;244;p42"/>
          <p:cNvSpPr txBox="1"/>
          <p:nvPr>
            <p:ph type="title"/>
          </p:nvPr>
        </p:nvSpPr>
        <p:spPr>
          <a:xfrm>
            <a:off x="156850" y="8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Part 2</a:t>
            </a:r>
            <a:r>
              <a:rPr lang="en"/>
              <a:t> </a:t>
            </a:r>
            <a:r>
              <a:rPr b="1" lang="en" sz="1600"/>
              <a:t>Using the value of π, get the value of e and compare these algorithms' error and efficiency.</a:t>
            </a:r>
            <a:endParaRPr/>
          </a:p>
        </p:txBody>
      </p:sp>
      <p:sp>
        <p:nvSpPr>
          <p:cNvPr id="245" name="Google Shape;245;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descr="prob2.PNG" id="246" name="Google Shape;246;p42"/>
          <p:cNvPicPr preferRelativeResize="0"/>
          <p:nvPr/>
        </p:nvPicPr>
        <p:blipFill>
          <a:blip r:embed="rId3">
            <a:alphaModFix/>
          </a:blip>
          <a:stretch>
            <a:fillRect/>
          </a:stretch>
        </p:blipFill>
        <p:spPr>
          <a:xfrm>
            <a:off x="426850" y="1423025"/>
            <a:ext cx="2619375" cy="752475"/>
          </a:xfrm>
          <a:prstGeom prst="rect">
            <a:avLst/>
          </a:prstGeom>
          <a:noFill/>
          <a:ln>
            <a:noFill/>
          </a:ln>
        </p:spPr>
      </p:pic>
      <p:pic>
        <p:nvPicPr>
          <p:cNvPr descr="prob22.PNG" id="247" name="Google Shape;247;p42"/>
          <p:cNvPicPr preferRelativeResize="0"/>
          <p:nvPr/>
        </p:nvPicPr>
        <p:blipFill rotWithShape="1">
          <a:blip r:embed="rId4">
            <a:alphaModFix/>
          </a:blip>
          <a:srcRect b="10819" l="0" r="0" t="-10820"/>
          <a:stretch/>
        </p:blipFill>
        <p:spPr>
          <a:xfrm>
            <a:off x="579250" y="2286975"/>
            <a:ext cx="2543175" cy="1409700"/>
          </a:xfrm>
          <a:prstGeom prst="rect">
            <a:avLst/>
          </a:prstGeom>
          <a:noFill/>
          <a:ln>
            <a:noFill/>
          </a:ln>
        </p:spPr>
      </p:pic>
      <p:pic>
        <p:nvPicPr>
          <p:cNvPr id="248" name="Google Shape;248;p42"/>
          <p:cNvPicPr preferRelativeResize="0"/>
          <p:nvPr/>
        </p:nvPicPr>
        <p:blipFill>
          <a:blip r:embed="rId5">
            <a:alphaModFix/>
          </a:blip>
          <a:stretch>
            <a:fillRect/>
          </a:stretch>
        </p:blipFill>
        <p:spPr>
          <a:xfrm>
            <a:off x="3327611" y="865161"/>
            <a:ext cx="2488770" cy="3991025"/>
          </a:xfrm>
          <a:prstGeom prst="rect">
            <a:avLst/>
          </a:prstGeom>
          <a:noFill/>
          <a:ln>
            <a:noFill/>
          </a:ln>
        </p:spPr>
      </p:pic>
      <p:pic>
        <p:nvPicPr>
          <p:cNvPr id="249" name="Google Shape;249;p42"/>
          <p:cNvPicPr preferRelativeResize="0"/>
          <p:nvPr/>
        </p:nvPicPr>
        <p:blipFill>
          <a:blip r:embed="rId6">
            <a:alphaModFix/>
          </a:blip>
          <a:stretch>
            <a:fillRect/>
          </a:stretch>
        </p:blipFill>
        <p:spPr>
          <a:xfrm>
            <a:off x="5966795" y="2680615"/>
            <a:ext cx="2865500" cy="217555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idx="1" type="body"/>
          </p:nvPr>
        </p:nvSpPr>
        <p:spPr>
          <a:xfrm>
            <a:off x="311700" y="361875"/>
            <a:ext cx="8520600" cy="42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 </a:t>
            </a:r>
            <a:endParaRPr/>
          </a:p>
          <a:p>
            <a:pPr indent="-361950" lvl="0" marL="457200" marR="101600" rtl="0" algn="l">
              <a:spcBef>
                <a:spcPts val="1600"/>
              </a:spcBef>
              <a:spcAft>
                <a:spcPts val="0"/>
              </a:spcAft>
              <a:buSzPts val="2100"/>
              <a:buChar char="➢"/>
            </a:pPr>
            <a:r>
              <a:rPr lang="en" sz="1500">
                <a:solidFill>
                  <a:schemeClr val="dk1"/>
                </a:solidFill>
              </a:rPr>
              <a:t>Simpson's method is fast and accurate than any other method but it is much more sensitive as we have seen in the first problem, it could not converge to the actual answer because it involved complex numbers in integrations.</a:t>
            </a:r>
            <a:endParaRPr sz="1500">
              <a:solidFill>
                <a:schemeClr val="dk1"/>
              </a:solidFill>
            </a:endParaRPr>
          </a:p>
          <a:p>
            <a:pPr indent="-361950" lvl="0" marL="457200" marR="101600" rtl="0" algn="l">
              <a:spcBef>
                <a:spcPts val="0"/>
              </a:spcBef>
              <a:spcAft>
                <a:spcPts val="0"/>
              </a:spcAft>
              <a:buClr>
                <a:schemeClr val="dk1"/>
              </a:buClr>
              <a:buSzPts val="2100"/>
              <a:buChar char="➢"/>
            </a:pPr>
            <a:r>
              <a:rPr lang="en" sz="1500">
                <a:solidFill>
                  <a:schemeClr val="dk1"/>
                </a:solidFill>
              </a:rPr>
              <a:t>The most stable method for integration is the Random Interval Riemann Sum or Riemann Integration.</a:t>
            </a:r>
            <a:endParaRPr sz="1500">
              <a:solidFill>
                <a:schemeClr val="dk1"/>
              </a:solidFill>
            </a:endParaRPr>
          </a:p>
          <a:p>
            <a:pPr indent="-381000" lvl="0" marL="457200" marR="101600" rtl="0" algn="l">
              <a:spcBef>
                <a:spcPts val="0"/>
              </a:spcBef>
              <a:spcAft>
                <a:spcPts val="0"/>
              </a:spcAft>
              <a:buClr>
                <a:schemeClr val="dk1"/>
              </a:buClr>
              <a:buSzPts val="2400"/>
              <a:buChar char="➢"/>
            </a:pPr>
            <a:r>
              <a:rPr lang="en" sz="1500">
                <a:solidFill>
                  <a:schemeClr val="dk1"/>
                </a:solidFill>
              </a:rPr>
              <a:t>The Trapezoidal integration method is the intermediate of the Simpsons method and Riemann integration with random intervals in terms of stability, accuracy.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Extreme point example 1</a:t>
            </a:r>
            <a:endParaRPr/>
          </a:p>
        </p:txBody>
      </p:sp>
      <p:sp>
        <p:nvSpPr>
          <p:cNvPr id="73" name="Google Shape;73;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Range of x is [-10 10].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Extreme point at x = 2.</a:t>
            </a:r>
            <a:endParaRPr/>
          </a:p>
        </p:txBody>
      </p:sp>
      <p:pic>
        <p:nvPicPr>
          <p:cNvPr id="74" name="Google Shape;74;p16"/>
          <p:cNvPicPr preferRelativeResize="0"/>
          <p:nvPr/>
        </p:nvPicPr>
        <p:blipFill>
          <a:blip r:embed="rId3">
            <a:alphaModFix/>
          </a:blip>
          <a:stretch>
            <a:fillRect/>
          </a:stretch>
        </p:blipFill>
        <p:spPr>
          <a:xfrm>
            <a:off x="4069150" y="746375"/>
            <a:ext cx="4554351" cy="3822625"/>
          </a:xfrm>
          <a:prstGeom prst="rect">
            <a:avLst/>
          </a:prstGeom>
          <a:noFill/>
          <a:ln>
            <a:noFill/>
          </a:ln>
        </p:spPr>
      </p:pic>
      <p:pic>
        <p:nvPicPr>
          <p:cNvPr id="75" name="Google Shape;75;p16"/>
          <p:cNvPicPr preferRelativeResize="0"/>
          <p:nvPr/>
        </p:nvPicPr>
        <p:blipFill>
          <a:blip r:embed="rId4">
            <a:alphaModFix/>
          </a:blip>
          <a:stretch>
            <a:fillRect/>
          </a:stretch>
        </p:blipFill>
        <p:spPr>
          <a:xfrm>
            <a:off x="311700" y="1438000"/>
            <a:ext cx="2367725" cy="6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Extreme point</a:t>
            </a:r>
            <a:endParaRPr/>
          </a:p>
          <a:p>
            <a:pPr indent="0" lvl="0" marL="0" rtl="0" algn="l">
              <a:spcBef>
                <a:spcPts val="0"/>
              </a:spcBef>
              <a:spcAft>
                <a:spcPts val="0"/>
              </a:spcAft>
              <a:buNone/>
            </a:pPr>
            <a:r>
              <a:rPr lang="en"/>
              <a:t>Example 2</a:t>
            </a:r>
            <a:endParaRPr/>
          </a:p>
        </p:txBody>
      </p:sp>
      <p:sp>
        <p:nvSpPr>
          <p:cNvPr id="81" name="Google Shape;81;p1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Range of x is [-4 4].</a:t>
            </a:r>
            <a:endParaRPr/>
          </a:p>
          <a:p>
            <a:pPr indent="0" lvl="0" marL="0" rtl="0" algn="l">
              <a:spcBef>
                <a:spcPts val="1600"/>
              </a:spcBef>
              <a:spcAft>
                <a:spcPts val="1600"/>
              </a:spcAft>
              <a:buNone/>
            </a:pPr>
            <a:r>
              <a:rPr lang="en"/>
              <a:t>Extreme point at x = 1.1196.</a:t>
            </a:r>
            <a:endParaRPr/>
          </a:p>
        </p:txBody>
      </p:sp>
      <p:pic>
        <p:nvPicPr>
          <p:cNvPr id="82" name="Google Shape;82;p17"/>
          <p:cNvPicPr preferRelativeResize="0"/>
          <p:nvPr/>
        </p:nvPicPr>
        <p:blipFill>
          <a:blip r:embed="rId3">
            <a:alphaModFix/>
          </a:blip>
          <a:stretch>
            <a:fillRect/>
          </a:stretch>
        </p:blipFill>
        <p:spPr>
          <a:xfrm>
            <a:off x="3261925" y="640300"/>
            <a:ext cx="5719501" cy="4289625"/>
          </a:xfrm>
          <a:prstGeom prst="rect">
            <a:avLst/>
          </a:prstGeom>
          <a:noFill/>
          <a:ln>
            <a:noFill/>
          </a:ln>
        </p:spPr>
      </p:pic>
      <p:pic>
        <p:nvPicPr>
          <p:cNvPr id="83" name="Google Shape;83;p17"/>
          <p:cNvPicPr preferRelativeResize="0"/>
          <p:nvPr/>
        </p:nvPicPr>
        <p:blipFill>
          <a:blip r:embed="rId4">
            <a:alphaModFix/>
          </a:blip>
          <a:stretch>
            <a:fillRect/>
          </a:stretch>
        </p:blipFill>
        <p:spPr>
          <a:xfrm>
            <a:off x="404425" y="1311288"/>
            <a:ext cx="2857500" cy="84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555600"/>
            <a:ext cx="8700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II) find local maxima and minima by modifying newton’s method</a:t>
            </a:r>
            <a:endParaRPr/>
          </a:p>
        </p:txBody>
      </p:sp>
      <p:sp>
        <p:nvSpPr>
          <p:cNvPr id="89" name="Google Shape;89;p18"/>
          <p:cNvSpPr txBox="1"/>
          <p:nvPr>
            <p:ph idx="1" type="body"/>
          </p:nvPr>
        </p:nvSpPr>
        <p:spPr>
          <a:xfrm>
            <a:off x="311700" y="1389600"/>
            <a:ext cx="8054700" cy="33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local minima, we can use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local maxima, we can use</a:t>
            </a:r>
            <a:endParaRPr/>
          </a:p>
        </p:txBody>
      </p:sp>
      <p:pic>
        <p:nvPicPr>
          <p:cNvPr id="90" name="Google Shape;90;p18"/>
          <p:cNvPicPr preferRelativeResize="0"/>
          <p:nvPr/>
        </p:nvPicPr>
        <p:blipFill>
          <a:blip r:embed="rId3">
            <a:alphaModFix/>
          </a:blip>
          <a:stretch>
            <a:fillRect/>
          </a:stretch>
        </p:blipFill>
        <p:spPr>
          <a:xfrm>
            <a:off x="403163" y="1688175"/>
            <a:ext cx="2676525" cy="628650"/>
          </a:xfrm>
          <a:prstGeom prst="rect">
            <a:avLst/>
          </a:prstGeom>
          <a:noFill/>
          <a:ln>
            <a:noFill/>
          </a:ln>
        </p:spPr>
      </p:pic>
      <p:pic>
        <p:nvPicPr>
          <p:cNvPr id="91" name="Google Shape;91;p18"/>
          <p:cNvPicPr preferRelativeResize="0"/>
          <p:nvPr/>
        </p:nvPicPr>
        <p:blipFill>
          <a:blip r:embed="rId4">
            <a:alphaModFix/>
          </a:blip>
          <a:stretch>
            <a:fillRect/>
          </a:stretch>
        </p:blipFill>
        <p:spPr>
          <a:xfrm>
            <a:off x="403163" y="2943163"/>
            <a:ext cx="2943225" cy="61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5657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Maxima and Minima explicitly</a:t>
            </a:r>
            <a:endParaRPr/>
          </a:p>
        </p:txBody>
      </p:sp>
      <p:sp>
        <p:nvSpPr>
          <p:cNvPr id="97" name="Google Shape;9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Range of x is [-4 to 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Minima at x = 1.1196.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Maxima at x = -1.7863</a:t>
            </a:r>
            <a:endParaRPr/>
          </a:p>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3272100" y="152400"/>
            <a:ext cx="5719501" cy="4289625"/>
          </a:xfrm>
          <a:prstGeom prst="rect">
            <a:avLst/>
          </a:prstGeom>
          <a:noFill/>
          <a:ln>
            <a:noFill/>
          </a:ln>
        </p:spPr>
      </p:pic>
      <p:pic>
        <p:nvPicPr>
          <p:cNvPr id="99" name="Google Shape;99;p19"/>
          <p:cNvPicPr preferRelativeResize="0"/>
          <p:nvPr/>
        </p:nvPicPr>
        <p:blipFill>
          <a:blip r:embed="rId4">
            <a:alphaModFix/>
          </a:blip>
          <a:stretch>
            <a:fillRect/>
          </a:stretch>
        </p:blipFill>
        <p:spPr>
          <a:xfrm>
            <a:off x="378900" y="1546900"/>
            <a:ext cx="2483200" cy="61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555600"/>
            <a:ext cx="8330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III) Further modification of problem II to implement gradient descent</a:t>
            </a:r>
            <a:endParaRPr/>
          </a:p>
        </p:txBody>
      </p:sp>
      <p:sp>
        <p:nvSpPr>
          <p:cNvPr id="105" name="Google Shape;105;p20"/>
          <p:cNvSpPr txBox="1"/>
          <p:nvPr>
            <p:ph idx="1" type="body"/>
          </p:nvPr>
        </p:nvSpPr>
        <p:spPr>
          <a:xfrm>
            <a:off x="311700" y="1389600"/>
            <a:ext cx="83307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Gradient descent algorithm,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Where LR is called Learning Rate which controls step size. </a:t>
            </a:r>
            <a:endParaRPr/>
          </a:p>
        </p:txBody>
      </p:sp>
      <p:pic>
        <p:nvPicPr>
          <p:cNvPr id="106" name="Google Shape;106;p20"/>
          <p:cNvPicPr preferRelativeResize="0"/>
          <p:nvPr/>
        </p:nvPicPr>
        <p:blipFill>
          <a:blip r:embed="rId3">
            <a:alphaModFix/>
          </a:blip>
          <a:stretch>
            <a:fillRect/>
          </a:stretch>
        </p:blipFill>
        <p:spPr>
          <a:xfrm>
            <a:off x="376025" y="1753225"/>
            <a:ext cx="2197750" cy="3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a:t>Gradient Descent example</a:t>
            </a:r>
            <a:endParaRPr/>
          </a:p>
        </p:txBody>
      </p:sp>
      <p:sp>
        <p:nvSpPr>
          <p:cNvPr id="112" name="Google Shape;112;p21"/>
          <p:cNvSpPr txBox="1"/>
          <p:nvPr>
            <p:ph idx="1" type="body"/>
          </p:nvPr>
        </p:nvSpPr>
        <p:spPr>
          <a:xfrm>
            <a:off x="311700" y="14658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vf</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Range of x is [-3 3].</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Initial value of x is 0.01.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Algorithm terminate at x = 2.0 which is local minima.</a:t>
            </a:r>
            <a:endParaRPr/>
          </a:p>
        </p:txBody>
      </p:sp>
      <p:pic>
        <p:nvPicPr>
          <p:cNvPr id="113" name="Google Shape;113;p21"/>
          <p:cNvPicPr preferRelativeResize="0"/>
          <p:nvPr/>
        </p:nvPicPr>
        <p:blipFill>
          <a:blip r:embed="rId3">
            <a:alphaModFix/>
          </a:blip>
          <a:stretch>
            <a:fillRect/>
          </a:stretch>
        </p:blipFill>
        <p:spPr>
          <a:xfrm>
            <a:off x="3272100" y="152400"/>
            <a:ext cx="5719501" cy="4289625"/>
          </a:xfrm>
          <a:prstGeom prst="rect">
            <a:avLst/>
          </a:prstGeom>
          <a:noFill/>
          <a:ln>
            <a:noFill/>
          </a:ln>
        </p:spPr>
      </p:pic>
      <p:pic>
        <p:nvPicPr>
          <p:cNvPr id="114" name="Google Shape;114;p21"/>
          <p:cNvPicPr preferRelativeResize="0"/>
          <p:nvPr/>
        </p:nvPicPr>
        <p:blipFill>
          <a:blip r:embed="rId4">
            <a:alphaModFix/>
          </a:blip>
          <a:stretch>
            <a:fillRect/>
          </a:stretch>
        </p:blipFill>
        <p:spPr>
          <a:xfrm>
            <a:off x="311700" y="1509550"/>
            <a:ext cx="2623950" cy="57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