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AF13AE-A74F-449F-A96A-FB5E9DCD90A7}">
          <p14:sldIdLst>
            <p14:sldId id="256"/>
            <p14:sldId id="257"/>
          </p14:sldIdLst>
        </p14:section>
        <p14:section name="EXERCISE 2" id="{D7CC930F-D87D-4427-B519-F5DAB8E7D512}">
          <p14:sldIdLst>
            <p14:sldId id="258"/>
            <p14:sldId id="259"/>
            <p14:sldId id="260"/>
            <p14:sldId id="261"/>
            <p14:sldId id="262"/>
          </p14:sldIdLst>
        </p14:section>
        <p14:section name="EXERCISE 3" id="{71653518-B2F6-4671-96EF-71EAACE6DDEB}">
          <p14:sldIdLst>
            <p14:sldId id="263"/>
            <p14:sldId id="267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F9D4-DC61-4B5C-948B-5F897AC43AB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3EB-F1AA-46D4-9B06-0291B215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5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F9D4-DC61-4B5C-948B-5F897AC43AB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3EB-F1AA-46D4-9B06-0291B215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0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F9D4-DC61-4B5C-948B-5F897AC43AB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3EB-F1AA-46D4-9B06-0291B215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63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F9D4-DC61-4B5C-948B-5F897AC43AB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3EB-F1AA-46D4-9B06-0291B215CAD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4626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F9D4-DC61-4B5C-948B-5F897AC43AB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3EB-F1AA-46D4-9B06-0291B215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76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F9D4-DC61-4B5C-948B-5F897AC43AB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3EB-F1AA-46D4-9B06-0291B215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44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F9D4-DC61-4B5C-948B-5F897AC43AB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3EB-F1AA-46D4-9B06-0291B215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23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F9D4-DC61-4B5C-948B-5F897AC43AB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3EB-F1AA-46D4-9B06-0291B215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45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F9D4-DC61-4B5C-948B-5F897AC43AB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3EB-F1AA-46D4-9B06-0291B215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760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4EB0-3718-9726-EADB-87EBE046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F7797-1504-039A-C772-4C729E799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62C69-6112-CE41-9625-DF491597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F9D4-DC61-4B5C-948B-5F897AC43AB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4C9E8-B5CC-15AC-2247-E2BE9B4C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339EC-20FA-976A-614A-658456A4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3EB-F1AA-46D4-9B06-0291B215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47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F9D4-DC61-4B5C-948B-5F897AC43AB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3EB-F1AA-46D4-9B06-0291B215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7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F9D4-DC61-4B5C-948B-5F897AC43AB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3EB-F1AA-46D4-9B06-0291B215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F9D4-DC61-4B5C-948B-5F897AC43AB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3EB-F1AA-46D4-9B06-0291B215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6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F9D4-DC61-4B5C-948B-5F897AC43AB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3EB-F1AA-46D4-9B06-0291B215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2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F9D4-DC61-4B5C-948B-5F897AC43AB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3EB-F1AA-46D4-9B06-0291B215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3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F9D4-DC61-4B5C-948B-5F897AC43AB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3EB-F1AA-46D4-9B06-0291B215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0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F9D4-DC61-4B5C-948B-5F897AC43AB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3EB-F1AA-46D4-9B06-0291B215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66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F9D4-DC61-4B5C-948B-5F897AC43AB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C23EB-F1AA-46D4-9B06-0291B215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7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DFEF9D4-DC61-4B5C-948B-5F897AC43AB3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6C23EB-F1AA-46D4-9B06-0291B215C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3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AA3CC-49A5-7B4F-F515-D1AAB2ACD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3713"/>
            <a:ext cx="9144000" cy="2664792"/>
          </a:xfrm>
          <a:ln w="28575">
            <a:solidFill>
              <a:srgbClr val="002060"/>
            </a:solidFill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7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 EXERCISE </a:t>
            </a:r>
            <a:br>
              <a:rPr lang="en-US" sz="7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ja-JP" altLang="en-US" sz="7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ja-JP" sz="7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7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9A4DB-87FF-DFDB-B148-F150F3C08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7409" y="5629621"/>
            <a:ext cx="2080591" cy="65191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3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842362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2D77-A9A3-F4BD-6E5B-7811929D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363"/>
            <a:ext cx="10515600" cy="64721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3: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EC2 &amp; setting Security group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0044B-0BA4-4713-1142-CE6A8AA6E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757" y="1386719"/>
            <a:ext cx="6264965" cy="4084562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342900" indent="-342900">
              <a:lnSpc>
                <a:spcPct val="170000"/>
              </a:lnSpc>
              <a:spcBef>
                <a:spcPts val="0"/>
              </a:spcBef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EC2 dashboard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button [Launch instance]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name, type, key pair, VPC,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v.v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Auto-assign public IP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security group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SG ở exercise 2)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Advanced details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data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button [Launch instance] </a:t>
            </a:r>
          </a:p>
        </p:txBody>
      </p:sp>
    </p:spTree>
    <p:extLst>
      <p:ext uri="{BB962C8B-B14F-4D97-AF65-F5344CB8AC3E}">
        <p14:creationId xmlns:p14="http://schemas.microsoft.com/office/powerpoint/2010/main" val="1132758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2D77-A9A3-F4BD-6E5B-7811929D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841"/>
            <a:ext cx="10515600" cy="106321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3: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SSH to instance &amp; change content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Putty)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0044B-0BA4-4713-1142-CE6A8AA6E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26" y="1364980"/>
            <a:ext cx="6264965" cy="348385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342900" indent="-342900">
              <a:lnSpc>
                <a:spcPct val="170000"/>
              </a:lnSpc>
              <a:spcBef>
                <a:spcPts val="0"/>
              </a:spcBef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 address(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ec2-user@&lt;public IP&gt;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pair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EC2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Putty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Open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click accept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ec2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ec2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hay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dung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ping 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web&gt;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98B24-385E-0DFE-3D4D-F5975CBA0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980" y="1364980"/>
            <a:ext cx="2589343" cy="25376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A2CE55-4EB8-5576-22CE-D71A96854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2658" y="1364981"/>
            <a:ext cx="2589342" cy="25376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17DB04-324A-0628-EC73-8F4E85429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4014" y="4936921"/>
            <a:ext cx="3027986" cy="19210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A7A0DB-663F-A4A0-854E-FF5D09ADF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547" y="4936919"/>
            <a:ext cx="3509274" cy="185816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1851FC8-6B95-E8BA-4407-23F7C2BD0459}"/>
              </a:ext>
            </a:extLst>
          </p:cNvPr>
          <p:cNvSpPr/>
          <p:nvPr/>
        </p:nvSpPr>
        <p:spPr>
          <a:xfrm>
            <a:off x="9328558" y="2348917"/>
            <a:ext cx="201336" cy="226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DB976CEC-494D-0909-76B3-6B6D786C40DB}"/>
              </a:ext>
            </a:extLst>
          </p:cNvPr>
          <p:cNvSpPr/>
          <p:nvPr/>
        </p:nvSpPr>
        <p:spPr>
          <a:xfrm>
            <a:off x="10645629" y="4064576"/>
            <a:ext cx="234892" cy="499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8BB698DD-73FC-39D2-207C-650EF633CDA6}"/>
              </a:ext>
            </a:extLst>
          </p:cNvPr>
          <p:cNvSpPr/>
          <p:nvPr/>
        </p:nvSpPr>
        <p:spPr>
          <a:xfrm>
            <a:off x="8498048" y="5796793"/>
            <a:ext cx="411060" cy="2432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34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2D77-A9A3-F4BD-6E5B-7811929D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841"/>
            <a:ext cx="10515600" cy="64721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3: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 termination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0044B-0BA4-4713-1142-CE6A8AA6E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236" y="1560863"/>
            <a:ext cx="6264965" cy="286852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342900" indent="-342900">
              <a:lnSpc>
                <a:spcPct val="170000"/>
              </a:lnSpc>
              <a:spcBef>
                <a:spcPts val="0"/>
              </a:spcBef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EC2 dashboard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EC2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setting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[Action] </a:t>
            </a:r>
            <a:r>
              <a:rPr lang="ja-JP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ja-JP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termination protection </a:t>
            </a:r>
            <a:r>
              <a:rPr lang="en-US" altLang="ja-JP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button Save</a:t>
            </a:r>
          </a:p>
        </p:txBody>
      </p:sp>
    </p:spTree>
    <p:extLst>
      <p:ext uri="{BB962C8B-B14F-4D97-AF65-F5344CB8AC3E}">
        <p14:creationId xmlns:p14="http://schemas.microsoft.com/office/powerpoint/2010/main" val="152913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C3EE-F25B-9160-A869-FFD48E9E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58"/>
            <a:ext cx="10515600" cy="814318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B76E9-7FAF-4B63-4A3A-2B5207FC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3" y="1544882"/>
            <a:ext cx="5724939" cy="4577622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Create AWS account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Create 2 IAM groups: admin, dev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Find IAM Policies that:</a:t>
            </a:r>
          </a:p>
          <a:p>
            <a:pPr marL="0" indent="0">
              <a:buNone/>
            </a:pPr>
            <a:r>
              <a:rPr lang="ja-JP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Has full access to all services, then assign this policy to group admin</a:t>
            </a:r>
          </a:p>
          <a:p>
            <a:pPr marL="0" indent="0">
              <a:buNone/>
            </a:pPr>
            <a:r>
              <a:rPr lang="ja-JP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Full access to S3 and read only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other services, then assign this policy to group dev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Create 2 IAM users:</a:t>
            </a:r>
          </a:p>
          <a:p>
            <a:pPr marL="0" indent="0">
              <a:buNone/>
            </a:pPr>
            <a:r>
              <a:rPr lang="ja-JP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Your name (template: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dattt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add to group admin</a:t>
            </a:r>
          </a:p>
          <a:p>
            <a:pPr marL="0" indent="0">
              <a:buNone/>
            </a:pPr>
            <a:r>
              <a:rPr lang="ja-JP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User dev, add to group dev</a:t>
            </a:r>
          </a:p>
          <a:p>
            <a:pPr marL="0" indent="0"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4DDE49-9D9D-4366-B74B-A47CE8FF1A75}"/>
              </a:ext>
            </a:extLst>
          </p:cNvPr>
          <p:cNvSpPr txBox="1">
            <a:spLocks/>
          </p:cNvSpPr>
          <p:nvPr/>
        </p:nvSpPr>
        <p:spPr>
          <a:xfrm>
            <a:off x="6294783" y="1544882"/>
            <a:ext cx="5724939" cy="45776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Login AWS Console with the 2 new users just created, try:</a:t>
            </a:r>
          </a:p>
          <a:p>
            <a:pPr marL="0" indent="0">
              <a:buNone/>
            </a:pPr>
            <a:r>
              <a:rPr lang="ja-JP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Launching an EC2 instance</a:t>
            </a:r>
          </a:p>
          <a:p>
            <a:pPr marL="0" indent="0">
              <a:buNone/>
            </a:pPr>
            <a:r>
              <a:rPr lang="ja-JP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Creating a new S3 bucket</a:t>
            </a:r>
          </a:p>
          <a:p>
            <a:pPr marL="0" indent="0">
              <a:buNone/>
            </a:pPr>
            <a:r>
              <a:rPr lang="ja-JP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you see the difference between these 2 users? 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Use the root account, change the alias to your full name (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-tuan-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Delete user dev, create user teacher with read only access, send credential file to your teacher via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ChatOps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Create a budget alarm to send notifications to your email when the cost reaches $5</a:t>
            </a:r>
          </a:p>
        </p:txBody>
      </p:sp>
    </p:spTree>
    <p:extLst>
      <p:ext uri="{BB962C8B-B14F-4D97-AF65-F5344CB8AC3E}">
        <p14:creationId xmlns:p14="http://schemas.microsoft.com/office/powerpoint/2010/main" val="288468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2D77-A9A3-F4BD-6E5B-7811929D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0044B-0BA4-4713-1142-CE6A8AA6E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6" y="1494320"/>
            <a:ext cx="10515600" cy="4760706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VPC with 4 subnets (2 public, 2 private) in which EC2 instances can connect to the internet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VPC CIDR: 10.0.0.0/16, recommended region: ap-southeast-1 (Singapore)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Subnets: 2 subnets in each AZ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AZ a: 10.0.1.0/24 (public), 10.0.4.0/24 (private)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AZ b: 10.0.2.0/24 (public), 10.0.5.0/24 (private)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Ensure all the subnets meet requirements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Public subnets enable public IPs and can connect to the Internet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Private subnets can connect to the Internet through NAT ($0.059/hour)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Create 1 Security Group aws-ccp-sg-ec2 with SSH All IPs, HTTP All IPs (Inbound)</a:t>
            </a:r>
          </a:p>
        </p:txBody>
      </p:sp>
    </p:spTree>
    <p:extLst>
      <p:ext uri="{BB962C8B-B14F-4D97-AF65-F5344CB8AC3E}">
        <p14:creationId xmlns:p14="http://schemas.microsoft.com/office/powerpoint/2010/main" val="180917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2D77-A9A3-F4BD-6E5B-7811929D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2: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VPC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0044B-0BA4-4713-1142-CE6A8AA6E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813" y="1693103"/>
            <a:ext cx="7419560" cy="326321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342900" indent="-342900">
              <a:lnSpc>
                <a:spcPct val="170000"/>
              </a:lnSpc>
              <a:spcBef>
                <a:spcPts val="0"/>
              </a:spcBef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VPC dashboard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button [Create VPC]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VPC only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[VPC and more]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subnet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IP)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IPv4 CIDR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619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b="0" i="0" dirty="0">
                <a:solidFill>
                  <a:srgbClr val="1619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10.0.0.0/16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button [Create VPC]</a:t>
            </a:r>
            <a:r>
              <a:rPr lang="en-US" sz="1800" dirty="0">
                <a:solidFill>
                  <a:srgbClr val="1619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810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2D77-A9A3-F4BD-6E5B-7811929D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2: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Subnets (2 in each AZ)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0044B-0BA4-4713-1142-CE6A8AA6E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9691" y="1520824"/>
            <a:ext cx="7192617" cy="4270376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342900" indent="-342900">
              <a:lnSpc>
                <a:spcPct val="170000"/>
              </a:lnSpc>
              <a:spcBef>
                <a:spcPts val="0"/>
              </a:spcBef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menu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Subnet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button [Create Subnet]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VPC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Subnet name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AZ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 AZ a: 10.0.1.0/24 (public), 10.0.4.0/24 (private)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 AZ b: 10.0.2.0/24 (public), 10.0.5.0/24 (private)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  Click Add new subnet,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lại step 1-5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  Click button [Create Subnet] </a:t>
            </a:r>
          </a:p>
        </p:txBody>
      </p:sp>
    </p:spTree>
    <p:extLst>
      <p:ext uri="{BB962C8B-B14F-4D97-AF65-F5344CB8AC3E}">
        <p14:creationId xmlns:p14="http://schemas.microsoft.com/office/powerpoint/2010/main" val="20218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2D77-A9A3-F4BD-6E5B-7811929D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78"/>
            <a:ext cx="10515600" cy="8805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2: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Subnets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0044B-0BA4-4713-1142-CE6A8AA6E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729" y="899906"/>
            <a:ext cx="4926496" cy="243633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 Internet Gateway: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menu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Internet gateways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button [Create Internet gateways] 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gateways name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button [Create Internet gateways]</a:t>
            </a:r>
            <a:endParaRPr lang="en-US" sz="1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696C88-137C-C30F-4034-09FED395260A}"/>
              </a:ext>
            </a:extLst>
          </p:cNvPr>
          <p:cNvSpPr txBox="1">
            <a:spLocks/>
          </p:cNvSpPr>
          <p:nvPr/>
        </p:nvSpPr>
        <p:spPr>
          <a:xfrm>
            <a:off x="6543260" y="1296953"/>
            <a:ext cx="4625011" cy="43749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in Route table – Public subnet: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menu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Route table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button [Create Route table] 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 table name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button [Create Route table] 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Route, click button Edit routes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rule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tab subnet association,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Subnet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IGW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BE3290-C483-AABB-59A3-20957855CD72}"/>
              </a:ext>
            </a:extLst>
          </p:cNvPr>
          <p:cNvSpPr txBox="1">
            <a:spLocks/>
          </p:cNvSpPr>
          <p:nvPr/>
        </p:nvSpPr>
        <p:spPr>
          <a:xfrm>
            <a:off x="1023728" y="3462648"/>
            <a:ext cx="4926497" cy="332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 NAT gateways – Private subnet: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menu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NAT gateways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button [Create NAT gateways] 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NAT gateways name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Subnet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button [Create NAT gateways]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 Route: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subnet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target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NAT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8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2D77-A9A3-F4BD-6E5B-7811929D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78"/>
            <a:ext cx="10515600" cy="8805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2: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Security Group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0044B-0BA4-4713-1142-CE6A8AA6E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059" y="954157"/>
            <a:ext cx="8319054" cy="279624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indent="-342900">
              <a:lnSpc>
                <a:spcPct val="170000"/>
              </a:lnSpc>
              <a:spcBef>
                <a:spcPts val="0"/>
              </a:spcBef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menu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Security groups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button [Create Security groups] 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Security groups name (aws-ccp-sg-ec2)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VPC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inbound rule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70000"/>
              </a:lnSpc>
              <a:spcBef>
                <a:spcPts val="0"/>
              </a:spcBef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button [Create Internet gateways]</a:t>
            </a:r>
            <a:endParaRPr lang="en-US" sz="1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70FEB9-97C4-C933-ACF3-A27BEA81E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30194"/>
            <a:ext cx="10515601" cy="29542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598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2D77-A9A3-F4BD-6E5B-7811929D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841"/>
            <a:ext cx="10515600" cy="64721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0044B-0BA4-4713-1142-CE6A8AA6E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760555"/>
            <a:ext cx="11608903" cy="550772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Create an EC2 instance and install Apache web server using User Data, located in a public subnet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Data: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#!/bin/bash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# Use this for your user data (script from top to bottom)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# install httpd (Linux 2 version)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yum update -y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yum install -y httpd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systemctl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 httpd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systemctl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 httpd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echo "&lt;h1&gt;Hello World from $(hostname -f)&lt;/h1&gt;" &gt; /var/www/html/index.html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Setting a Security group for an EC2 instance which allows HTTP and SSH for all sources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SSH to instance and change the content of the file index.html as the following: 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“Hello Teacher from &lt;your hostname&gt;”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Prevents an instance from accidental termination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912A47-C938-9AF3-BD4B-0A3E4890D90B}"/>
              </a:ext>
            </a:extLst>
          </p:cNvPr>
          <p:cNvSpPr/>
          <p:nvPr/>
        </p:nvSpPr>
        <p:spPr>
          <a:xfrm>
            <a:off x="969064" y="1577009"/>
            <a:ext cx="9367632" cy="2928730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>
                    <a:lumMod val="50000"/>
                  </a:schemeClr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3858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DC87C9-72DF-7805-99CD-A568345BD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82710" cy="6781931"/>
          </a:xfrm>
        </p:spPr>
      </p:pic>
    </p:spTree>
    <p:extLst>
      <p:ext uri="{BB962C8B-B14F-4D97-AF65-F5344CB8AC3E}">
        <p14:creationId xmlns:p14="http://schemas.microsoft.com/office/powerpoint/2010/main" val="270902542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590</TotalTime>
  <Words>952</Words>
  <Application>Microsoft Office PowerPoint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Tw Cen MT</vt:lpstr>
      <vt:lpstr>Droplet</vt:lpstr>
      <vt:lpstr>DEMO EXERCISE  1～3</vt:lpstr>
      <vt:lpstr>Exercise 1</vt:lpstr>
      <vt:lpstr>Exercise 2</vt:lpstr>
      <vt:lpstr>Exercise 2: Create a new VPC</vt:lpstr>
      <vt:lpstr>Exercise 2: Create Subnets (2 in each AZ)</vt:lpstr>
      <vt:lpstr>Exercise 2: Setting Subnets</vt:lpstr>
      <vt:lpstr>Exercise 2: Create Security Group</vt:lpstr>
      <vt:lpstr>Exercise 3</vt:lpstr>
      <vt:lpstr>PowerPoint Presentation</vt:lpstr>
      <vt:lpstr>Exercise 3: Create EC2 &amp; setting Security group</vt:lpstr>
      <vt:lpstr>Exercise 3: SSH to instance &amp; change content     (Cách dùng Putty)</vt:lpstr>
      <vt:lpstr>Exercise 3: Protect termination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EXERCISE 1～3</dc:title>
  <dc:creator>Nguyen Mai Van</dc:creator>
  <cp:lastModifiedBy>Nguyễn Minh Quang</cp:lastModifiedBy>
  <cp:revision>140</cp:revision>
  <dcterms:created xsi:type="dcterms:W3CDTF">2022-07-04T03:14:32Z</dcterms:created>
  <dcterms:modified xsi:type="dcterms:W3CDTF">2022-07-11T09:36:40Z</dcterms:modified>
</cp:coreProperties>
</file>