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56" r:id="rId5"/>
    <p:sldId id="281" r:id="rId6"/>
    <p:sldId id="258" r:id="rId7"/>
    <p:sldId id="276" r:id="rId8"/>
    <p:sldId id="277" r:id="rId9"/>
    <p:sldId id="278" r:id="rId10"/>
    <p:sldId id="266" r:id="rId11"/>
    <p:sldId id="282" r:id="rId12"/>
    <p:sldId id="265" r:id="rId13"/>
    <p:sldId id="280" r:id="rId14"/>
    <p:sldId id="268" r:id="rId15"/>
    <p:sldId id="269" r:id="rId16"/>
    <p:sldId id="270" r:id="rId17"/>
    <p:sldId id="271" r:id="rId18"/>
    <p:sldId id="272" r:id="rId19"/>
    <p:sldId id="273" r:id="rId20"/>
    <p:sldId id="267" r:id="rId21"/>
    <p:sldId id="283" r:id="rId22"/>
    <p:sldId id="284" r:id="rId23"/>
    <p:sldId id="274" r:id="rId24"/>
    <p:sldId id="260" r:id="rId25"/>
    <p:sldId id="279" r:id="rId26"/>
    <p:sldId id="285" r:id="rId27"/>
    <p:sldId id="264" r:id="rId28"/>
    <p:sldId id="28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111" d="100"/>
          <a:sy n="111" d="100"/>
        </p:scale>
        <p:origin x="1650" y="96"/>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5/27/2022</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5/27/2022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dirty="0"/>
          </a:p>
        </p:txBody>
      </p:sp>
    </p:spTree>
    <p:extLst>
      <p:ext uri="{BB962C8B-B14F-4D97-AF65-F5344CB8AC3E}">
        <p14:creationId xmlns:p14="http://schemas.microsoft.com/office/powerpoint/2010/main" val="3037759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11</a:t>
            </a:fld>
            <a:endParaRPr lang="en-US" dirty="0"/>
          </a:p>
        </p:txBody>
      </p:sp>
    </p:spTree>
    <p:extLst>
      <p:ext uri="{BB962C8B-B14F-4D97-AF65-F5344CB8AC3E}">
        <p14:creationId xmlns:p14="http://schemas.microsoft.com/office/powerpoint/2010/main" val="2477332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12</a:t>
            </a:fld>
            <a:endParaRPr lang="en-US" dirty="0"/>
          </a:p>
        </p:txBody>
      </p:sp>
    </p:spTree>
    <p:extLst>
      <p:ext uri="{BB962C8B-B14F-4D97-AF65-F5344CB8AC3E}">
        <p14:creationId xmlns:p14="http://schemas.microsoft.com/office/powerpoint/2010/main" val="3151476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13</a:t>
            </a:fld>
            <a:endParaRPr lang="en-US" dirty="0"/>
          </a:p>
        </p:txBody>
      </p:sp>
    </p:spTree>
    <p:extLst>
      <p:ext uri="{BB962C8B-B14F-4D97-AF65-F5344CB8AC3E}">
        <p14:creationId xmlns:p14="http://schemas.microsoft.com/office/powerpoint/2010/main" val="2115570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14</a:t>
            </a:fld>
            <a:endParaRPr lang="en-US" dirty="0"/>
          </a:p>
        </p:txBody>
      </p:sp>
    </p:spTree>
    <p:extLst>
      <p:ext uri="{BB962C8B-B14F-4D97-AF65-F5344CB8AC3E}">
        <p14:creationId xmlns:p14="http://schemas.microsoft.com/office/powerpoint/2010/main" val="983556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15</a:t>
            </a:fld>
            <a:endParaRPr lang="en-US" dirty="0"/>
          </a:p>
        </p:txBody>
      </p:sp>
    </p:spTree>
    <p:extLst>
      <p:ext uri="{BB962C8B-B14F-4D97-AF65-F5344CB8AC3E}">
        <p14:creationId xmlns:p14="http://schemas.microsoft.com/office/powerpoint/2010/main" val="4219733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16</a:t>
            </a:fld>
            <a:endParaRPr lang="en-US" dirty="0"/>
          </a:p>
        </p:txBody>
      </p:sp>
    </p:spTree>
    <p:extLst>
      <p:ext uri="{BB962C8B-B14F-4D97-AF65-F5344CB8AC3E}">
        <p14:creationId xmlns:p14="http://schemas.microsoft.com/office/powerpoint/2010/main" val="3723081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17</a:t>
            </a:fld>
            <a:endParaRPr lang="en-US" dirty="0"/>
          </a:p>
        </p:txBody>
      </p:sp>
    </p:spTree>
    <p:extLst>
      <p:ext uri="{BB962C8B-B14F-4D97-AF65-F5344CB8AC3E}">
        <p14:creationId xmlns:p14="http://schemas.microsoft.com/office/powerpoint/2010/main" val="1389386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18</a:t>
            </a:fld>
            <a:endParaRPr lang="en-US" dirty="0"/>
          </a:p>
        </p:txBody>
      </p:sp>
    </p:spTree>
    <p:extLst>
      <p:ext uri="{BB962C8B-B14F-4D97-AF65-F5344CB8AC3E}">
        <p14:creationId xmlns:p14="http://schemas.microsoft.com/office/powerpoint/2010/main" val="698300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19</a:t>
            </a:fld>
            <a:endParaRPr lang="en-US" dirty="0"/>
          </a:p>
        </p:txBody>
      </p:sp>
    </p:spTree>
    <p:extLst>
      <p:ext uri="{BB962C8B-B14F-4D97-AF65-F5344CB8AC3E}">
        <p14:creationId xmlns:p14="http://schemas.microsoft.com/office/powerpoint/2010/main" val="1017731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extLst>
      <p:ext uri="{BB962C8B-B14F-4D97-AF65-F5344CB8AC3E}">
        <p14:creationId xmlns:p14="http://schemas.microsoft.com/office/powerpoint/2010/main" val="13212437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20</a:t>
            </a:fld>
            <a:endParaRPr lang="en-US" dirty="0"/>
          </a:p>
        </p:txBody>
      </p:sp>
    </p:spTree>
    <p:extLst>
      <p:ext uri="{BB962C8B-B14F-4D97-AF65-F5344CB8AC3E}">
        <p14:creationId xmlns:p14="http://schemas.microsoft.com/office/powerpoint/2010/main" val="1232691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21</a:t>
            </a:fld>
            <a:endParaRPr lang="en-US" dirty="0"/>
          </a:p>
        </p:txBody>
      </p:sp>
    </p:spTree>
    <p:extLst>
      <p:ext uri="{BB962C8B-B14F-4D97-AF65-F5344CB8AC3E}">
        <p14:creationId xmlns:p14="http://schemas.microsoft.com/office/powerpoint/2010/main" val="2037331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22</a:t>
            </a:fld>
            <a:endParaRPr lang="en-US" dirty="0"/>
          </a:p>
        </p:txBody>
      </p:sp>
    </p:spTree>
    <p:extLst>
      <p:ext uri="{BB962C8B-B14F-4D97-AF65-F5344CB8AC3E}">
        <p14:creationId xmlns:p14="http://schemas.microsoft.com/office/powerpoint/2010/main" val="2240630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23</a:t>
            </a:fld>
            <a:endParaRPr lang="en-US" dirty="0"/>
          </a:p>
        </p:txBody>
      </p:sp>
    </p:spTree>
    <p:extLst>
      <p:ext uri="{BB962C8B-B14F-4D97-AF65-F5344CB8AC3E}">
        <p14:creationId xmlns:p14="http://schemas.microsoft.com/office/powerpoint/2010/main" val="1819460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24</a:t>
            </a:fld>
            <a:endParaRPr lang="en-US" dirty="0"/>
          </a:p>
        </p:txBody>
      </p:sp>
    </p:spTree>
    <p:extLst>
      <p:ext uri="{BB962C8B-B14F-4D97-AF65-F5344CB8AC3E}">
        <p14:creationId xmlns:p14="http://schemas.microsoft.com/office/powerpoint/2010/main" val="16374704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25</a:t>
            </a:fld>
            <a:endParaRPr lang="en-US" dirty="0"/>
          </a:p>
        </p:txBody>
      </p:sp>
    </p:spTree>
    <p:extLst>
      <p:ext uri="{BB962C8B-B14F-4D97-AF65-F5344CB8AC3E}">
        <p14:creationId xmlns:p14="http://schemas.microsoft.com/office/powerpoint/2010/main" val="3049989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dirty="0"/>
          </a:p>
        </p:txBody>
      </p:sp>
    </p:spTree>
    <p:extLst>
      <p:ext uri="{BB962C8B-B14F-4D97-AF65-F5344CB8AC3E}">
        <p14:creationId xmlns:p14="http://schemas.microsoft.com/office/powerpoint/2010/main" val="723601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dirty="0"/>
          </a:p>
        </p:txBody>
      </p:sp>
    </p:spTree>
    <p:extLst>
      <p:ext uri="{BB962C8B-B14F-4D97-AF65-F5344CB8AC3E}">
        <p14:creationId xmlns:p14="http://schemas.microsoft.com/office/powerpoint/2010/main" val="1486366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6</a:t>
            </a:fld>
            <a:endParaRPr lang="en-US" dirty="0"/>
          </a:p>
        </p:txBody>
      </p:sp>
    </p:spTree>
    <p:extLst>
      <p:ext uri="{BB962C8B-B14F-4D97-AF65-F5344CB8AC3E}">
        <p14:creationId xmlns:p14="http://schemas.microsoft.com/office/powerpoint/2010/main" val="769566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dirty="0"/>
          </a:p>
        </p:txBody>
      </p:sp>
    </p:spTree>
    <p:extLst>
      <p:ext uri="{BB962C8B-B14F-4D97-AF65-F5344CB8AC3E}">
        <p14:creationId xmlns:p14="http://schemas.microsoft.com/office/powerpoint/2010/main" val="2607499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dirty="0"/>
          </a:p>
        </p:txBody>
      </p:sp>
    </p:spTree>
    <p:extLst>
      <p:ext uri="{BB962C8B-B14F-4D97-AF65-F5344CB8AC3E}">
        <p14:creationId xmlns:p14="http://schemas.microsoft.com/office/powerpoint/2010/main" val="1659698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dirty="0"/>
          </a:p>
        </p:txBody>
      </p:sp>
    </p:spTree>
    <p:extLst>
      <p:ext uri="{BB962C8B-B14F-4D97-AF65-F5344CB8AC3E}">
        <p14:creationId xmlns:p14="http://schemas.microsoft.com/office/powerpoint/2010/main" val="98332477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5/27/2022</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a:extLst>
              <a:ext uri="{FF2B5EF4-FFF2-40B4-BE49-F238E27FC236}">
                <a16:creationId xmlns:a16="http://schemas.microsoft.com/office/drawing/2014/main" id="{193CFA2C-BFAB-4A50-9A6C-5DF76D3A6629}"/>
              </a:ext>
            </a:extLst>
          </p:cNvPr>
          <p:cNvSpPr txBox="1">
            <a:spLocks/>
          </p:cNvSpPr>
          <p:nvPr/>
        </p:nvSpPr>
        <p:spPr>
          <a:xfrm>
            <a:off x="76200" y="722334"/>
            <a:ext cx="8763000" cy="1563666"/>
          </a:xfrm>
          <a:prstGeom prst="rect">
            <a:avLst/>
          </a:prstGeom>
        </p:spPr>
        <p:txBody>
          <a:bodyPr vert="horz" lIns="0" rIns="0" anchor="b">
            <a:noAutofit/>
          </a:bodyPr>
          <a:lstStyle>
            <a:lvl1pPr marL="182880" algn="r" rtl="0" eaLnBrk="1" latinLnBrk="0" hangingPunct="1">
              <a:spcBef>
                <a:spcPct val="0"/>
              </a:spcBef>
              <a:buNone/>
              <a:defRPr sz="4500" b="1" kern="1200">
                <a:ln w="6350">
                  <a:noFill/>
                </a:ln>
                <a:solidFill>
                  <a:schemeClr val="bg2"/>
                </a:solidFill>
                <a:effectLst/>
                <a:latin typeface="+mj-lt"/>
                <a:ea typeface="+mj-ea"/>
                <a:cs typeface="+mj-cs"/>
              </a:defRPr>
            </a:lvl1pPr>
          </a:lstStyle>
          <a:p>
            <a:r>
              <a:rPr lang="en-US" b="0" dirty="0" err="1">
                <a:solidFill>
                  <a:schemeClr val="bg1">
                    <a:lumMod val="95000"/>
                    <a:lumOff val="5000"/>
                  </a:schemeClr>
                </a:solidFill>
                <a:latin typeface="Segoe UI Historic" panose="020B0502040204020203" pitchFamily="34" charset="0"/>
              </a:rPr>
              <a:t>Phân</a:t>
            </a:r>
            <a:r>
              <a:rPr lang="en-US" b="0" dirty="0">
                <a:solidFill>
                  <a:schemeClr val="bg1">
                    <a:lumMod val="95000"/>
                    <a:lumOff val="5000"/>
                  </a:schemeClr>
                </a:solidFill>
                <a:latin typeface="Segoe UI Historic" panose="020B0502040204020203" pitchFamily="34" charset="0"/>
              </a:rPr>
              <a:t> </a:t>
            </a:r>
            <a:r>
              <a:rPr lang="en-US" b="0" dirty="0" err="1">
                <a:solidFill>
                  <a:schemeClr val="bg1">
                    <a:lumMod val="95000"/>
                    <a:lumOff val="5000"/>
                  </a:schemeClr>
                </a:solidFill>
                <a:latin typeface="Segoe UI Historic" panose="020B0502040204020203" pitchFamily="34" charset="0"/>
              </a:rPr>
              <a:t>tích</a:t>
            </a:r>
            <a:r>
              <a:rPr lang="en-US" b="0" dirty="0">
                <a:solidFill>
                  <a:schemeClr val="bg1">
                    <a:lumMod val="95000"/>
                    <a:lumOff val="5000"/>
                  </a:schemeClr>
                </a:solidFill>
                <a:latin typeface="Segoe UI Historic" panose="020B0502040204020203" pitchFamily="34" charset="0"/>
              </a:rPr>
              <a:t> </a:t>
            </a:r>
            <a:r>
              <a:rPr lang="en-US" b="0" dirty="0" err="1">
                <a:solidFill>
                  <a:schemeClr val="bg1">
                    <a:lumMod val="95000"/>
                    <a:lumOff val="5000"/>
                  </a:schemeClr>
                </a:solidFill>
                <a:latin typeface="Segoe UI Historic" panose="020B0502040204020203" pitchFamily="34" charset="0"/>
              </a:rPr>
              <a:t>tình</a:t>
            </a:r>
            <a:r>
              <a:rPr lang="en-US" b="0" dirty="0">
                <a:solidFill>
                  <a:schemeClr val="bg1">
                    <a:lumMod val="95000"/>
                    <a:lumOff val="5000"/>
                  </a:schemeClr>
                </a:solidFill>
                <a:latin typeface="Segoe UI Historic" panose="020B0502040204020203" pitchFamily="34" charset="0"/>
              </a:rPr>
              <a:t> </a:t>
            </a:r>
            <a:r>
              <a:rPr lang="en-US" b="0" dirty="0" err="1">
                <a:solidFill>
                  <a:schemeClr val="bg1">
                    <a:lumMod val="95000"/>
                    <a:lumOff val="5000"/>
                  </a:schemeClr>
                </a:solidFill>
                <a:latin typeface="Segoe UI Historic" panose="020B0502040204020203" pitchFamily="34" charset="0"/>
              </a:rPr>
              <a:t>hình</a:t>
            </a:r>
            <a:r>
              <a:rPr lang="en-US" b="0" dirty="0">
                <a:solidFill>
                  <a:schemeClr val="bg1">
                    <a:lumMod val="95000"/>
                    <a:lumOff val="5000"/>
                  </a:schemeClr>
                </a:solidFill>
                <a:latin typeface="Segoe UI Historic" panose="020B0502040204020203" pitchFamily="34" charset="0"/>
              </a:rPr>
              <a:t> </a:t>
            </a:r>
            <a:r>
              <a:rPr lang="en-US" b="0" dirty="0" err="1">
                <a:solidFill>
                  <a:schemeClr val="bg1">
                    <a:lumMod val="95000"/>
                    <a:lumOff val="5000"/>
                  </a:schemeClr>
                </a:solidFill>
                <a:latin typeface="Segoe UI Historic" panose="020B0502040204020203" pitchFamily="34" charset="0"/>
              </a:rPr>
              <a:t>dịch</a:t>
            </a:r>
            <a:r>
              <a:rPr lang="en-US" b="0" dirty="0">
                <a:solidFill>
                  <a:schemeClr val="bg1">
                    <a:lumMod val="95000"/>
                    <a:lumOff val="5000"/>
                  </a:schemeClr>
                </a:solidFill>
                <a:latin typeface="Segoe UI Historic" panose="020B0502040204020203" pitchFamily="34" charset="0"/>
              </a:rPr>
              <a:t> </a:t>
            </a:r>
            <a:r>
              <a:rPr lang="en-US" b="0" dirty="0" err="1">
                <a:solidFill>
                  <a:schemeClr val="bg1">
                    <a:lumMod val="95000"/>
                    <a:lumOff val="5000"/>
                  </a:schemeClr>
                </a:solidFill>
                <a:latin typeface="Segoe UI Historic" panose="020B0502040204020203" pitchFamily="34" charset="0"/>
              </a:rPr>
              <a:t>bệnh</a:t>
            </a:r>
            <a:r>
              <a:rPr lang="en-US" b="0" dirty="0">
                <a:solidFill>
                  <a:schemeClr val="bg1">
                    <a:lumMod val="95000"/>
                    <a:lumOff val="5000"/>
                  </a:schemeClr>
                </a:solidFill>
                <a:latin typeface="Segoe UI Historic" panose="020B0502040204020203" pitchFamily="34" charset="0"/>
              </a:rPr>
              <a:t> Covid-19</a:t>
            </a:r>
            <a:endParaRPr lang="en-US" b="0" dirty="0">
              <a:solidFill>
                <a:schemeClr val="bg1">
                  <a:lumMod val="95000"/>
                  <a:lumOff val="5000"/>
                </a:schemeClr>
              </a:solidFill>
            </a:endParaRPr>
          </a:p>
        </p:txBody>
      </p:sp>
      <p:sp>
        <p:nvSpPr>
          <p:cNvPr id="9" name="Rectangle 2">
            <a:extLst>
              <a:ext uri="{FF2B5EF4-FFF2-40B4-BE49-F238E27FC236}">
                <a16:creationId xmlns:a16="http://schemas.microsoft.com/office/drawing/2014/main" id="{D9E56BED-F391-430B-AF71-33C4D31ECA12}"/>
              </a:ext>
            </a:extLst>
          </p:cNvPr>
          <p:cNvSpPr txBox="1">
            <a:spLocks/>
          </p:cNvSpPr>
          <p:nvPr/>
        </p:nvSpPr>
        <p:spPr>
          <a:xfrm>
            <a:off x="2675429" y="4166771"/>
            <a:ext cx="6316171" cy="2386429"/>
          </a:xfrm>
          <a:prstGeom prst="rect">
            <a:avLst/>
          </a:prstGeom>
          <a:noFill/>
        </p:spPr>
        <p:txBody>
          <a:bodyPr vert="horz" anchor="t">
            <a:normAutofit/>
          </a:bodyPr>
          <a:lstStyle>
            <a:lvl1pPr marL="0" marR="36576" indent="0" algn="l" rtl="0" eaLnBrk="1" latinLnBrk="0" hangingPunct="1">
              <a:spcBef>
                <a:spcPts val="0"/>
              </a:spcBef>
              <a:spcAft>
                <a:spcPts val="1000"/>
              </a:spcAft>
              <a:buClr>
                <a:schemeClr val="accent1"/>
              </a:buClr>
              <a:buSzPct val="80000"/>
              <a:buFont typeface="Arial" panose="020B0604020202020204" pitchFamily="34" charset="0"/>
              <a:buNone/>
              <a:defRPr sz="2800" kern="1200">
                <a:ln>
                  <a:noFill/>
                </a:ln>
                <a:solidFill>
                  <a:schemeClr val="bg2">
                    <a:lumMod val="75000"/>
                    <a:lumOff val="25000"/>
                  </a:schemeClr>
                </a:solidFill>
                <a:latin typeface="+mn-lt"/>
                <a:ea typeface="+mn-ea"/>
                <a:cs typeface="+mn-cs"/>
              </a:defRPr>
            </a:lvl1pPr>
            <a:lvl2pPr marL="457200" indent="0" algn="ctr" rtl="0" eaLnBrk="1" latinLnBrk="0" hangingPunct="1">
              <a:spcBef>
                <a:spcPct val="20000"/>
              </a:spcBef>
              <a:spcAft>
                <a:spcPts val="1000"/>
              </a:spcAft>
              <a:buClr>
                <a:schemeClr val="accent1"/>
              </a:buClr>
              <a:buSzPct val="95000"/>
              <a:buFont typeface="Arial" panose="020B0604020202020204" pitchFamily="34" charset="0"/>
              <a:buNone/>
              <a:defRPr sz="2400" kern="1200">
                <a:solidFill>
                  <a:schemeClr val="bg2"/>
                </a:solidFill>
                <a:latin typeface="+mn-lt"/>
                <a:ea typeface="+mn-ea"/>
                <a:cs typeface="+mn-cs"/>
              </a:defRPr>
            </a:lvl2pPr>
            <a:lvl3pPr marL="914400" indent="0" algn="ctr" rtl="0" eaLnBrk="1" latinLnBrk="0" hangingPunct="1">
              <a:spcBef>
                <a:spcPct val="20000"/>
              </a:spcBef>
              <a:spcAft>
                <a:spcPts val="1000"/>
              </a:spcAft>
              <a:buClr>
                <a:schemeClr val="accent1"/>
              </a:buClr>
              <a:buFont typeface="Arial" panose="020B0604020202020204" pitchFamily="34" charset="0"/>
              <a:buNone/>
              <a:defRPr sz="2000" kern="1200">
                <a:solidFill>
                  <a:schemeClr val="bg2"/>
                </a:solidFill>
                <a:latin typeface="+mn-lt"/>
                <a:ea typeface="+mn-ea"/>
                <a:cs typeface="+mn-cs"/>
              </a:defRPr>
            </a:lvl3pPr>
            <a:lvl4pPr marL="1371600" indent="0" algn="ctr"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4pPr>
            <a:lvl5pPr marL="1828800" indent="0" algn="ctr"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5pPr>
            <a:lvl6pPr marL="2286000" indent="0" algn="ctr" rtl="0" eaLnBrk="1" latinLnBrk="0" hangingPunct="1">
              <a:spcBef>
                <a:spcPct val="20000"/>
              </a:spcBef>
              <a:buClr>
                <a:schemeClr val="accent1">
                  <a:tint val="75000"/>
                </a:schemeClr>
              </a:buClr>
              <a:buFont typeface="Wingdings 2"/>
              <a:buNone/>
              <a:defRPr sz="1800" kern="1200">
                <a:solidFill>
                  <a:schemeClr val="tx1"/>
                </a:solidFill>
                <a:latin typeface="+mn-lt"/>
                <a:ea typeface="+mn-ea"/>
                <a:cs typeface="+mn-cs"/>
              </a:defRPr>
            </a:lvl6pPr>
            <a:lvl7pPr marL="2743200" indent="0" algn="ctr" rtl="0" eaLnBrk="1" latinLnBrk="0" hangingPunct="1">
              <a:spcBef>
                <a:spcPct val="20000"/>
              </a:spcBef>
              <a:buClr>
                <a:schemeClr val="accent1">
                  <a:tint val="75000"/>
                </a:schemeClr>
              </a:buClr>
              <a:buFont typeface="Wingdings 2"/>
              <a:buNone/>
              <a:defRPr sz="1600" kern="1200">
                <a:solidFill>
                  <a:schemeClr val="tx1"/>
                </a:solidFill>
                <a:latin typeface="+mn-lt"/>
                <a:ea typeface="+mn-ea"/>
                <a:cs typeface="+mn-cs"/>
              </a:defRPr>
            </a:lvl7pPr>
            <a:lvl8pPr marL="3200400" indent="0" algn="ctr" rtl="0" eaLnBrk="1" latinLnBrk="0" hangingPunct="1">
              <a:spcBef>
                <a:spcPct val="20000"/>
              </a:spcBef>
              <a:buClr>
                <a:schemeClr val="accent1">
                  <a:tint val="75000"/>
                </a:schemeClr>
              </a:buClr>
              <a:buFont typeface="Wingdings 2"/>
              <a:buNone/>
              <a:defRPr sz="1600" kern="1200">
                <a:solidFill>
                  <a:schemeClr val="tx1"/>
                </a:solidFill>
                <a:latin typeface="+mn-lt"/>
                <a:ea typeface="+mn-ea"/>
                <a:cs typeface="+mn-cs"/>
              </a:defRPr>
            </a:lvl8pPr>
            <a:lvl9pPr marL="3657600" indent="0" algn="ctr" rtl="0" eaLnBrk="1" latinLnBrk="0" hangingPunct="1">
              <a:spcBef>
                <a:spcPct val="20000"/>
              </a:spcBef>
              <a:buClr>
                <a:schemeClr val="accent1">
                  <a:tint val="75000"/>
                </a:schemeClr>
              </a:buClr>
              <a:buFont typeface="Wingdings 2"/>
              <a:buNone/>
              <a:defRPr sz="1600" kern="1200">
                <a:solidFill>
                  <a:schemeClr val="tx1"/>
                </a:solidFill>
                <a:latin typeface="+mn-lt"/>
                <a:ea typeface="+mn-ea"/>
                <a:cs typeface="+mn-cs"/>
              </a:defRPr>
            </a:lvl9pPr>
          </a:lstStyle>
          <a:p>
            <a:r>
              <a:rPr lang="en-US" dirty="0">
                <a:solidFill>
                  <a:srgbClr val="00B050"/>
                </a:solidFill>
              </a:rPr>
              <a:t> 1. Nguyễn Minh Sơn - 20110713</a:t>
            </a:r>
          </a:p>
          <a:p>
            <a:r>
              <a:rPr lang="en-US" dirty="0">
                <a:solidFill>
                  <a:srgbClr val="00B050"/>
                </a:solidFill>
              </a:rPr>
              <a:t> 2. </a:t>
            </a:r>
            <a:r>
              <a:rPr lang="en-US" dirty="0" err="1">
                <a:solidFill>
                  <a:srgbClr val="00B050"/>
                </a:solidFill>
              </a:rPr>
              <a:t>Đỗ</a:t>
            </a:r>
            <a:r>
              <a:rPr lang="en-US" dirty="0">
                <a:solidFill>
                  <a:srgbClr val="00B050"/>
                </a:solidFill>
              </a:rPr>
              <a:t> Minh </a:t>
            </a:r>
            <a:r>
              <a:rPr lang="en-US" dirty="0" err="1">
                <a:solidFill>
                  <a:srgbClr val="00B050"/>
                </a:solidFill>
              </a:rPr>
              <a:t>Dũng</a:t>
            </a:r>
            <a:r>
              <a:rPr lang="en-US" dirty="0">
                <a:solidFill>
                  <a:srgbClr val="00B050"/>
                </a:solidFill>
              </a:rPr>
              <a:t> - 20110620</a:t>
            </a:r>
          </a:p>
          <a:p>
            <a:r>
              <a:rPr lang="en-US" dirty="0">
                <a:solidFill>
                  <a:srgbClr val="00B050"/>
                </a:solidFill>
              </a:rPr>
              <a:t> 3. Nguyễn </a:t>
            </a:r>
            <a:r>
              <a:rPr lang="en-US" dirty="0" err="1">
                <a:solidFill>
                  <a:srgbClr val="00B050"/>
                </a:solidFill>
              </a:rPr>
              <a:t>Thái</a:t>
            </a:r>
            <a:r>
              <a:rPr lang="en-US" dirty="0">
                <a:solidFill>
                  <a:srgbClr val="00B050"/>
                </a:solidFill>
              </a:rPr>
              <a:t> </a:t>
            </a:r>
            <a:r>
              <a:rPr lang="en-US" dirty="0" err="1">
                <a:solidFill>
                  <a:srgbClr val="00B050"/>
                </a:solidFill>
              </a:rPr>
              <a:t>Ngọc</a:t>
            </a:r>
            <a:r>
              <a:rPr lang="en-US" dirty="0">
                <a:solidFill>
                  <a:srgbClr val="00B050"/>
                </a:solidFill>
              </a:rPr>
              <a:t> </a:t>
            </a:r>
            <a:r>
              <a:rPr lang="en-US" dirty="0" err="1">
                <a:solidFill>
                  <a:srgbClr val="00B050"/>
                </a:solidFill>
              </a:rPr>
              <a:t>Tân</a:t>
            </a:r>
            <a:r>
              <a:rPr lang="en-US" dirty="0">
                <a:solidFill>
                  <a:srgbClr val="00B050"/>
                </a:solidFill>
              </a:rPr>
              <a:t> - 20110719</a:t>
            </a:r>
          </a:p>
          <a:p>
            <a:r>
              <a:rPr lang="en-US" dirty="0">
                <a:solidFill>
                  <a:srgbClr val="00B050"/>
                </a:solidFill>
              </a:rPr>
              <a:t> 4. Lê Anh </a:t>
            </a:r>
            <a:r>
              <a:rPr lang="en-US" dirty="0" err="1">
                <a:solidFill>
                  <a:srgbClr val="00B050"/>
                </a:solidFill>
              </a:rPr>
              <a:t>Nhân</a:t>
            </a:r>
            <a:r>
              <a:rPr lang="en-US" dirty="0">
                <a:solidFill>
                  <a:srgbClr val="00B050"/>
                </a:solidFill>
              </a:rPr>
              <a:t> - 20110689</a:t>
            </a:r>
          </a:p>
        </p:txBody>
      </p:sp>
      <p:sp>
        <p:nvSpPr>
          <p:cNvPr id="2" name="TextBox 1">
            <a:extLst>
              <a:ext uri="{FF2B5EF4-FFF2-40B4-BE49-F238E27FC236}">
                <a16:creationId xmlns:a16="http://schemas.microsoft.com/office/drawing/2014/main" id="{F4B69F39-A9AA-49EA-9C3D-FA03D794829E}"/>
              </a:ext>
            </a:extLst>
          </p:cNvPr>
          <p:cNvSpPr txBox="1"/>
          <p:nvPr/>
        </p:nvSpPr>
        <p:spPr>
          <a:xfrm>
            <a:off x="6866429" y="3505200"/>
            <a:ext cx="2056973" cy="646331"/>
          </a:xfrm>
          <a:prstGeom prst="rect">
            <a:avLst/>
          </a:prstGeom>
          <a:noFill/>
        </p:spPr>
        <p:txBody>
          <a:bodyPr wrap="none" rtlCol="0">
            <a:spAutoFit/>
          </a:bodyPr>
          <a:lstStyle/>
          <a:p>
            <a:r>
              <a:rPr lang="en-US" sz="3600" dirty="0" err="1">
                <a:solidFill>
                  <a:schemeClr val="accent5">
                    <a:lumMod val="60000"/>
                    <a:lumOff val="40000"/>
                  </a:schemeClr>
                </a:solidFill>
              </a:rPr>
              <a:t>Nhóm</a:t>
            </a:r>
            <a:r>
              <a:rPr lang="en-US" sz="3600" dirty="0">
                <a:solidFill>
                  <a:schemeClr val="accent5">
                    <a:lumMod val="60000"/>
                    <a:lumOff val="40000"/>
                  </a:schemeClr>
                </a:solidFill>
              </a:rPr>
              <a:t> 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4" y="381198"/>
            <a:ext cx="8305799" cy="675926"/>
          </a:xfrm>
        </p:spPr>
        <p:txBody>
          <a:bodyPr/>
          <a:lstStyle/>
          <a:p>
            <a:r>
              <a:rPr lang="en-US" dirty="0" err="1"/>
              <a:t>Phân</a:t>
            </a:r>
            <a:r>
              <a:rPr lang="en-US" dirty="0"/>
              <a:t> </a:t>
            </a:r>
            <a:r>
              <a:rPr lang="en-US" dirty="0" err="1"/>
              <a:t>tích</a:t>
            </a:r>
            <a:r>
              <a:rPr lang="en-US" dirty="0"/>
              <a:t> </a:t>
            </a:r>
            <a:r>
              <a:rPr lang="en-US" dirty="0" err="1"/>
              <a:t>câu</a:t>
            </a:r>
            <a:r>
              <a:rPr lang="en-US" dirty="0"/>
              <a:t> </a:t>
            </a:r>
            <a:r>
              <a:rPr lang="en-US" dirty="0" err="1"/>
              <a:t>hỏi</a:t>
            </a:r>
            <a:r>
              <a:rPr lang="en-US" dirty="0"/>
              <a:t> </a:t>
            </a:r>
            <a:r>
              <a:rPr lang="en-US" dirty="0" err="1"/>
              <a:t>nghiên</a:t>
            </a:r>
            <a:r>
              <a:rPr lang="en-US" dirty="0"/>
              <a:t> </a:t>
            </a:r>
            <a:r>
              <a:rPr lang="en-US" dirty="0" err="1"/>
              <a:t>cứu</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10</a:t>
            </a:fld>
            <a:endParaRPr lang="en-US" dirty="0"/>
          </a:p>
        </p:txBody>
      </p:sp>
      <p:sp>
        <p:nvSpPr>
          <p:cNvPr id="3" name="Rectangle 2"/>
          <p:cNvSpPr>
            <a:spLocks noGrp="1"/>
          </p:cNvSpPr>
          <p:nvPr>
            <p:ph idx="1"/>
          </p:nvPr>
        </p:nvSpPr>
        <p:spPr>
          <a:xfrm>
            <a:off x="457200" y="1057124"/>
            <a:ext cx="8305800" cy="5627681"/>
          </a:xfrm>
        </p:spPr>
        <p:txBody>
          <a:bodyPr>
            <a:noAutofit/>
          </a:bodyPr>
          <a:lstStyle/>
          <a:p>
            <a:pPr marL="342900" marR="0" lvl="0" indent="-342900">
              <a:spcBef>
                <a:spcPts val="0"/>
              </a:spcBef>
              <a:spcAft>
                <a:spcPts val="1200"/>
              </a:spcAft>
              <a:tabLst>
                <a:tab pos="457200" algn="l"/>
              </a:tabLst>
            </a:pP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Câu</a:t>
            </a:r>
            <a:r>
              <a:rPr lang="en-US" sz="2200" b="1" dirty="0">
                <a:solidFill>
                  <a:srgbClr val="00B050"/>
                </a:solidFill>
                <a:effectLst/>
                <a:latin typeface="+mj-lt"/>
                <a:ea typeface="Times New Roman" panose="02020603050405020304" pitchFamily="18" charset="0"/>
              </a:rPr>
              <a:t> 1</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Số</a:t>
            </a:r>
            <a:r>
              <a:rPr lang="en-US" sz="2200" dirty="0">
                <a:solidFill>
                  <a:srgbClr val="00B050"/>
                </a:solidFill>
                <a:effectLst/>
                <a:latin typeface="+mj-lt"/>
                <a:ea typeface="Times New Roman" panose="02020603050405020304" pitchFamily="18" charset="0"/>
              </a:rPr>
              <a:t> ca </a:t>
            </a:r>
            <a:r>
              <a:rPr lang="en-US" sz="2200" dirty="0" err="1">
                <a:solidFill>
                  <a:srgbClr val="00B050"/>
                </a:solidFill>
                <a:effectLst/>
                <a:latin typeface="+mj-lt"/>
                <a:ea typeface="Times New Roman" panose="02020603050405020304" pitchFamily="18" charset="0"/>
              </a:rPr>
              <a:t>mắc</a:t>
            </a:r>
            <a:r>
              <a:rPr lang="en-US" sz="2200" dirty="0">
                <a:solidFill>
                  <a:srgbClr val="00B050"/>
                </a:solidFill>
                <a:effectLst/>
                <a:latin typeface="+mj-lt"/>
                <a:ea typeface="Times New Roman" panose="02020603050405020304" pitchFamily="18" charset="0"/>
              </a:rPr>
              <a:t> Covid-19 </a:t>
            </a:r>
            <a:r>
              <a:rPr lang="en-US" sz="2200" dirty="0" err="1">
                <a:solidFill>
                  <a:srgbClr val="00B050"/>
                </a:solidFill>
                <a:effectLst/>
                <a:latin typeface="+mj-lt"/>
                <a:ea typeface="Times New Roman" panose="02020603050405020304" pitchFamily="18" charset="0"/>
              </a:rPr>
              <a:t>có</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sự</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khác</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biệt</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giữa</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các</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châu</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lục</a:t>
            </a:r>
            <a:r>
              <a:rPr lang="en-US" sz="2200" dirty="0">
                <a:solidFill>
                  <a:srgbClr val="00B050"/>
                </a:solidFill>
                <a:effectLst/>
                <a:latin typeface="+mj-lt"/>
                <a:ea typeface="Times New Roman" panose="02020603050405020304" pitchFamily="18" charset="0"/>
              </a:rPr>
              <a:t> hay </a:t>
            </a:r>
            <a:r>
              <a:rPr lang="en-US" sz="2200" dirty="0" err="1">
                <a:solidFill>
                  <a:srgbClr val="00B050"/>
                </a:solidFill>
                <a:effectLst/>
                <a:latin typeface="+mj-lt"/>
                <a:ea typeface="Times New Roman" panose="02020603050405020304" pitchFamily="18" charset="0"/>
              </a:rPr>
              <a:t>không</a:t>
            </a:r>
            <a:r>
              <a:rPr lang="en-US" sz="2200" dirty="0">
                <a:solidFill>
                  <a:srgbClr val="00B050"/>
                </a:solidFill>
                <a:effectLst/>
                <a:latin typeface="+mj-lt"/>
                <a:ea typeface="Times New Roman" panose="02020603050405020304" pitchFamily="18" charset="0"/>
              </a:rPr>
              <a:t> ? </a:t>
            </a:r>
            <a:r>
              <a:rPr lang="en-US" sz="2200" b="1" dirty="0">
                <a:solidFill>
                  <a:srgbClr val="00B050"/>
                </a:solidFill>
                <a:effectLst/>
                <a:latin typeface="+mj-lt"/>
                <a:ea typeface="Times New Roman" panose="02020603050405020304" pitchFamily="18" charset="0"/>
              </a:rPr>
              <a:t>(X: Continent)</a:t>
            </a:r>
            <a:r>
              <a:rPr lang="en-US" sz="2200" dirty="0">
                <a:solidFill>
                  <a:srgbClr val="00B050"/>
                </a:solidFill>
                <a:effectLst/>
                <a:latin typeface="+mj-lt"/>
                <a:ea typeface="Times New Roman" panose="02020603050405020304" pitchFamily="18" charset="0"/>
              </a:rPr>
              <a:t> </a:t>
            </a:r>
            <a:r>
              <a:rPr lang="en-US" sz="2200" b="1" dirty="0">
                <a:solidFill>
                  <a:srgbClr val="00B050"/>
                </a:solidFill>
                <a:effectLst/>
                <a:latin typeface="+mj-lt"/>
                <a:ea typeface="Times New Roman" panose="02020603050405020304" pitchFamily="18" charset="0"/>
              </a:rPr>
              <a:t>(Y: </a:t>
            </a:r>
            <a:r>
              <a:rPr lang="en-US" sz="2200" b="1" dirty="0" err="1">
                <a:solidFill>
                  <a:srgbClr val="00B050"/>
                </a:solidFill>
                <a:effectLst/>
                <a:latin typeface="+mj-lt"/>
                <a:ea typeface="Times New Roman" panose="02020603050405020304" pitchFamily="18" charset="0"/>
              </a:rPr>
              <a:t>TotalCases</a:t>
            </a:r>
            <a:r>
              <a:rPr lang="en-US" sz="2200" b="1" dirty="0">
                <a:solidFill>
                  <a:srgbClr val="00B050"/>
                </a:solidFill>
                <a:effectLst/>
                <a:latin typeface="+mj-lt"/>
                <a:ea typeface="Times New Roman" panose="02020603050405020304" pitchFamily="18" charset="0"/>
              </a:rPr>
              <a:t>)</a:t>
            </a:r>
            <a:endParaRPr lang="en-US" sz="2200" dirty="0">
              <a:solidFill>
                <a:srgbClr val="00B050"/>
              </a:solidFill>
              <a:effectLst/>
              <a:latin typeface="+mj-lt"/>
              <a:ea typeface="Times New Roman" panose="02020603050405020304" pitchFamily="18" charset="0"/>
            </a:endParaRPr>
          </a:p>
          <a:p>
            <a:pPr marL="228600" marR="0">
              <a:spcBef>
                <a:spcPts val="0"/>
              </a:spcBef>
              <a:spcAft>
                <a:spcPts val="1200"/>
              </a:spcAft>
            </a:pP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Với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câu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hỏi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này</a:t>
            </a:r>
            <a:r>
              <a:rPr lang="en-US" sz="2200" dirty="0">
                <a:solidFill>
                  <a:srgbClr val="000000"/>
                </a:solidFill>
                <a:effectLst/>
                <a:latin typeface="+mj-lt"/>
                <a:ea typeface="Times New Roman" panose="02020603050405020304" pitchFamily="18" charset="0"/>
              </a:rPr>
              <a:t>, ta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tìm</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hiểu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mối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quan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hệ</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giữa</a:t>
            </a:r>
            <a:r>
              <a:rPr lang="en-US" sz="2200" dirty="0">
                <a:solidFill>
                  <a:srgbClr val="000000"/>
                </a:solidFill>
                <a:effectLst/>
                <a:latin typeface="+mj-lt"/>
                <a:ea typeface="Times New Roman" panose="02020603050405020304" pitchFamily="18" charset="0"/>
              </a:rPr>
              <a:t> 2 </a:t>
            </a:r>
            <a:r>
              <a:rPr lang="en-US" sz="2200" dirty="0" err="1">
                <a:solidFill>
                  <a:srgbClr val="000000"/>
                </a:solidFill>
                <a:effectLst/>
                <a:latin typeface="+mj-lt"/>
                <a:ea typeface="Times New Roman" panose="02020603050405020304" pitchFamily="18" charset="0"/>
              </a:rPr>
              <a:t>biến</a:t>
            </a:r>
            <a:r>
              <a:rPr lang="en-US" sz="2200" dirty="0">
                <a:solidFill>
                  <a:srgbClr val="000000"/>
                </a:solidFill>
                <a:effectLst/>
                <a:latin typeface="+mj-lt"/>
                <a:ea typeface="Times New Roman" panose="02020603050405020304" pitchFamily="18" charset="0"/>
              </a:rPr>
              <a:t> </a:t>
            </a:r>
            <a:r>
              <a:rPr lang="en-US" sz="2200" b="1" dirty="0">
                <a:solidFill>
                  <a:srgbClr val="000000"/>
                </a:solidFill>
                <a:effectLst/>
                <a:latin typeface="+mj-lt"/>
                <a:ea typeface="Times New Roman" panose="02020603050405020304" pitchFamily="18" charset="0"/>
              </a:rPr>
              <a:t>Continent</a:t>
            </a:r>
            <a:r>
              <a:rPr lang="en-US" sz="2200" dirty="0">
                <a:solidFill>
                  <a:srgbClr val="000000"/>
                </a:solidFill>
                <a:effectLst/>
                <a:latin typeface="+mj-lt"/>
                <a:ea typeface="Times New Roman" panose="02020603050405020304" pitchFamily="18" charset="0"/>
              </a:rPr>
              <a:t> ( </a:t>
            </a:r>
            <a:r>
              <a:rPr lang="en-US" sz="2200" dirty="0" err="1">
                <a:solidFill>
                  <a:srgbClr val="000000"/>
                </a:solidFill>
                <a:effectLst/>
                <a:latin typeface="+mj-lt"/>
                <a:ea typeface="Times New Roman" panose="02020603050405020304" pitchFamily="18" charset="0"/>
              </a:rPr>
              <a:t>biến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phân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loại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và</a:t>
            </a:r>
            <a:r>
              <a:rPr lang="en-US" sz="2200" dirty="0">
                <a:solidFill>
                  <a:srgbClr val="000000"/>
                </a:solidFill>
                <a:effectLst/>
                <a:latin typeface="+mj-lt"/>
                <a:ea typeface="Times New Roman" panose="02020603050405020304" pitchFamily="18" charset="0"/>
              </a:rPr>
              <a:t> </a:t>
            </a:r>
            <a:r>
              <a:rPr lang="en-US" sz="2200" b="1" dirty="0" err="1">
                <a:solidFill>
                  <a:srgbClr val="000000"/>
                </a:solidFill>
                <a:effectLst/>
                <a:latin typeface="+mj-lt"/>
                <a:ea typeface="Times New Roman" panose="02020603050405020304" pitchFamily="18" charset="0"/>
              </a:rPr>
              <a:t>TotalCases</a:t>
            </a:r>
            <a:r>
              <a:rPr lang="en-US" sz="2200" dirty="0">
                <a:solidFill>
                  <a:srgbClr val="000000"/>
                </a:solidFill>
                <a:effectLst/>
                <a:latin typeface="+mj-lt"/>
                <a:ea typeface="Times New Roman" panose="02020603050405020304" pitchFamily="18" charset="0"/>
              </a:rPr>
              <a:t> ( </a:t>
            </a:r>
            <a:r>
              <a:rPr lang="en-US" sz="2200" dirty="0" err="1">
                <a:solidFill>
                  <a:srgbClr val="000000"/>
                </a:solidFill>
                <a:effectLst/>
                <a:latin typeface="+mj-lt"/>
                <a:ea typeface="Times New Roman" panose="02020603050405020304" pitchFamily="18" charset="0"/>
              </a:rPr>
              <a:t>biến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 </a:t>
            </a:r>
            <a:r>
              <a:rPr lang="en-US" sz="2200" dirty="0" err="1">
                <a:solidFill>
                  <a:srgbClr val="000000"/>
                </a:solidFill>
                <a:effectLst/>
                <a:latin typeface="+mj-lt"/>
                <a:ea typeface="Times New Roman" panose="02020603050405020304" pitchFamily="18" charset="0"/>
              </a:rPr>
              <a:t>thông</a:t>
            </a:r>
            <a:r>
              <a:rPr lang="en-US" sz="2200" dirty="0">
                <a:solidFill>
                  <a:srgbClr val="000000"/>
                </a:solidFill>
                <a:effectLst/>
                <a:latin typeface="+mj-lt"/>
                <a:ea typeface="Times New Roman" panose="02020603050405020304" pitchFamily="18" charset="0"/>
              </a:rPr>
              <a:t> qua </a:t>
            </a:r>
            <a:r>
              <a:rPr lang="en-US" sz="2200" dirty="0" err="1">
                <a:solidFill>
                  <a:srgbClr val="000000"/>
                </a:solidFill>
                <a:effectLst/>
                <a:latin typeface="+mj-lt"/>
                <a:ea typeface="Times New Roman" panose="02020603050405020304" pitchFamily="18" charset="0"/>
              </a:rPr>
              <a:t>biểu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đồ</a:t>
            </a:r>
            <a:r>
              <a:rPr lang="en-US" sz="2200" dirty="0">
                <a:solidFill>
                  <a:srgbClr val="000000"/>
                </a:solidFill>
                <a:effectLst/>
                <a:latin typeface="+mj-lt"/>
                <a:ea typeface="Times New Roman" panose="02020603050405020304" pitchFamily="18" charset="0"/>
              </a:rPr>
              <a:t> boxplot </a:t>
            </a:r>
            <a:r>
              <a:rPr lang="en-US" sz="2200" dirty="0" err="1">
                <a:solidFill>
                  <a:srgbClr val="000000"/>
                </a:solidFill>
                <a:effectLst/>
                <a:latin typeface="+mj-lt"/>
                <a:ea typeface="Times New Roman" panose="02020603050405020304" pitchFamily="18" charset="0"/>
              </a:rPr>
              <a:t>để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cái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nhìn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sơ</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lược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về</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mối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liên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hệ</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giữa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ca </a:t>
            </a:r>
            <a:r>
              <a:rPr lang="en-US" sz="2200" dirty="0" err="1">
                <a:solidFill>
                  <a:srgbClr val="000000"/>
                </a:solidFill>
                <a:effectLst/>
                <a:latin typeface="+mj-lt"/>
                <a:ea typeface="Times New Roman" panose="02020603050405020304" pitchFamily="18" charset="0"/>
              </a:rPr>
              <a:t>mắc</a:t>
            </a:r>
            <a:r>
              <a:rPr lang="en-US" sz="2200" dirty="0">
                <a:solidFill>
                  <a:srgbClr val="000000"/>
                </a:solidFill>
                <a:effectLst/>
                <a:latin typeface="+mj-lt"/>
                <a:ea typeface="Times New Roman" panose="02020603050405020304" pitchFamily="18" charset="0"/>
              </a:rPr>
              <a:t> Covid-19 </a:t>
            </a:r>
            <a:r>
              <a:rPr lang="en-US" sz="2200" dirty="0" err="1">
                <a:solidFill>
                  <a:srgbClr val="000000"/>
                </a:solidFill>
                <a:effectLst/>
                <a:latin typeface="+mj-lt"/>
                <a:ea typeface="Times New Roman" panose="02020603050405020304" pitchFamily="18" charset="0"/>
              </a:rPr>
              <a:t>của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các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châu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lục</a:t>
            </a:r>
            <a:r>
              <a:rPr lang="en-US" sz="2200" dirty="0">
                <a:solidFill>
                  <a:srgbClr val="000000"/>
                </a:solidFill>
                <a:effectLst/>
                <a:latin typeface="+mj-lt"/>
                <a:ea typeface="Times New Roman" panose="02020603050405020304" pitchFamily="18" charset="0"/>
              </a:rPr>
              <a:t>. </a:t>
            </a:r>
            <a:endParaRPr lang="en-US" sz="2200" dirty="0">
              <a:effectLst/>
              <a:latin typeface="+mj-lt"/>
              <a:ea typeface="Times New Roman" panose="02020603050405020304" pitchFamily="18" charset="0"/>
            </a:endParaRPr>
          </a:p>
          <a:p>
            <a:pPr marL="228600" marR="0">
              <a:spcBef>
                <a:spcPts val="0"/>
              </a:spcBef>
              <a:spcAft>
                <a:spcPts val="1200"/>
              </a:spcAft>
            </a:pPr>
            <a:r>
              <a:rPr lang="en-US" sz="2200" dirty="0">
                <a:solidFill>
                  <a:srgbClr val="000000"/>
                </a:solidFill>
                <a:latin typeface="+mj-lt"/>
                <a:ea typeface="Times New Roman" panose="02020603050405020304" pitchFamily="18" charset="0"/>
              </a:rPr>
              <a:t>	</a:t>
            </a:r>
            <a:r>
              <a:rPr lang="en-US" sz="2200" dirty="0">
                <a:solidFill>
                  <a:srgbClr val="000000"/>
                </a:solidFill>
                <a:effectLst/>
                <a:latin typeface="+mj-lt"/>
                <a:ea typeface="Times New Roman" panose="02020603050405020304" pitchFamily="18" charset="0"/>
              </a:rPr>
              <a:t>Sau </a:t>
            </a:r>
            <a:r>
              <a:rPr lang="en-US" sz="2200" dirty="0" err="1">
                <a:solidFill>
                  <a:srgbClr val="000000"/>
                </a:solidFill>
                <a:effectLst/>
                <a:latin typeface="+mj-lt"/>
                <a:ea typeface="Times New Roman" panose="02020603050405020304" pitchFamily="18" charset="0"/>
              </a:rPr>
              <a:t>đó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khẳng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định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được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ca </a:t>
            </a:r>
            <a:r>
              <a:rPr lang="en-US" sz="2200" dirty="0" err="1">
                <a:solidFill>
                  <a:srgbClr val="000000"/>
                </a:solidFill>
                <a:effectLst/>
                <a:latin typeface="+mj-lt"/>
                <a:ea typeface="Times New Roman" panose="02020603050405020304" pitchFamily="18" charset="0"/>
              </a:rPr>
              <a:t>mắc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phụ</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thuộc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vào</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từng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châu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lục</a:t>
            </a:r>
            <a:r>
              <a:rPr lang="en-US" sz="2200" dirty="0">
                <a:solidFill>
                  <a:srgbClr val="000000"/>
                </a:solidFill>
                <a:effectLst/>
                <a:latin typeface="+mj-lt"/>
                <a:ea typeface="Times New Roman" panose="02020603050405020304" pitchFamily="18" charset="0"/>
              </a:rPr>
              <a:t> hay </a:t>
            </a:r>
            <a:r>
              <a:rPr lang="en-US" sz="2200" dirty="0" err="1">
                <a:solidFill>
                  <a:srgbClr val="000000"/>
                </a:solidFill>
                <a:effectLst/>
                <a:latin typeface="+mj-lt"/>
                <a:ea typeface="Times New Roman" panose="02020603050405020304" pitchFamily="18" charset="0"/>
              </a:rPr>
              <a:t>không</a:t>
            </a:r>
            <a:r>
              <a:rPr lang="en-US" sz="2200" dirty="0">
                <a:solidFill>
                  <a:srgbClr val="000000"/>
                </a:solidFill>
                <a:effectLst/>
                <a:latin typeface="+mj-lt"/>
                <a:ea typeface="Times New Roman" panose="02020603050405020304" pitchFamily="18" charset="0"/>
              </a:rPr>
              <a:t>, ta </a:t>
            </a:r>
            <a:r>
              <a:rPr lang="en-US" sz="2200" dirty="0" err="1">
                <a:solidFill>
                  <a:srgbClr val="000000"/>
                </a:solidFill>
                <a:effectLst/>
                <a:latin typeface="+mj-lt"/>
                <a:ea typeface="Times New Roman" panose="02020603050405020304" pitchFamily="18" charset="0"/>
              </a:rPr>
              <a:t>xác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định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đây</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là</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suy</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luận</a:t>
            </a:r>
            <a:r>
              <a:rPr lang="en-US" sz="2200" dirty="0">
                <a:solidFill>
                  <a:srgbClr val="000000"/>
                </a:solidFill>
                <a:effectLst/>
                <a:latin typeface="+mj-lt"/>
                <a:ea typeface="Times New Roman" panose="02020603050405020304" pitchFamily="18" charset="0"/>
              </a:rPr>
              <a:t>: C </a:t>
            </a:r>
            <a:r>
              <a:rPr lang="en-US" sz="2200" dirty="0">
                <a:solidFill>
                  <a:srgbClr val="000000"/>
                </a:solidFill>
                <a:effectLst/>
                <a:latin typeface="+mj-lt"/>
                <a:ea typeface="Times New Roman" panose="02020603050405020304" pitchFamily="18" charset="0"/>
                <a:sym typeface="Wingdings" panose="05000000000000000000" pitchFamily="2" charset="2"/>
              </a:rPr>
              <a:t></a:t>
            </a:r>
            <a:r>
              <a:rPr lang="en-US" sz="2200" dirty="0">
                <a:solidFill>
                  <a:srgbClr val="000000"/>
                </a:solidFill>
                <a:effectLst/>
                <a:latin typeface="+mj-lt"/>
                <a:ea typeface="Times New Roman" panose="02020603050405020304" pitchFamily="18" charset="0"/>
              </a:rPr>
              <a:t> Q: </a:t>
            </a:r>
            <a:r>
              <a:rPr lang="en-US" sz="2200" dirty="0" err="1">
                <a:solidFill>
                  <a:srgbClr val="000000"/>
                </a:solidFill>
                <a:effectLst/>
                <a:latin typeface="+mj-lt"/>
                <a:ea typeface="Times New Roman" panose="02020603050405020304" pitchFamily="18" charset="0"/>
              </a:rPr>
              <a:t>nhiều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nhóm</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độc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lập</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mỗi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nhóm</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là</a:t>
            </a:r>
            <a:r>
              <a:rPr lang="en-US" sz="2200" dirty="0">
                <a:solidFill>
                  <a:srgbClr val="000000"/>
                </a:solidFill>
                <a:effectLst/>
                <a:latin typeface="+mj-lt"/>
                <a:ea typeface="Times New Roman" panose="02020603050405020304" pitchFamily="18" charset="0"/>
              </a:rPr>
              <a:t> 1 </a:t>
            </a:r>
            <a:r>
              <a:rPr lang="en-US" sz="2200" dirty="0" err="1">
                <a:solidFill>
                  <a:srgbClr val="000000"/>
                </a:solidFill>
                <a:effectLst/>
                <a:latin typeface="+mj-lt"/>
                <a:ea typeface="Times New Roman" panose="02020603050405020304" pitchFamily="18" charset="0"/>
              </a:rPr>
              <a:t>châu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lục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gồm</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nhiều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nhiều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nước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Tiếp</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theo</a:t>
            </a:r>
            <a:r>
              <a:rPr lang="en-US" sz="2200" dirty="0">
                <a:solidFill>
                  <a:srgbClr val="000000"/>
                </a:solidFill>
                <a:effectLst/>
                <a:latin typeface="+mj-lt"/>
                <a:ea typeface="Times New Roman" panose="02020603050405020304" pitchFamily="18" charset="0"/>
              </a:rPr>
              <a:t>, ta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thực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hiện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thống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kê</a:t>
            </a:r>
            <a:r>
              <a:rPr lang="en-US" sz="2200" dirty="0">
                <a:solidFill>
                  <a:srgbClr val="000000"/>
                </a:solidFill>
                <a:effectLst/>
                <a:latin typeface="+mj-lt"/>
                <a:ea typeface="Times New Roman" panose="02020603050405020304" pitchFamily="18" charset="0"/>
              </a:rPr>
              <a:t> ANOVA F-test </a:t>
            </a:r>
            <a:r>
              <a:rPr lang="en-US" sz="2200" dirty="0" err="1">
                <a:solidFill>
                  <a:srgbClr val="000000"/>
                </a:solidFill>
                <a:effectLst/>
                <a:latin typeface="+mj-lt"/>
                <a:ea typeface="Times New Roman" panose="02020603050405020304" pitchFamily="18" charset="0"/>
              </a:rPr>
              <a:t>để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tìm</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được</a:t>
            </a:r>
            <a:r>
              <a:rPr lang="en-US" sz="2200" dirty="0">
                <a:solidFill>
                  <a:srgbClr val="000000"/>
                </a:solidFill>
                <a:effectLst/>
                <a:latin typeface="+mj-lt"/>
                <a:ea typeface="Times New Roman" panose="02020603050405020304" pitchFamily="18" charset="0"/>
              </a:rPr>
              <a:t> p-value, </a:t>
            </a:r>
            <a:r>
              <a:rPr lang="en-US" sz="2200" dirty="0" err="1">
                <a:solidFill>
                  <a:srgbClr val="000000"/>
                </a:solidFill>
                <a:effectLst/>
                <a:latin typeface="+mj-lt"/>
                <a:ea typeface="Times New Roman" panose="02020603050405020304" pitchFamily="18" charset="0"/>
              </a:rPr>
              <a:t>sau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kết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luận</a:t>
            </a:r>
            <a:r>
              <a:rPr lang="en-US" sz="2200" dirty="0">
                <a:solidFill>
                  <a:srgbClr val="000000"/>
                </a:solidFill>
                <a:effectLst/>
                <a:latin typeface="+mj-lt"/>
                <a:ea typeface="Times New Roman" panose="02020603050405020304" pitchFamily="18" charset="0"/>
              </a:rPr>
              <a:t> 2 </a:t>
            </a:r>
            <a:r>
              <a:rPr lang="en-US" sz="2200" dirty="0" err="1">
                <a:solidFill>
                  <a:srgbClr val="000000"/>
                </a:solidFill>
                <a:effectLst/>
                <a:latin typeface="+mj-lt"/>
                <a:ea typeface="Times New Roman" panose="02020603050405020304" pitchFamily="18" charset="0"/>
              </a:rPr>
              <a:t>biến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phụ</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thuộc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nhau</a:t>
            </a:r>
            <a:r>
              <a:rPr lang="en-US" sz="2200" dirty="0">
                <a:solidFill>
                  <a:srgbClr val="000000"/>
                </a:solidFill>
                <a:effectLst/>
                <a:latin typeface="+mj-lt"/>
                <a:ea typeface="Times New Roman" panose="02020603050405020304" pitchFamily="18" charset="0"/>
              </a:rPr>
              <a:t> hay </a:t>
            </a:r>
            <a:r>
              <a:rPr lang="en-US" sz="2200" dirty="0" err="1">
                <a:solidFill>
                  <a:srgbClr val="000000"/>
                </a:solidFill>
                <a:effectLst/>
                <a:latin typeface="+mj-lt"/>
                <a:ea typeface="Times New Roman" panose="02020603050405020304" pitchFamily="18" charset="0"/>
              </a:rPr>
              <a:t>không</a:t>
            </a:r>
            <a:r>
              <a:rPr lang="en-US" sz="2200" dirty="0">
                <a:solidFill>
                  <a:srgbClr val="000000"/>
                </a:solidFill>
                <a:effectLst/>
                <a:latin typeface="+mj-lt"/>
                <a:ea typeface="Times New Roman" panose="02020603050405020304" pitchFamily="18" charset="0"/>
              </a:rPr>
              <a:t>?</a:t>
            </a:r>
            <a:endParaRPr lang="en-US" sz="2200" dirty="0">
              <a:effectLst/>
              <a:latin typeface="+mj-lt"/>
              <a:ea typeface="Times New Roman" panose="02020603050405020304" pitchFamily="18" charset="0"/>
            </a:endParaRPr>
          </a:p>
          <a:p>
            <a:pPr marL="406908" indent="-342900">
              <a:buFontTx/>
              <a:buChar char="-"/>
            </a:pPr>
            <a:endParaRPr lang="en-US" sz="1600" dirty="0">
              <a:latin typeface="+mj-lt"/>
            </a:endParaRPr>
          </a:p>
        </p:txBody>
      </p:sp>
    </p:spTree>
    <p:extLst>
      <p:ext uri="{BB962C8B-B14F-4D97-AF65-F5344CB8AC3E}">
        <p14:creationId xmlns:p14="http://schemas.microsoft.com/office/powerpoint/2010/main" val="1656828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4" y="381198"/>
            <a:ext cx="8305799" cy="675926"/>
          </a:xfrm>
        </p:spPr>
        <p:txBody>
          <a:bodyPr/>
          <a:lstStyle/>
          <a:p>
            <a:r>
              <a:rPr lang="en-US" dirty="0" err="1"/>
              <a:t>Phân</a:t>
            </a:r>
            <a:r>
              <a:rPr lang="en-US" dirty="0"/>
              <a:t> </a:t>
            </a:r>
            <a:r>
              <a:rPr lang="en-US" dirty="0" err="1"/>
              <a:t>tích</a:t>
            </a:r>
            <a:r>
              <a:rPr lang="en-US" dirty="0"/>
              <a:t> </a:t>
            </a:r>
            <a:r>
              <a:rPr lang="en-US" dirty="0" err="1"/>
              <a:t>câu</a:t>
            </a:r>
            <a:r>
              <a:rPr lang="en-US" dirty="0"/>
              <a:t> </a:t>
            </a:r>
            <a:r>
              <a:rPr lang="en-US" dirty="0" err="1"/>
              <a:t>hỏi</a:t>
            </a:r>
            <a:r>
              <a:rPr lang="en-US" dirty="0"/>
              <a:t> </a:t>
            </a:r>
            <a:r>
              <a:rPr lang="en-US" dirty="0" err="1"/>
              <a:t>nghiên</a:t>
            </a:r>
            <a:r>
              <a:rPr lang="en-US" dirty="0"/>
              <a:t> </a:t>
            </a:r>
            <a:r>
              <a:rPr lang="en-US" dirty="0" err="1"/>
              <a:t>cứu</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11</a:t>
            </a:fld>
            <a:endParaRPr lang="en-US" dirty="0"/>
          </a:p>
        </p:txBody>
      </p:sp>
      <p:sp>
        <p:nvSpPr>
          <p:cNvPr id="3" name="Rectangle 2"/>
          <p:cNvSpPr>
            <a:spLocks noGrp="1"/>
          </p:cNvSpPr>
          <p:nvPr>
            <p:ph idx="1"/>
          </p:nvPr>
        </p:nvSpPr>
        <p:spPr>
          <a:xfrm>
            <a:off x="457200" y="1057124"/>
            <a:ext cx="8305800" cy="5627681"/>
          </a:xfrm>
        </p:spPr>
        <p:txBody>
          <a:bodyPr>
            <a:noAutofit/>
          </a:bodyPr>
          <a:lstStyle/>
          <a:p>
            <a:pPr marL="342900" marR="0" lvl="0" indent="-342900">
              <a:spcBef>
                <a:spcPts val="0"/>
              </a:spcBef>
              <a:spcAft>
                <a:spcPts val="1200"/>
              </a:spcAft>
              <a:tabLst>
                <a:tab pos="457200" algn="l"/>
              </a:tabLst>
            </a:pP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Câu</a:t>
            </a:r>
            <a:r>
              <a:rPr lang="en-US" sz="2200" b="1" dirty="0">
                <a:solidFill>
                  <a:srgbClr val="00B050"/>
                </a:solidFill>
                <a:effectLst/>
                <a:latin typeface="+mj-lt"/>
                <a:ea typeface="Times New Roman" panose="02020603050405020304" pitchFamily="18" charset="0"/>
              </a:rPr>
              <a:t> 2</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Có</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phải</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các</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nước</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có</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nền</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kinh</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tế</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phát</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triển</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thu</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nhập</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cao</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thì</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dịch</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bệnh</a:t>
            </a:r>
            <a:r>
              <a:rPr lang="en-US" sz="2200" dirty="0">
                <a:solidFill>
                  <a:srgbClr val="00B050"/>
                </a:solidFill>
                <a:effectLst/>
                <a:latin typeface="+mj-lt"/>
                <a:ea typeface="Times New Roman" panose="02020603050405020304" pitchFamily="18" charset="0"/>
              </a:rPr>
              <a:t> Covid-19 </a:t>
            </a:r>
            <a:r>
              <a:rPr lang="en-US" sz="2200" dirty="0" err="1">
                <a:solidFill>
                  <a:srgbClr val="00B050"/>
                </a:solidFill>
                <a:effectLst/>
                <a:latin typeface="+mj-lt"/>
                <a:ea typeface="Times New Roman" panose="02020603050405020304" pitchFamily="18" charset="0"/>
              </a:rPr>
              <a:t>sẽ</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ít</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nghiêm</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trọng</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hơn</a:t>
            </a:r>
            <a:r>
              <a:rPr lang="en-US" sz="2200" dirty="0">
                <a:solidFill>
                  <a:srgbClr val="00B050"/>
                </a:solidFill>
                <a:effectLst/>
                <a:latin typeface="+mj-lt"/>
                <a:ea typeface="Times New Roman" panose="02020603050405020304" pitchFamily="18" charset="0"/>
              </a:rPr>
              <a:t> so </a:t>
            </a:r>
            <a:r>
              <a:rPr lang="en-US" sz="2200" dirty="0" err="1">
                <a:solidFill>
                  <a:srgbClr val="00B050"/>
                </a:solidFill>
                <a:effectLst/>
                <a:latin typeface="+mj-lt"/>
                <a:ea typeface="Times New Roman" panose="02020603050405020304" pitchFamily="18" charset="0"/>
              </a:rPr>
              <a:t>với</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có</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nền</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kinh</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tế</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phát</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triển</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kém</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hơn</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thu</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nhập</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thấp</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hơn</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không</a:t>
            </a:r>
            <a:r>
              <a:rPr lang="en-US" sz="2200" dirty="0">
                <a:solidFill>
                  <a:srgbClr val="00B050"/>
                </a:solidFill>
                <a:effectLst/>
                <a:latin typeface="+mj-lt"/>
                <a:ea typeface="Times New Roman" panose="02020603050405020304" pitchFamily="18" charset="0"/>
              </a:rPr>
              <a:t> ? </a:t>
            </a:r>
            <a:r>
              <a:rPr lang="en-US" sz="2200" b="1" dirty="0">
                <a:solidFill>
                  <a:srgbClr val="00B050"/>
                </a:solidFill>
                <a:effectLst/>
                <a:latin typeface="+mj-lt"/>
                <a:ea typeface="Times New Roman" panose="02020603050405020304" pitchFamily="18" charset="0"/>
              </a:rPr>
              <a:t>(X: Continent, Location, </a:t>
            </a:r>
            <a:r>
              <a:rPr lang="en-US" sz="2200" b="1" dirty="0" err="1">
                <a:solidFill>
                  <a:srgbClr val="00B050"/>
                </a:solidFill>
                <a:effectLst/>
                <a:latin typeface="+mj-lt"/>
                <a:ea typeface="Times New Roman" panose="02020603050405020304" pitchFamily="18" charset="0"/>
              </a:rPr>
              <a:t>TotalCases</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TotalDeaths</a:t>
            </a:r>
            <a:r>
              <a:rPr lang="en-US" sz="2200" b="1" dirty="0">
                <a:solidFill>
                  <a:srgbClr val="00B050"/>
                </a:solidFill>
                <a:effectLst/>
                <a:latin typeface="+mj-lt"/>
                <a:ea typeface="Times New Roman" panose="02020603050405020304" pitchFamily="18" charset="0"/>
              </a:rPr>
              <a:t>)</a:t>
            </a:r>
            <a:r>
              <a:rPr lang="en-US" sz="2200" dirty="0">
                <a:solidFill>
                  <a:srgbClr val="00B050"/>
                </a:solidFill>
                <a:effectLst/>
                <a:latin typeface="+mj-lt"/>
                <a:ea typeface="Times New Roman" panose="02020603050405020304" pitchFamily="18" charset="0"/>
              </a:rPr>
              <a:t> </a:t>
            </a:r>
            <a:r>
              <a:rPr lang="en-US" sz="2200" b="1" dirty="0">
                <a:solidFill>
                  <a:srgbClr val="00B050"/>
                </a:solidFill>
                <a:effectLst/>
                <a:latin typeface="+mj-lt"/>
                <a:ea typeface="Times New Roman" panose="02020603050405020304" pitchFamily="18" charset="0"/>
              </a:rPr>
              <a:t>(Y: True/False)</a:t>
            </a:r>
            <a:endParaRPr lang="en-US" sz="2200" dirty="0">
              <a:solidFill>
                <a:srgbClr val="00B050"/>
              </a:solidFill>
              <a:effectLst/>
              <a:latin typeface="+mj-lt"/>
              <a:ea typeface="Times New Roman" panose="02020603050405020304" pitchFamily="18" charset="0"/>
            </a:endParaRPr>
          </a:p>
          <a:p>
            <a:pPr marL="228600" marR="0">
              <a:spcBef>
                <a:spcPts val="0"/>
              </a:spcBef>
              <a:spcAft>
                <a:spcPts val="1200"/>
              </a:spcAft>
            </a:pP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Những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nước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nền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kinh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tế</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phát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triển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thường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sẽ</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hệ</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thống</a:t>
            </a:r>
            <a:r>
              <a:rPr lang="en-US" sz="2200" dirty="0">
                <a:solidFill>
                  <a:srgbClr val="000000"/>
                </a:solidFill>
                <a:effectLst/>
                <a:latin typeface="+mj-lt"/>
                <a:ea typeface="Times New Roman" panose="02020603050405020304" pitchFamily="18" charset="0"/>
              </a:rPr>
              <a:t> y </a:t>
            </a:r>
            <a:r>
              <a:rPr lang="en-US" sz="2200" dirty="0" err="1">
                <a:solidFill>
                  <a:srgbClr val="000000"/>
                </a:solidFill>
                <a:effectLst/>
                <a:latin typeface="+mj-lt"/>
                <a:ea typeface="Times New Roman" panose="02020603050405020304" pitchFamily="18" charset="0"/>
              </a:rPr>
              <a:t>tế</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tốt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hơn</a:t>
            </a:r>
            <a:r>
              <a:rPr lang="en-US" sz="2200" dirty="0">
                <a:solidFill>
                  <a:srgbClr val="000000"/>
                </a:solidFill>
                <a:effectLst/>
                <a:latin typeface="+mj-lt"/>
                <a:ea typeface="Times New Roman" panose="02020603050405020304" pitchFamily="18" charset="0"/>
              </a:rPr>
              <a:t>. Ta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nhận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thấy</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những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nước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thuộc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châu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Âu</a:t>
            </a:r>
            <a:r>
              <a:rPr lang="en-US" sz="2200" dirty="0">
                <a:solidFill>
                  <a:srgbClr val="000000"/>
                </a:solidFill>
                <a:effectLst/>
                <a:latin typeface="+mj-lt"/>
                <a:ea typeface="Times New Roman" panose="02020603050405020304" pitchFamily="18" charset="0"/>
              </a:rPr>
              <a:t> (Anh, </a:t>
            </a:r>
            <a:r>
              <a:rPr lang="en-US" sz="2200" dirty="0" err="1">
                <a:solidFill>
                  <a:srgbClr val="000000"/>
                </a:solidFill>
                <a:effectLst/>
                <a:latin typeface="+mj-lt"/>
                <a:ea typeface="Times New Roman" panose="02020603050405020304" pitchFamily="18" charset="0"/>
              </a:rPr>
              <a:t>Đức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châu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Mỹ</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Hoa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Kỳ</a:t>
            </a:r>
            <a:r>
              <a:rPr lang="en-US" sz="2200" dirty="0">
                <a:solidFill>
                  <a:srgbClr val="000000"/>
                </a:solidFill>
                <a:effectLst/>
                <a:latin typeface="+mj-lt"/>
                <a:ea typeface="Times New Roman" panose="02020603050405020304" pitchFamily="18" charset="0"/>
              </a:rPr>
              <a:t>, Canada..) </a:t>
            </a:r>
            <a:r>
              <a:rPr lang="en-US" sz="2200" dirty="0" err="1">
                <a:solidFill>
                  <a:srgbClr val="000000"/>
                </a:solidFill>
                <a:effectLst/>
                <a:latin typeface="+mj-lt"/>
                <a:ea typeface="Times New Roman" panose="02020603050405020304" pitchFamily="18" charset="0"/>
              </a:rPr>
              <a:t>thường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nền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kinh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tế</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phát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triển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hơn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các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khu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vực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còn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lại</a:t>
            </a:r>
            <a:r>
              <a:rPr lang="en-US" sz="2200" dirty="0">
                <a:solidFill>
                  <a:srgbClr val="000000"/>
                </a:solidFill>
                <a:effectLst/>
                <a:latin typeface="+mj-lt"/>
                <a:ea typeface="Times New Roman" panose="02020603050405020304" pitchFamily="18" charset="0"/>
              </a:rPr>
              <a:t>. Ta </a:t>
            </a:r>
            <a:r>
              <a:rPr lang="en-US" sz="2200" dirty="0" err="1">
                <a:solidFill>
                  <a:srgbClr val="000000"/>
                </a:solidFill>
                <a:effectLst/>
                <a:latin typeface="+mj-lt"/>
                <a:ea typeface="Times New Roman" panose="02020603050405020304" pitchFamily="18" charset="0"/>
              </a:rPr>
              <a:t>xem</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xét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tình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hình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dịch</a:t>
            </a:r>
            <a:r>
              <a:rPr lang="en-US" sz="2200" dirty="0">
                <a:solidFill>
                  <a:srgbClr val="000000"/>
                </a:solidFill>
                <a:effectLst/>
                <a:latin typeface="+mj-lt"/>
                <a:ea typeface="Times New Roman" panose="02020603050405020304" pitchFamily="18" charset="0"/>
              </a:rPr>
              <a:t> Covid-19 </a:t>
            </a:r>
            <a:r>
              <a:rPr lang="en-US" sz="2200" dirty="0" err="1">
                <a:solidFill>
                  <a:srgbClr val="000000"/>
                </a:solidFill>
                <a:effectLst/>
                <a:latin typeface="+mj-lt"/>
                <a:ea typeface="Times New Roman" panose="02020603050405020304" pitchFamily="18" charset="0"/>
              </a:rPr>
              <a:t>tại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châu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Âu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Mỹ</a:t>
            </a:r>
            <a:r>
              <a:rPr lang="en-US" sz="2200" dirty="0">
                <a:solidFill>
                  <a:srgbClr val="000000"/>
                </a:solidFill>
                <a:effectLst/>
                <a:latin typeface="+mj-lt"/>
                <a:ea typeface="Times New Roman" panose="02020603050405020304" pitchFamily="18" charset="0"/>
              </a:rPr>
              <a:t> so </a:t>
            </a:r>
            <a:r>
              <a:rPr lang="en-US" sz="2200" dirty="0" err="1">
                <a:solidFill>
                  <a:srgbClr val="000000"/>
                </a:solidFill>
                <a:effectLst/>
                <a:latin typeface="+mj-lt"/>
                <a:ea typeface="Times New Roman" panose="02020603050405020304" pitchFamily="18" charset="0"/>
              </a:rPr>
              <a:t>với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các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châu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lục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còn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lại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đồng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thời</a:t>
            </a:r>
            <a:r>
              <a:rPr lang="en-US" sz="2200" dirty="0">
                <a:solidFill>
                  <a:srgbClr val="000000"/>
                </a:solidFill>
                <a:effectLst/>
                <a:latin typeface="+mj-lt"/>
                <a:ea typeface="Times New Roman" panose="02020603050405020304" pitchFamily="18" charset="0"/>
              </a:rPr>
              <a:t> so </a:t>
            </a:r>
            <a:r>
              <a:rPr lang="en-US" sz="2200" dirty="0" err="1">
                <a:solidFill>
                  <a:srgbClr val="000000"/>
                </a:solidFill>
                <a:effectLst/>
                <a:latin typeface="+mj-lt"/>
                <a:ea typeface="Times New Roman" panose="02020603050405020304" pitchFamily="18" charset="0"/>
              </a:rPr>
              <a:t>sánh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nhận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xét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về</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tình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dịch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ca </a:t>
            </a:r>
            <a:r>
              <a:rPr lang="en-US" sz="2200" dirty="0" err="1">
                <a:solidFill>
                  <a:srgbClr val="000000"/>
                </a:solidFill>
                <a:effectLst/>
                <a:latin typeface="+mj-lt"/>
                <a:ea typeface="Times New Roman" panose="02020603050405020304" pitchFamily="18" charset="0"/>
              </a:rPr>
              <a:t>mắc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tử</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vong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của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các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nước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đứng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đầu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về</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nền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kinh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tế</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như</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Mỹ</a:t>
            </a:r>
            <a:r>
              <a:rPr lang="en-US" sz="2200" dirty="0">
                <a:solidFill>
                  <a:srgbClr val="000000"/>
                </a:solidFill>
                <a:effectLst/>
                <a:latin typeface="+mj-lt"/>
                <a:ea typeface="Times New Roman" panose="02020603050405020304" pitchFamily="18" charset="0"/>
              </a:rPr>
              <a:t>, Anh, </a:t>
            </a:r>
            <a:r>
              <a:rPr lang="en-US" sz="2200" dirty="0" err="1">
                <a:solidFill>
                  <a:srgbClr val="000000"/>
                </a:solidFill>
                <a:effectLst/>
                <a:latin typeface="+mj-lt"/>
                <a:ea typeface="Times New Roman" panose="02020603050405020304" pitchFamily="18" charset="0"/>
              </a:rPr>
              <a:t>Đức</a:t>
            </a:r>
            <a:r>
              <a:rPr lang="en-US" sz="2200" dirty="0">
                <a:solidFill>
                  <a:srgbClr val="000000"/>
                </a:solidFill>
                <a:effectLst/>
                <a:latin typeface="+mj-lt"/>
                <a:ea typeface="Times New Roman" panose="02020603050405020304" pitchFamily="18" charset="0"/>
              </a:rPr>
              <a:t>…</a:t>
            </a:r>
            <a:endParaRPr lang="en-US" sz="2200" dirty="0">
              <a:effectLst/>
              <a:latin typeface="+mj-lt"/>
              <a:ea typeface="Times New Roman" panose="02020603050405020304" pitchFamily="18" charset="0"/>
            </a:endParaRPr>
          </a:p>
          <a:p>
            <a:pPr marL="406908" indent="-342900">
              <a:buFontTx/>
              <a:buChar char="-"/>
            </a:pPr>
            <a:endParaRPr lang="en-US" sz="2200" dirty="0">
              <a:latin typeface="+mj-lt"/>
            </a:endParaRPr>
          </a:p>
        </p:txBody>
      </p:sp>
    </p:spTree>
    <p:extLst>
      <p:ext uri="{BB962C8B-B14F-4D97-AF65-F5344CB8AC3E}">
        <p14:creationId xmlns:p14="http://schemas.microsoft.com/office/powerpoint/2010/main" val="129783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4" y="381198"/>
            <a:ext cx="8305799" cy="675926"/>
          </a:xfrm>
        </p:spPr>
        <p:txBody>
          <a:bodyPr/>
          <a:lstStyle/>
          <a:p>
            <a:r>
              <a:rPr lang="en-US" dirty="0" err="1"/>
              <a:t>Phân</a:t>
            </a:r>
            <a:r>
              <a:rPr lang="en-US" dirty="0"/>
              <a:t> </a:t>
            </a:r>
            <a:r>
              <a:rPr lang="en-US" dirty="0" err="1"/>
              <a:t>tích</a:t>
            </a:r>
            <a:r>
              <a:rPr lang="en-US" dirty="0"/>
              <a:t> </a:t>
            </a:r>
            <a:r>
              <a:rPr lang="en-US" dirty="0" err="1"/>
              <a:t>câu</a:t>
            </a:r>
            <a:r>
              <a:rPr lang="en-US" dirty="0"/>
              <a:t> </a:t>
            </a:r>
            <a:r>
              <a:rPr lang="en-US" dirty="0" err="1"/>
              <a:t>hỏi</a:t>
            </a:r>
            <a:r>
              <a:rPr lang="en-US" dirty="0"/>
              <a:t> </a:t>
            </a:r>
            <a:r>
              <a:rPr lang="en-US" dirty="0" err="1"/>
              <a:t>nghiên</a:t>
            </a:r>
            <a:r>
              <a:rPr lang="en-US" dirty="0"/>
              <a:t> </a:t>
            </a:r>
            <a:r>
              <a:rPr lang="en-US" dirty="0" err="1"/>
              <a:t>cứu</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12</a:t>
            </a:fld>
            <a:endParaRPr lang="en-US" dirty="0"/>
          </a:p>
        </p:txBody>
      </p:sp>
      <p:sp>
        <p:nvSpPr>
          <p:cNvPr id="3" name="Rectangle 2"/>
          <p:cNvSpPr>
            <a:spLocks noGrp="1"/>
          </p:cNvSpPr>
          <p:nvPr>
            <p:ph idx="1"/>
          </p:nvPr>
        </p:nvSpPr>
        <p:spPr>
          <a:xfrm>
            <a:off x="457200" y="1057124"/>
            <a:ext cx="8305800" cy="5627681"/>
          </a:xfrm>
        </p:spPr>
        <p:txBody>
          <a:bodyPr>
            <a:noAutofit/>
          </a:bodyPr>
          <a:lstStyle/>
          <a:p>
            <a:pPr marL="342900" marR="0" lvl="0" indent="-342900">
              <a:spcBef>
                <a:spcPts val="0"/>
              </a:spcBef>
              <a:spcAft>
                <a:spcPts val="1200"/>
              </a:spcAft>
              <a:tabLst>
                <a:tab pos="457200" algn="l"/>
              </a:tabLst>
            </a:pP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Câu</a:t>
            </a:r>
            <a:r>
              <a:rPr lang="en-US" sz="2200" b="1" dirty="0">
                <a:solidFill>
                  <a:srgbClr val="00B050"/>
                </a:solidFill>
                <a:effectLst/>
                <a:latin typeface="+mj-lt"/>
                <a:ea typeface="Times New Roman" panose="02020603050405020304" pitchFamily="18" charset="0"/>
              </a:rPr>
              <a:t> 3</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Dân</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số</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có</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phải</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là</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nguyên</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nhân</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dẫn</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tới</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việc</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gia</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tăng</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số</a:t>
            </a:r>
            <a:r>
              <a:rPr lang="en-US" sz="2200" dirty="0">
                <a:solidFill>
                  <a:srgbClr val="00B050"/>
                </a:solidFill>
                <a:effectLst/>
                <a:latin typeface="+mj-lt"/>
                <a:ea typeface="Times New Roman" panose="02020603050405020304" pitchFamily="18" charset="0"/>
              </a:rPr>
              <a:t> ca </a:t>
            </a:r>
            <a:r>
              <a:rPr lang="en-US" sz="2200" dirty="0" err="1">
                <a:solidFill>
                  <a:srgbClr val="00B050"/>
                </a:solidFill>
                <a:effectLst/>
                <a:latin typeface="+mj-lt"/>
                <a:ea typeface="Times New Roman" panose="02020603050405020304" pitchFamily="18" charset="0"/>
              </a:rPr>
              <a:t>mắc</a:t>
            </a:r>
            <a:r>
              <a:rPr lang="en-US" sz="2200" dirty="0">
                <a:solidFill>
                  <a:srgbClr val="00B050"/>
                </a:solidFill>
                <a:effectLst/>
                <a:latin typeface="+mj-lt"/>
                <a:ea typeface="Times New Roman" panose="02020603050405020304" pitchFamily="18" charset="0"/>
              </a:rPr>
              <a:t> ở </a:t>
            </a:r>
            <a:r>
              <a:rPr lang="en-US" sz="2200" dirty="0" err="1">
                <a:solidFill>
                  <a:srgbClr val="00B050"/>
                </a:solidFill>
                <a:effectLst/>
                <a:latin typeface="+mj-lt"/>
                <a:ea typeface="Times New Roman" panose="02020603050405020304" pitchFamily="18" charset="0"/>
              </a:rPr>
              <a:t>các</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nước</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châu</a:t>
            </a:r>
            <a:r>
              <a:rPr lang="en-US" sz="2200" dirty="0">
                <a:solidFill>
                  <a:srgbClr val="00B050"/>
                </a:solidFill>
                <a:effectLst/>
                <a:latin typeface="+mj-lt"/>
                <a:ea typeface="Times New Roman" panose="02020603050405020304" pitchFamily="18" charset="0"/>
              </a:rPr>
              <a:t> Á ? </a:t>
            </a:r>
            <a:r>
              <a:rPr lang="en-US" sz="2200" b="1" dirty="0">
                <a:solidFill>
                  <a:srgbClr val="00B050"/>
                </a:solidFill>
                <a:effectLst/>
                <a:latin typeface="+mj-lt"/>
                <a:ea typeface="Times New Roman" panose="02020603050405020304" pitchFamily="18" charset="0"/>
              </a:rPr>
              <a:t>(X</a:t>
            </a:r>
            <a:r>
              <a:rPr lang="en-US" sz="2200" b="1">
                <a:solidFill>
                  <a:srgbClr val="00B050"/>
                </a:solidFill>
                <a:effectLst/>
                <a:latin typeface="+mj-lt"/>
                <a:ea typeface="Times New Roman" panose="02020603050405020304" pitchFamily="18" charset="0"/>
              </a:rPr>
              <a:t>: Population)</a:t>
            </a:r>
            <a:r>
              <a:rPr lang="en-US" sz="2200">
                <a:solidFill>
                  <a:srgbClr val="00B050"/>
                </a:solidFill>
                <a:effectLst/>
                <a:latin typeface="+mj-lt"/>
                <a:ea typeface="Times New Roman" panose="02020603050405020304" pitchFamily="18" charset="0"/>
              </a:rPr>
              <a:t> </a:t>
            </a:r>
            <a:r>
              <a:rPr lang="en-US" sz="2200" b="1" dirty="0">
                <a:solidFill>
                  <a:srgbClr val="00B050"/>
                </a:solidFill>
                <a:effectLst/>
                <a:latin typeface="+mj-lt"/>
                <a:ea typeface="Times New Roman" panose="02020603050405020304" pitchFamily="18" charset="0"/>
              </a:rPr>
              <a:t>(Y: </a:t>
            </a:r>
            <a:r>
              <a:rPr lang="en-US" sz="2200" b="1" dirty="0" err="1">
                <a:solidFill>
                  <a:srgbClr val="00B050"/>
                </a:solidFill>
                <a:effectLst/>
                <a:latin typeface="+mj-lt"/>
                <a:ea typeface="Times New Roman" panose="02020603050405020304" pitchFamily="18" charset="0"/>
              </a:rPr>
              <a:t>TotalCases</a:t>
            </a:r>
            <a:r>
              <a:rPr lang="en-US" sz="2200" b="1" dirty="0">
                <a:solidFill>
                  <a:srgbClr val="00B050"/>
                </a:solidFill>
                <a:effectLst/>
                <a:latin typeface="+mj-lt"/>
                <a:ea typeface="Times New Roman" panose="02020603050405020304" pitchFamily="18" charset="0"/>
              </a:rPr>
              <a:t>)</a:t>
            </a:r>
            <a:endParaRPr lang="en-US" sz="2200" dirty="0">
              <a:solidFill>
                <a:srgbClr val="00B050"/>
              </a:solidFill>
              <a:effectLst/>
              <a:latin typeface="+mj-lt"/>
              <a:ea typeface="Times New Roman" panose="02020603050405020304" pitchFamily="18" charset="0"/>
            </a:endParaRPr>
          </a:p>
          <a:p>
            <a:pPr marL="228600" marR="0">
              <a:spcBef>
                <a:spcPts val="0"/>
              </a:spcBef>
              <a:spcAft>
                <a:spcPts val="1200"/>
              </a:spcAft>
            </a:pP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Dân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đông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làm</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cho</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mọi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người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tiếp</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xúc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với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nhau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gần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hơn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điều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dẫn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tới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lây</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lan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dịch</a:t>
            </a:r>
            <a:r>
              <a:rPr lang="en-US" sz="2200" dirty="0">
                <a:solidFill>
                  <a:srgbClr val="000000"/>
                </a:solidFill>
                <a:effectLst/>
                <a:latin typeface="+mj-lt"/>
                <a:ea typeface="Times New Roman" panose="02020603050405020304" pitchFamily="18" charset="0"/>
              </a:rPr>
              <a:t> Covid-19 </a:t>
            </a:r>
            <a:r>
              <a:rPr lang="en-US" sz="2200" dirty="0" err="1">
                <a:solidFill>
                  <a:srgbClr val="000000"/>
                </a:solidFill>
                <a:effectLst/>
                <a:latin typeface="+mj-lt"/>
                <a:ea typeface="Times New Roman" panose="02020603050405020304" pitchFamily="18" charset="0"/>
              </a:rPr>
              <a:t>dễ</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hơn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xem</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xét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sự</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phụ</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thuộc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của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dân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vào</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ca </a:t>
            </a:r>
            <a:r>
              <a:rPr lang="en-US" sz="2200" dirty="0" err="1">
                <a:solidFill>
                  <a:srgbClr val="000000"/>
                </a:solidFill>
                <a:effectLst/>
                <a:latin typeface="+mj-lt"/>
                <a:ea typeface="Times New Roman" panose="02020603050405020304" pitchFamily="18" charset="0"/>
              </a:rPr>
              <a:t>mắc</a:t>
            </a:r>
            <a:r>
              <a:rPr lang="en-US" sz="2200" dirty="0">
                <a:solidFill>
                  <a:srgbClr val="000000"/>
                </a:solidFill>
                <a:effectLst/>
                <a:latin typeface="+mj-lt"/>
                <a:ea typeface="Times New Roman" panose="02020603050405020304" pitchFamily="18" charset="0"/>
              </a:rPr>
              <a:t>, ta </a:t>
            </a:r>
            <a:r>
              <a:rPr lang="en-US" sz="2200" dirty="0" err="1">
                <a:solidFill>
                  <a:srgbClr val="000000"/>
                </a:solidFill>
                <a:effectLst/>
                <a:latin typeface="+mj-lt"/>
                <a:ea typeface="Times New Roman" panose="02020603050405020304" pitchFamily="18" charset="0"/>
              </a:rPr>
              <a:t>sẽ</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xem</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xét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mối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quan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hệ</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giữa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hai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biến</a:t>
            </a:r>
            <a:r>
              <a:rPr lang="en-US" sz="2200" dirty="0">
                <a:solidFill>
                  <a:srgbClr val="000000"/>
                </a:solidFill>
                <a:effectLst/>
                <a:latin typeface="+mj-lt"/>
                <a:ea typeface="Times New Roman" panose="02020603050405020304" pitchFamily="18" charset="0"/>
              </a:rPr>
              <a:t>: Q </a:t>
            </a:r>
            <a:r>
              <a:rPr lang="en-US" sz="2200" dirty="0">
                <a:solidFill>
                  <a:srgbClr val="000000"/>
                </a:solidFill>
                <a:effectLst/>
                <a:latin typeface="+mj-lt"/>
                <a:ea typeface="Times New Roman" panose="02020603050405020304" pitchFamily="18" charset="0"/>
                <a:sym typeface="Wingdings" panose="05000000000000000000" pitchFamily="2" charset="2"/>
              </a:rPr>
              <a:t></a:t>
            </a:r>
            <a:r>
              <a:rPr lang="en-US" sz="2200" dirty="0">
                <a:solidFill>
                  <a:srgbClr val="000000"/>
                </a:solidFill>
                <a:effectLst/>
                <a:latin typeface="+mj-lt"/>
                <a:ea typeface="Times New Roman" panose="02020603050405020304" pitchFamily="18" charset="0"/>
              </a:rPr>
              <a:t> Q. Ta </a:t>
            </a:r>
            <a:r>
              <a:rPr lang="en-US" sz="2200" dirty="0" err="1">
                <a:solidFill>
                  <a:srgbClr val="000000"/>
                </a:solidFill>
                <a:effectLst/>
                <a:latin typeface="+mj-lt"/>
                <a:ea typeface="Times New Roman" panose="02020603050405020304" pitchFamily="18" charset="0"/>
              </a:rPr>
              <a:t>vẽ</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biểu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đồ</a:t>
            </a:r>
            <a:r>
              <a:rPr lang="en-US" sz="2200" dirty="0">
                <a:solidFill>
                  <a:srgbClr val="000000"/>
                </a:solidFill>
                <a:effectLst/>
                <a:latin typeface="+mj-lt"/>
                <a:ea typeface="Times New Roman" panose="02020603050405020304" pitchFamily="18" charset="0"/>
              </a:rPr>
              <a:t> Scatter </a:t>
            </a:r>
            <a:r>
              <a:rPr lang="en-US" sz="2200" dirty="0" err="1">
                <a:solidFill>
                  <a:srgbClr val="000000"/>
                </a:solidFill>
                <a:effectLst/>
                <a:latin typeface="+mj-lt"/>
                <a:ea typeface="Times New Roman" panose="02020603050405020304" pitchFamily="18" charset="0"/>
              </a:rPr>
              <a:t>để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hiện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mối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quan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hệ</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giữa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hai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biến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nhận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xét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về</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mức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độ</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tập</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trung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dữ</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liệu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tính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hệ</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tương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quan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xem</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xét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hai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biến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mối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quan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hệ</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tuyến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tính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mạnh</a:t>
            </a:r>
            <a:r>
              <a:rPr lang="en-US" sz="2200" dirty="0">
                <a:solidFill>
                  <a:srgbClr val="000000"/>
                </a:solidFill>
                <a:effectLst/>
                <a:latin typeface="+mj-lt"/>
                <a:ea typeface="Times New Roman" panose="02020603050405020304" pitchFamily="18" charset="0"/>
              </a:rPr>
              <a:t> hay </a:t>
            </a:r>
            <a:r>
              <a:rPr lang="en-US" sz="2200" dirty="0" err="1">
                <a:solidFill>
                  <a:srgbClr val="000000"/>
                </a:solidFill>
                <a:effectLst/>
                <a:latin typeface="+mj-lt"/>
                <a:ea typeface="Times New Roman" panose="02020603050405020304" pitchFamily="18" charset="0"/>
              </a:rPr>
              <a:t>yếu</a:t>
            </a:r>
            <a:endParaRPr lang="en-US" sz="2200" dirty="0">
              <a:effectLst/>
              <a:latin typeface="+mj-lt"/>
              <a:ea typeface="Times New Roman" panose="02020603050405020304" pitchFamily="18" charset="0"/>
            </a:endParaRPr>
          </a:p>
          <a:p>
            <a:pPr marL="406908" indent="-342900">
              <a:buFontTx/>
              <a:buChar char="-"/>
            </a:pPr>
            <a:endParaRPr lang="en-US" sz="1600" dirty="0">
              <a:latin typeface="+mj-lt"/>
            </a:endParaRPr>
          </a:p>
        </p:txBody>
      </p:sp>
    </p:spTree>
    <p:extLst>
      <p:ext uri="{BB962C8B-B14F-4D97-AF65-F5344CB8AC3E}">
        <p14:creationId xmlns:p14="http://schemas.microsoft.com/office/powerpoint/2010/main" val="1667678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4" y="381198"/>
            <a:ext cx="8305799" cy="675926"/>
          </a:xfrm>
        </p:spPr>
        <p:txBody>
          <a:bodyPr/>
          <a:lstStyle/>
          <a:p>
            <a:r>
              <a:rPr lang="en-US" dirty="0" err="1"/>
              <a:t>Phân</a:t>
            </a:r>
            <a:r>
              <a:rPr lang="en-US" dirty="0"/>
              <a:t> </a:t>
            </a:r>
            <a:r>
              <a:rPr lang="en-US" dirty="0" err="1"/>
              <a:t>tích</a:t>
            </a:r>
            <a:r>
              <a:rPr lang="en-US" dirty="0"/>
              <a:t> </a:t>
            </a:r>
            <a:r>
              <a:rPr lang="en-US" dirty="0" err="1"/>
              <a:t>câu</a:t>
            </a:r>
            <a:r>
              <a:rPr lang="en-US" dirty="0"/>
              <a:t> </a:t>
            </a:r>
            <a:r>
              <a:rPr lang="en-US" dirty="0" err="1"/>
              <a:t>hỏi</a:t>
            </a:r>
            <a:r>
              <a:rPr lang="en-US" dirty="0"/>
              <a:t> </a:t>
            </a:r>
            <a:r>
              <a:rPr lang="en-US" dirty="0" err="1"/>
              <a:t>nghiên</a:t>
            </a:r>
            <a:r>
              <a:rPr lang="en-US" dirty="0"/>
              <a:t> </a:t>
            </a:r>
            <a:r>
              <a:rPr lang="en-US" dirty="0" err="1"/>
              <a:t>cứu</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13</a:t>
            </a:fld>
            <a:endParaRPr lang="en-US" dirty="0"/>
          </a:p>
        </p:txBody>
      </p:sp>
      <p:sp>
        <p:nvSpPr>
          <p:cNvPr id="3" name="Rectangle 2"/>
          <p:cNvSpPr>
            <a:spLocks noGrp="1"/>
          </p:cNvSpPr>
          <p:nvPr>
            <p:ph idx="1"/>
          </p:nvPr>
        </p:nvSpPr>
        <p:spPr>
          <a:xfrm>
            <a:off x="457200" y="1057124"/>
            <a:ext cx="8305800" cy="5627681"/>
          </a:xfrm>
        </p:spPr>
        <p:txBody>
          <a:bodyPr>
            <a:noAutofit/>
          </a:bodyPr>
          <a:lstStyle/>
          <a:p>
            <a:pPr marL="342900" marR="0" lvl="0" indent="-342900">
              <a:spcBef>
                <a:spcPts val="0"/>
              </a:spcBef>
              <a:spcAft>
                <a:spcPts val="1200"/>
              </a:spcAft>
              <a:tabLst>
                <a:tab pos="457200" algn="l"/>
              </a:tabLst>
            </a:pP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Câu</a:t>
            </a:r>
            <a:r>
              <a:rPr lang="en-US" sz="2200" b="1" dirty="0">
                <a:solidFill>
                  <a:srgbClr val="00B050"/>
                </a:solidFill>
                <a:effectLst/>
                <a:latin typeface="+mj-lt"/>
                <a:ea typeface="Times New Roman" panose="02020603050405020304" pitchFamily="18" charset="0"/>
              </a:rPr>
              <a:t> 4</a:t>
            </a:r>
            <a:r>
              <a:rPr lang="en-US" sz="2200" dirty="0">
                <a:solidFill>
                  <a:srgbClr val="00B050"/>
                </a:solidFill>
                <a:effectLst/>
                <a:latin typeface="+mj-lt"/>
                <a:ea typeface="Times New Roman" panose="02020603050405020304" pitchFamily="18" charset="0"/>
              </a:rPr>
              <a:t>: Khi vaccine </a:t>
            </a:r>
            <a:r>
              <a:rPr lang="en-US" sz="2200" dirty="0" err="1">
                <a:solidFill>
                  <a:srgbClr val="00B050"/>
                </a:solidFill>
                <a:effectLst/>
                <a:latin typeface="+mj-lt"/>
                <a:ea typeface="Times New Roman" panose="02020603050405020304" pitchFamily="18" charset="0"/>
              </a:rPr>
              <a:t>được</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phổ</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biến</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điều</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đó</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có</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giúp</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ích</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cho</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việc</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chống</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đại</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dịch</a:t>
            </a:r>
            <a:r>
              <a:rPr lang="en-US" sz="2200" dirty="0">
                <a:solidFill>
                  <a:srgbClr val="00B050"/>
                </a:solidFill>
                <a:effectLst/>
                <a:latin typeface="+mj-lt"/>
                <a:ea typeface="Times New Roman" panose="02020603050405020304" pitchFamily="18" charset="0"/>
              </a:rPr>
              <a:t> Covid-19 </a:t>
            </a:r>
            <a:r>
              <a:rPr lang="en-US" sz="2200" dirty="0" err="1">
                <a:solidFill>
                  <a:srgbClr val="00B050"/>
                </a:solidFill>
                <a:effectLst/>
                <a:latin typeface="+mj-lt"/>
                <a:ea typeface="Times New Roman" panose="02020603050405020304" pitchFamily="18" charset="0"/>
              </a:rPr>
              <a:t>trên</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thế</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giới</a:t>
            </a:r>
            <a:r>
              <a:rPr lang="en-US" sz="2200" dirty="0">
                <a:solidFill>
                  <a:srgbClr val="00B050"/>
                </a:solidFill>
                <a:effectLst/>
                <a:latin typeface="+mj-lt"/>
                <a:ea typeface="Times New Roman" panose="02020603050405020304" pitchFamily="18" charset="0"/>
              </a:rPr>
              <a:t>? </a:t>
            </a:r>
            <a:r>
              <a:rPr lang="en-US" sz="2200" b="1" dirty="0">
                <a:solidFill>
                  <a:srgbClr val="00B050"/>
                </a:solidFill>
                <a:effectLst/>
                <a:latin typeface="+mj-lt"/>
                <a:ea typeface="Times New Roman" panose="02020603050405020304" pitchFamily="18" charset="0"/>
              </a:rPr>
              <a:t>(X: Date, </a:t>
            </a:r>
            <a:r>
              <a:rPr lang="en-US" sz="2200" b="1" dirty="0" err="1">
                <a:solidFill>
                  <a:srgbClr val="00B050"/>
                </a:solidFill>
                <a:effectLst/>
                <a:latin typeface="+mj-lt"/>
                <a:ea typeface="Times New Roman" panose="02020603050405020304" pitchFamily="18" charset="0"/>
              </a:rPr>
              <a:t>PeopleFullyVaccinated</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NewCases</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NewDeaths</a:t>
            </a:r>
            <a:r>
              <a:rPr lang="en-US" sz="2200" b="1" dirty="0">
                <a:solidFill>
                  <a:srgbClr val="00B050"/>
                </a:solidFill>
                <a:effectLst/>
                <a:latin typeface="+mj-lt"/>
                <a:ea typeface="Times New Roman" panose="02020603050405020304" pitchFamily="18" charset="0"/>
              </a:rPr>
              <a:t>)</a:t>
            </a:r>
            <a:r>
              <a:rPr lang="en-US" sz="2200" dirty="0">
                <a:solidFill>
                  <a:srgbClr val="00B050"/>
                </a:solidFill>
                <a:effectLst/>
                <a:latin typeface="+mj-lt"/>
                <a:ea typeface="Times New Roman" panose="02020603050405020304" pitchFamily="18" charset="0"/>
              </a:rPr>
              <a:t> </a:t>
            </a:r>
            <a:r>
              <a:rPr lang="en-US" sz="2200" b="1" dirty="0">
                <a:solidFill>
                  <a:srgbClr val="00B050"/>
                </a:solidFill>
                <a:effectLst/>
                <a:latin typeface="+mj-lt"/>
                <a:ea typeface="Times New Roman" panose="02020603050405020304" pitchFamily="18" charset="0"/>
              </a:rPr>
              <a:t>(Y: True/False)</a:t>
            </a:r>
            <a:endParaRPr lang="en-US" sz="2200" dirty="0">
              <a:solidFill>
                <a:srgbClr val="00B050"/>
              </a:solidFill>
              <a:effectLst/>
              <a:latin typeface="+mj-lt"/>
              <a:ea typeface="Times New Roman" panose="02020603050405020304" pitchFamily="18" charset="0"/>
            </a:endParaRPr>
          </a:p>
          <a:p>
            <a:pPr marL="228600" marR="0">
              <a:spcBef>
                <a:spcPts val="0"/>
              </a:spcBef>
              <a:spcAft>
                <a:spcPts val="1200"/>
              </a:spcAft>
            </a:pPr>
            <a:r>
              <a:rPr lang="en-US" sz="2200" dirty="0">
                <a:solidFill>
                  <a:srgbClr val="000000"/>
                </a:solidFill>
                <a:effectLst/>
                <a:latin typeface="+mj-lt"/>
                <a:ea typeface="Times New Roman" panose="02020603050405020304" pitchFamily="18" charset="0"/>
              </a:rPr>
              <a:t>	Vaccine </a:t>
            </a:r>
            <a:r>
              <a:rPr lang="en-US" sz="2200" dirty="0" err="1">
                <a:solidFill>
                  <a:srgbClr val="000000"/>
                </a:solidFill>
                <a:effectLst/>
                <a:latin typeface="+mj-lt"/>
                <a:ea typeface="Times New Roman" panose="02020603050405020304" pitchFamily="18" charset="0"/>
              </a:rPr>
              <a:t>xuất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hiện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là</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một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giải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pháp</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tốt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giúp</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đẩy</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lùi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đại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dịch</a:t>
            </a:r>
            <a:r>
              <a:rPr lang="en-US" sz="2200" dirty="0">
                <a:solidFill>
                  <a:srgbClr val="000000"/>
                </a:solidFill>
                <a:effectLst/>
                <a:latin typeface="+mj-lt"/>
                <a:ea typeface="Times New Roman" panose="02020603050405020304" pitchFamily="18" charset="0"/>
              </a:rPr>
              <a:t> Covid-19 </a:t>
            </a:r>
            <a:r>
              <a:rPr lang="en-US" sz="2200" dirty="0" err="1">
                <a:solidFill>
                  <a:srgbClr val="000000"/>
                </a:solidFill>
                <a:effectLst/>
                <a:latin typeface="+mj-lt"/>
                <a:ea typeface="Times New Roman" panose="02020603050405020304" pitchFamily="18" charset="0"/>
              </a:rPr>
              <a:t>đang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hoành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hành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đưa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ra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nhận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xét</a:t>
            </a:r>
            <a:r>
              <a:rPr lang="en-US" sz="2200" dirty="0">
                <a:solidFill>
                  <a:srgbClr val="000000"/>
                </a:solidFill>
                <a:effectLst/>
                <a:latin typeface="+mj-lt"/>
                <a:ea typeface="Times New Roman" panose="02020603050405020304" pitchFamily="18" charset="0"/>
              </a:rPr>
              <a:t> vaccine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thật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sự</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giúp</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ích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cho</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đại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dịch</a:t>
            </a:r>
            <a:r>
              <a:rPr lang="en-US" sz="2200" dirty="0">
                <a:solidFill>
                  <a:srgbClr val="000000"/>
                </a:solidFill>
                <a:effectLst/>
                <a:latin typeface="+mj-lt"/>
                <a:ea typeface="Times New Roman" panose="02020603050405020304" pitchFamily="18" charset="0"/>
              </a:rPr>
              <a:t> hay </a:t>
            </a:r>
            <a:r>
              <a:rPr lang="en-US" sz="2200" dirty="0" err="1">
                <a:solidFill>
                  <a:srgbClr val="000000"/>
                </a:solidFill>
                <a:effectLst/>
                <a:latin typeface="+mj-lt"/>
                <a:ea typeface="Times New Roman" panose="02020603050405020304" pitchFamily="18" charset="0"/>
              </a:rPr>
              <a:t>không</a:t>
            </a:r>
            <a:r>
              <a:rPr lang="en-US" sz="2200" dirty="0">
                <a:solidFill>
                  <a:srgbClr val="000000"/>
                </a:solidFill>
                <a:effectLst/>
                <a:latin typeface="+mj-lt"/>
                <a:ea typeface="Times New Roman" panose="02020603050405020304" pitchFamily="18" charset="0"/>
              </a:rPr>
              <a:t>, ta </a:t>
            </a:r>
            <a:r>
              <a:rPr lang="en-US" sz="2200" dirty="0" err="1">
                <a:solidFill>
                  <a:srgbClr val="000000"/>
                </a:solidFill>
                <a:effectLst/>
                <a:latin typeface="+mj-lt"/>
                <a:ea typeface="Times New Roman" panose="02020603050405020304" pitchFamily="18" charset="0"/>
              </a:rPr>
              <a:t>cần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xác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định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được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ngày</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bắt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đầu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triển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khai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tiêm</a:t>
            </a:r>
            <a:r>
              <a:rPr lang="en-US" sz="2200" dirty="0">
                <a:solidFill>
                  <a:srgbClr val="000000"/>
                </a:solidFill>
                <a:effectLst/>
                <a:latin typeface="+mj-lt"/>
                <a:ea typeface="Times New Roman" panose="02020603050405020304" pitchFamily="18" charset="0"/>
              </a:rPr>
              <a:t> vaccine, </a:t>
            </a:r>
            <a:r>
              <a:rPr lang="en-US" sz="2200" dirty="0" err="1">
                <a:solidFill>
                  <a:srgbClr val="000000"/>
                </a:solidFill>
                <a:effectLst/>
                <a:latin typeface="+mj-lt"/>
                <a:ea typeface="Times New Roman" panose="02020603050405020304" pitchFamily="18" charset="0"/>
              </a:rPr>
              <a:t>sau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xem</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xét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mối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quan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hệ</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giữa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biến</a:t>
            </a:r>
            <a:r>
              <a:rPr lang="en-US" sz="2200" dirty="0">
                <a:solidFill>
                  <a:srgbClr val="000000"/>
                </a:solidFill>
                <a:effectLst/>
                <a:latin typeface="+mj-lt"/>
                <a:ea typeface="Times New Roman" panose="02020603050405020304" pitchFamily="18" charset="0"/>
              </a:rPr>
              <a:t> (</a:t>
            </a:r>
            <a:r>
              <a:rPr lang="en-US" sz="2200" b="1" dirty="0" err="1">
                <a:solidFill>
                  <a:srgbClr val="000000"/>
                </a:solidFill>
                <a:effectLst/>
                <a:latin typeface="+mj-lt"/>
                <a:ea typeface="Times New Roman" panose="02020603050405020304" pitchFamily="18" charset="0"/>
              </a:rPr>
              <a:t>PeopleFullyVaccinated</a:t>
            </a:r>
            <a:r>
              <a:rPr lang="en-US" sz="2200" b="1" dirty="0">
                <a:solidFill>
                  <a:srgbClr val="000000"/>
                </a:solidFill>
                <a:effectLst/>
                <a:latin typeface="+mj-lt"/>
                <a:ea typeface="Times New Roman" panose="02020603050405020304" pitchFamily="18" charset="0"/>
              </a:rPr>
              <a:t>, New Cases) </a:t>
            </a:r>
            <a:r>
              <a:rPr lang="en-US" sz="2200" dirty="0" err="1">
                <a:solidFill>
                  <a:srgbClr val="000000"/>
                </a:solidFill>
                <a:effectLst/>
                <a:latin typeface="+mj-lt"/>
                <a:ea typeface="Times New Roman" panose="02020603050405020304" pitchFamily="18" charset="0"/>
              </a:rPr>
              <a:t>và</a:t>
            </a:r>
            <a:r>
              <a:rPr lang="en-US" sz="2200" b="1" dirty="0">
                <a:solidFill>
                  <a:srgbClr val="000000"/>
                </a:solidFill>
                <a:effectLst/>
                <a:latin typeface="+mj-lt"/>
                <a:ea typeface="Times New Roman" panose="02020603050405020304" pitchFamily="18" charset="0"/>
              </a:rPr>
              <a:t> (</a:t>
            </a:r>
            <a:r>
              <a:rPr lang="en-US" sz="2200" b="1" dirty="0" err="1">
                <a:solidFill>
                  <a:srgbClr val="000000"/>
                </a:solidFill>
                <a:effectLst/>
                <a:latin typeface="+mj-lt"/>
                <a:ea typeface="Times New Roman" panose="02020603050405020304" pitchFamily="18" charset="0"/>
              </a:rPr>
              <a:t>PeopleFullyVaccinated</a:t>
            </a:r>
            <a:r>
              <a:rPr lang="en-US" sz="2200" b="1" dirty="0">
                <a:solidFill>
                  <a:srgbClr val="000000"/>
                </a:solidFill>
                <a:effectLst/>
                <a:latin typeface="+mj-lt"/>
                <a:ea typeface="Times New Roman" panose="02020603050405020304" pitchFamily="18" charset="0"/>
              </a:rPr>
              <a:t>, </a:t>
            </a:r>
            <a:r>
              <a:rPr lang="en-US" sz="2200" b="1" dirty="0" err="1">
                <a:solidFill>
                  <a:srgbClr val="000000"/>
                </a:solidFill>
                <a:effectLst/>
                <a:latin typeface="+mj-lt"/>
                <a:ea typeface="Times New Roman" panose="02020603050405020304" pitchFamily="18" charset="0"/>
              </a:rPr>
              <a:t>NewDeaths</a:t>
            </a:r>
            <a:r>
              <a:rPr lang="en-US" sz="2200" b="1" dirty="0">
                <a:solidFill>
                  <a:srgbClr val="000000"/>
                </a:solidFill>
                <a:effectLst/>
                <a:latin typeface="+mj-lt"/>
                <a:ea typeface="Times New Roman" panose="02020603050405020304" pitchFamily="18" charset="0"/>
              </a:rPr>
              <a:t>). </a:t>
            </a:r>
          </a:p>
          <a:p>
            <a:pPr marL="571500" marR="0" indent="-342900">
              <a:spcBef>
                <a:spcPts val="0"/>
              </a:spcBef>
              <a:spcAft>
                <a:spcPts val="1200"/>
              </a:spcAft>
              <a:buFont typeface="Symbol" panose="05050102010706020507" pitchFamily="18" charset="2"/>
              <a:buChar char="Þ"/>
            </a:pPr>
            <a:r>
              <a:rPr lang="en-US" sz="2200" dirty="0" err="1">
                <a:solidFill>
                  <a:srgbClr val="000000"/>
                </a:solidFill>
                <a:effectLst/>
                <a:latin typeface="+mj-lt"/>
                <a:ea typeface="Times New Roman" panose="02020603050405020304" pitchFamily="18" charset="0"/>
              </a:rPr>
              <a:t>Đó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là</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các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mối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quan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hệ</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giữa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hai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biến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(Q </a:t>
            </a:r>
            <a:r>
              <a:rPr lang="en-US" sz="2200" dirty="0">
                <a:solidFill>
                  <a:srgbClr val="000000"/>
                </a:solidFill>
                <a:effectLst/>
                <a:latin typeface="+mj-lt"/>
                <a:ea typeface="Times New Roman" panose="02020603050405020304" pitchFamily="18" charset="0"/>
                <a:sym typeface="Wingdings" panose="05000000000000000000" pitchFamily="2" charset="2"/>
              </a:rPr>
              <a:t></a:t>
            </a:r>
            <a:r>
              <a:rPr lang="en-US" sz="2200" dirty="0">
                <a:solidFill>
                  <a:srgbClr val="000000"/>
                </a:solidFill>
                <a:effectLst/>
                <a:latin typeface="+mj-lt"/>
                <a:ea typeface="Times New Roman" panose="02020603050405020304" pitchFamily="18" charset="0"/>
              </a:rPr>
              <a:t> Q), ta </a:t>
            </a:r>
            <a:r>
              <a:rPr lang="en-US" sz="2200" dirty="0" err="1">
                <a:solidFill>
                  <a:srgbClr val="000000"/>
                </a:solidFill>
                <a:effectLst/>
                <a:latin typeface="+mj-lt"/>
                <a:ea typeface="Times New Roman" panose="02020603050405020304" pitchFamily="18" charset="0"/>
              </a:rPr>
              <a:t>vẽ</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biểu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đồ</a:t>
            </a:r>
            <a:r>
              <a:rPr lang="en-US" sz="2200" dirty="0">
                <a:solidFill>
                  <a:srgbClr val="000000"/>
                </a:solidFill>
                <a:effectLst/>
                <a:latin typeface="+mj-lt"/>
                <a:ea typeface="Times New Roman" panose="02020603050405020304" pitchFamily="18" charset="0"/>
              </a:rPr>
              <a:t> scatter </a:t>
            </a:r>
            <a:r>
              <a:rPr lang="en-US" sz="2200" dirty="0" err="1">
                <a:solidFill>
                  <a:srgbClr val="000000"/>
                </a:solidFill>
                <a:effectLst/>
                <a:latin typeface="+mj-lt"/>
                <a:ea typeface="Times New Roman" panose="02020603050405020304" pitchFamily="18" charset="0"/>
              </a:rPr>
              <a:t>rồi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dựa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vào</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đưa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ra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nhận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xét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về</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hình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dạng</a:t>
            </a:r>
            <a:r>
              <a:rPr lang="en-US" sz="2200" dirty="0">
                <a:solidFill>
                  <a:srgbClr val="000000"/>
                </a:solidFill>
                <a:effectLst/>
                <a:latin typeface="+mj-lt"/>
                <a:ea typeface="Times New Roman" panose="02020603050405020304" pitchFamily="18" charset="0"/>
              </a:rPr>
              <a:t>, xu </a:t>
            </a:r>
            <a:r>
              <a:rPr lang="en-US" sz="2200" dirty="0" err="1">
                <a:solidFill>
                  <a:srgbClr val="000000"/>
                </a:solidFill>
                <a:effectLst/>
                <a:latin typeface="+mj-lt"/>
                <a:ea typeface="Times New Roman" panose="02020603050405020304" pitchFamily="18" charset="0"/>
              </a:rPr>
              <a:t>hướng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tập</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trung</a:t>
            </a:r>
            <a:r>
              <a:rPr lang="en-US" sz="2200" dirty="0">
                <a:solidFill>
                  <a:srgbClr val="000000"/>
                </a:solidFill>
                <a:effectLst/>
                <a:latin typeface="+mj-lt"/>
                <a:ea typeface="Times New Roman" panose="02020603050405020304" pitchFamily="18" charset="0"/>
              </a:rPr>
              <a:t>. Sau </a:t>
            </a:r>
            <a:r>
              <a:rPr lang="en-US" sz="2200" dirty="0" err="1">
                <a:solidFill>
                  <a:srgbClr val="000000"/>
                </a:solidFill>
                <a:effectLst/>
                <a:latin typeface="+mj-lt"/>
                <a:ea typeface="Times New Roman" panose="02020603050405020304" pitchFamily="18" charset="0"/>
              </a:rPr>
              <a:t>đó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tính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toán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hệ</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tương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quan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nhận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định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mối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quan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hệ</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lần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lượt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giữa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hai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biến</a:t>
            </a:r>
            <a:r>
              <a:rPr lang="en-US" sz="2200" dirty="0">
                <a:solidFill>
                  <a:srgbClr val="000000"/>
                </a:solidFill>
                <a:effectLst/>
                <a:latin typeface="+mj-lt"/>
                <a:ea typeface="Times New Roman" panose="02020603050405020304" pitchFamily="18" charset="0"/>
              </a:rPr>
              <a:t>.</a:t>
            </a:r>
            <a:endParaRPr lang="en-US" sz="2200" dirty="0">
              <a:effectLst/>
              <a:latin typeface="+mj-lt"/>
              <a:ea typeface="Times New Roman" panose="02020603050405020304" pitchFamily="18" charset="0"/>
            </a:endParaRPr>
          </a:p>
          <a:p>
            <a:pPr marL="406908" indent="-342900">
              <a:buFontTx/>
              <a:buChar char="-"/>
            </a:pPr>
            <a:endParaRPr lang="en-US" sz="2200" dirty="0">
              <a:latin typeface="+mj-lt"/>
            </a:endParaRPr>
          </a:p>
        </p:txBody>
      </p:sp>
    </p:spTree>
    <p:extLst>
      <p:ext uri="{BB962C8B-B14F-4D97-AF65-F5344CB8AC3E}">
        <p14:creationId xmlns:p14="http://schemas.microsoft.com/office/powerpoint/2010/main" val="3789384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4" y="381198"/>
            <a:ext cx="8305799" cy="675926"/>
          </a:xfrm>
        </p:spPr>
        <p:txBody>
          <a:bodyPr/>
          <a:lstStyle/>
          <a:p>
            <a:r>
              <a:rPr lang="en-US" dirty="0" err="1"/>
              <a:t>Phân</a:t>
            </a:r>
            <a:r>
              <a:rPr lang="en-US" dirty="0"/>
              <a:t> </a:t>
            </a:r>
            <a:r>
              <a:rPr lang="en-US" dirty="0" err="1"/>
              <a:t>tích</a:t>
            </a:r>
            <a:r>
              <a:rPr lang="en-US" dirty="0"/>
              <a:t> </a:t>
            </a:r>
            <a:r>
              <a:rPr lang="en-US" dirty="0" err="1"/>
              <a:t>câu</a:t>
            </a:r>
            <a:r>
              <a:rPr lang="en-US" dirty="0"/>
              <a:t> </a:t>
            </a:r>
            <a:r>
              <a:rPr lang="en-US" dirty="0" err="1"/>
              <a:t>hỏi</a:t>
            </a:r>
            <a:r>
              <a:rPr lang="en-US" dirty="0"/>
              <a:t> </a:t>
            </a:r>
            <a:r>
              <a:rPr lang="en-US" dirty="0" err="1"/>
              <a:t>nghiên</a:t>
            </a:r>
            <a:r>
              <a:rPr lang="en-US" dirty="0"/>
              <a:t> </a:t>
            </a:r>
            <a:r>
              <a:rPr lang="en-US" dirty="0" err="1"/>
              <a:t>cứu</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14</a:t>
            </a:fld>
            <a:endParaRPr lang="en-US" dirty="0"/>
          </a:p>
        </p:txBody>
      </p:sp>
      <p:sp>
        <p:nvSpPr>
          <p:cNvPr id="3" name="Rectangle 2"/>
          <p:cNvSpPr>
            <a:spLocks noGrp="1"/>
          </p:cNvSpPr>
          <p:nvPr>
            <p:ph idx="1"/>
          </p:nvPr>
        </p:nvSpPr>
        <p:spPr>
          <a:xfrm>
            <a:off x="457200" y="1057124"/>
            <a:ext cx="8305800" cy="5627681"/>
          </a:xfrm>
        </p:spPr>
        <p:txBody>
          <a:bodyPr>
            <a:noAutofit/>
          </a:bodyPr>
          <a:lstStyle/>
          <a:p>
            <a:pPr marL="342900" marR="0" lvl="0" indent="-342900">
              <a:spcBef>
                <a:spcPts val="0"/>
              </a:spcBef>
              <a:spcAft>
                <a:spcPts val="1200"/>
              </a:spcAft>
              <a:tabLst>
                <a:tab pos="457200" algn="l"/>
              </a:tabLst>
            </a:pP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Câu</a:t>
            </a:r>
            <a:r>
              <a:rPr lang="en-US" sz="2200" b="1" dirty="0">
                <a:solidFill>
                  <a:srgbClr val="00B050"/>
                </a:solidFill>
                <a:effectLst/>
                <a:latin typeface="+mj-lt"/>
                <a:ea typeface="Times New Roman" panose="02020603050405020304" pitchFamily="18" charset="0"/>
              </a:rPr>
              <a:t> 5:  </a:t>
            </a:r>
            <a:r>
              <a:rPr lang="en-US" sz="2200" dirty="0">
                <a:solidFill>
                  <a:srgbClr val="00B050"/>
                </a:solidFill>
                <a:effectLst/>
                <a:latin typeface="+mj-lt"/>
                <a:ea typeface="Times New Roman" panose="02020603050405020304" pitchFamily="18" charset="0"/>
              </a:rPr>
              <a:t>Ở </a:t>
            </a:r>
            <a:r>
              <a:rPr lang="en-US" sz="2200" dirty="0" err="1">
                <a:solidFill>
                  <a:srgbClr val="00B050"/>
                </a:solidFill>
                <a:effectLst/>
                <a:latin typeface="+mj-lt"/>
                <a:ea typeface="Times New Roman" panose="02020603050405020304" pitchFamily="18" charset="0"/>
              </a:rPr>
              <a:t>các</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châu</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lục</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trước</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và</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sau</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khi</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tiêm</a:t>
            </a:r>
            <a:r>
              <a:rPr lang="en-US" sz="2200" dirty="0">
                <a:solidFill>
                  <a:srgbClr val="00B050"/>
                </a:solidFill>
                <a:effectLst/>
                <a:latin typeface="+mj-lt"/>
                <a:ea typeface="Times New Roman" panose="02020603050405020304" pitchFamily="18" charset="0"/>
              </a:rPr>
              <a:t> vaccine, </a:t>
            </a:r>
            <a:r>
              <a:rPr lang="en-US" sz="2200" dirty="0" err="1">
                <a:solidFill>
                  <a:srgbClr val="00B050"/>
                </a:solidFill>
                <a:effectLst/>
                <a:latin typeface="+mj-lt"/>
                <a:ea typeface="Times New Roman" panose="02020603050405020304" pitchFamily="18" charset="0"/>
              </a:rPr>
              <a:t>tỉ</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lệ</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tử</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vong</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của</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dịch</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bệnh</a:t>
            </a:r>
            <a:r>
              <a:rPr lang="en-US" sz="2200" dirty="0">
                <a:solidFill>
                  <a:srgbClr val="00B050"/>
                </a:solidFill>
                <a:effectLst/>
                <a:latin typeface="+mj-lt"/>
                <a:ea typeface="Times New Roman" panose="02020603050405020304" pitchFamily="18" charset="0"/>
              </a:rPr>
              <a:t> Covid-19 </a:t>
            </a:r>
            <a:r>
              <a:rPr lang="en-US" sz="2200" dirty="0" err="1">
                <a:solidFill>
                  <a:srgbClr val="00B050"/>
                </a:solidFill>
                <a:effectLst/>
                <a:latin typeface="+mj-lt"/>
                <a:ea typeface="Times New Roman" panose="02020603050405020304" pitchFamily="18" charset="0"/>
              </a:rPr>
              <a:t>như</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thế</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nào</a:t>
            </a:r>
            <a:r>
              <a:rPr lang="en-US" sz="2200" dirty="0">
                <a:solidFill>
                  <a:srgbClr val="00B050"/>
                </a:solidFill>
                <a:effectLst/>
                <a:latin typeface="+mj-lt"/>
                <a:ea typeface="Times New Roman" panose="02020603050405020304" pitchFamily="18" charset="0"/>
              </a:rPr>
              <a:t>? </a:t>
            </a:r>
            <a:r>
              <a:rPr lang="en-US" sz="2200" b="1" dirty="0">
                <a:solidFill>
                  <a:srgbClr val="00B050"/>
                </a:solidFill>
                <a:effectLst/>
                <a:latin typeface="+mj-lt"/>
                <a:ea typeface="Times New Roman" panose="02020603050405020304" pitchFamily="18" charset="0"/>
              </a:rPr>
              <a:t>(X: Continent, Date, </a:t>
            </a:r>
            <a:r>
              <a:rPr lang="en-US" sz="2200" b="1" dirty="0" err="1">
                <a:solidFill>
                  <a:srgbClr val="00B050"/>
                </a:solidFill>
                <a:effectLst/>
                <a:latin typeface="+mj-lt"/>
                <a:ea typeface="Times New Roman" panose="02020603050405020304" pitchFamily="18" charset="0"/>
              </a:rPr>
              <a:t>TotalDeaths</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TotalCases</a:t>
            </a:r>
            <a:r>
              <a:rPr lang="en-US" sz="2200" b="1" dirty="0">
                <a:solidFill>
                  <a:srgbClr val="00B050"/>
                </a:solidFill>
                <a:effectLst/>
                <a:latin typeface="+mj-lt"/>
                <a:ea typeface="Times New Roman" panose="02020603050405020304" pitchFamily="18" charset="0"/>
              </a:rPr>
              <a:t>)</a:t>
            </a:r>
            <a:r>
              <a:rPr lang="en-US" sz="2200" dirty="0">
                <a:solidFill>
                  <a:srgbClr val="00B050"/>
                </a:solidFill>
                <a:effectLst/>
                <a:latin typeface="+mj-lt"/>
                <a:ea typeface="Times New Roman" panose="02020603050405020304" pitchFamily="18" charset="0"/>
              </a:rPr>
              <a:t> </a:t>
            </a:r>
            <a:r>
              <a:rPr lang="en-US" sz="2200" b="1" dirty="0">
                <a:solidFill>
                  <a:srgbClr val="00B050"/>
                </a:solidFill>
                <a:effectLst/>
                <a:latin typeface="+mj-lt"/>
                <a:ea typeface="Times New Roman" panose="02020603050405020304" pitchFamily="18" charset="0"/>
              </a:rPr>
              <a:t>(Y: </a:t>
            </a:r>
            <a:r>
              <a:rPr lang="en-US" sz="2200" b="1" dirty="0" err="1">
                <a:solidFill>
                  <a:srgbClr val="00B050"/>
                </a:solidFill>
                <a:effectLst/>
                <a:latin typeface="+mj-lt"/>
                <a:ea typeface="Times New Roman" panose="02020603050405020304" pitchFamily="18" charset="0"/>
              </a:rPr>
              <a:t>Tỉ</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lệ</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tử</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vong</a:t>
            </a:r>
            <a:r>
              <a:rPr lang="en-US" sz="2200" b="1" dirty="0">
                <a:solidFill>
                  <a:srgbClr val="00B050"/>
                </a:solidFill>
                <a:effectLst/>
                <a:latin typeface="+mj-lt"/>
                <a:ea typeface="Times New Roman" panose="02020603050405020304" pitchFamily="18" charset="0"/>
              </a:rPr>
              <a:t>)</a:t>
            </a:r>
            <a:endParaRPr lang="en-US" sz="2200" dirty="0">
              <a:solidFill>
                <a:srgbClr val="00B050"/>
              </a:solidFill>
              <a:effectLst/>
              <a:latin typeface="+mj-lt"/>
              <a:ea typeface="Times New Roman" panose="02020603050405020304" pitchFamily="18" charset="0"/>
            </a:endParaRPr>
          </a:p>
          <a:p>
            <a:pPr marL="457200" marR="0">
              <a:spcBef>
                <a:spcPts val="0"/>
              </a:spcBef>
              <a:spcAft>
                <a:spcPts val="1200"/>
              </a:spcAft>
            </a:pP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trả</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lời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được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câu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hỏi</a:t>
            </a:r>
            <a:r>
              <a:rPr lang="en-US" sz="2200" dirty="0">
                <a:solidFill>
                  <a:srgbClr val="000000"/>
                </a:solidFill>
                <a:effectLst/>
                <a:latin typeface="+mj-lt"/>
                <a:ea typeface="Times New Roman" panose="02020603050405020304" pitchFamily="18" charset="0"/>
              </a:rPr>
              <a:t>, ta </a:t>
            </a:r>
            <a:r>
              <a:rPr lang="en-US" sz="2200" dirty="0" err="1">
                <a:solidFill>
                  <a:srgbClr val="000000"/>
                </a:solidFill>
                <a:effectLst/>
                <a:latin typeface="+mj-lt"/>
                <a:ea typeface="Times New Roman" panose="02020603050405020304" pitchFamily="18" charset="0"/>
              </a:rPr>
              <a:t>cần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xác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định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được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thời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điểm</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trước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và</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sau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khi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tiêm</a:t>
            </a:r>
            <a:r>
              <a:rPr lang="en-US" sz="2200" dirty="0">
                <a:solidFill>
                  <a:srgbClr val="000000"/>
                </a:solidFill>
                <a:effectLst/>
                <a:latin typeface="+mj-lt"/>
                <a:ea typeface="Times New Roman" panose="02020603050405020304" pitchFamily="18" charset="0"/>
              </a:rPr>
              <a:t> vaccine </a:t>
            </a:r>
            <a:r>
              <a:rPr lang="en-US" sz="2200" dirty="0" err="1">
                <a:solidFill>
                  <a:srgbClr val="000000"/>
                </a:solidFill>
                <a:effectLst/>
                <a:latin typeface="+mj-lt"/>
                <a:ea typeface="Times New Roman" panose="02020603050405020304" pitchFamily="18" charset="0"/>
              </a:rPr>
              <a:t>của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các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châu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lục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Tiếp</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theo</a:t>
            </a:r>
            <a:r>
              <a:rPr lang="en-US" sz="2200" dirty="0">
                <a:solidFill>
                  <a:srgbClr val="000000"/>
                </a:solidFill>
                <a:effectLst/>
                <a:latin typeface="+mj-lt"/>
                <a:ea typeface="Times New Roman" panose="02020603050405020304" pitchFamily="18" charset="0"/>
              </a:rPr>
              <a:t>, ta </a:t>
            </a:r>
            <a:r>
              <a:rPr lang="en-US" sz="2200" dirty="0" err="1">
                <a:solidFill>
                  <a:srgbClr val="000000"/>
                </a:solidFill>
                <a:effectLst/>
                <a:latin typeface="+mj-lt"/>
                <a:ea typeface="Times New Roman" panose="02020603050405020304" pitchFamily="18" charset="0"/>
              </a:rPr>
              <a:t>tính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toán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tỉ</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lệ</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tử</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vong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vẽ</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biểu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đồ</a:t>
            </a:r>
            <a:r>
              <a:rPr lang="en-US" sz="2200" dirty="0">
                <a:solidFill>
                  <a:srgbClr val="000000"/>
                </a:solidFill>
                <a:effectLst/>
                <a:latin typeface="+mj-lt"/>
                <a:ea typeface="Times New Roman" panose="02020603050405020304" pitchFamily="18" charset="0"/>
              </a:rPr>
              <a:t> so </a:t>
            </a:r>
            <a:r>
              <a:rPr lang="en-US" sz="2200" dirty="0" err="1">
                <a:solidFill>
                  <a:srgbClr val="000000"/>
                </a:solidFill>
                <a:effectLst/>
                <a:latin typeface="+mj-lt"/>
                <a:ea typeface="Times New Roman" panose="02020603050405020304" pitchFamily="18" charset="0"/>
              </a:rPr>
              <a:t>sánh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tỉ</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lệ</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tử</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vong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của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từng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châu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lục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giữa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hai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thời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điểm</a:t>
            </a:r>
            <a:r>
              <a:rPr lang="en-US" sz="2200" dirty="0">
                <a:solidFill>
                  <a:srgbClr val="000000"/>
                </a:solidFill>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rồi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đưa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ra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các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nhận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xét</a:t>
            </a:r>
            <a:endParaRPr lang="en-US" sz="2200" dirty="0">
              <a:effectLst/>
              <a:latin typeface="+mj-lt"/>
              <a:ea typeface="Times New Roman" panose="02020603050405020304" pitchFamily="18" charset="0"/>
            </a:endParaRPr>
          </a:p>
          <a:p>
            <a:pPr marL="406908" indent="-342900">
              <a:buFontTx/>
              <a:buChar char="-"/>
            </a:pPr>
            <a:endParaRPr lang="en-US" sz="2200" dirty="0">
              <a:latin typeface="+mj-lt"/>
            </a:endParaRPr>
          </a:p>
        </p:txBody>
      </p:sp>
    </p:spTree>
    <p:extLst>
      <p:ext uri="{BB962C8B-B14F-4D97-AF65-F5344CB8AC3E}">
        <p14:creationId xmlns:p14="http://schemas.microsoft.com/office/powerpoint/2010/main" val="347581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4" y="381198"/>
            <a:ext cx="8305799" cy="675926"/>
          </a:xfrm>
        </p:spPr>
        <p:txBody>
          <a:bodyPr/>
          <a:lstStyle/>
          <a:p>
            <a:r>
              <a:rPr lang="en-US" dirty="0" err="1"/>
              <a:t>Phân</a:t>
            </a:r>
            <a:r>
              <a:rPr lang="en-US" dirty="0"/>
              <a:t> </a:t>
            </a:r>
            <a:r>
              <a:rPr lang="en-US" dirty="0" err="1"/>
              <a:t>tích</a:t>
            </a:r>
            <a:r>
              <a:rPr lang="en-US" dirty="0"/>
              <a:t> </a:t>
            </a:r>
            <a:r>
              <a:rPr lang="en-US" dirty="0" err="1"/>
              <a:t>câu</a:t>
            </a:r>
            <a:r>
              <a:rPr lang="en-US" dirty="0"/>
              <a:t> </a:t>
            </a:r>
            <a:r>
              <a:rPr lang="en-US" dirty="0" err="1"/>
              <a:t>hỏi</a:t>
            </a:r>
            <a:r>
              <a:rPr lang="en-US" dirty="0"/>
              <a:t> </a:t>
            </a:r>
            <a:r>
              <a:rPr lang="en-US" dirty="0" err="1"/>
              <a:t>nghiên</a:t>
            </a:r>
            <a:r>
              <a:rPr lang="en-US" dirty="0"/>
              <a:t> </a:t>
            </a:r>
            <a:r>
              <a:rPr lang="en-US" dirty="0" err="1"/>
              <a:t>cứu</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15</a:t>
            </a:fld>
            <a:endParaRPr lang="en-US" dirty="0"/>
          </a:p>
        </p:txBody>
      </p:sp>
      <p:sp>
        <p:nvSpPr>
          <p:cNvPr id="3" name="Rectangle 2"/>
          <p:cNvSpPr>
            <a:spLocks noGrp="1"/>
          </p:cNvSpPr>
          <p:nvPr>
            <p:ph idx="1"/>
          </p:nvPr>
        </p:nvSpPr>
        <p:spPr>
          <a:xfrm>
            <a:off x="457200" y="1057124"/>
            <a:ext cx="8305800" cy="5627681"/>
          </a:xfrm>
        </p:spPr>
        <p:txBody>
          <a:bodyPr>
            <a:noAutofit/>
          </a:bodyPr>
          <a:lstStyle/>
          <a:p>
            <a:pPr marL="342900" marR="0" lvl="0" indent="-342900">
              <a:spcBef>
                <a:spcPts val="0"/>
              </a:spcBef>
              <a:spcAft>
                <a:spcPts val="1200"/>
              </a:spcAft>
              <a:tabLst>
                <a:tab pos="457200" algn="l"/>
              </a:tabLst>
            </a:pP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Câu</a:t>
            </a:r>
            <a:r>
              <a:rPr lang="en-US" sz="2200" b="1" dirty="0">
                <a:solidFill>
                  <a:srgbClr val="00B050"/>
                </a:solidFill>
                <a:effectLst/>
                <a:latin typeface="+mj-lt"/>
                <a:ea typeface="Times New Roman" panose="02020603050405020304" pitchFamily="18" charset="0"/>
              </a:rPr>
              <a:t> 6</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Biến</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thể</a:t>
            </a:r>
            <a:r>
              <a:rPr lang="en-US" sz="2200" dirty="0">
                <a:solidFill>
                  <a:srgbClr val="00B050"/>
                </a:solidFill>
                <a:effectLst/>
                <a:latin typeface="+mj-lt"/>
                <a:ea typeface="Times New Roman" panose="02020603050405020304" pitchFamily="18" charset="0"/>
              </a:rPr>
              <a:t> Omicron </a:t>
            </a:r>
            <a:r>
              <a:rPr lang="en-US" sz="2200" dirty="0" err="1">
                <a:solidFill>
                  <a:srgbClr val="00B050"/>
                </a:solidFill>
                <a:effectLst/>
                <a:latin typeface="+mj-lt"/>
                <a:ea typeface="Times New Roman" panose="02020603050405020304" pitchFamily="18" charset="0"/>
              </a:rPr>
              <a:t>xuất</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hiện</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vào</a:t>
            </a:r>
            <a:r>
              <a:rPr lang="en-US" sz="2200" dirty="0">
                <a:solidFill>
                  <a:srgbClr val="00B050"/>
                </a:solidFill>
                <a:effectLst/>
                <a:latin typeface="+mj-lt"/>
                <a:ea typeface="Times New Roman" panose="02020603050405020304" pitchFamily="18" charset="0"/>
              </a:rPr>
              <a:t> 24/11/2021 </a:t>
            </a:r>
            <a:r>
              <a:rPr lang="en-US" sz="2200" dirty="0" err="1">
                <a:solidFill>
                  <a:srgbClr val="00B050"/>
                </a:solidFill>
                <a:effectLst/>
                <a:latin typeface="+mj-lt"/>
                <a:ea typeface="Times New Roman" panose="02020603050405020304" pitchFamily="18" charset="0"/>
              </a:rPr>
              <a:t>có</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gây</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nguy</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hiểm</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không</a:t>
            </a:r>
            <a:r>
              <a:rPr lang="en-US" sz="2200" dirty="0">
                <a:solidFill>
                  <a:srgbClr val="00B050"/>
                </a:solidFill>
                <a:effectLst/>
                <a:latin typeface="+mj-lt"/>
                <a:ea typeface="Times New Roman" panose="02020603050405020304" pitchFamily="18" charset="0"/>
              </a:rPr>
              <a:t> ? So </a:t>
            </a:r>
            <a:r>
              <a:rPr lang="en-US" sz="2200" dirty="0" err="1">
                <a:solidFill>
                  <a:srgbClr val="00B050"/>
                </a:solidFill>
                <a:effectLst/>
                <a:latin typeface="+mj-lt"/>
                <a:ea typeface="Times New Roman" panose="02020603050405020304" pitchFamily="18" charset="0"/>
              </a:rPr>
              <a:t>sánh</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với</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biến</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thể</a:t>
            </a:r>
            <a:r>
              <a:rPr lang="en-US" sz="2200" dirty="0">
                <a:solidFill>
                  <a:srgbClr val="00B050"/>
                </a:solidFill>
                <a:effectLst/>
                <a:latin typeface="+mj-lt"/>
                <a:ea typeface="Times New Roman" panose="02020603050405020304" pitchFamily="18" charset="0"/>
              </a:rPr>
              <a:t> Delta </a:t>
            </a:r>
            <a:r>
              <a:rPr lang="en-US" sz="2200" dirty="0" err="1">
                <a:solidFill>
                  <a:srgbClr val="00B050"/>
                </a:solidFill>
                <a:effectLst/>
                <a:latin typeface="+mj-lt"/>
                <a:ea typeface="Times New Roman" panose="02020603050405020304" pitchFamily="18" charset="0"/>
              </a:rPr>
              <a:t>xuất</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hiện</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trước</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đó</a:t>
            </a:r>
            <a:r>
              <a:rPr lang="en-US" sz="2200" dirty="0">
                <a:solidFill>
                  <a:srgbClr val="00B050"/>
                </a:solidFill>
                <a:effectLst/>
                <a:latin typeface="+mj-lt"/>
                <a:ea typeface="Times New Roman" panose="02020603050405020304" pitchFamily="18" charset="0"/>
              </a:rPr>
              <a:t> ? </a:t>
            </a:r>
            <a:r>
              <a:rPr lang="en-US" sz="2200" b="1" dirty="0">
                <a:solidFill>
                  <a:srgbClr val="00B050"/>
                </a:solidFill>
                <a:effectLst/>
                <a:latin typeface="+mj-lt"/>
                <a:ea typeface="Times New Roman" panose="02020603050405020304" pitchFamily="18" charset="0"/>
              </a:rPr>
              <a:t>(X: Date, </a:t>
            </a:r>
            <a:r>
              <a:rPr lang="en-US" sz="2200" b="1" dirty="0" err="1">
                <a:solidFill>
                  <a:srgbClr val="00B050"/>
                </a:solidFill>
                <a:effectLst/>
                <a:latin typeface="+mj-lt"/>
                <a:ea typeface="Times New Roman" panose="02020603050405020304" pitchFamily="18" charset="0"/>
              </a:rPr>
              <a:t>NewCases</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NewDeaths</a:t>
            </a:r>
            <a:r>
              <a:rPr lang="en-US" sz="2200" b="1" dirty="0">
                <a:solidFill>
                  <a:srgbClr val="00B050"/>
                </a:solidFill>
                <a:effectLst/>
                <a:latin typeface="+mj-lt"/>
                <a:ea typeface="Times New Roman" panose="02020603050405020304" pitchFamily="18" charset="0"/>
              </a:rPr>
              <a:t>)</a:t>
            </a:r>
            <a:r>
              <a:rPr lang="en-US" sz="2200" dirty="0">
                <a:solidFill>
                  <a:srgbClr val="00B050"/>
                </a:solidFill>
                <a:effectLst/>
                <a:latin typeface="+mj-lt"/>
                <a:ea typeface="Times New Roman" panose="02020603050405020304" pitchFamily="18" charset="0"/>
              </a:rPr>
              <a:t> </a:t>
            </a:r>
            <a:r>
              <a:rPr lang="en-US" sz="2200" b="1" dirty="0">
                <a:solidFill>
                  <a:srgbClr val="00B050"/>
                </a:solidFill>
                <a:effectLst/>
                <a:latin typeface="+mj-lt"/>
                <a:ea typeface="Times New Roman" panose="02020603050405020304" pitchFamily="18" charset="0"/>
              </a:rPr>
              <a:t>(Y: </a:t>
            </a:r>
            <a:r>
              <a:rPr lang="en-US" sz="2200" b="1" dirty="0" err="1">
                <a:solidFill>
                  <a:srgbClr val="00B050"/>
                </a:solidFill>
                <a:effectLst/>
                <a:latin typeface="+mj-lt"/>
                <a:ea typeface="Times New Roman" panose="02020603050405020304" pitchFamily="18" charset="0"/>
              </a:rPr>
              <a:t>Số</a:t>
            </a:r>
            <a:r>
              <a:rPr lang="en-US" sz="2200" b="1" dirty="0">
                <a:solidFill>
                  <a:srgbClr val="00B050"/>
                </a:solidFill>
                <a:effectLst/>
                <a:latin typeface="+mj-lt"/>
                <a:ea typeface="Times New Roman" panose="02020603050405020304" pitchFamily="18" charset="0"/>
              </a:rPr>
              <a:t> ca </a:t>
            </a:r>
            <a:r>
              <a:rPr lang="en-US" sz="2200" b="1" dirty="0" err="1">
                <a:solidFill>
                  <a:srgbClr val="00B050"/>
                </a:solidFill>
                <a:effectLst/>
                <a:latin typeface="+mj-lt"/>
                <a:ea typeface="Times New Roman" panose="02020603050405020304" pitchFamily="18" charset="0"/>
              </a:rPr>
              <a:t>mắc</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và</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tử</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vong</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của</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hai</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loại</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biến</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thể</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theo</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từng</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ngày</a:t>
            </a:r>
            <a:r>
              <a:rPr lang="en-US" sz="2200" b="1" dirty="0">
                <a:solidFill>
                  <a:srgbClr val="00B050"/>
                </a:solidFill>
                <a:effectLst/>
                <a:latin typeface="+mj-lt"/>
                <a:ea typeface="Times New Roman" panose="02020603050405020304" pitchFamily="18" charset="0"/>
              </a:rPr>
              <a:t>)</a:t>
            </a:r>
            <a:endParaRPr lang="en-US" sz="2200" dirty="0">
              <a:solidFill>
                <a:srgbClr val="00B050"/>
              </a:solidFill>
              <a:effectLst/>
              <a:latin typeface="+mj-lt"/>
              <a:ea typeface="Times New Roman" panose="02020603050405020304" pitchFamily="18" charset="0"/>
            </a:endParaRPr>
          </a:p>
          <a:p>
            <a:pPr marL="457200" marR="0">
              <a:spcBef>
                <a:spcPts val="0"/>
              </a:spcBef>
              <a:spcAft>
                <a:spcPts val="1200"/>
              </a:spcAft>
            </a:pP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Biến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thể</a:t>
            </a:r>
            <a:r>
              <a:rPr lang="en-US" sz="2200" dirty="0">
                <a:solidFill>
                  <a:srgbClr val="000000"/>
                </a:solidFill>
                <a:effectLst/>
                <a:latin typeface="+mj-lt"/>
                <a:ea typeface="Times New Roman" panose="02020603050405020304" pitchFamily="18" charset="0"/>
              </a:rPr>
              <a:t> Omicron </a:t>
            </a:r>
            <a:r>
              <a:rPr lang="en-US" sz="2200" dirty="0" err="1">
                <a:solidFill>
                  <a:srgbClr val="000000"/>
                </a:solidFill>
                <a:effectLst/>
                <a:latin typeface="+mj-lt"/>
                <a:ea typeface="Times New Roman" panose="02020603050405020304" pitchFamily="18" charset="0"/>
              </a:rPr>
              <a:t>xuất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hiện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vào</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khoảng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cuối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năm</a:t>
            </a:r>
            <a:r>
              <a:rPr lang="en-US" sz="2200" dirty="0">
                <a:solidFill>
                  <a:srgbClr val="000000"/>
                </a:solidFill>
                <a:effectLst/>
                <a:latin typeface="+mj-lt"/>
                <a:ea typeface="Times New Roman" panose="02020603050405020304" pitchFamily="18" charset="0"/>
              </a:rPr>
              <a:t> 2021, </a:t>
            </a:r>
            <a:r>
              <a:rPr lang="en-US" sz="2200" dirty="0" err="1">
                <a:solidFill>
                  <a:srgbClr val="000000"/>
                </a:solidFill>
                <a:effectLst/>
                <a:latin typeface="+mj-lt"/>
                <a:ea typeface="Times New Roman" panose="02020603050405020304" pitchFamily="18" charset="0"/>
              </a:rPr>
              <a:t>được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nhận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định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là</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biến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khả</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năng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lây</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lan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nhanh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nhất</a:t>
            </a:r>
            <a:r>
              <a:rPr lang="en-US" sz="2200" dirty="0">
                <a:solidFill>
                  <a:srgbClr val="000000"/>
                </a:solidFill>
                <a:effectLst/>
                <a:latin typeface="+mj-lt"/>
                <a:ea typeface="Times New Roman" panose="02020603050405020304" pitchFamily="18" charset="0"/>
              </a:rPr>
              <a:t>. Ta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vẽ</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biểu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đồ</a:t>
            </a:r>
            <a:r>
              <a:rPr lang="en-US" sz="2200" dirty="0">
                <a:solidFill>
                  <a:srgbClr val="000000"/>
                </a:solidFill>
                <a:effectLst/>
                <a:latin typeface="+mj-lt"/>
                <a:ea typeface="Times New Roman" panose="02020603050405020304" pitchFamily="18" charset="0"/>
              </a:rPr>
              <a:t> so </a:t>
            </a:r>
            <a:r>
              <a:rPr lang="en-US" sz="2200" dirty="0" err="1">
                <a:solidFill>
                  <a:srgbClr val="000000"/>
                </a:solidFill>
                <a:effectLst/>
                <a:latin typeface="+mj-lt"/>
                <a:ea typeface="Times New Roman" panose="02020603050405020304" pitchFamily="18" charset="0"/>
              </a:rPr>
              <a:t>sánh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ca </a:t>
            </a:r>
            <a:r>
              <a:rPr lang="en-US" sz="2200" dirty="0" err="1">
                <a:solidFill>
                  <a:srgbClr val="000000"/>
                </a:solidFill>
                <a:effectLst/>
                <a:latin typeface="+mj-lt"/>
                <a:ea typeface="Times New Roman" panose="02020603050405020304" pitchFamily="18" charset="0"/>
              </a:rPr>
              <a:t>mắc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và</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tử</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vong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mới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mỗi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ngày</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giữa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hai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loại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biến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này</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từ</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đưa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ra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nhận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xét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liệu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ca </a:t>
            </a:r>
            <a:r>
              <a:rPr lang="en-US" sz="2200" dirty="0" err="1">
                <a:solidFill>
                  <a:srgbClr val="000000"/>
                </a:solidFill>
                <a:effectLst/>
                <a:latin typeface="+mj-lt"/>
                <a:ea typeface="Times New Roman" panose="02020603050405020304" pitchFamily="18" charset="0"/>
              </a:rPr>
              <a:t>mắc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biến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thể</a:t>
            </a:r>
            <a:r>
              <a:rPr lang="en-US" sz="2200" dirty="0">
                <a:solidFill>
                  <a:srgbClr val="000000"/>
                </a:solidFill>
                <a:effectLst/>
                <a:latin typeface="+mj-lt"/>
                <a:ea typeface="Times New Roman" panose="02020603050405020304" pitchFamily="18" charset="0"/>
              </a:rPr>
              <a:t> Omicron </a:t>
            </a:r>
            <a:r>
              <a:rPr lang="en-US" sz="2200" dirty="0" err="1">
                <a:solidFill>
                  <a:srgbClr val="000000"/>
                </a:solidFill>
                <a:effectLst/>
                <a:latin typeface="+mj-lt"/>
                <a:ea typeface="Times New Roman" panose="02020603050405020304" pitchFamily="18" charset="0"/>
              </a:rPr>
              <a:t>tăng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nhanh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đồng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nghĩa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ca </a:t>
            </a:r>
            <a:r>
              <a:rPr lang="en-US" sz="2200" dirty="0" err="1">
                <a:solidFill>
                  <a:srgbClr val="000000"/>
                </a:solidFill>
                <a:effectLst/>
                <a:latin typeface="+mj-lt"/>
                <a:ea typeface="Times New Roman" panose="02020603050405020304" pitchFamily="18" charset="0"/>
              </a:rPr>
              <a:t>tử</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vong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cũng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tăng</a:t>
            </a:r>
            <a:r>
              <a:rPr lang="en-US" sz="2200" dirty="0">
                <a:solidFill>
                  <a:srgbClr val="000000"/>
                </a:solidFill>
                <a:effectLst/>
                <a:latin typeface="+mj-lt"/>
                <a:ea typeface="Times New Roman" panose="02020603050405020304" pitchFamily="18" charset="0"/>
              </a:rPr>
              <a:t> hay </a:t>
            </a:r>
            <a:r>
              <a:rPr lang="en-US" sz="2200" dirty="0" err="1">
                <a:solidFill>
                  <a:srgbClr val="000000"/>
                </a:solidFill>
                <a:effectLst/>
                <a:latin typeface="+mj-lt"/>
                <a:ea typeface="Times New Roman" panose="02020603050405020304" pitchFamily="18" charset="0"/>
              </a:rPr>
              <a:t>không</a:t>
            </a:r>
            <a:r>
              <a:rPr lang="en-US" sz="2200" dirty="0">
                <a:solidFill>
                  <a:srgbClr val="000000"/>
                </a:solidFill>
                <a:effectLst/>
                <a:latin typeface="+mj-lt"/>
                <a:ea typeface="Times New Roman" panose="02020603050405020304" pitchFamily="18" charset="0"/>
              </a:rPr>
              <a:t> ?  </a:t>
            </a:r>
          </a:p>
          <a:p>
            <a:pPr marL="457200" marR="0">
              <a:spcBef>
                <a:spcPts val="0"/>
              </a:spcBef>
              <a:spcAft>
                <a:spcPts val="1200"/>
              </a:spcAft>
            </a:pPr>
            <a:r>
              <a:rPr lang="en-US" sz="2200" dirty="0" err="1">
                <a:solidFill>
                  <a:srgbClr val="000000"/>
                </a:solidFill>
                <a:effectLst/>
                <a:latin typeface="+mj-lt"/>
                <a:ea typeface="Times New Roman" panose="02020603050405020304" pitchFamily="18" charset="0"/>
              </a:rPr>
              <a:t>Xét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mối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quan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hệ</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giữa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hai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biến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Q </a:t>
            </a:r>
            <a:r>
              <a:rPr lang="en-US" sz="2200" dirty="0">
                <a:solidFill>
                  <a:srgbClr val="000000"/>
                </a:solidFill>
                <a:effectLst/>
                <a:latin typeface="+mj-lt"/>
                <a:ea typeface="Times New Roman" panose="02020603050405020304" pitchFamily="18" charset="0"/>
                <a:sym typeface="Wingdings" panose="05000000000000000000" pitchFamily="2" charset="2"/>
              </a:rPr>
              <a:t></a:t>
            </a:r>
            <a:r>
              <a:rPr lang="en-US" sz="2200" dirty="0">
                <a:solidFill>
                  <a:srgbClr val="000000"/>
                </a:solidFill>
                <a:effectLst/>
                <a:latin typeface="+mj-lt"/>
                <a:ea typeface="Times New Roman" panose="02020603050405020304" pitchFamily="18" charset="0"/>
              </a:rPr>
              <a:t> Q (</a:t>
            </a:r>
            <a:r>
              <a:rPr lang="en-US" sz="2200" b="1" dirty="0" err="1">
                <a:solidFill>
                  <a:srgbClr val="000000"/>
                </a:solidFill>
                <a:effectLst/>
                <a:latin typeface="+mj-lt"/>
                <a:ea typeface="Times New Roman" panose="02020603050405020304" pitchFamily="18" charset="0"/>
              </a:rPr>
              <a:t>NewCases</a:t>
            </a:r>
            <a:r>
              <a:rPr lang="en-US" sz="2200" dirty="0">
                <a:solidFill>
                  <a:srgbClr val="000000"/>
                </a:solidFill>
                <a:effectLst/>
                <a:latin typeface="+mj-lt"/>
                <a:ea typeface="Times New Roman" panose="02020603050405020304" pitchFamily="18" charset="0"/>
              </a:rPr>
              <a:t>, </a:t>
            </a:r>
            <a:r>
              <a:rPr lang="en-US" sz="2200" b="1" dirty="0" err="1">
                <a:solidFill>
                  <a:srgbClr val="000000"/>
                </a:solidFill>
                <a:effectLst/>
                <a:latin typeface="+mj-lt"/>
                <a:ea typeface="Times New Roman" panose="02020603050405020304" pitchFamily="18" charset="0"/>
              </a:rPr>
              <a:t>NewDeaths</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dựa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trên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biểu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đồ</a:t>
            </a:r>
            <a:r>
              <a:rPr lang="en-US" sz="2200" dirty="0">
                <a:solidFill>
                  <a:srgbClr val="000000"/>
                </a:solidFill>
                <a:effectLst/>
                <a:latin typeface="+mj-lt"/>
                <a:ea typeface="Times New Roman" panose="02020603050405020304" pitchFamily="18" charset="0"/>
              </a:rPr>
              <a:t> scatter </a:t>
            </a:r>
            <a:r>
              <a:rPr lang="en-US" sz="2200" dirty="0" err="1">
                <a:solidFill>
                  <a:srgbClr val="000000"/>
                </a:solidFill>
                <a:effectLst/>
                <a:latin typeface="+mj-lt"/>
                <a:ea typeface="Times New Roman" panose="02020603050405020304" pitchFamily="18" charset="0"/>
              </a:rPr>
              <a:t>rồi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đưa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ra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kết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luận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dựa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trên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hệ</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tương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quan</a:t>
            </a:r>
            <a:r>
              <a:rPr lang="en-US" sz="2200" dirty="0">
                <a:solidFill>
                  <a:srgbClr val="000000"/>
                </a:solidFill>
                <a:effectLst/>
                <a:latin typeface="+mj-lt"/>
                <a:ea typeface="Times New Roman" panose="02020603050405020304" pitchFamily="18" charset="0"/>
              </a:rPr>
              <a:t>.</a:t>
            </a:r>
            <a:endParaRPr lang="en-US" sz="2200" dirty="0">
              <a:effectLst/>
              <a:latin typeface="+mj-lt"/>
              <a:ea typeface="Times New Roman" panose="02020603050405020304" pitchFamily="18" charset="0"/>
            </a:endParaRPr>
          </a:p>
          <a:p>
            <a:pPr marL="406908" indent="-342900">
              <a:buFontTx/>
              <a:buChar char="-"/>
            </a:pPr>
            <a:endParaRPr lang="en-US" sz="2200" dirty="0">
              <a:latin typeface="+mj-lt"/>
            </a:endParaRPr>
          </a:p>
        </p:txBody>
      </p:sp>
    </p:spTree>
    <p:extLst>
      <p:ext uri="{BB962C8B-B14F-4D97-AF65-F5344CB8AC3E}">
        <p14:creationId xmlns:p14="http://schemas.microsoft.com/office/powerpoint/2010/main" val="173900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4" y="381198"/>
            <a:ext cx="8305799" cy="675926"/>
          </a:xfrm>
        </p:spPr>
        <p:txBody>
          <a:bodyPr/>
          <a:lstStyle/>
          <a:p>
            <a:r>
              <a:rPr lang="en-US" dirty="0" err="1"/>
              <a:t>Phân</a:t>
            </a:r>
            <a:r>
              <a:rPr lang="en-US" dirty="0"/>
              <a:t> </a:t>
            </a:r>
            <a:r>
              <a:rPr lang="en-US" dirty="0" err="1"/>
              <a:t>tích</a:t>
            </a:r>
            <a:r>
              <a:rPr lang="en-US" dirty="0"/>
              <a:t> </a:t>
            </a:r>
            <a:r>
              <a:rPr lang="en-US" dirty="0" err="1"/>
              <a:t>câu</a:t>
            </a:r>
            <a:r>
              <a:rPr lang="en-US" dirty="0"/>
              <a:t> </a:t>
            </a:r>
            <a:r>
              <a:rPr lang="en-US" dirty="0" err="1"/>
              <a:t>hỏi</a:t>
            </a:r>
            <a:r>
              <a:rPr lang="en-US" dirty="0"/>
              <a:t> </a:t>
            </a:r>
            <a:r>
              <a:rPr lang="en-US" dirty="0" err="1"/>
              <a:t>nghiên</a:t>
            </a:r>
            <a:r>
              <a:rPr lang="en-US" dirty="0"/>
              <a:t> </a:t>
            </a:r>
            <a:r>
              <a:rPr lang="en-US" dirty="0" err="1"/>
              <a:t>cứu</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16</a:t>
            </a:fld>
            <a:endParaRPr lang="en-US" dirty="0"/>
          </a:p>
        </p:txBody>
      </p:sp>
      <p:sp>
        <p:nvSpPr>
          <p:cNvPr id="3" name="Rectangle 2"/>
          <p:cNvSpPr>
            <a:spLocks noGrp="1"/>
          </p:cNvSpPr>
          <p:nvPr>
            <p:ph idx="1"/>
          </p:nvPr>
        </p:nvSpPr>
        <p:spPr>
          <a:xfrm>
            <a:off x="457200" y="1057124"/>
            <a:ext cx="8305800" cy="5627681"/>
          </a:xfrm>
        </p:spPr>
        <p:txBody>
          <a:bodyPr>
            <a:noAutofit/>
          </a:bodyPr>
          <a:lstStyle/>
          <a:p>
            <a:pPr marL="342900" marR="0" lvl="0" indent="-342900">
              <a:spcBef>
                <a:spcPts val="0"/>
              </a:spcBef>
              <a:spcAft>
                <a:spcPts val="1200"/>
              </a:spcAft>
              <a:tabLst>
                <a:tab pos="457200" algn="l"/>
              </a:tabLst>
            </a:pPr>
            <a:r>
              <a:rPr lang="en-US" sz="2200" b="1" dirty="0">
                <a:solidFill>
                  <a:srgbClr val="00B050"/>
                </a:solidFill>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Câu</a:t>
            </a:r>
            <a:r>
              <a:rPr lang="en-US" sz="2200" b="1" dirty="0">
                <a:solidFill>
                  <a:srgbClr val="00B050"/>
                </a:solidFill>
                <a:effectLst/>
                <a:latin typeface="+mj-lt"/>
                <a:ea typeface="Times New Roman" panose="02020603050405020304" pitchFamily="18" charset="0"/>
              </a:rPr>
              <a:t> 7</a:t>
            </a:r>
            <a:r>
              <a:rPr lang="en-US" sz="2200" dirty="0">
                <a:solidFill>
                  <a:srgbClr val="00B050"/>
                </a:solidFill>
                <a:effectLst/>
                <a:latin typeface="+mj-lt"/>
                <a:ea typeface="Times New Roman" panose="02020603050405020304" pitchFamily="18" charset="0"/>
              </a:rPr>
              <a:t>: So </a:t>
            </a:r>
            <a:r>
              <a:rPr lang="en-US" sz="2200" dirty="0" err="1">
                <a:solidFill>
                  <a:srgbClr val="00B050"/>
                </a:solidFill>
                <a:effectLst/>
                <a:latin typeface="+mj-lt"/>
                <a:ea typeface="Times New Roman" panose="02020603050405020304" pitchFamily="18" charset="0"/>
              </a:rPr>
              <a:t>với</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các</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bệnh</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như</a:t>
            </a:r>
            <a:r>
              <a:rPr lang="en-US" sz="2200" dirty="0">
                <a:solidFill>
                  <a:srgbClr val="00B050"/>
                </a:solidFill>
                <a:effectLst/>
                <a:latin typeface="+mj-lt"/>
                <a:ea typeface="Times New Roman" panose="02020603050405020304" pitchFamily="18" charset="0"/>
              </a:rPr>
              <a:t> SARS, EBOLA, MERS, H1N1 </a:t>
            </a:r>
            <a:r>
              <a:rPr lang="en-US" sz="2200" dirty="0" err="1">
                <a:solidFill>
                  <a:srgbClr val="00B050"/>
                </a:solidFill>
                <a:effectLst/>
                <a:latin typeface="+mj-lt"/>
                <a:ea typeface="Times New Roman" panose="02020603050405020304" pitchFamily="18" charset="0"/>
              </a:rPr>
              <a:t>thì</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dịch</a:t>
            </a:r>
            <a:r>
              <a:rPr lang="en-US" sz="2200" dirty="0">
                <a:solidFill>
                  <a:srgbClr val="00B050"/>
                </a:solidFill>
                <a:effectLst/>
                <a:latin typeface="+mj-lt"/>
                <a:ea typeface="Times New Roman" panose="02020603050405020304" pitchFamily="18" charset="0"/>
              </a:rPr>
              <a:t> Covid-19 </a:t>
            </a:r>
            <a:r>
              <a:rPr lang="en-US" sz="2200" dirty="0" err="1">
                <a:solidFill>
                  <a:srgbClr val="00B050"/>
                </a:solidFill>
                <a:effectLst/>
                <a:latin typeface="+mj-lt"/>
                <a:ea typeface="Times New Roman" panose="02020603050405020304" pitchFamily="18" charset="0"/>
              </a:rPr>
              <a:t>có</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nghiêm</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trọng</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hơn</a:t>
            </a:r>
            <a:r>
              <a:rPr lang="en-US" sz="2200" dirty="0">
                <a:solidFill>
                  <a:srgbClr val="00B050"/>
                </a:solidFill>
                <a:effectLst/>
                <a:latin typeface="+mj-lt"/>
                <a:ea typeface="Times New Roman" panose="02020603050405020304" pitchFamily="18" charset="0"/>
              </a:rPr>
              <a:t> ? </a:t>
            </a:r>
            <a:r>
              <a:rPr lang="en-US" sz="2200" b="1" dirty="0">
                <a:solidFill>
                  <a:srgbClr val="00B050"/>
                </a:solidFill>
                <a:effectLst/>
                <a:latin typeface="+mj-lt"/>
                <a:ea typeface="Times New Roman" panose="02020603050405020304" pitchFamily="18" charset="0"/>
              </a:rPr>
              <a:t>(X: </a:t>
            </a:r>
            <a:r>
              <a:rPr lang="en-US" sz="2200" b="1" dirty="0" err="1">
                <a:solidFill>
                  <a:srgbClr val="00B050"/>
                </a:solidFill>
                <a:effectLst/>
                <a:latin typeface="+mj-lt"/>
                <a:ea typeface="Times New Roman" panose="02020603050405020304" pitchFamily="18" charset="0"/>
              </a:rPr>
              <a:t>TotalDeaths</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TotalCases</a:t>
            </a:r>
            <a:r>
              <a:rPr lang="en-US" sz="2200" b="1" dirty="0">
                <a:solidFill>
                  <a:srgbClr val="00B050"/>
                </a:solidFill>
                <a:effectLst/>
                <a:latin typeface="+mj-lt"/>
                <a:ea typeface="Times New Roman" panose="02020603050405020304" pitchFamily="18" charset="0"/>
              </a:rPr>
              <a:t>)</a:t>
            </a:r>
            <a:r>
              <a:rPr lang="en-US" sz="2200" dirty="0">
                <a:solidFill>
                  <a:srgbClr val="00B050"/>
                </a:solidFill>
                <a:effectLst/>
                <a:latin typeface="+mj-lt"/>
                <a:ea typeface="Times New Roman" panose="02020603050405020304" pitchFamily="18" charset="0"/>
              </a:rPr>
              <a:t> </a:t>
            </a:r>
            <a:r>
              <a:rPr lang="en-US" sz="2200" b="1" dirty="0">
                <a:solidFill>
                  <a:srgbClr val="00B050"/>
                </a:solidFill>
                <a:effectLst/>
                <a:latin typeface="+mj-lt"/>
                <a:ea typeface="Times New Roman" panose="02020603050405020304" pitchFamily="18" charset="0"/>
              </a:rPr>
              <a:t>(Y: True/False)</a:t>
            </a:r>
            <a:endParaRPr lang="en-US" sz="2200" dirty="0">
              <a:solidFill>
                <a:srgbClr val="00B050"/>
              </a:solidFill>
              <a:effectLst/>
              <a:latin typeface="+mj-lt"/>
              <a:ea typeface="Times New Roman" panose="02020603050405020304" pitchFamily="18" charset="0"/>
            </a:endParaRPr>
          </a:p>
          <a:p>
            <a:pPr marL="457200" marR="0">
              <a:spcBef>
                <a:spcPts val="0"/>
              </a:spcBef>
              <a:spcAft>
                <a:spcPts val="1200"/>
              </a:spcAft>
            </a:pP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Vì</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trừ</a:t>
            </a:r>
            <a:r>
              <a:rPr lang="en-US" sz="2200" dirty="0">
                <a:solidFill>
                  <a:srgbClr val="000000"/>
                </a:solidFill>
                <a:effectLst/>
                <a:latin typeface="+mj-lt"/>
                <a:ea typeface="Times New Roman" panose="02020603050405020304" pitchFamily="18" charset="0"/>
              </a:rPr>
              <a:t> </a:t>
            </a:r>
            <a:r>
              <a:rPr lang="en-US" sz="2200" dirty="0" err="1">
                <a:solidFill>
                  <a:srgbClr val="000000"/>
                </a:solidFill>
                <a:latin typeface="+mj-lt"/>
                <a:ea typeface="Times New Roman" panose="02020603050405020304" pitchFamily="18" charset="0"/>
              </a:rPr>
              <a:t>dịch</a:t>
            </a:r>
            <a:r>
              <a:rPr lang="en-US" sz="2200" dirty="0">
                <a:solidFill>
                  <a:srgbClr val="000000"/>
                </a:solidFill>
                <a:latin typeface="+mj-lt"/>
                <a:ea typeface="Times New Roman" panose="02020603050405020304" pitchFamily="18" charset="0"/>
              </a:rPr>
              <a:t> Covid-19, </a:t>
            </a:r>
            <a:r>
              <a:rPr lang="en-US" sz="2200" dirty="0" err="1">
                <a:solidFill>
                  <a:srgbClr val="000000"/>
                </a:solidFill>
                <a:effectLst/>
                <a:latin typeface="+mj-lt"/>
                <a:ea typeface="Times New Roman" panose="02020603050405020304" pitchFamily="18" charset="0"/>
              </a:rPr>
              <a:t>các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đại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dịch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khác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đã</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kết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thúc</a:t>
            </a:r>
            <a:r>
              <a:rPr lang="en-US" sz="2200" dirty="0">
                <a:solidFill>
                  <a:srgbClr val="000000"/>
                </a:solidFill>
                <a:effectLst/>
                <a:latin typeface="+mj-lt"/>
                <a:ea typeface="Times New Roman" panose="02020603050405020304" pitchFamily="18" charset="0"/>
              </a:rPr>
              <a:t>, ta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thập</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được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liệu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về</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ca </a:t>
            </a:r>
            <a:r>
              <a:rPr lang="en-US" sz="2200" dirty="0" err="1">
                <a:solidFill>
                  <a:srgbClr val="000000"/>
                </a:solidFill>
                <a:effectLst/>
                <a:latin typeface="+mj-lt"/>
                <a:ea typeface="Times New Roman" panose="02020603050405020304" pitchFamily="18" charset="0"/>
              </a:rPr>
              <a:t>mắc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tử</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vong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của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các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đại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dịch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đó</a:t>
            </a:r>
            <a:r>
              <a:rPr lang="en-US" sz="2200" dirty="0">
                <a:solidFill>
                  <a:srgbClr val="000000"/>
                </a:solidFill>
                <a:effectLst/>
                <a:latin typeface="+mj-lt"/>
                <a:ea typeface="Times New Roman" panose="02020603050405020304" pitchFamily="18" charset="0"/>
              </a:rPr>
              <a:t>. Sau </a:t>
            </a:r>
            <a:r>
              <a:rPr lang="en-US" sz="2200" dirty="0" err="1">
                <a:solidFill>
                  <a:srgbClr val="000000"/>
                </a:solidFill>
                <a:effectLst/>
                <a:latin typeface="+mj-lt"/>
                <a:ea typeface="Times New Roman" panose="02020603050405020304" pitchFamily="18" charset="0"/>
              </a:rPr>
              <a:t>đó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tính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toán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tỉ</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lệ</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tử</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vong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của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từng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đại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dịch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rồi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vẽ</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biểu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đồ</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trực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quan</a:t>
            </a:r>
            <a:r>
              <a:rPr lang="en-US" sz="2200" dirty="0">
                <a:solidFill>
                  <a:srgbClr val="000000"/>
                </a:solidFill>
                <a:effectLst/>
                <a:latin typeface="+mj-lt"/>
                <a:ea typeface="Times New Roman" panose="02020603050405020304" pitchFamily="18" charset="0"/>
              </a:rPr>
              <a:t> so </a:t>
            </a:r>
            <a:r>
              <a:rPr lang="en-US" sz="2200" dirty="0" err="1">
                <a:solidFill>
                  <a:srgbClr val="000000"/>
                </a:solidFill>
                <a:effectLst/>
                <a:latin typeface="+mj-lt"/>
                <a:ea typeface="Times New Roman" panose="02020603050405020304" pitchFamily="18" charset="0"/>
              </a:rPr>
              <a:t>sánh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giữa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các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đại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dịch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Cuối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cùng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đưa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ra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kết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luận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mức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độ</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nghiêm</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trọng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của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dịch</a:t>
            </a:r>
            <a:r>
              <a:rPr lang="en-US" sz="2200" dirty="0">
                <a:solidFill>
                  <a:srgbClr val="000000"/>
                </a:solidFill>
                <a:effectLst/>
                <a:latin typeface="+mj-lt"/>
                <a:ea typeface="Times New Roman" panose="02020603050405020304" pitchFamily="18" charset="0"/>
              </a:rPr>
              <a:t> Covid-19.</a:t>
            </a:r>
            <a:endParaRPr lang="en-US" sz="2200" dirty="0">
              <a:effectLst/>
              <a:latin typeface="+mj-lt"/>
              <a:ea typeface="Times New Roman" panose="02020603050405020304" pitchFamily="18" charset="0"/>
            </a:endParaRPr>
          </a:p>
          <a:p>
            <a:pPr marL="406908" indent="-342900">
              <a:buFontTx/>
              <a:buChar char="-"/>
            </a:pPr>
            <a:endParaRPr lang="en-US" sz="2200" dirty="0">
              <a:latin typeface="+mj-lt"/>
            </a:endParaRPr>
          </a:p>
        </p:txBody>
      </p:sp>
    </p:spTree>
    <p:extLst>
      <p:ext uri="{BB962C8B-B14F-4D97-AF65-F5344CB8AC3E}">
        <p14:creationId xmlns:p14="http://schemas.microsoft.com/office/powerpoint/2010/main" val="3782263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85800" y="1905000"/>
            <a:ext cx="7772400" cy="3048000"/>
          </a:xfrm>
        </p:spPr>
        <p:txBody>
          <a:bodyPr/>
          <a:lstStyle/>
          <a:p>
            <a:r>
              <a:rPr lang="en-US" sz="6000" dirty="0" err="1">
                <a:solidFill>
                  <a:srgbClr val="00B0F0"/>
                </a:solidFill>
              </a:rPr>
              <a:t>Tiến</a:t>
            </a:r>
            <a:r>
              <a:rPr lang="en-US" sz="6000" dirty="0">
                <a:solidFill>
                  <a:srgbClr val="00B0F0"/>
                </a:solidFill>
              </a:rPr>
              <a:t> </a:t>
            </a:r>
            <a:r>
              <a:rPr lang="en-US" sz="6000" dirty="0" err="1">
                <a:solidFill>
                  <a:srgbClr val="00B0F0"/>
                </a:solidFill>
              </a:rPr>
              <a:t>độ</a:t>
            </a:r>
            <a:r>
              <a:rPr lang="en-US" sz="6000" dirty="0">
                <a:solidFill>
                  <a:srgbClr val="00B0F0"/>
                </a:solidFill>
              </a:rPr>
              <a:t> </a:t>
            </a:r>
            <a:r>
              <a:rPr lang="en-US" sz="6000" dirty="0" err="1">
                <a:solidFill>
                  <a:srgbClr val="00B0F0"/>
                </a:solidFill>
              </a:rPr>
              <a:t>thực</a:t>
            </a:r>
            <a:r>
              <a:rPr lang="en-US" sz="6000" dirty="0">
                <a:solidFill>
                  <a:srgbClr val="00B0F0"/>
                </a:solidFill>
              </a:rPr>
              <a:t> </a:t>
            </a:r>
            <a:r>
              <a:rPr lang="en-US" sz="6000" dirty="0" err="1">
                <a:solidFill>
                  <a:srgbClr val="00B0F0"/>
                </a:solidFill>
              </a:rPr>
              <a:t>hiện</a:t>
            </a:r>
            <a:r>
              <a:rPr lang="en-US" sz="6000" dirty="0">
                <a:solidFill>
                  <a:srgbClr val="00B0F0"/>
                </a:solidFill>
              </a:rPr>
              <a:t> </a:t>
            </a:r>
            <a:r>
              <a:rPr lang="en-US" sz="6000" dirty="0" err="1">
                <a:solidFill>
                  <a:srgbClr val="00B0F0"/>
                </a:solidFill>
              </a:rPr>
              <a:t>và</a:t>
            </a:r>
            <a:r>
              <a:rPr lang="en-US" sz="6000" dirty="0">
                <a:solidFill>
                  <a:srgbClr val="00B0F0"/>
                </a:solidFill>
              </a:rPr>
              <a:t> </a:t>
            </a:r>
            <a:r>
              <a:rPr lang="en-US" sz="6000" dirty="0" err="1">
                <a:solidFill>
                  <a:srgbClr val="00B0F0"/>
                </a:solidFill>
              </a:rPr>
              <a:t>khó</a:t>
            </a:r>
            <a:r>
              <a:rPr lang="en-US" sz="6000" dirty="0">
                <a:solidFill>
                  <a:srgbClr val="00B0F0"/>
                </a:solidFill>
              </a:rPr>
              <a:t> </a:t>
            </a:r>
            <a:r>
              <a:rPr lang="en-US" sz="6000" dirty="0" err="1">
                <a:solidFill>
                  <a:srgbClr val="00B0F0"/>
                </a:solidFill>
              </a:rPr>
              <a:t>khăn</a:t>
            </a:r>
            <a:r>
              <a:rPr lang="en-US" sz="6000" dirty="0">
                <a:solidFill>
                  <a:srgbClr val="00B0F0"/>
                </a:solidFill>
              </a:rPr>
              <a:t> </a:t>
            </a:r>
            <a:r>
              <a:rPr lang="en-US" sz="6000" dirty="0" err="1">
                <a:solidFill>
                  <a:srgbClr val="00B0F0"/>
                </a:solidFill>
              </a:rPr>
              <a:t>gặp</a:t>
            </a:r>
            <a:r>
              <a:rPr lang="en-US" sz="6000" dirty="0">
                <a:solidFill>
                  <a:srgbClr val="00B0F0"/>
                </a:solidFill>
              </a:rPr>
              <a:t> </a:t>
            </a:r>
            <a:r>
              <a:rPr lang="en-US" sz="6000" dirty="0" err="1">
                <a:solidFill>
                  <a:srgbClr val="00B0F0"/>
                </a:solidFill>
              </a:rPr>
              <a:t>phải</a:t>
            </a:r>
            <a:r>
              <a:rPr lang="en-US" sz="6000" dirty="0">
                <a:solidFill>
                  <a:srgbClr val="00B0F0"/>
                </a:solidFill>
              </a:rPr>
              <a:t> </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17</a:t>
            </a:fld>
            <a:endParaRPr lang="en-US" dirty="0"/>
          </a:p>
        </p:txBody>
      </p:sp>
    </p:spTree>
    <p:extLst>
      <p:ext uri="{BB962C8B-B14F-4D97-AF65-F5344CB8AC3E}">
        <p14:creationId xmlns:p14="http://schemas.microsoft.com/office/powerpoint/2010/main" val="921536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4" y="381198"/>
            <a:ext cx="7381875" cy="761802"/>
          </a:xfrm>
        </p:spPr>
        <p:txBody>
          <a:bodyPr/>
          <a:lstStyle/>
          <a:p>
            <a:r>
              <a:rPr lang="en-US" dirty="0" err="1"/>
              <a:t>Phân</a:t>
            </a:r>
            <a:r>
              <a:rPr lang="en-US" dirty="0"/>
              <a:t> chia </a:t>
            </a:r>
            <a:r>
              <a:rPr lang="en-US" dirty="0" err="1"/>
              <a:t>câu</a:t>
            </a:r>
            <a:r>
              <a:rPr lang="en-US" dirty="0"/>
              <a:t> </a:t>
            </a:r>
            <a:r>
              <a:rPr lang="en-US" dirty="0" err="1"/>
              <a:t>hỏi</a:t>
            </a:r>
            <a:r>
              <a:rPr lang="en-US" dirty="0"/>
              <a:t> </a:t>
            </a:r>
            <a:r>
              <a:rPr lang="en-US" dirty="0" err="1"/>
              <a:t>nghiên</a:t>
            </a:r>
            <a:r>
              <a:rPr lang="en-US" dirty="0"/>
              <a:t> </a:t>
            </a:r>
            <a:r>
              <a:rPr lang="en-US" dirty="0" err="1"/>
              <a:t>cứu</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18</a:t>
            </a:fld>
            <a:endParaRPr lang="en-US" dirty="0"/>
          </a:p>
        </p:txBody>
      </p:sp>
      <p:sp>
        <p:nvSpPr>
          <p:cNvPr id="3" name="Rectangle 2"/>
          <p:cNvSpPr>
            <a:spLocks noGrp="1"/>
          </p:cNvSpPr>
          <p:nvPr>
            <p:ph idx="1"/>
          </p:nvPr>
        </p:nvSpPr>
        <p:spPr>
          <a:xfrm>
            <a:off x="457200" y="1425654"/>
            <a:ext cx="8229600" cy="4746545"/>
          </a:xfrm>
        </p:spPr>
        <p:txBody>
          <a:bodyPr>
            <a:noAutofit/>
          </a:bodyPr>
          <a:lstStyle/>
          <a:p>
            <a:r>
              <a:rPr lang="en-US" sz="2400" dirty="0" err="1"/>
              <a:t>Các</a:t>
            </a:r>
            <a:r>
              <a:rPr lang="en-US" sz="2400" dirty="0"/>
              <a:t> </a:t>
            </a:r>
            <a:r>
              <a:rPr lang="en-US" sz="2400" dirty="0" err="1"/>
              <a:t>thành</a:t>
            </a:r>
            <a:r>
              <a:rPr lang="en-US" sz="2400" dirty="0"/>
              <a:t> </a:t>
            </a:r>
            <a:r>
              <a:rPr lang="en-US" sz="2400" dirty="0" err="1"/>
              <a:t>viên</a:t>
            </a:r>
            <a:r>
              <a:rPr lang="en-US" sz="2400" dirty="0"/>
              <a:t> </a:t>
            </a:r>
            <a:r>
              <a:rPr lang="en-US" sz="2400" dirty="0" err="1"/>
              <a:t>trong</a:t>
            </a:r>
            <a:r>
              <a:rPr lang="en-US" sz="2400" dirty="0"/>
              <a:t> </a:t>
            </a:r>
            <a:r>
              <a:rPr lang="en-US" sz="2400" dirty="0" err="1"/>
              <a:t>nhóm</a:t>
            </a:r>
            <a:r>
              <a:rPr lang="en-US" sz="2400" dirty="0"/>
              <a:t> </a:t>
            </a:r>
            <a:r>
              <a:rPr lang="en-US" sz="2400" dirty="0" err="1"/>
              <a:t>đều</a:t>
            </a:r>
            <a:r>
              <a:rPr lang="en-US" sz="2400" dirty="0"/>
              <a:t> </a:t>
            </a:r>
            <a:r>
              <a:rPr lang="en-US" sz="2400" dirty="0" err="1"/>
              <a:t>được</a:t>
            </a:r>
            <a:r>
              <a:rPr lang="en-US" sz="2400" dirty="0"/>
              <a:t> </a:t>
            </a:r>
            <a:r>
              <a:rPr lang="en-US" sz="2400" dirty="0" err="1"/>
              <a:t>phân</a:t>
            </a:r>
            <a:r>
              <a:rPr lang="en-US" sz="2400" dirty="0"/>
              <a:t> </a:t>
            </a:r>
            <a:r>
              <a:rPr lang="en-US" sz="2400" dirty="0" err="1"/>
              <a:t>công</a:t>
            </a:r>
            <a:r>
              <a:rPr lang="en-US" sz="2400" dirty="0"/>
              <a:t> </a:t>
            </a:r>
            <a:r>
              <a:rPr lang="en-US" sz="2400" dirty="0" err="1"/>
              <a:t>tìm</a:t>
            </a:r>
            <a:r>
              <a:rPr lang="en-US" sz="2400" dirty="0"/>
              <a:t> </a:t>
            </a:r>
            <a:r>
              <a:rPr lang="en-US" sz="2400" dirty="0" err="1"/>
              <a:t>hiểu</a:t>
            </a:r>
            <a:r>
              <a:rPr lang="en-US" sz="2400" dirty="0"/>
              <a:t> </a:t>
            </a:r>
            <a:r>
              <a:rPr lang="en-US" sz="2400" dirty="0" err="1"/>
              <a:t>và</a:t>
            </a:r>
            <a:r>
              <a:rPr lang="en-US" sz="2400" dirty="0"/>
              <a:t> </a:t>
            </a:r>
            <a:r>
              <a:rPr lang="en-US" sz="2400" dirty="0" err="1"/>
              <a:t>thực</a:t>
            </a:r>
            <a:r>
              <a:rPr lang="en-US" sz="2400" dirty="0"/>
              <a:t> </a:t>
            </a:r>
            <a:r>
              <a:rPr lang="en-US" sz="2400" dirty="0" err="1"/>
              <a:t>hiện</a:t>
            </a:r>
            <a:r>
              <a:rPr lang="en-US" sz="2400" dirty="0"/>
              <a:t> </a:t>
            </a:r>
            <a:r>
              <a:rPr lang="en-US" sz="2400" dirty="0" err="1"/>
              <a:t>các</a:t>
            </a:r>
            <a:r>
              <a:rPr lang="en-US" sz="2400" dirty="0"/>
              <a:t> </a:t>
            </a:r>
            <a:r>
              <a:rPr lang="en-US" sz="2400" dirty="0" err="1"/>
              <a:t>câu</a:t>
            </a:r>
            <a:r>
              <a:rPr lang="en-US" sz="2400" dirty="0"/>
              <a:t> </a:t>
            </a:r>
            <a:r>
              <a:rPr lang="en-US" sz="2400" dirty="0" err="1"/>
              <a:t>hỏi</a:t>
            </a:r>
            <a:r>
              <a:rPr lang="en-US" sz="2400" dirty="0"/>
              <a:t> </a:t>
            </a:r>
            <a:r>
              <a:rPr lang="en-US" sz="2400" dirty="0" err="1"/>
              <a:t>nghiên</a:t>
            </a:r>
            <a:r>
              <a:rPr lang="en-US" sz="2400" dirty="0"/>
              <a:t> </a:t>
            </a:r>
            <a:r>
              <a:rPr lang="en-US" sz="2400" dirty="0" err="1"/>
              <a:t>cứu</a:t>
            </a:r>
            <a:r>
              <a:rPr lang="en-US" sz="2400" dirty="0"/>
              <a:t> </a:t>
            </a:r>
            <a:r>
              <a:rPr lang="en-US" sz="2400" dirty="0" err="1"/>
              <a:t>từ</a:t>
            </a:r>
            <a:r>
              <a:rPr lang="en-US" sz="2400" dirty="0"/>
              <a:t> </a:t>
            </a:r>
            <a:r>
              <a:rPr lang="en-US" sz="2400" dirty="0" err="1"/>
              <a:t>trước</a:t>
            </a:r>
            <a:r>
              <a:rPr lang="en-US" sz="2400" dirty="0"/>
              <a:t> </a:t>
            </a:r>
            <a:r>
              <a:rPr lang="en-US" sz="2400" dirty="0" err="1"/>
              <a:t>đó</a:t>
            </a:r>
            <a:r>
              <a:rPr lang="en-US" sz="2400" dirty="0"/>
              <a:t>.</a:t>
            </a:r>
          </a:p>
          <a:p>
            <a:pPr marL="406908" indent="-342900">
              <a:buFontTx/>
              <a:buChar char="-"/>
            </a:pPr>
            <a:r>
              <a:rPr lang="en-US" sz="2400" dirty="0"/>
              <a:t>Sơn: </a:t>
            </a:r>
            <a:r>
              <a:rPr lang="en-US" sz="2400" dirty="0" err="1"/>
              <a:t>câu</a:t>
            </a:r>
            <a:r>
              <a:rPr lang="en-US" sz="2400" dirty="0"/>
              <a:t> </a:t>
            </a:r>
            <a:r>
              <a:rPr lang="en-US" sz="2400" dirty="0" err="1"/>
              <a:t>hỏi</a:t>
            </a:r>
            <a:r>
              <a:rPr lang="en-US" sz="2400" dirty="0"/>
              <a:t> 1, 3</a:t>
            </a:r>
          </a:p>
          <a:p>
            <a:pPr marL="406908" indent="-342900">
              <a:buFontTx/>
              <a:buChar char="-"/>
            </a:pPr>
            <a:r>
              <a:rPr lang="en-US" sz="2400" dirty="0" err="1"/>
              <a:t>Nhân</a:t>
            </a:r>
            <a:r>
              <a:rPr lang="en-US" sz="2400" dirty="0"/>
              <a:t>: </a:t>
            </a:r>
            <a:r>
              <a:rPr lang="en-US" sz="2400" dirty="0" err="1"/>
              <a:t>câu</a:t>
            </a:r>
            <a:r>
              <a:rPr lang="en-US" sz="2400" dirty="0"/>
              <a:t> </a:t>
            </a:r>
            <a:r>
              <a:rPr lang="en-US" sz="2400" dirty="0" err="1"/>
              <a:t>hỏi</a:t>
            </a:r>
            <a:r>
              <a:rPr lang="en-US" sz="2400" dirty="0"/>
              <a:t> 4, 5</a:t>
            </a:r>
          </a:p>
          <a:p>
            <a:pPr marL="406908" indent="-342900">
              <a:buFontTx/>
              <a:buChar char="-"/>
            </a:pPr>
            <a:r>
              <a:rPr lang="en-US" sz="2400" dirty="0" err="1"/>
              <a:t>Dũng</a:t>
            </a:r>
            <a:r>
              <a:rPr lang="en-US" sz="2400" dirty="0"/>
              <a:t>: </a:t>
            </a:r>
            <a:r>
              <a:rPr lang="en-US" sz="2400" dirty="0" err="1"/>
              <a:t>câu</a:t>
            </a:r>
            <a:r>
              <a:rPr lang="en-US" sz="2400" dirty="0"/>
              <a:t> </a:t>
            </a:r>
            <a:r>
              <a:rPr lang="en-US" sz="2400" dirty="0" err="1"/>
              <a:t>hỏi</a:t>
            </a:r>
            <a:r>
              <a:rPr lang="en-US" sz="2400" dirty="0"/>
              <a:t> 2, 7</a:t>
            </a:r>
          </a:p>
          <a:p>
            <a:pPr marL="406908" indent="-342900">
              <a:buFontTx/>
              <a:buChar char="-"/>
            </a:pPr>
            <a:r>
              <a:rPr lang="en-US" sz="2400" dirty="0" err="1"/>
              <a:t>Tân</a:t>
            </a:r>
            <a:r>
              <a:rPr lang="en-US" sz="2400" dirty="0"/>
              <a:t>: </a:t>
            </a:r>
            <a:r>
              <a:rPr lang="en-US" sz="2400" dirty="0" err="1"/>
              <a:t>câu</a:t>
            </a:r>
            <a:r>
              <a:rPr lang="en-US" sz="2400" dirty="0"/>
              <a:t> </a:t>
            </a:r>
            <a:r>
              <a:rPr lang="en-US" sz="2400" dirty="0" err="1"/>
              <a:t>hỏi</a:t>
            </a:r>
            <a:r>
              <a:rPr lang="en-US" sz="2400" dirty="0"/>
              <a:t> 6</a:t>
            </a:r>
          </a:p>
          <a:p>
            <a:endParaRPr lang="en-US" sz="2400" dirty="0"/>
          </a:p>
        </p:txBody>
      </p:sp>
    </p:spTree>
    <p:extLst>
      <p:ext uri="{BB962C8B-B14F-4D97-AF65-F5344CB8AC3E}">
        <p14:creationId xmlns:p14="http://schemas.microsoft.com/office/powerpoint/2010/main" val="4177009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t>Tiến</a:t>
            </a:r>
            <a:r>
              <a:rPr lang="en-US" dirty="0"/>
              <a:t> </a:t>
            </a:r>
            <a:r>
              <a:rPr lang="en-US" dirty="0" err="1"/>
              <a:t>độ</a:t>
            </a:r>
            <a:r>
              <a:rPr lang="en-US" dirty="0"/>
              <a:t> </a:t>
            </a:r>
            <a:r>
              <a:rPr lang="en-US" dirty="0" err="1"/>
              <a:t>thực</a:t>
            </a:r>
            <a:r>
              <a:rPr lang="en-US" dirty="0"/>
              <a:t> </a:t>
            </a:r>
            <a:r>
              <a:rPr lang="en-US" dirty="0" err="1"/>
              <a:t>hiện</a:t>
            </a:r>
            <a:r>
              <a:rPr lang="en-US" dirty="0"/>
              <a:t> </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19</a:t>
            </a:fld>
            <a:endParaRPr lang="en-US" dirty="0"/>
          </a:p>
        </p:txBody>
      </p:sp>
      <p:sp>
        <p:nvSpPr>
          <p:cNvPr id="3" name="Rectangle 2"/>
          <p:cNvSpPr>
            <a:spLocks noGrp="1"/>
          </p:cNvSpPr>
          <p:nvPr>
            <p:ph idx="1"/>
          </p:nvPr>
        </p:nvSpPr>
        <p:spPr>
          <a:xfrm>
            <a:off x="457200" y="1425654"/>
            <a:ext cx="8229600" cy="4746545"/>
          </a:xfrm>
        </p:spPr>
        <p:txBody>
          <a:bodyPr>
            <a:noAutofit/>
          </a:bodyPr>
          <a:lstStyle/>
          <a:p>
            <a:pPr marL="406908" indent="-342900">
              <a:buFontTx/>
              <a:buChar char="-"/>
            </a:pPr>
            <a:r>
              <a:rPr lang="en-US" sz="2400" dirty="0" err="1"/>
              <a:t>Hiện</a:t>
            </a:r>
            <a:r>
              <a:rPr lang="en-US" sz="2400" dirty="0"/>
              <a:t> </a:t>
            </a:r>
            <a:r>
              <a:rPr lang="en-US" sz="2400" dirty="0" err="1"/>
              <a:t>tại</a:t>
            </a:r>
            <a:r>
              <a:rPr lang="en-US" sz="2400" dirty="0"/>
              <a:t>, </a:t>
            </a:r>
            <a:r>
              <a:rPr lang="en-US" sz="2400" dirty="0" err="1"/>
              <a:t>nhóm</a:t>
            </a:r>
            <a:r>
              <a:rPr lang="en-US" sz="2400" dirty="0"/>
              <a:t> </a:t>
            </a:r>
            <a:r>
              <a:rPr lang="en-US" sz="2400" dirty="0" err="1"/>
              <a:t>chỉ</a:t>
            </a:r>
            <a:r>
              <a:rPr lang="en-US" sz="2400" dirty="0"/>
              <a:t> </a:t>
            </a:r>
            <a:r>
              <a:rPr lang="en-US" sz="2400" dirty="0" err="1"/>
              <a:t>mới</a:t>
            </a:r>
            <a:r>
              <a:rPr lang="en-US" sz="2400" dirty="0"/>
              <a:t> </a:t>
            </a:r>
            <a:r>
              <a:rPr lang="en-US" sz="2400" dirty="0" err="1"/>
              <a:t>dừng</a:t>
            </a:r>
            <a:r>
              <a:rPr lang="en-US" sz="2400" dirty="0"/>
              <a:t> </a:t>
            </a:r>
            <a:r>
              <a:rPr lang="en-US" sz="2400" dirty="0" err="1"/>
              <a:t>lại</a:t>
            </a:r>
            <a:r>
              <a:rPr lang="en-US" sz="2400" dirty="0"/>
              <a:t> ở </a:t>
            </a:r>
            <a:r>
              <a:rPr lang="en-US" sz="2400" dirty="0" err="1"/>
              <a:t>việc</a:t>
            </a:r>
            <a:r>
              <a:rPr lang="en-US" sz="2400" dirty="0"/>
              <a:t> </a:t>
            </a:r>
            <a:r>
              <a:rPr lang="en-US" sz="2400" dirty="0" err="1"/>
              <a:t>làm</a:t>
            </a:r>
            <a:r>
              <a:rPr lang="en-US" sz="2400" dirty="0"/>
              <a:t> file Proposal, </a:t>
            </a:r>
            <a:r>
              <a:rPr lang="en-US" sz="2400" dirty="0" err="1"/>
              <a:t>và</a:t>
            </a:r>
            <a:r>
              <a:rPr lang="en-US" sz="2400" dirty="0"/>
              <a:t> </a:t>
            </a:r>
            <a:r>
              <a:rPr lang="en-US" sz="2400" dirty="0" err="1"/>
              <a:t>phân</a:t>
            </a:r>
            <a:r>
              <a:rPr lang="en-US" sz="2400" dirty="0"/>
              <a:t> </a:t>
            </a:r>
            <a:r>
              <a:rPr lang="en-US" sz="2400" dirty="0" err="1"/>
              <a:t>công</a:t>
            </a:r>
            <a:r>
              <a:rPr lang="en-US" sz="2400" dirty="0"/>
              <a:t> </a:t>
            </a:r>
            <a:r>
              <a:rPr lang="en-US" sz="2400" dirty="0" err="1"/>
              <a:t>việc</a:t>
            </a:r>
            <a:r>
              <a:rPr lang="en-US" sz="2400" dirty="0"/>
              <a:t> </a:t>
            </a:r>
            <a:r>
              <a:rPr lang="en-US" sz="2400" dirty="0" err="1"/>
              <a:t>tìm</a:t>
            </a:r>
            <a:r>
              <a:rPr lang="en-US" sz="2400" dirty="0"/>
              <a:t> </a:t>
            </a:r>
            <a:r>
              <a:rPr lang="en-US" sz="2400" dirty="0" err="1"/>
              <a:t>hiểu</a:t>
            </a:r>
            <a:r>
              <a:rPr lang="en-US" sz="2400" dirty="0"/>
              <a:t> </a:t>
            </a:r>
            <a:r>
              <a:rPr lang="en-US" sz="2400" dirty="0" err="1"/>
              <a:t>câu</a:t>
            </a:r>
            <a:r>
              <a:rPr lang="en-US" sz="2400" dirty="0"/>
              <a:t> </a:t>
            </a:r>
            <a:r>
              <a:rPr lang="en-US" sz="2400" dirty="0" err="1"/>
              <a:t>hỏi</a:t>
            </a:r>
            <a:r>
              <a:rPr lang="en-US" sz="2400" dirty="0"/>
              <a:t> </a:t>
            </a:r>
            <a:r>
              <a:rPr lang="en-US" sz="2400" dirty="0" err="1"/>
              <a:t>nghiên</a:t>
            </a:r>
            <a:r>
              <a:rPr lang="en-US" sz="2400" dirty="0"/>
              <a:t> </a:t>
            </a:r>
            <a:r>
              <a:rPr lang="en-US" sz="2400" dirty="0" err="1"/>
              <a:t>cứu</a:t>
            </a:r>
            <a:r>
              <a:rPr lang="en-US" sz="2400" dirty="0"/>
              <a:t> </a:t>
            </a:r>
            <a:r>
              <a:rPr lang="en-US" sz="2400" dirty="0" err="1"/>
              <a:t>cho</a:t>
            </a:r>
            <a:r>
              <a:rPr lang="en-US" sz="2400" dirty="0"/>
              <a:t> </a:t>
            </a:r>
            <a:r>
              <a:rPr lang="en-US" sz="2400" dirty="0" err="1"/>
              <a:t>các</a:t>
            </a:r>
            <a:r>
              <a:rPr lang="en-US" sz="2400" dirty="0"/>
              <a:t> </a:t>
            </a:r>
            <a:r>
              <a:rPr lang="en-US" sz="2400" dirty="0" err="1"/>
              <a:t>bạn</a:t>
            </a:r>
            <a:r>
              <a:rPr lang="en-US" sz="2400" dirty="0"/>
              <a:t>.</a:t>
            </a:r>
          </a:p>
          <a:p>
            <a:pPr marL="406908" indent="-342900">
              <a:buFontTx/>
              <a:buChar char="-"/>
            </a:pPr>
            <a:r>
              <a:rPr lang="en-US" sz="2400" dirty="0" err="1"/>
              <a:t>Với</a:t>
            </a:r>
            <a:r>
              <a:rPr lang="en-US" sz="2400" dirty="0"/>
              <a:t> </a:t>
            </a:r>
            <a:r>
              <a:rPr lang="en-US" sz="2400" dirty="0" err="1"/>
              <a:t>việc</a:t>
            </a:r>
            <a:r>
              <a:rPr lang="en-US" sz="2400" dirty="0"/>
              <a:t> </a:t>
            </a:r>
            <a:r>
              <a:rPr lang="en-US" sz="2400" dirty="0" err="1"/>
              <a:t>đã</a:t>
            </a:r>
            <a:r>
              <a:rPr lang="en-US" sz="2400" dirty="0"/>
              <a:t> </a:t>
            </a:r>
            <a:r>
              <a:rPr lang="en-US" sz="2400" dirty="0" err="1"/>
              <a:t>phân</a:t>
            </a:r>
            <a:r>
              <a:rPr lang="en-US" sz="2400" dirty="0"/>
              <a:t> </a:t>
            </a:r>
            <a:r>
              <a:rPr lang="en-US" sz="2400" dirty="0" err="1"/>
              <a:t>công</a:t>
            </a:r>
            <a:r>
              <a:rPr lang="en-US" sz="2400" dirty="0"/>
              <a:t> </a:t>
            </a:r>
            <a:r>
              <a:rPr lang="en-US" sz="2400" dirty="0" err="1"/>
              <a:t>từ</a:t>
            </a:r>
            <a:r>
              <a:rPr lang="en-US" sz="2400" dirty="0"/>
              <a:t> </a:t>
            </a:r>
            <a:r>
              <a:rPr lang="en-US" sz="2400" dirty="0" err="1"/>
              <a:t>trước</a:t>
            </a:r>
            <a:r>
              <a:rPr lang="en-US" sz="2400" dirty="0"/>
              <a:t>, </a:t>
            </a:r>
            <a:r>
              <a:rPr lang="en-US" sz="2400" dirty="0" err="1"/>
              <a:t>nên</a:t>
            </a:r>
            <a:r>
              <a:rPr lang="en-US" sz="2400" dirty="0"/>
              <a:t> </a:t>
            </a:r>
            <a:r>
              <a:rPr lang="en-US" sz="2400" dirty="0" err="1"/>
              <a:t>các</a:t>
            </a:r>
            <a:r>
              <a:rPr lang="en-US" sz="2400" dirty="0"/>
              <a:t> </a:t>
            </a:r>
            <a:r>
              <a:rPr lang="en-US" sz="2400" dirty="0" err="1"/>
              <a:t>bạn</a:t>
            </a:r>
            <a:r>
              <a:rPr lang="en-US" sz="2400" dirty="0"/>
              <a:t> </a:t>
            </a:r>
            <a:r>
              <a:rPr lang="en-US" sz="2400" dirty="0" err="1"/>
              <a:t>cũng</a:t>
            </a:r>
            <a:r>
              <a:rPr lang="en-US" sz="2400" dirty="0"/>
              <a:t> </a:t>
            </a:r>
            <a:r>
              <a:rPr lang="en-US" sz="2400" dirty="0" err="1"/>
              <a:t>đã</a:t>
            </a:r>
            <a:r>
              <a:rPr lang="en-US" sz="2400" dirty="0"/>
              <a:t> </a:t>
            </a:r>
            <a:r>
              <a:rPr lang="en-US" sz="2400" dirty="0" err="1"/>
              <a:t>bắt</a:t>
            </a:r>
            <a:r>
              <a:rPr lang="en-US" sz="2400" dirty="0"/>
              <a:t> </a:t>
            </a:r>
            <a:r>
              <a:rPr lang="en-US" sz="2400" dirty="0" err="1"/>
              <a:t>tay</a:t>
            </a:r>
            <a:r>
              <a:rPr lang="en-US" sz="2400" dirty="0"/>
              <a:t> </a:t>
            </a:r>
            <a:r>
              <a:rPr lang="en-US" sz="2400" dirty="0" err="1"/>
              <a:t>vào</a:t>
            </a:r>
            <a:r>
              <a:rPr lang="en-US" sz="2400" dirty="0"/>
              <a:t> </a:t>
            </a:r>
            <a:r>
              <a:rPr lang="en-US" sz="2400" dirty="0" err="1"/>
              <a:t>làm</a:t>
            </a:r>
            <a:r>
              <a:rPr lang="en-US" sz="2400" dirty="0"/>
              <a:t> </a:t>
            </a:r>
            <a:r>
              <a:rPr lang="en-US" sz="2400" dirty="0" err="1"/>
              <a:t>phần</a:t>
            </a:r>
            <a:r>
              <a:rPr lang="en-US" sz="2400" dirty="0"/>
              <a:t> </a:t>
            </a:r>
            <a:r>
              <a:rPr lang="en-US" sz="2400" dirty="0" err="1"/>
              <a:t>của</a:t>
            </a:r>
            <a:r>
              <a:rPr lang="en-US" sz="2400" dirty="0"/>
              <a:t> </a:t>
            </a:r>
            <a:r>
              <a:rPr lang="en-US" sz="2400" dirty="0" err="1"/>
              <a:t>mình</a:t>
            </a:r>
            <a:r>
              <a:rPr lang="en-US" sz="2400" dirty="0"/>
              <a:t>. </a:t>
            </a:r>
          </a:p>
          <a:p>
            <a:pPr marL="406908" indent="-342900">
              <a:buFontTx/>
              <a:buChar char="-"/>
            </a:pPr>
            <a:r>
              <a:rPr lang="en-US" sz="2400" dirty="0" err="1"/>
              <a:t>Có</a:t>
            </a:r>
            <a:r>
              <a:rPr lang="en-US" sz="2400" dirty="0"/>
              <a:t> </a:t>
            </a:r>
            <a:r>
              <a:rPr lang="en-US" sz="2400" dirty="0" err="1"/>
              <a:t>thể</a:t>
            </a:r>
            <a:r>
              <a:rPr lang="en-US" sz="2400" dirty="0"/>
              <a:t> </a:t>
            </a:r>
            <a:r>
              <a:rPr lang="en-US" sz="2400" dirty="0" err="1"/>
              <a:t>các</a:t>
            </a:r>
            <a:r>
              <a:rPr lang="en-US" sz="2400" dirty="0"/>
              <a:t> </a:t>
            </a:r>
            <a:r>
              <a:rPr lang="en-US" sz="2400" dirty="0" err="1"/>
              <a:t>bạn</a:t>
            </a:r>
            <a:r>
              <a:rPr lang="en-US" sz="2400" dirty="0"/>
              <a:t> </a:t>
            </a:r>
            <a:r>
              <a:rPr lang="en-US" sz="2400" dirty="0" err="1"/>
              <a:t>chưa</a:t>
            </a:r>
            <a:r>
              <a:rPr lang="en-US" sz="2400" dirty="0"/>
              <a:t> </a:t>
            </a:r>
            <a:r>
              <a:rPr lang="en-US" sz="2400" dirty="0" err="1"/>
              <a:t>hoàn</a:t>
            </a:r>
            <a:r>
              <a:rPr lang="en-US" sz="2400" dirty="0"/>
              <a:t> </a:t>
            </a:r>
            <a:r>
              <a:rPr lang="en-US" sz="2400" dirty="0" err="1"/>
              <a:t>thành</a:t>
            </a:r>
            <a:r>
              <a:rPr lang="en-US" sz="2400" dirty="0"/>
              <a:t>, </a:t>
            </a:r>
            <a:r>
              <a:rPr lang="en-US" sz="2400" dirty="0" err="1"/>
              <a:t>hoặc</a:t>
            </a:r>
            <a:r>
              <a:rPr lang="en-US" sz="2400" dirty="0"/>
              <a:t> </a:t>
            </a:r>
            <a:r>
              <a:rPr lang="en-US" sz="2400" dirty="0" err="1"/>
              <a:t>gặp</a:t>
            </a:r>
            <a:r>
              <a:rPr lang="en-US" sz="2400" dirty="0"/>
              <a:t> </a:t>
            </a:r>
            <a:r>
              <a:rPr lang="en-US" sz="2400" dirty="0" err="1"/>
              <a:t>khó</a:t>
            </a:r>
            <a:r>
              <a:rPr lang="en-US" sz="2400" dirty="0"/>
              <a:t> </a:t>
            </a:r>
            <a:r>
              <a:rPr lang="en-US" sz="2400" dirty="0" err="1"/>
              <a:t>khăn</a:t>
            </a:r>
            <a:r>
              <a:rPr lang="en-US" sz="2400" dirty="0"/>
              <a:t> </a:t>
            </a:r>
            <a:r>
              <a:rPr lang="en-US" sz="2400" dirty="0" err="1"/>
              <a:t>trong</a:t>
            </a:r>
            <a:r>
              <a:rPr lang="en-US" sz="2400" dirty="0"/>
              <a:t> </a:t>
            </a:r>
            <a:r>
              <a:rPr lang="en-US" sz="2400" dirty="0" err="1"/>
              <a:t>quá</a:t>
            </a:r>
            <a:r>
              <a:rPr lang="en-US" sz="2400" dirty="0"/>
              <a:t> </a:t>
            </a:r>
            <a:r>
              <a:rPr lang="en-US" sz="2400" dirty="0" err="1"/>
              <a:t>trình</a:t>
            </a:r>
            <a:r>
              <a:rPr lang="en-US" sz="2400" dirty="0"/>
              <a:t> </a:t>
            </a:r>
            <a:r>
              <a:rPr lang="en-US" sz="2400" dirty="0" err="1"/>
              <a:t>làm</a:t>
            </a:r>
            <a:r>
              <a:rPr lang="en-US" sz="2400" dirty="0"/>
              <a:t>, </a:t>
            </a:r>
            <a:r>
              <a:rPr lang="en-US" sz="2400" dirty="0" err="1"/>
              <a:t>vì</a:t>
            </a:r>
            <a:r>
              <a:rPr lang="en-US" sz="2400" dirty="0"/>
              <a:t> </a:t>
            </a:r>
            <a:r>
              <a:rPr lang="en-US" sz="2400" dirty="0" err="1"/>
              <a:t>thế</a:t>
            </a:r>
            <a:r>
              <a:rPr lang="en-US" sz="2400" dirty="0"/>
              <a:t> </a:t>
            </a:r>
            <a:r>
              <a:rPr lang="en-US" sz="2400" dirty="0" err="1"/>
              <a:t>buổi</a:t>
            </a:r>
            <a:r>
              <a:rPr lang="en-US" sz="2400" dirty="0"/>
              <a:t> </a:t>
            </a:r>
            <a:r>
              <a:rPr lang="en-US" sz="2400" dirty="0" err="1"/>
              <a:t>họp</a:t>
            </a:r>
            <a:r>
              <a:rPr lang="en-US" sz="2400" dirty="0"/>
              <a:t> </a:t>
            </a:r>
            <a:r>
              <a:rPr lang="en-US" sz="2400" dirty="0" err="1"/>
              <a:t>hôm</a:t>
            </a:r>
            <a:r>
              <a:rPr lang="en-US" sz="2400" dirty="0"/>
              <a:t> nay </a:t>
            </a:r>
            <a:r>
              <a:rPr lang="en-US" sz="2400" dirty="0" err="1"/>
              <a:t>các</a:t>
            </a:r>
            <a:r>
              <a:rPr lang="en-US" sz="2400" dirty="0"/>
              <a:t> </a:t>
            </a:r>
            <a:r>
              <a:rPr lang="en-US" sz="2400" dirty="0" err="1"/>
              <a:t>bạn</a:t>
            </a:r>
            <a:r>
              <a:rPr lang="en-US" sz="2400" dirty="0"/>
              <a:t> </a:t>
            </a:r>
            <a:r>
              <a:rPr lang="en-US" sz="2400" dirty="0" err="1"/>
              <a:t>sẽ</a:t>
            </a:r>
            <a:r>
              <a:rPr lang="en-US" sz="2400" dirty="0"/>
              <a:t> </a:t>
            </a:r>
            <a:r>
              <a:rPr lang="en-US" sz="2400" dirty="0" err="1"/>
              <a:t>trình</a:t>
            </a:r>
            <a:r>
              <a:rPr lang="en-US" sz="2400" dirty="0"/>
              <a:t> </a:t>
            </a:r>
            <a:r>
              <a:rPr lang="en-US" sz="2400" dirty="0" err="1"/>
              <a:t>bày</a:t>
            </a:r>
            <a:r>
              <a:rPr lang="en-US" sz="2400" dirty="0"/>
              <a:t> </a:t>
            </a:r>
            <a:r>
              <a:rPr lang="en-US" sz="2400" dirty="0" err="1"/>
              <a:t>những</a:t>
            </a:r>
            <a:r>
              <a:rPr lang="en-US" sz="2400" dirty="0"/>
              <a:t> </a:t>
            </a:r>
            <a:r>
              <a:rPr lang="en-US" sz="2400" dirty="0" err="1"/>
              <a:t>gì</a:t>
            </a:r>
            <a:r>
              <a:rPr lang="en-US" sz="2400" dirty="0"/>
              <a:t> </a:t>
            </a:r>
            <a:r>
              <a:rPr lang="en-US" sz="2400" dirty="0" err="1"/>
              <a:t>mình</a:t>
            </a:r>
            <a:r>
              <a:rPr lang="en-US" sz="2400" dirty="0"/>
              <a:t> </a:t>
            </a:r>
            <a:r>
              <a:rPr lang="en-US" sz="2400" dirty="0" err="1"/>
              <a:t>đã</a:t>
            </a:r>
            <a:r>
              <a:rPr lang="en-US" sz="2400" dirty="0"/>
              <a:t> </a:t>
            </a:r>
            <a:r>
              <a:rPr lang="en-US" sz="2400" dirty="0" err="1"/>
              <a:t>làm</a:t>
            </a:r>
            <a:r>
              <a:rPr lang="en-US" sz="2400" dirty="0"/>
              <a:t> </a:t>
            </a:r>
            <a:r>
              <a:rPr lang="en-US" sz="2400" dirty="0" err="1"/>
              <a:t>được</a:t>
            </a:r>
            <a:r>
              <a:rPr lang="en-US" sz="2400" dirty="0"/>
              <a:t> </a:t>
            </a:r>
            <a:r>
              <a:rPr lang="en-US" sz="2400" dirty="0" err="1"/>
              <a:t>cho</a:t>
            </a:r>
            <a:r>
              <a:rPr lang="en-US" sz="2400" dirty="0"/>
              <a:t> </a:t>
            </a:r>
            <a:r>
              <a:rPr lang="en-US" sz="2400" dirty="0" err="1"/>
              <a:t>các</a:t>
            </a:r>
            <a:r>
              <a:rPr lang="en-US" sz="2400" dirty="0"/>
              <a:t> </a:t>
            </a:r>
            <a:r>
              <a:rPr lang="en-US" sz="2400" dirty="0" err="1"/>
              <a:t>bạn</a:t>
            </a:r>
            <a:r>
              <a:rPr lang="en-US" sz="2400" dirty="0"/>
              <a:t> </a:t>
            </a:r>
            <a:r>
              <a:rPr lang="en-US" sz="2400" dirty="0" err="1"/>
              <a:t>khác</a:t>
            </a:r>
            <a:r>
              <a:rPr lang="en-US" sz="2400" dirty="0"/>
              <a:t> </a:t>
            </a:r>
            <a:r>
              <a:rPr lang="en-US" sz="2400" dirty="0" err="1"/>
              <a:t>xem</a:t>
            </a:r>
            <a:r>
              <a:rPr lang="en-US" sz="2400" dirty="0"/>
              <a:t> </a:t>
            </a:r>
            <a:r>
              <a:rPr lang="en-US" sz="2400" dirty="0" err="1"/>
              <a:t>và</a:t>
            </a:r>
            <a:r>
              <a:rPr lang="en-US" sz="2400" dirty="0"/>
              <a:t> </a:t>
            </a:r>
            <a:r>
              <a:rPr lang="en-US" sz="2400" dirty="0" err="1"/>
              <a:t>góp</a:t>
            </a:r>
            <a:r>
              <a:rPr lang="en-US" sz="2400" dirty="0"/>
              <a:t> ý</a:t>
            </a:r>
          </a:p>
        </p:txBody>
      </p:sp>
    </p:spTree>
    <p:extLst>
      <p:ext uri="{BB962C8B-B14F-4D97-AF65-F5344CB8AC3E}">
        <p14:creationId xmlns:p14="http://schemas.microsoft.com/office/powerpoint/2010/main" val="3026538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066800" y="3200400"/>
            <a:ext cx="4638674" cy="675926"/>
          </a:xfrm>
        </p:spPr>
        <p:txBody>
          <a:bodyPr/>
          <a:lstStyle/>
          <a:p>
            <a:r>
              <a:rPr lang="en-US" sz="6000" dirty="0" err="1">
                <a:solidFill>
                  <a:srgbClr val="00B0F0"/>
                </a:solidFill>
              </a:rPr>
              <a:t>Nội</a:t>
            </a:r>
            <a:r>
              <a:rPr lang="en-US" sz="6000" dirty="0">
                <a:solidFill>
                  <a:srgbClr val="00B0F0"/>
                </a:solidFill>
              </a:rPr>
              <a:t> dung</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2</a:t>
            </a:fld>
            <a:endParaRPr lang="en-US" dirty="0"/>
          </a:p>
        </p:txBody>
      </p:sp>
    </p:spTree>
    <p:extLst>
      <p:ext uri="{BB962C8B-B14F-4D97-AF65-F5344CB8AC3E}">
        <p14:creationId xmlns:p14="http://schemas.microsoft.com/office/powerpoint/2010/main" val="1239376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t>Khó</a:t>
            </a:r>
            <a:r>
              <a:rPr lang="en-US" dirty="0"/>
              <a:t> </a:t>
            </a:r>
            <a:r>
              <a:rPr lang="en-US" dirty="0" err="1"/>
              <a:t>khăn</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20</a:t>
            </a:fld>
            <a:endParaRPr lang="en-US" dirty="0"/>
          </a:p>
        </p:txBody>
      </p:sp>
      <p:sp>
        <p:nvSpPr>
          <p:cNvPr id="3" name="Rectangle 2"/>
          <p:cNvSpPr>
            <a:spLocks noGrp="1"/>
          </p:cNvSpPr>
          <p:nvPr>
            <p:ph idx="1"/>
          </p:nvPr>
        </p:nvSpPr>
        <p:spPr>
          <a:xfrm>
            <a:off x="457200" y="1425654"/>
            <a:ext cx="8229600" cy="4746545"/>
          </a:xfrm>
        </p:spPr>
        <p:txBody>
          <a:bodyPr>
            <a:noAutofit/>
          </a:bodyPr>
          <a:lstStyle/>
          <a:p>
            <a:r>
              <a:rPr lang="en-US" sz="2400" dirty="0" err="1"/>
              <a:t>Các</a:t>
            </a:r>
            <a:r>
              <a:rPr lang="en-US" sz="2400" dirty="0"/>
              <a:t> </a:t>
            </a:r>
            <a:r>
              <a:rPr lang="en-US" sz="2400" dirty="0" err="1"/>
              <a:t>thành</a:t>
            </a:r>
            <a:r>
              <a:rPr lang="en-US" sz="2400" dirty="0"/>
              <a:t> </a:t>
            </a:r>
            <a:r>
              <a:rPr lang="en-US" sz="2400" dirty="0" err="1"/>
              <a:t>viên</a:t>
            </a:r>
            <a:r>
              <a:rPr lang="en-US" sz="2400" dirty="0"/>
              <a:t> </a:t>
            </a:r>
            <a:r>
              <a:rPr lang="en-US" sz="2400" dirty="0" err="1"/>
              <a:t>trong</a:t>
            </a:r>
            <a:r>
              <a:rPr lang="en-US" sz="2400" dirty="0"/>
              <a:t> </a:t>
            </a:r>
            <a:r>
              <a:rPr lang="en-US" sz="2400" dirty="0" err="1"/>
              <a:t>nhóm</a:t>
            </a:r>
            <a:r>
              <a:rPr lang="en-US" sz="2400" dirty="0"/>
              <a:t> </a:t>
            </a:r>
            <a:r>
              <a:rPr lang="en-US" sz="2400" dirty="0" err="1"/>
              <a:t>đều</a:t>
            </a:r>
            <a:r>
              <a:rPr lang="en-US" sz="2400" dirty="0"/>
              <a:t> </a:t>
            </a:r>
            <a:r>
              <a:rPr lang="en-US" sz="2400" dirty="0" err="1"/>
              <a:t>gặp</a:t>
            </a:r>
            <a:r>
              <a:rPr lang="en-US" sz="2400" dirty="0"/>
              <a:t> </a:t>
            </a:r>
            <a:r>
              <a:rPr lang="en-US" sz="2400" dirty="0" err="1"/>
              <a:t>khó</a:t>
            </a:r>
            <a:r>
              <a:rPr lang="en-US" sz="2400" dirty="0"/>
              <a:t> </a:t>
            </a:r>
            <a:r>
              <a:rPr lang="en-US" sz="2400" dirty="0" err="1"/>
              <a:t>khăn</a:t>
            </a:r>
            <a:r>
              <a:rPr lang="en-US" sz="2400" dirty="0"/>
              <a:t> </a:t>
            </a:r>
            <a:r>
              <a:rPr lang="en-US" sz="2400" dirty="0" err="1"/>
              <a:t>trong</a:t>
            </a:r>
            <a:r>
              <a:rPr lang="en-US" sz="2400" dirty="0"/>
              <a:t> </a:t>
            </a:r>
            <a:r>
              <a:rPr lang="en-US" sz="2400" dirty="0" err="1"/>
              <a:t>việc</a:t>
            </a:r>
            <a:r>
              <a:rPr lang="en-US" sz="2400" dirty="0"/>
              <a:t> </a:t>
            </a:r>
            <a:r>
              <a:rPr lang="en-US" sz="2400" dirty="0" err="1"/>
              <a:t>tiếp</a:t>
            </a:r>
            <a:r>
              <a:rPr lang="en-US" sz="2400" dirty="0"/>
              <a:t> </a:t>
            </a:r>
            <a:r>
              <a:rPr lang="en-US" sz="2400" dirty="0" err="1"/>
              <a:t>cận</a:t>
            </a:r>
            <a:r>
              <a:rPr lang="en-US" sz="2400" dirty="0"/>
              <a:t> </a:t>
            </a:r>
            <a:r>
              <a:rPr lang="en-US" sz="2400" dirty="0" err="1"/>
              <a:t>đề</a:t>
            </a:r>
            <a:r>
              <a:rPr lang="en-US" sz="2400" dirty="0"/>
              <a:t> </a:t>
            </a:r>
            <a:r>
              <a:rPr lang="en-US" sz="2400" dirty="0" err="1"/>
              <a:t>tài</a:t>
            </a:r>
            <a:r>
              <a:rPr lang="en-US" sz="2400" dirty="0"/>
              <a:t>, </a:t>
            </a:r>
            <a:r>
              <a:rPr lang="en-US" sz="2400" dirty="0" err="1"/>
              <a:t>ví</a:t>
            </a:r>
            <a:r>
              <a:rPr lang="en-US" sz="2400" dirty="0"/>
              <a:t> </a:t>
            </a:r>
            <a:r>
              <a:rPr lang="en-US" sz="2400" dirty="0" err="1"/>
              <a:t>dụ</a:t>
            </a:r>
            <a:r>
              <a:rPr lang="en-US" sz="2400" dirty="0"/>
              <a:t> </a:t>
            </a:r>
            <a:r>
              <a:rPr lang="en-US" sz="2400" dirty="0" err="1"/>
              <a:t>chưa</a:t>
            </a:r>
            <a:r>
              <a:rPr lang="en-US" sz="2400" dirty="0"/>
              <a:t> </a:t>
            </a:r>
            <a:r>
              <a:rPr lang="en-US" sz="2400" dirty="0" err="1"/>
              <a:t>nắm</a:t>
            </a:r>
            <a:r>
              <a:rPr lang="en-US" sz="2400" dirty="0"/>
              <a:t> </a:t>
            </a:r>
            <a:r>
              <a:rPr lang="en-US" sz="2400" dirty="0" err="1"/>
              <a:t>rõ</a:t>
            </a:r>
            <a:r>
              <a:rPr lang="en-US" sz="2400" dirty="0"/>
              <a:t> </a:t>
            </a:r>
            <a:r>
              <a:rPr lang="en-US" sz="2400" dirty="0" err="1"/>
              <a:t>về</a:t>
            </a:r>
            <a:r>
              <a:rPr lang="en-US" sz="2400" dirty="0"/>
              <a:t> </a:t>
            </a:r>
            <a:r>
              <a:rPr lang="en-US" sz="2400" dirty="0" err="1"/>
              <a:t>cách</a:t>
            </a:r>
            <a:r>
              <a:rPr lang="en-US" sz="2400" dirty="0"/>
              <a:t> </a:t>
            </a:r>
            <a:r>
              <a:rPr lang="en-US" sz="2400" dirty="0" err="1"/>
              <a:t>thức</a:t>
            </a:r>
            <a:r>
              <a:rPr lang="en-US" sz="2400" dirty="0"/>
              <a:t> </a:t>
            </a:r>
            <a:r>
              <a:rPr lang="en-US" sz="2400" dirty="0" err="1"/>
              <a:t>thực</a:t>
            </a:r>
            <a:r>
              <a:rPr lang="en-US" sz="2400" dirty="0"/>
              <a:t> </a:t>
            </a:r>
            <a:r>
              <a:rPr lang="en-US" sz="2400" dirty="0" err="1"/>
              <a:t>hiện</a:t>
            </a:r>
            <a:r>
              <a:rPr lang="en-US" sz="2400" dirty="0"/>
              <a:t>, </a:t>
            </a:r>
            <a:r>
              <a:rPr lang="en-US" sz="2400" dirty="0" err="1"/>
              <a:t>việc</a:t>
            </a:r>
            <a:r>
              <a:rPr lang="en-US" sz="2400" dirty="0"/>
              <a:t> </a:t>
            </a:r>
            <a:r>
              <a:rPr lang="en-US" sz="2400" dirty="0" err="1"/>
              <a:t>vận</a:t>
            </a:r>
            <a:r>
              <a:rPr lang="en-US" sz="2400" dirty="0"/>
              <a:t> </a:t>
            </a:r>
            <a:r>
              <a:rPr lang="en-US" sz="2400" dirty="0" err="1"/>
              <a:t>dụng</a:t>
            </a:r>
            <a:r>
              <a:rPr lang="en-US" sz="2400" dirty="0"/>
              <a:t> </a:t>
            </a:r>
            <a:r>
              <a:rPr lang="en-US" sz="2400" dirty="0" err="1"/>
              <a:t>kiến</a:t>
            </a:r>
            <a:r>
              <a:rPr lang="en-US" sz="2400" dirty="0"/>
              <a:t> </a:t>
            </a:r>
            <a:r>
              <a:rPr lang="en-US" sz="2400" dirty="0" err="1"/>
              <a:t>thức</a:t>
            </a:r>
            <a:r>
              <a:rPr lang="en-US" sz="2400" dirty="0"/>
              <a:t> </a:t>
            </a:r>
            <a:r>
              <a:rPr lang="en-US" sz="2400" dirty="0" err="1"/>
              <a:t>xác</a:t>
            </a:r>
            <a:r>
              <a:rPr lang="en-US" sz="2400" dirty="0"/>
              <a:t> </a:t>
            </a:r>
            <a:r>
              <a:rPr lang="en-US" sz="2400" dirty="0" err="1"/>
              <a:t>suất</a:t>
            </a:r>
            <a:r>
              <a:rPr lang="en-US" sz="2400" dirty="0"/>
              <a:t>, </a:t>
            </a:r>
            <a:r>
              <a:rPr lang="en-US" sz="2400" dirty="0" err="1"/>
              <a:t>kiếm</a:t>
            </a:r>
            <a:r>
              <a:rPr lang="en-US" sz="2400" dirty="0"/>
              <a:t> </a:t>
            </a:r>
            <a:r>
              <a:rPr lang="en-US" sz="2400" dirty="0" err="1"/>
              <a:t>định</a:t>
            </a:r>
            <a:r>
              <a:rPr lang="en-US" sz="2400" dirty="0"/>
              <a:t> </a:t>
            </a:r>
            <a:r>
              <a:rPr lang="en-US" sz="2400" dirty="0" err="1"/>
              <a:t>thống</a:t>
            </a:r>
            <a:r>
              <a:rPr lang="en-US" sz="2400" dirty="0"/>
              <a:t> </a:t>
            </a:r>
            <a:r>
              <a:rPr lang="en-US" sz="2400" dirty="0" err="1"/>
              <a:t>kê</a:t>
            </a:r>
            <a:r>
              <a:rPr lang="en-US" sz="2400" dirty="0"/>
              <a:t> </a:t>
            </a:r>
            <a:r>
              <a:rPr lang="en-US" sz="2400" dirty="0" err="1"/>
              <a:t>đã</a:t>
            </a:r>
            <a:r>
              <a:rPr lang="en-US" sz="2400" dirty="0"/>
              <a:t> </a:t>
            </a:r>
            <a:r>
              <a:rPr lang="en-US" sz="2400" dirty="0" err="1"/>
              <a:t>học</a:t>
            </a:r>
            <a:r>
              <a:rPr lang="en-US" sz="2400" dirty="0"/>
              <a:t> </a:t>
            </a:r>
            <a:r>
              <a:rPr lang="en-US" sz="2400" dirty="0" err="1"/>
              <a:t>vào</a:t>
            </a:r>
            <a:r>
              <a:rPr lang="en-US" sz="2400" dirty="0"/>
              <a:t> Project </a:t>
            </a:r>
            <a:r>
              <a:rPr lang="en-US" sz="2400" dirty="0" err="1"/>
              <a:t>còn</a:t>
            </a:r>
            <a:r>
              <a:rPr lang="en-US" sz="2400" dirty="0"/>
              <a:t> </a:t>
            </a:r>
            <a:r>
              <a:rPr lang="en-US" sz="2400" dirty="0" err="1"/>
              <a:t>nhiều</a:t>
            </a:r>
            <a:r>
              <a:rPr lang="en-US" sz="2400" dirty="0"/>
              <a:t> </a:t>
            </a:r>
            <a:r>
              <a:rPr lang="en-US" sz="2400" dirty="0" err="1"/>
              <a:t>khó</a:t>
            </a:r>
            <a:r>
              <a:rPr lang="en-US" sz="2400" dirty="0"/>
              <a:t> </a:t>
            </a:r>
            <a:r>
              <a:rPr lang="en-US" sz="2400" dirty="0" err="1"/>
              <a:t>khăn</a:t>
            </a:r>
            <a:r>
              <a:rPr lang="en-US" sz="2400" dirty="0"/>
              <a:t> </a:t>
            </a:r>
          </a:p>
        </p:txBody>
      </p:sp>
    </p:spTree>
    <p:extLst>
      <p:ext uri="{BB962C8B-B14F-4D97-AF65-F5344CB8AC3E}">
        <p14:creationId xmlns:p14="http://schemas.microsoft.com/office/powerpoint/2010/main" val="1907717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3200400"/>
            <a:ext cx="7381875" cy="761802"/>
          </a:xfrm>
        </p:spPr>
        <p:txBody>
          <a:bodyPr/>
          <a:lstStyle/>
          <a:p>
            <a:r>
              <a:rPr lang="en-US" sz="6000" dirty="0" err="1">
                <a:solidFill>
                  <a:srgbClr val="00B0F0"/>
                </a:solidFill>
              </a:rPr>
              <a:t>Phân</a:t>
            </a:r>
            <a:r>
              <a:rPr lang="en-US" sz="6000" dirty="0">
                <a:solidFill>
                  <a:srgbClr val="00B0F0"/>
                </a:solidFill>
              </a:rPr>
              <a:t> chia </a:t>
            </a:r>
            <a:r>
              <a:rPr lang="en-US" sz="6000" dirty="0" err="1">
                <a:solidFill>
                  <a:srgbClr val="00B0F0"/>
                </a:solidFill>
              </a:rPr>
              <a:t>công</a:t>
            </a:r>
            <a:r>
              <a:rPr lang="en-US" sz="6000" dirty="0">
                <a:solidFill>
                  <a:srgbClr val="00B0F0"/>
                </a:solidFill>
              </a:rPr>
              <a:t> </a:t>
            </a:r>
            <a:r>
              <a:rPr lang="en-US" sz="6000" dirty="0" err="1">
                <a:solidFill>
                  <a:srgbClr val="00B0F0"/>
                </a:solidFill>
              </a:rPr>
              <a:t>việc</a:t>
            </a:r>
            <a:endParaRPr lang="en-US" sz="6000" dirty="0">
              <a:solidFill>
                <a:srgbClr val="00B0F0"/>
              </a:solidFill>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21</a:t>
            </a:fld>
            <a:endParaRPr lang="en-US" dirty="0"/>
          </a:p>
        </p:txBody>
      </p:sp>
    </p:spTree>
    <p:extLst>
      <p:ext uri="{BB962C8B-B14F-4D97-AF65-F5344CB8AC3E}">
        <p14:creationId xmlns:p14="http://schemas.microsoft.com/office/powerpoint/2010/main" val="4151137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4" y="381198"/>
            <a:ext cx="7381875" cy="761802"/>
          </a:xfrm>
        </p:spPr>
        <p:txBody>
          <a:bodyPr/>
          <a:lstStyle/>
          <a:p>
            <a:r>
              <a:rPr lang="en-US" dirty="0" err="1"/>
              <a:t>Phân</a:t>
            </a:r>
            <a:r>
              <a:rPr lang="en-US" dirty="0"/>
              <a:t> chia </a:t>
            </a:r>
            <a:r>
              <a:rPr lang="en-US" dirty="0" err="1"/>
              <a:t>làm</a:t>
            </a:r>
            <a:r>
              <a:rPr lang="en-US" dirty="0"/>
              <a:t> </a:t>
            </a:r>
            <a:r>
              <a:rPr lang="en-US" dirty="0" err="1"/>
              <a:t>báo</a:t>
            </a:r>
            <a:r>
              <a:rPr lang="en-US" dirty="0"/>
              <a:t> </a:t>
            </a:r>
            <a:r>
              <a:rPr lang="en-US" dirty="0" err="1"/>
              <a:t>cáo</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22</a:t>
            </a:fld>
            <a:endParaRPr lang="en-US" dirty="0"/>
          </a:p>
        </p:txBody>
      </p:sp>
      <p:sp>
        <p:nvSpPr>
          <p:cNvPr id="3" name="Rectangle 2"/>
          <p:cNvSpPr>
            <a:spLocks noGrp="1"/>
          </p:cNvSpPr>
          <p:nvPr>
            <p:ph idx="1"/>
          </p:nvPr>
        </p:nvSpPr>
        <p:spPr>
          <a:xfrm>
            <a:off x="457200" y="1425654"/>
            <a:ext cx="8229600" cy="4746545"/>
          </a:xfrm>
        </p:spPr>
        <p:txBody>
          <a:bodyPr>
            <a:noAutofit/>
          </a:bodyPr>
          <a:lstStyle/>
          <a:p>
            <a:r>
              <a:rPr lang="en-US" sz="2400" dirty="0"/>
              <a:t>Sau </a:t>
            </a:r>
            <a:r>
              <a:rPr lang="en-US" sz="2400" dirty="0" err="1"/>
              <a:t>khi</a:t>
            </a:r>
            <a:r>
              <a:rPr lang="en-US" sz="2400" dirty="0"/>
              <a:t> </a:t>
            </a:r>
            <a:r>
              <a:rPr lang="en-US" sz="2400" dirty="0" err="1"/>
              <a:t>hoàn</a:t>
            </a:r>
            <a:r>
              <a:rPr lang="en-US" sz="2400" dirty="0"/>
              <a:t> </a:t>
            </a:r>
            <a:r>
              <a:rPr lang="en-US" sz="2400" dirty="0" err="1"/>
              <a:t>thành</a:t>
            </a:r>
            <a:r>
              <a:rPr lang="en-US" sz="2400" dirty="0"/>
              <a:t> </a:t>
            </a:r>
            <a:r>
              <a:rPr lang="en-US" sz="2400" dirty="0" err="1"/>
              <a:t>câu</a:t>
            </a:r>
            <a:r>
              <a:rPr lang="en-US" sz="2400" dirty="0"/>
              <a:t> </a:t>
            </a:r>
            <a:r>
              <a:rPr lang="en-US" sz="2400" dirty="0" err="1"/>
              <a:t>hỏi</a:t>
            </a:r>
            <a:r>
              <a:rPr lang="en-US" sz="2400" dirty="0"/>
              <a:t> </a:t>
            </a:r>
            <a:r>
              <a:rPr lang="en-US" sz="2400" dirty="0" err="1"/>
              <a:t>nghiên</a:t>
            </a:r>
            <a:r>
              <a:rPr lang="en-US" sz="2400" dirty="0"/>
              <a:t> </a:t>
            </a:r>
            <a:r>
              <a:rPr lang="en-US" sz="2400" dirty="0" err="1"/>
              <a:t>cứu</a:t>
            </a:r>
            <a:r>
              <a:rPr lang="en-US" sz="2400" dirty="0"/>
              <a:t>, </a:t>
            </a:r>
            <a:r>
              <a:rPr lang="en-US" sz="2400" dirty="0" err="1"/>
              <a:t>nhóm</a:t>
            </a:r>
            <a:r>
              <a:rPr lang="en-US" sz="2400" dirty="0"/>
              <a:t> </a:t>
            </a:r>
            <a:r>
              <a:rPr lang="en-US" sz="2400" dirty="0" err="1"/>
              <a:t>sẽ</a:t>
            </a:r>
            <a:r>
              <a:rPr lang="en-US" sz="2400" dirty="0"/>
              <a:t> </a:t>
            </a:r>
            <a:r>
              <a:rPr lang="en-US" sz="2400" dirty="0" err="1"/>
              <a:t>thực</a:t>
            </a:r>
            <a:r>
              <a:rPr lang="en-US" sz="2400" dirty="0"/>
              <a:t> </a:t>
            </a:r>
            <a:r>
              <a:rPr lang="en-US" sz="2400" dirty="0" err="1"/>
              <a:t>hiện</a:t>
            </a:r>
            <a:r>
              <a:rPr lang="en-US" sz="2400" dirty="0"/>
              <a:t> </a:t>
            </a:r>
            <a:r>
              <a:rPr lang="en-US" sz="2400" dirty="0" err="1"/>
              <a:t>làm</a:t>
            </a:r>
            <a:r>
              <a:rPr lang="en-US" sz="2400" dirty="0"/>
              <a:t> file </a:t>
            </a:r>
            <a:r>
              <a:rPr lang="en-US" sz="2400" dirty="0" err="1"/>
              <a:t>báo</a:t>
            </a:r>
            <a:r>
              <a:rPr lang="en-US" sz="2400" dirty="0"/>
              <a:t> </a:t>
            </a:r>
            <a:r>
              <a:rPr lang="en-US" sz="2400" dirty="0" err="1"/>
              <a:t>cáo</a:t>
            </a:r>
            <a:r>
              <a:rPr lang="en-US" sz="2400" dirty="0"/>
              <a:t> </a:t>
            </a:r>
            <a:r>
              <a:rPr lang="en-US" sz="2400" dirty="0" err="1"/>
              <a:t>và</a:t>
            </a:r>
            <a:r>
              <a:rPr lang="en-US" sz="2400" dirty="0"/>
              <a:t> </a:t>
            </a:r>
            <a:r>
              <a:rPr lang="en-US" sz="2400" dirty="0" err="1"/>
              <a:t>thuyết</a:t>
            </a:r>
            <a:r>
              <a:rPr lang="en-US" sz="2400" dirty="0"/>
              <a:t> </a:t>
            </a:r>
            <a:r>
              <a:rPr lang="en-US" sz="2400" dirty="0" err="1"/>
              <a:t>trình</a:t>
            </a:r>
            <a:endParaRPr lang="en-US" sz="2400" dirty="0"/>
          </a:p>
          <a:p>
            <a:r>
              <a:rPr lang="en-US" sz="2400" dirty="0" err="1"/>
              <a:t>Dựa</a:t>
            </a:r>
            <a:r>
              <a:rPr lang="en-US" sz="2400" dirty="0"/>
              <a:t> </a:t>
            </a:r>
            <a:r>
              <a:rPr lang="en-US" sz="2400" dirty="0" err="1"/>
              <a:t>vào</a:t>
            </a:r>
            <a:r>
              <a:rPr lang="en-US" sz="2400" dirty="0"/>
              <a:t> </a:t>
            </a:r>
            <a:r>
              <a:rPr lang="en-US" sz="2400" dirty="0" err="1"/>
              <a:t>gợi</a:t>
            </a:r>
            <a:r>
              <a:rPr lang="en-US" sz="2400" dirty="0"/>
              <a:t> ý </a:t>
            </a:r>
            <a:r>
              <a:rPr lang="en-US" sz="2400" dirty="0" err="1"/>
              <a:t>làm</a:t>
            </a:r>
            <a:r>
              <a:rPr lang="en-US" sz="2400" dirty="0"/>
              <a:t> file </a:t>
            </a:r>
            <a:r>
              <a:rPr lang="en-US" sz="2400" dirty="0" err="1"/>
              <a:t>báo</a:t>
            </a:r>
            <a:r>
              <a:rPr lang="en-US" sz="2400" dirty="0"/>
              <a:t> </a:t>
            </a:r>
            <a:r>
              <a:rPr lang="en-US" sz="2400" dirty="0" err="1"/>
              <a:t>cáo</a:t>
            </a:r>
            <a:r>
              <a:rPr lang="en-US" sz="2400" dirty="0"/>
              <a:t> </a:t>
            </a:r>
            <a:r>
              <a:rPr lang="en-US" sz="2400" dirty="0" err="1"/>
              <a:t>của</a:t>
            </a:r>
            <a:r>
              <a:rPr lang="en-US" sz="2400" dirty="0"/>
              <a:t> </a:t>
            </a:r>
            <a:r>
              <a:rPr lang="en-US" sz="2400" dirty="0" err="1"/>
              <a:t>thầy</a:t>
            </a:r>
            <a:r>
              <a:rPr lang="en-US" sz="2400" dirty="0"/>
              <a:t>, </a:t>
            </a:r>
            <a:r>
              <a:rPr lang="en-US" sz="2400" dirty="0" err="1"/>
              <a:t>nhóm</a:t>
            </a:r>
            <a:r>
              <a:rPr lang="en-US" sz="2400" dirty="0"/>
              <a:t> </a:t>
            </a:r>
            <a:r>
              <a:rPr lang="en-US" sz="2400" dirty="0" err="1"/>
              <a:t>em</a:t>
            </a:r>
            <a:r>
              <a:rPr lang="en-US" sz="2400" dirty="0"/>
              <a:t> </a:t>
            </a:r>
            <a:r>
              <a:rPr lang="en-US" sz="2400" dirty="0" err="1"/>
              <a:t>phân</a:t>
            </a:r>
            <a:r>
              <a:rPr lang="en-US" sz="2400" dirty="0"/>
              <a:t> chia </a:t>
            </a:r>
            <a:r>
              <a:rPr lang="en-US" sz="2400" dirty="0" err="1"/>
              <a:t>như</a:t>
            </a:r>
            <a:r>
              <a:rPr lang="en-US" sz="2400" dirty="0"/>
              <a:t> </a:t>
            </a:r>
            <a:r>
              <a:rPr lang="en-US" sz="2400" dirty="0" err="1"/>
              <a:t>sau</a:t>
            </a:r>
            <a:r>
              <a:rPr lang="en-US" sz="2400" dirty="0"/>
              <a:t>: 1,2,3  	4  	5,6 	7,8,9,10</a:t>
            </a:r>
          </a:p>
          <a:p>
            <a:pPr marL="406908" indent="-342900">
              <a:buFontTx/>
              <a:buChar char="-"/>
            </a:pPr>
            <a:r>
              <a:rPr lang="en-US" sz="2400" dirty="0" err="1"/>
              <a:t>Tân</a:t>
            </a:r>
            <a:r>
              <a:rPr lang="en-US" sz="2400" dirty="0"/>
              <a:t>: 1,2,3 </a:t>
            </a:r>
          </a:p>
          <a:p>
            <a:pPr marL="406908" indent="-342900">
              <a:buFontTx/>
              <a:buChar char="-"/>
            </a:pPr>
            <a:r>
              <a:rPr lang="en-US" sz="2400" dirty="0" err="1"/>
              <a:t>Nhân</a:t>
            </a:r>
            <a:r>
              <a:rPr lang="en-US" sz="2400" dirty="0"/>
              <a:t>: 7,8,9,10</a:t>
            </a:r>
          </a:p>
          <a:p>
            <a:pPr marL="406908" indent="-342900">
              <a:buFontTx/>
              <a:buChar char="-"/>
            </a:pPr>
            <a:r>
              <a:rPr lang="en-US" sz="2400" dirty="0" err="1"/>
              <a:t>Dũng</a:t>
            </a:r>
            <a:r>
              <a:rPr lang="en-US" sz="2400" dirty="0"/>
              <a:t>: 4</a:t>
            </a:r>
          </a:p>
          <a:p>
            <a:pPr marL="406908" indent="-342900">
              <a:buFontTx/>
              <a:buChar char="-"/>
            </a:pPr>
            <a:r>
              <a:rPr lang="en-US" sz="2400" dirty="0"/>
              <a:t>Sơn: 5,6</a:t>
            </a:r>
          </a:p>
          <a:p>
            <a:endParaRPr lang="en-US" sz="2400" dirty="0"/>
          </a:p>
          <a:p>
            <a:endParaRPr lang="en-US" sz="2400" dirty="0"/>
          </a:p>
        </p:txBody>
      </p:sp>
    </p:spTree>
    <p:extLst>
      <p:ext uri="{BB962C8B-B14F-4D97-AF65-F5344CB8AC3E}">
        <p14:creationId xmlns:p14="http://schemas.microsoft.com/office/powerpoint/2010/main" val="2878086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338262" y="2590800"/>
            <a:ext cx="6467475" cy="2438202"/>
          </a:xfrm>
        </p:spPr>
        <p:txBody>
          <a:bodyPr/>
          <a:lstStyle/>
          <a:p>
            <a:r>
              <a:rPr lang="en-US" sz="6000" dirty="0" err="1">
                <a:solidFill>
                  <a:srgbClr val="00B0F0"/>
                </a:solidFill>
              </a:rPr>
              <a:t>Kế</a:t>
            </a:r>
            <a:r>
              <a:rPr lang="en-US" sz="6000" dirty="0">
                <a:solidFill>
                  <a:srgbClr val="00B0F0"/>
                </a:solidFill>
              </a:rPr>
              <a:t> </a:t>
            </a:r>
            <a:r>
              <a:rPr lang="en-US" sz="6000" dirty="0" err="1">
                <a:solidFill>
                  <a:srgbClr val="00B0F0"/>
                </a:solidFill>
              </a:rPr>
              <a:t>hoạch</a:t>
            </a:r>
            <a:r>
              <a:rPr lang="en-US" sz="6000" dirty="0">
                <a:solidFill>
                  <a:srgbClr val="00B0F0"/>
                </a:solidFill>
              </a:rPr>
              <a:t> </a:t>
            </a:r>
            <a:r>
              <a:rPr lang="en-US" sz="6000" dirty="0" err="1">
                <a:solidFill>
                  <a:srgbClr val="00B0F0"/>
                </a:solidFill>
              </a:rPr>
              <a:t>tiếp</a:t>
            </a:r>
            <a:r>
              <a:rPr lang="en-US" sz="6000" dirty="0">
                <a:solidFill>
                  <a:srgbClr val="00B0F0"/>
                </a:solidFill>
              </a:rPr>
              <a:t> </a:t>
            </a:r>
            <a:r>
              <a:rPr lang="en-US" sz="6000" dirty="0" err="1">
                <a:solidFill>
                  <a:srgbClr val="00B0F0"/>
                </a:solidFill>
              </a:rPr>
              <a:t>theo</a:t>
            </a:r>
            <a:endParaRPr lang="en-US" sz="6000" dirty="0">
              <a:solidFill>
                <a:srgbClr val="00B0F0"/>
              </a:solidFill>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23</a:t>
            </a:fld>
            <a:endParaRPr lang="en-US" dirty="0"/>
          </a:p>
        </p:txBody>
      </p:sp>
    </p:spTree>
    <p:extLst>
      <p:ext uri="{BB962C8B-B14F-4D97-AF65-F5344CB8AC3E}">
        <p14:creationId xmlns:p14="http://schemas.microsoft.com/office/powerpoint/2010/main" val="1685403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4" y="381198"/>
            <a:ext cx="8067675" cy="914202"/>
          </a:xfrm>
        </p:spPr>
        <p:txBody>
          <a:bodyPr/>
          <a:lstStyle/>
          <a:p>
            <a:r>
              <a:rPr lang="en-US" dirty="0" err="1"/>
              <a:t>Kế</a:t>
            </a:r>
            <a:r>
              <a:rPr lang="en-US" dirty="0"/>
              <a:t> </a:t>
            </a:r>
            <a:r>
              <a:rPr lang="en-US" dirty="0" err="1"/>
              <a:t>hoạch</a:t>
            </a:r>
            <a:r>
              <a:rPr lang="en-US" dirty="0"/>
              <a:t> </a:t>
            </a:r>
            <a:r>
              <a:rPr lang="en-US" dirty="0" err="1"/>
              <a:t>tiếp</a:t>
            </a:r>
            <a:r>
              <a:rPr lang="en-US" dirty="0"/>
              <a:t> </a:t>
            </a:r>
            <a:r>
              <a:rPr lang="en-US" dirty="0" err="1"/>
              <a:t>theo</a:t>
            </a:r>
            <a:r>
              <a:rPr lang="en-US" dirty="0"/>
              <a:t> </a:t>
            </a:r>
            <a:r>
              <a:rPr lang="en-US" dirty="0" err="1"/>
              <a:t>của</a:t>
            </a:r>
            <a:r>
              <a:rPr lang="en-US" dirty="0"/>
              <a:t> </a:t>
            </a:r>
            <a:r>
              <a:rPr lang="en-US" dirty="0" err="1"/>
              <a:t>nhóm</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24</a:t>
            </a:fld>
            <a:endParaRPr lang="en-US" dirty="0"/>
          </a:p>
        </p:txBody>
      </p:sp>
      <p:sp>
        <p:nvSpPr>
          <p:cNvPr id="3" name="Rectangle 2"/>
          <p:cNvSpPr>
            <a:spLocks noGrp="1"/>
          </p:cNvSpPr>
          <p:nvPr>
            <p:ph idx="1"/>
          </p:nvPr>
        </p:nvSpPr>
        <p:spPr>
          <a:xfrm>
            <a:off x="457200" y="1425654"/>
            <a:ext cx="8229600" cy="4746545"/>
          </a:xfrm>
        </p:spPr>
        <p:txBody>
          <a:bodyPr>
            <a:noAutofit/>
          </a:bodyPr>
          <a:lstStyle/>
          <a:p>
            <a:pPr marL="406908" indent="-342900">
              <a:buFontTx/>
              <a:buChar char="-"/>
            </a:pPr>
            <a:r>
              <a:rPr lang="en-US" sz="2400" dirty="0" err="1"/>
              <a:t>Nhóm</a:t>
            </a:r>
            <a:r>
              <a:rPr lang="en-US" sz="2400" dirty="0"/>
              <a:t> </a:t>
            </a:r>
            <a:r>
              <a:rPr lang="en-US" sz="2400" dirty="0" err="1"/>
              <a:t>dự</a:t>
            </a:r>
            <a:r>
              <a:rPr lang="en-US" sz="2400" dirty="0"/>
              <a:t> </a:t>
            </a:r>
            <a:r>
              <a:rPr lang="en-US" sz="2400" dirty="0" err="1"/>
              <a:t>định</a:t>
            </a:r>
            <a:r>
              <a:rPr lang="en-US" sz="2400" dirty="0"/>
              <a:t> deadline </a:t>
            </a:r>
            <a:r>
              <a:rPr lang="en-US" sz="2400" dirty="0" err="1"/>
              <a:t>việc</a:t>
            </a:r>
            <a:r>
              <a:rPr lang="en-US" sz="2400" dirty="0"/>
              <a:t> </a:t>
            </a:r>
            <a:r>
              <a:rPr lang="en-US" sz="2400" dirty="0" err="1"/>
              <a:t>hoàn</a:t>
            </a:r>
            <a:r>
              <a:rPr lang="en-US" sz="2400" dirty="0"/>
              <a:t> </a:t>
            </a:r>
            <a:r>
              <a:rPr lang="en-US" sz="2400" dirty="0" err="1"/>
              <a:t>thành</a:t>
            </a:r>
            <a:r>
              <a:rPr lang="en-US" sz="2400" dirty="0"/>
              <a:t> </a:t>
            </a:r>
            <a:r>
              <a:rPr lang="en-US" sz="2400" dirty="0" err="1"/>
              <a:t>trả</a:t>
            </a:r>
            <a:r>
              <a:rPr lang="en-US" sz="2400" dirty="0"/>
              <a:t> </a:t>
            </a:r>
            <a:r>
              <a:rPr lang="en-US" sz="2400" dirty="0" err="1"/>
              <a:t>lời</a:t>
            </a:r>
            <a:r>
              <a:rPr lang="en-US" sz="2400" dirty="0"/>
              <a:t> </a:t>
            </a:r>
            <a:r>
              <a:rPr lang="en-US" sz="2400" dirty="0" err="1"/>
              <a:t>các</a:t>
            </a:r>
            <a:r>
              <a:rPr lang="en-US" sz="2400" dirty="0"/>
              <a:t> </a:t>
            </a:r>
            <a:r>
              <a:rPr lang="en-US" sz="2400" dirty="0" err="1"/>
              <a:t>câu</a:t>
            </a:r>
            <a:r>
              <a:rPr lang="en-US" sz="2400" dirty="0"/>
              <a:t> </a:t>
            </a:r>
            <a:r>
              <a:rPr lang="en-US" sz="2400" dirty="0" err="1"/>
              <a:t>hỏi</a:t>
            </a:r>
            <a:r>
              <a:rPr lang="en-US" sz="2400" dirty="0"/>
              <a:t> </a:t>
            </a:r>
            <a:r>
              <a:rPr lang="en-US" sz="2400" dirty="0" err="1"/>
              <a:t>nghiên</a:t>
            </a:r>
            <a:r>
              <a:rPr lang="en-US" sz="2400" dirty="0"/>
              <a:t> </a:t>
            </a:r>
            <a:r>
              <a:rPr lang="en-US" sz="2400" dirty="0" err="1"/>
              <a:t>cứu</a:t>
            </a:r>
            <a:r>
              <a:rPr lang="en-US" sz="2400" dirty="0"/>
              <a:t> </a:t>
            </a:r>
            <a:r>
              <a:rPr lang="en-US" sz="2400" dirty="0" err="1"/>
              <a:t>cho</a:t>
            </a:r>
            <a:r>
              <a:rPr lang="en-US" sz="2400" dirty="0"/>
              <a:t> </a:t>
            </a:r>
            <a:r>
              <a:rPr lang="en-US" sz="2400" dirty="0" err="1"/>
              <a:t>các</a:t>
            </a:r>
            <a:r>
              <a:rPr lang="en-US" sz="2400" dirty="0"/>
              <a:t> </a:t>
            </a:r>
            <a:r>
              <a:rPr lang="en-US" sz="2400" dirty="0" err="1"/>
              <a:t>thành</a:t>
            </a:r>
            <a:r>
              <a:rPr lang="en-US" sz="2400" dirty="0"/>
              <a:t> </a:t>
            </a:r>
            <a:r>
              <a:rPr lang="en-US" sz="2400" dirty="0" err="1"/>
              <a:t>viên</a:t>
            </a:r>
            <a:r>
              <a:rPr lang="en-US" sz="2400" dirty="0"/>
              <a:t> </a:t>
            </a:r>
            <a:r>
              <a:rPr lang="en-US" sz="2400" dirty="0" err="1"/>
              <a:t>là</a:t>
            </a:r>
            <a:r>
              <a:rPr lang="en-US" sz="2400" dirty="0"/>
              <a:t> </a:t>
            </a:r>
            <a:r>
              <a:rPr lang="en-US" sz="2400" dirty="0" err="1"/>
              <a:t>hết</a:t>
            </a:r>
            <a:r>
              <a:rPr lang="en-US" sz="2400" dirty="0"/>
              <a:t> </a:t>
            </a:r>
            <a:r>
              <a:rPr lang="en-US" sz="2400" dirty="0" err="1"/>
              <a:t>ngày</a:t>
            </a:r>
            <a:r>
              <a:rPr lang="en-US" sz="2400" dirty="0"/>
              <a:t> 29/5</a:t>
            </a:r>
          </a:p>
          <a:p>
            <a:pPr marL="406908" indent="-342900">
              <a:buFontTx/>
              <a:buChar char="-"/>
            </a:pPr>
            <a:r>
              <a:rPr lang="en-US" sz="2400" dirty="0"/>
              <a:t>Sau </a:t>
            </a:r>
            <a:r>
              <a:rPr lang="en-US" sz="2400" dirty="0" err="1"/>
              <a:t>đó</a:t>
            </a:r>
            <a:r>
              <a:rPr lang="en-US" sz="2400" dirty="0"/>
              <a:t>, </a:t>
            </a:r>
            <a:r>
              <a:rPr lang="en-US" sz="2400" dirty="0" err="1"/>
              <a:t>nhóm</a:t>
            </a:r>
            <a:r>
              <a:rPr lang="en-US" sz="2400" dirty="0"/>
              <a:t> </a:t>
            </a:r>
            <a:r>
              <a:rPr lang="en-US" sz="2400" dirty="0" err="1"/>
              <a:t>sẽ</a:t>
            </a:r>
            <a:r>
              <a:rPr lang="en-US" sz="2400" dirty="0"/>
              <a:t> </a:t>
            </a:r>
            <a:r>
              <a:rPr lang="en-US" sz="2400" dirty="0" err="1"/>
              <a:t>thực</a:t>
            </a:r>
            <a:r>
              <a:rPr lang="en-US" sz="2400" dirty="0"/>
              <a:t> </a:t>
            </a:r>
            <a:r>
              <a:rPr lang="en-US" sz="2400" dirty="0" err="1"/>
              <a:t>hiện</a:t>
            </a:r>
            <a:r>
              <a:rPr lang="en-US" sz="2400" dirty="0"/>
              <a:t> </a:t>
            </a:r>
            <a:r>
              <a:rPr lang="en-US" sz="2400" dirty="0" err="1"/>
              <a:t>làm</a:t>
            </a:r>
            <a:r>
              <a:rPr lang="en-US" sz="2400" dirty="0"/>
              <a:t> file </a:t>
            </a:r>
            <a:r>
              <a:rPr lang="en-US" sz="2400" dirty="0" err="1"/>
              <a:t>báo</a:t>
            </a:r>
            <a:r>
              <a:rPr lang="en-US" sz="2400" dirty="0"/>
              <a:t> </a:t>
            </a:r>
            <a:r>
              <a:rPr lang="en-US" sz="2400" dirty="0" err="1"/>
              <a:t>cáo</a:t>
            </a:r>
            <a:r>
              <a:rPr lang="en-US" sz="2400" dirty="0"/>
              <a:t> </a:t>
            </a:r>
            <a:r>
              <a:rPr lang="en-US" sz="2400" dirty="0" err="1"/>
              <a:t>như</a:t>
            </a:r>
            <a:r>
              <a:rPr lang="en-US" sz="2400" dirty="0"/>
              <a:t> </a:t>
            </a:r>
            <a:r>
              <a:rPr lang="en-US" sz="2400" dirty="0" err="1"/>
              <a:t>đã</a:t>
            </a:r>
            <a:r>
              <a:rPr lang="en-US" sz="2400" dirty="0"/>
              <a:t> </a:t>
            </a:r>
            <a:r>
              <a:rPr lang="en-US" sz="2400" dirty="0" err="1"/>
              <a:t>phân</a:t>
            </a:r>
            <a:r>
              <a:rPr lang="en-US" sz="2400" dirty="0"/>
              <a:t> </a:t>
            </a:r>
            <a:r>
              <a:rPr lang="en-US" sz="2400" dirty="0" err="1"/>
              <a:t>công</a:t>
            </a:r>
            <a:r>
              <a:rPr lang="en-US" sz="2400" dirty="0"/>
              <a:t>, </a:t>
            </a:r>
            <a:r>
              <a:rPr lang="en-US" sz="2400" dirty="0" err="1"/>
              <a:t>chuẩn</a:t>
            </a:r>
            <a:r>
              <a:rPr lang="en-US" sz="2400" dirty="0"/>
              <a:t> </a:t>
            </a:r>
            <a:r>
              <a:rPr lang="en-US" sz="2400" dirty="0" err="1"/>
              <a:t>bị</a:t>
            </a:r>
            <a:r>
              <a:rPr lang="en-US" sz="2400" dirty="0"/>
              <a:t> </a:t>
            </a:r>
            <a:r>
              <a:rPr lang="en-US" sz="2400" dirty="0" err="1"/>
              <a:t>cho</a:t>
            </a:r>
            <a:r>
              <a:rPr lang="en-US" sz="2400" dirty="0"/>
              <a:t> </a:t>
            </a:r>
            <a:r>
              <a:rPr lang="en-US" sz="2400" dirty="0" err="1"/>
              <a:t>buổi</a:t>
            </a:r>
            <a:r>
              <a:rPr lang="en-US" sz="2400" dirty="0"/>
              <a:t> </a:t>
            </a:r>
            <a:r>
              <a:rPr lang="en-US" sz="2400" dirty="0" err="1"/>
              <a:t>báo</a:t>
            </a:r>
            <a:r>
              <a:rPr lang="en-US" sz="2400" dirty="0"/>
              <a:t> </a:t>
            </a:r>
            <a:r>
              <a:rPr lang="en-US" sz="2400" dirty="0" err="1"/>
              <a:t>cáo</a:t>
            </a:r>
            <a:r>
              <a:rPr lang="en-US" sz="2400" dirty="0"/>
              <a:t> </a:t>
            </a:r>
            <a:r>
              <a:rPr lang="en-US" sz="2400" dirty="0" err="1"/>
              <a:t>vào</a:t>
            </a:r>
            <a:r>
              <a:rPr lang="en-US" sz="2400" dirty="0"/>
              <a:t> </a:t>
            </a:r>
            <a:r>
              <a:rPr lang="en-US" sz="2400" dirty="0" err="1"/>
              <a:t>tuần</a:t>
            </a:r>
            <a:r>
              <a:rPr lang="en-US" sz="2400" dirty="0"/>
              <a:t> 17</a:t>
            </a:r>
          </a:p>
          <a:p>
            <a:pPr marL="406908" indent="-342900">
              <a:buFontTx/>
              <a:buChar char="-"/>
            </a:pPr>
            <a:r>
              <a:rPr lang="en-US" sz="2400" dirty="0"/>
              <a:t>Sau </a:t>
            </a:r>
            <a:r>
              <a:rPr lang="en-US" sz="2400" dirty="0" err="1"/>
              <a:t>khi</a:t>
            </a:r>
            <a:r>
              <a:rPr lang="en-US" sz="2400" dirty="0"/>
              <a:t> </a:t>
            </a:r>
            <a:r>
              <a:rPr lang="en-US" sz="2400" dirty="0" err="1"/>
              <a:t>có</a:t>
            </a:r>
            <a:r>
              <a:rPr lang="en-US" sz="2400" dirty="0"/>
              <a:t> file </a:t>
            </a:r>
            <a:r>
              <a:rPr lang="en-US" sz="2400" dirty="0" err="1"/>
              <a:t>báo</a:t>
            </a:r>
            <a:r>
              <a:rPr lang="en-US" sz="2400" dirty="0"/>
              <a:t> </a:t>
            </a:r>
            <a:r>
              <a:rPr lang="en-US" sz="2400" dirty="0" err="1"/>
              <a:t>cáo</a:t>
            </a:r>
            <a:r>
              <a:rPr lang="en-US" sz="2400" dirty="0"/>
              <a:t>, </a:t>
            </a:r>
            <a:r>
              <a:rPr lang="en-US" sz="2400" dirty="0" err="1"/>
              <a:t>nhóm</a:t>
            </a:r>
            <a:r>
              <a:rPr lang="en-US" sz="2400" dirty="0"/>
              <a:t> </a:t>
            </a:r>
            <a:r>
              <a:rPr lang="en-US" sz="2400" dirty="0" err="1"/>
              <a:t>sẽ</a:t>
            </a:r>
            <a:r>
              <a:rPr lang="en-US" sz="2400" dirty="0"/>
              <a:t> </a:t>
            </a:r>
            <a:r>
              <a:rPr lang="en-US" sz="2400" dirty="0" err="1"/>
              <a:t>tiến</a:t>
            </a:r>
            <a:r>
              <a:rPr lang="en-US" sz="2400" dirty="0"/>
              <a:t> </a:t>
            </a:r>
            <a:r>
              <a:rPr lang="en-US" sz="2400" dirty="0" err="1"/>
              <a:t>hành</a:t>
            </a:r>
            <a:r>
              <a:rPr lang="en-US" sz="2400" dirty="0"/>
              <a:t> </a:t>
            </a:r>
            <a:r>
              <a:rPr lang="en-US" sz="2400" dirty="0" err="1"/>
              <a:t>làm</a:t>
            </a:r>
            <a:r>
              <a:rPr lang="en-US" sz="2400" dirty="0"/>
              <a:t> file slide </a:t>
            </a:r>
            <a:r>
              <a:rPr lang="en-US" sz="2400" dirty="0" err="1"/>
              <a:t>thuyết</a:t>
            </a:r>
            <a:r>
              <a:rPr lang="en-US" sz="2400" dirty="0"/>
              <a:t> </a:t>
            </a:r>
            <a:r>
              <a:rPr lang="en-US" sz="2400" dirty="0" err="1"/>
              <a:t>trình</a:t>
            </a:r>
            <a:endParaRPr lang="en-US" sz="2400" dirty="0"/>
          </a:p>
          <a:p>
            <a:pPr marL="406908" indent="-342900">
              <a:buFontTx/>
              <a:buChar char="-"/>
            </a:pPr>
            <a:endParaRPr lang="en-US" sz="2400" dirty="0"/>
          </a:p>
        </p:txBody>
      </p:sp>
    </p:spTree>
    <p:extLst>
      <p:ext uri="{BB962C8B-B14F-4D97-AF65-F5344CB8AC3E}">
        <p14:creationId xmlns:p14="http://schemas.microsoft.com/office/powerpoint/2010/main" val="3817305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338262" y="1981200"/>
            <a:ext cx="6467475" cy="2438202"/>
          </a:xfrm>
        </p:spPr>
        <p:txBody>
          <a:bodyPr/>
          <a:lstStyle/>
          <a:p>
            <a:r>
              <a:rPr lang="en-US" sz="6000" dirty="0" err="1">
                <a:solidFill>
                  <a:srgbClr val="00B0F0"/>
                </a:solidFill>
              </a:rPr>
              <a:t>Cảm</a:t>
            </a:r>
            <a:r>
              <a:rPr lang="en-US" sz="6000" dirty="0">
                <a:solidFill>
                  <a:srgbClr val="00B0F0"/>
                </a:solidFill>
              </a:rPr>
              <a:t> </a:t>
            </a:r>
            <a:r>
              <a:rPr lang="en-US" sz="6000" dirty="0" err="1">
                <a:solidFill>
                  <a:srgbClr val="00B0F0"/>
                </a:solidFill>
              </a:rPr>
              <a:t>ơn</a:t>
            </a:r>
            <a:r>
              <a:rPr lang="en-US" sz="6000" dirty="0">
                <a:solidFill>
                  <a:srgbClr val="00B0F0"/>
                </a:solidFill>
              </a:rPr>
              <a:t> </a:t>
            </a:r>
            <a:r>
              <a:rPr lang="en-US" sz="6000" dirty="0" err="1">
                <a:solidFill>
                  <a:srgbClr val="00B0F0"/>
                </a:solidFill>
              </a:rPr>
              <a:t>thầy</a:t>
            </a:r>
            <a:r>
              <a:rPr lang="en-US" sz="6000" dirty="0">
                <a:solidFill>
                  <a:srgbClr val="00B0F0"/>
                </a:solidFill>
              </a:rPr>
              <a:t> </a:t>
            </a:r>
            <a:r>
              <a:rPr lang="en-US" sz="6000" dirty="0" err="1">
                <a:solidFill>
                  <a:srgbClr val="00B0F0"/>
                </a:solidFill>
              </a:rPr>
              <a:t>đã</a:t>
            </a:r>
            <a:r>
              <a:rPr lang="en-US" sz="6000" dirty="0">
                <a:solidFill>
                  <a:srgbClr val="00B0F0"/>
                </a:solidFill>
              </a:rPr>
              <a:t> </a:t>
            </a:r>
            <a:r>
              <a:rPr lang="en-US" sz="6000" dirty="0" err="1">
                <a:solidFill>
                  <a:srgbClr val="00B0F0"/>
                </a:solidFill>
              </a:rPr>
              <a:t>lắng</a:t>
            </a:r>
            <a:r>
              <a:rPr lang="en-US" sz="6000" dirty="0">
                <a:solidFill>
                  <a:srgbClr val="00B0F0"/>
                </a:solidFill>
              </a:rPr>
              <a:t> </a:t>
            </a:r>
            <a:r>
              <a:rPr lang="en-US" sz="6000" dirty="0" err="1">
                <a:solidFill>
                  <a:srgbClr val="00B0F0"/>
                </a:solidFill>
              </a:rPr>
              <a:t>nghe</a:t>
            </a:r>
            <a:r>
              <a:rPr lang="en-US" sz="6000">
                <a:solidFill>
                  <a:srgbClr val="00B0F0"/>
                </a:solidFill>
              </a:rPr>
              <a:t>!</a:t>
            </a:r>
            <a:endParaRPr lang="en-US" sz="6000" dirty="0">
              <a:solidFill>
                <a:srgbClr val="00B0F0"/>
              </a:solidFill>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25</a:t>
            </a:fld>
            <a:endParaRPr lang="en-US" dirty="0"/>
          </a:p>
        </p:txBody>
      </p:sp>
    </p:spTree>
    <p:extLst>
      <p:ext uri="{BB962C8B-B14F-4D97-AF65-F5344CB8AC3E}">
        <p14:creationId xmlns:p14="http://schemas.microsoft.com/office/powerpoint/2010/main" val="3999228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t>Nội</a:t>
            </a:r>
            <a:r>
              <a:rPr lang="en-US" dirty="0"/>
              <a:t> dung</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3</a:t>
            </a:fld>
            <a:endParaRPr lang="en-US" dirty="0"/>
          </a:p>
        </p:txBody>
      </p:sp>
      <p:sp>
        <p:nvSpPr>
          <p:cNvPr id="3" name="Rectangle 2"/>
          <p:cNvSpPr>
            <a:spLocks noGrp="1"/>
          </p:cNvSpPr>
          <p:nvPr>
            <p:ph idx="1"/>
          </p:nvPr>
        </p:nvSpPr>
        <p:spPr>
          <a:xfrm>
            <a:off x="457200" y="1057124"/>
            <a:ext cx="8305800" cy="5627681"/>
          </a:xfrm>
        </p:spPr>
        <p:txBody>
          <a:bodyPr>
            <a:noAutofit/>
          </a:bodyPr>
          <a:lstStyle/>
          <a:p>
            <a:r>
              <a:rPr lang="en-US" sz="2400" b="1" dirty="0"/>
              <a:t>1. </a:t>
            </a:r>
            <a:r>
              <a:rPr lang="en-US" sz="2400" b="1" dirty="0" err="1"/>
              <a:t>Khái</a:t>
            </a:r>
            <a:r>
              <a:rPr lang="en-US" sz="2400" b="1" dirty="0"/>
              <a:t> </a:t>
            </a:r>
            <a:r>
              <a:rPr lang="en-US" sz="2400" b="1" dirty="0" err="1"/>
              <a:t>quát</a:t>
            </a:r>
            <a:r>
              <a:rPr lang="en-US" sz="2400" b="1" dirty="0"/>
              <a:t> </a:t>
            </a:r>
            <a:r>
              <a:rPr lang="en-US" sz="2400" b="1" dirty="0" err="1"/>
              <a:t>lại</a:t>
            </a:r>
            <a:r>
              <a:rPr lang="en-US" sz="2400" b="1" dirty="0"/>
              <a:t> </a:t>
            </a:r>
            <a:r>
              <a:rPr lang="en-US" sz="2400" b="1" dirty="0" err="1"/>
              <a:t>về</a:t>
            </a:r>
            <a:r>
              <a:rPr lang="en-US" sz="2400" b="1" dirty="0"/>
              <a:t> </a:t>
            </a:r>
            <a:r>
              <a:rPr lang="en-US" sz="2400" b="1" dirty="0" err="1"/>
              <a:t>đề</a:t>
            </a:r>
            <a:r>
              <a:rPr lang="en-US" sz="2400" b="1" dirty="0"/>
              <a:t> </a:t>
            </a:r>
            <a:r>
              <a:rPr lang="en-US" sz="2400" b="1" dirty="0" err="1"/>
              <a:t>tài</a:t>
            </a:r>
            <a:endParaRPr lang="en-US" sz="2400" b="1" dirty="0"/>
          </a:p>
          <a:p>
            <a:r>
              <a:rPr lang="vi-VN" sz="2400" dirty="0"/>
              <a:t>Tên đề tài mà nhóm chọn là: </a:t>
            </a:r>
            <a:r>
              <a:rPr lang="vi-VN" sz="2400" b="1" dirty="0"/>
              <a:t>Phân tích tình hình dịch bệnh Covid-19</a:t>
            </a:r>
          </a:p>
          <a:p>
            <a:r>
              <a:rPr lang="vi-VN" sz="2400" dirty="0"/>
              <a:t>Đại dịch covid-19 xuất hiện từ cuối năm 2019, cho đến nay nó đã lan rộng ra hầu hết các quốc gia và vùng lãnh thổ trên thế giới, gây thiệt hại nghiêm trọng về mọi mặt. Mặc dù đã có vaccine phòng ngừa covid-19 nhưng dịch bệnh này vẫn còn hoành hoành ở nhiều quốc gia, liên tục xuất hiện các biến thể mới nguy hiểm</a:t>
            </a:r>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t>Nội</a:t>
            </a:r>
            <a:r>
              <a:rPr lang="en-US" dirty="0"/>
              <a:t> dung</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4</a:t>
            </a:fld>
            <a:endParaRPr lang="en-US" dirty="0"/>
          </a:p>
        </p:txBody>
      </p:sp>
      <p:sp>
        <p:nvSpPr>
          <p:cNvPr id="3" name="Rectangle 2"/>
          <p:cNvSpPr>
            <a:spLocks noGrp="1"/>
          </p:cNvSpPr>
          <p:nvPr>
            <p:ph idx="1"/>
          </p:nvPr>
        </p:nvSpPr>
        <p:spPr>
          <a:xfrm>
            <a:off x="457200" y="1057124"/>
            <a:ext cx="8305800" cy="5627681"/>
          </a:xfrm>
        </p:spPr>
        <p:txBody>
          <a:bodyPr>
            <a:noAutofit/>
          </a:bodyPr>
          <a:lstStyle/>
          <a:p>
            <a:r>
              <a:rPr lang="en-US" sz="2400" b="1" dirty="0"/>
              <a:t>Li</a:t>
            </a:r>
            <a:r>
              <a:rPr lang="vi-VN" sz="2400" b="1" dirty="0"/>
              <a:t>nk dataset</a:t>
            </a:r>
            <a:r>
              <a:rPr lang="vi-VN" sz="2400" dirty="0"/>
              <a:t>:</a:t>
            </a:r>
            <a:r>
              <a:rPr lang="en-US" sz="2400" dirty="0"/>
              <a:t> </a:t>
            </a:r>
            <a:r>
              <a:rPr lang="vi-VN" sz="2400" dirty="0"/>
              <a:t>https://www.kaggle.com/datasets/georgesaavedra/covid19-dataset</a:t>
            </a:r>
          </a:p>
          <a:p>
            <a:r>
              <a:rPr lang="vi-VN" sz="2400" dirty="0"/>
              <a:t>Nhóm sẽ phân tích tình hình dịch bệnh covid-19 dựa trên số ca mắc, số ca tử vong và số lượng người đã tiêm phòng vaccine, sau đó sẽ đưa ra các nhận xét về đại dịch Covid-19.</a:t>
            </a:r>
            <a:endParaRPr lang="en-US" sz="2400" dirty="0"/>
          </a:p>
          <a:p>
            <a:endParaRPr lang="en-US" sz="2400" dirty="0"/>
          </a:p>
        </p:txBody>
      </p:sp>
    </p:spTree>
    <p:extLst>
      <p:ext uri="{BB962C8B-B14F-4D97-AF65-F5344CB8AC3E}">
        <p14:creationId xmlns:p14="http://schemas.microsoft.com/office/powerpoint/2010/main" val="3744110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t>Nội</a:t>
            </a:r>
            <a:r>
              <a:rPr lang="en-US" dirty="0"/>
              <a:t> dung</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5</a:t>
            </a:fld>
            <a:endParaRPr lang="en-US" dirty="0"/>
          </a:p>
        </p:txBody>
      </p:sp>
      <p:sp>
        <p:nvSpPr>
          <p:cNvPr id="3" name="Rectangle 2"/>
          <p:cNvSpPr>
            <a:spLocks noGrp="1"/>
          </p:cNvSpPr>
          <p:nvPr>
            <p:ph idx="1"/>
          </p:nvPr>
        </p:nvSpPr>
        <p:spPr>
          <a:xfrm>
            <a:off x="457200" y="1057124"/>
            <a:ext cx="8305800" cy="5627681"/>
          </a:xfrm>
        </p:spPr>
        <p:txBody>
          <a:bodyPr>
            <a:noAutofit/>
          </a:bodyPr>
          <a:lstStyle/>
          <a:p>
            <a:r>
              <a:rPr lang="en-US" sz="2400" b="1" dirty="0"/>
              <a:t>2</a:t>
            </a:r>
            <a:r>
              <a:rPr lang="en-US" sz="2400" dirty="0"/>
              <a:t>. </a:t>
            </a:r>
            <a:r>
              <a:rPr lang="en-US" sz="2400" b="1" dirty="0" err="1"/>
              <a:t>Cách</a:t>
            </a:r>
            <a:r>
              <a:rPr lang="en-US" sz="2400" b="1" dirty="0"/>
              <a:t> </a:t>
            </a:r>
            <a:r>
              <a:rPr lang="en-US" sz="2400" b="1" dirty="0" err="1"/>
              <a:t>thức</a:t>
            </a:r>
            <a:r>
              <a:rPr lang="en-US" sz="2400" b="1" dirty="0"/>
              <a:t> </a:t>
            </a:r>
            <a:r>
              <a:rPr lang="en-US" sz="2400" b="1" dirty="0" err="1"/>
              <a:t>thực</a:t>
            </a:r>
            <a:r>
              <a:rPr lang="en-US" sz="2400" b="1" dirty="0"/>
              <a:t> </a:t>
            </a:r>
            <a:r>
              <a:rPr lang="en-US" sz="2400" b="1" dirty="0" err="1"/>
              <a:t>hiện</a:t>
            </a:r>
            <a:r>
              <a:rPr lang="en-US" sz="2400" b="1" dirty="0"/>
              <a:t> </a:t>
            </a:r>
            <a:r>
              <a:rPr lang="en-US" sz="2400" b="1" dirty="0" err="1"/>
              <a:t>đề</a:t>
            </a:r>
            <a:r>
              <a:rPr lang="en-US" sz="2400" b="1" dirty="0"/>
              <a:t> </a:t>
            </a:r>
            <a:r>
              <a:rPr lang="en-US" sz="2400" b="1" dirty="0" err="1"/>
              <a:t>tài</a:t>
            </a:r>
            <a:endParaRPr lang="en-US" sz="2400" b="1" dirty="0"/>
          </a:p>
          <a:p>
            <a:pPr marL="406908" indent="-342900">
              <a:buFontTx/>
              <a:buChar char="-"/>
            </a:pPr>
            <a:r>
              <a:rPr lang="en-US" sz="2400" dirty="0" err="1"/>
              <a:t>Dùng</a:t>
            </a:r>
            <a:r>
              <a:rPr lang="en-US" sz="2400" dirty="0"/>
              <a:t> </a:t>
            </a:r>
            <a:r>
              <a:rPr lang="en-US" sz="2400" dirty="0" err="1"/>
              <a:t>số</a:t>
            </a:r>
            <a:r>
              <a:rPr lang="en-US" sz="2400" dirty="0"/>
              <a:t> </a:t>
            </a:r>
            <a:r>
              <a:rPr lang="en-US" sz="2400" dirty="0" err="1"/>
              <a:t>liệu</a:t>
            </a:r>
            <a:r>
              <a:rPr lang="en-US" sz="2400" dirty="0"/>
              <a:t> </a:t>
            </a:r>
            <a:r>
              <a:rPr lang="en-US" sz="2400" dirty="0" err="1"/>
              <a:t>có</a:t>
            </a:r>
            <a:r>
              <a:rPr lang="en-US" sz="2400" dirty="0"/>
              <a:t> </a:t>
            </a:r>
            <a:r>
              <a:rPr lang="en-US" sz="2400" dirty="0" err="1"/>
              <a:t>sẵn</a:t>
            </a:r>
            <a:r>
              <a:rPr lang="en-US" sz="2400" dirty="0"/>
              <a:t> </a:t>
            </a:r>
            <a:r>
              <a:rPr lang="en-US" sz="2400" dirty="0" err="1"/>
              <a:t>để</a:t>
            </a:r>
            <a:r>
              <a:rPr lang="en-US" sz="2400" dirty="0"/>
              <a:t> </a:t>
            </a:r>
            <a:r>
              <a:rPr lang="en-US" sz="2400" dirty="0" err="1"/>
              <a:t>thực</a:t>
            </a:r>
            <a:r>
              <a:rPr lang="en-US" sz="2400" dirty="0"/>
              <a:t> </a:t>
            </a:r>
            <a:r>
              <a:rPr lang="en-US" sz="2400" dirty="0" err="1"/>
              <a:t>hiện</a:t>
            </a:r>
            <a:r>
              <a:rPr lang="en-US" sz="2400" dirty="0"/>
              <a:t> </a:t>
            </a:r>
            <a:r>
              <a:rPr lang="en-US" sz="2400" dirty="0" err="1"/>
              <a:t>một</a:t>
            </a:r>
            <a:r>
              <a:rPr lang="en-US" sz="2400" dirty="0"/>
              <a:t> </a:t>
            </a:r>
            <a:r>
              <a:rPr lang="en-US" sz="2400" dirty="0" err="1"/>
              <a:t>số</a:t>
            </a:r>
            <a:r>
              <a:rPr lang="en-US" sz="2400" dirty="0"/>
              <a:t> </a:t>
            </a:r>
            <a:r>
              <a:rPr lang="en-US" sz="2400" dirty="0" err="1"/>
              <a:t>suy</a:t>
            </a:r>
            <a:r>
              <a:rPr lang="en-US" sz="2400" dirty="0"/>
              <a:t> </a:t>
            </a:r>
            <a:r>
              <a:rPr lang="en-US" sz="2400" dirty="0" err="1"/>
              <a:t>luận</a:t>
            </a:r>
            <a:r>
              <a:rPr lang="en-US" sz="2400" dirty="0"/>
              <a:t> </a:t>
            </a:r>
            <a:r>
              <a:rPr lang="en-US" sz="2400" dirty="0" err="1"/>
              <a:t>về</a:t>
            </a:r>
            <a:r>
              <a:rPr lang="en-US" sz="2400" dirty="0"/>
              <a:t> </a:t>
            </a:r>
            <a:r>
              <a:rPr lang="en-US" sz="2400" dirty="0" err="1"/>
              <a:t>tình</a:t>
            </a:r>
            <a:r>
              <a:rPr lang="en-US" sz="2400" dirty="0"/>
              <a:t> </a:t>
            </a:r>
            <a:r>
              <a:rPr lang="en-US" sz="2400" dirty="0" err="1"/>
              <a:t>hình</a:t>
            </a:r>
            <a:r>
              <a:rPr lang="en-US" sz="2400" dirty="0"/>
              <a:t> </a:t>
            </a:r>
            <a:r>
              <a:rPr lang="en-US" sz="2400" dirty="0" err="1"/>
              <a:t>dịch</a:t>
            </a:r>
            <a:r>
              <a:rPr lang="en-US" sz="2400" dirty="0"/>
              <a:t> </a:t>
            </a:r>
            <a:r>
              <a:rPr lang="en-US" sz="2400" dirty="0" err="1"/>
              <a:t>bệnh</a:t>
            </a:r>
            <a:r>
              <a:rPr lang="en-US" sz="2400" dirty="0"/>
              <a:t> </a:t>
            </a:r>
            <a:r>
              <a:rPr lang="en-US" sz="2400" dirty="0" err="1"/>
              <a:t>giữa</a:t>
            </a:r>
            <a:r>
              <a:rPr lang="en-US" sz="2400" dirty="0"/>
              <a:t> </a:t>
            </a:r>
            <a:r>
              <a:rPr lang="en-US" sz="2400" dirty="0" err="1"/>
              <a:t>các</a:t>
            </a:r>
            <a:r>
              <a:rPr lang="en-US" sz="2400" dirty="0"/>
              <a:t> </a:t>
            </a:r>
            <a:r>
              <a:rPr lang="en-US" sz="2400" dirty="0" err="1"/>
              <a:t>quốc</a:t>
            </a:r>
            <a:r>
              <a:rPr lang="en-US" sz="2400" dirty="0"/>
              <a:t> </a:t>
            </a:r>
            <a:r>
              <a:rPr lang="en-US" sz="2400" dirty="0" err="1"/>
              <a:t>gia</a:t>
            </a:r>
            <a:r>
              <a:rPr lang="en-US" sz="2400" dirty="0"/>
              <a:t>, </a:t>
            </a:r>
            <a:r>
              <a:rPr lang="en-US" sz="2400" dirty="0" err="1"/>
              <a:t>vùng</a:t>
            </a:r>
            <a:r>
              <a:rPr lang="en-US" sz="2400" dirty="0"/>
              <a:t> </a:t>
            </a:r>
            <a:r>
              <a:rPr lang="en-US" sz="2400" dirty="0" err="1"/>
              <a:t>lãnh</a:t>
            </a:r>
            <a:r>
              <a:rPr lang="en-US" sz="2400" dirty="0"/>
              <a:t> </a:t>
            </a:r>
            <a:r>
              <a:rPr lang="en-US" sz="2400" dirty="0" err="1"/>
              <a:t>thổ</a:t>
            </a:r>
            <a:r>
              <a:rPr lang="en-US" sz="2400" dirty="0"/>
              <a:t> </a:t>
            </a:r>
            <a:r>
              <a:rPr lang="en-US" sz="2400" dirty="0" err="1"/>
              <a:t>và</a:t>
            </a:r>
            <a:r>
              <a:rPr lang="en-US" sz="2400" dirty="0"/>
              <a:t> </a:t>
            </a:r>
            <a:r>
              <a:rPr lang="en-US" sz="2400" dirty="0" err="1"/>
              <a:t>các</a:t>
            </a:r>
            <a:r>
              <a:rPr lang="en-US" sz="2400" dirty="0"/>
              <a:t> </a:t>
            </a:r>
            <a:r>
              <a:rPr lang="en-US" sz="2400" dirty="0" err="1"/>
              <a:t>châu</a:t>
            </a:r>
            <a:r>
              <a:rPr lang="en-US" sz="2400" dirty="0"/>
              <a:t> </a:t>
            </a:r>
            <a:r>
              <a:rPr lang="en-US" sz="2400" dirty="0" err="1"/>
              <a:t>lục</a:t>
            </a:r>
            <a:r>
              <a:rPr lang="en-US" sz="2400" dirty="0"/>
              <a:t> </a:t>
            </a:r>
            <a:r>
              <a:rPr lang="en-US" sz="2400" dirty="0" err="1"/>
              <a:t>trên</a:t>
            </a:r>
            <a:r>
              <a:rPr lang="en-US" sz="2400" dirty="0"/>
              <a:t> </a:t>
            </a:r>
            <a:r>
              <a:rPr lang="en-US" sz="2400" dirty="0" err="1"/>
              <a:t>thế</a:t>
            </a:r>
            <a:r>
              <a:rPr lang="en-US" sz="2400" dirty="0"/>
              <a:t> </a:t>
            </a:r>
            <a:r>
              <a:rPr lang="en-US" sz="2400" dirty="0" err="1"/>
              <a:t>giới</a:t>
            </a:r>
            <a:r>
              <a:rPr lang="en-US" sz="2400" dirty="0"/>
              <a:t>, </a:t>
            </a:r>
            <a:r>
              <a:rPr lang="en-US" sz="2400" dirty="0" err="1"/>
              <a:t>trực</a:t>
            </a:r>
            <a:r>
              <a:rPr lang="en-US" sz="2400" dirty="0"/>
              <a:t> </a:t>
            </a:r>
            <a:r>
              <a:rPr lang="en-US" sz="2400" dirty="0" err="1"/>
              <a:t>quan</a:t>
            </a:r>
            <a:r>
              <a:rPr lang="en-US" sz="2400" dirty="0"/>
              <a:t> </a:t>
            </a:r>
            <a:r>
              <a:rPr lang="en-US" sz="2400" dirty="0" err="1"/>
              <a:t>hóa</a:t>
            </a:r>
            <a:r>
              <a:rPr lang="en-US" sz="2400" dirty="0"/>
              <a:t> </a:t>
            </a:r>
            <a:r>
              <a:rPr lang="en-US" sz="2400" dirty="0" err="1"/>
              <a:t>dữ</a:t>
            </a:r>
            <a:r>
              <a:rPr lang="en-US" sz="2400" dirty="0"/>
              <a:t> </a:t>
            </a:r>
            <a:r>
              <a:rPr lang="en-US" sz="2400" dirty="0" err="1"/>
              <a:t>liệu</a:t>
            </a:r>
            <a:r>
              <a:rPr lang="en-US" sz="2400" dirty="0"/>
              <a:t>. </a:t>
            </a:r>
            <a:r>
              <a:rPr lang="en-US" sz="2400" dirty="0" err="1"/>
              <a:t>Đánh</a:t>
            </a:r>
            <a:r>
              <a:rPr lang="en-US" sz="2400" dirty="0"/>
              <a:t> </a:t>
            </a:r>
            <a:r>
              <a:rPr lang="en-US" sz="2400" dirty="0" err="1"/>
              <a:t>giá</a:t>
            </a:r>
            <a:r>
              <a:rPr lang="en-US" sz="2400" dirty="0"/>
              <a:t> </a:t>
            </a:r>
            <a:r>
              <a:rPr lang="en-US" sz="2400" dirty="0" err="1"/>
              <a:t>mối</a:t>
            </a:r>
            <a:r>
              <a:rPr lang="en-US" sz="2400" dirty="0"/>
              <a:t> </a:t>
            </a:r>
            <a:r>
              <a:rPr lang="en-US" sz="2400" dirty="0" err="1"/>
              <a:t>quan</a:t>
            </a:r>
            <a:r>
              <a:rPr lang="en-US" sz="2400" dirty="0"/>
              <a:t> </a:t>
            </a:r>
            <a:r>
              <a:rPr lang="en-US" sz="2400" dirty="0" err="1"/>
              <a:t>hệ</a:t>
            </a:r>
            <a:r>
              <a:rPr lang="en-US" sz="2400" dirty="0"/>
              <a:t> </a:t>
            </a:r>
            <a:r>
              <a:rPr lang="en-US" sz="2400" dirty="0" err="1"/>
              <a:t>giữa</a:t>
            </a:r>
            <a:r>
              <a:rPr lang="en-US" sz="2400" dirty="0"/>
              <a:t> </a:t>
            </a:r>
            <a:r>
              <a:rPr lang="en-US" sz="2400" dirty="0" err="1"/>
              <a:t>các</a:t>
            </a:r>
            <a:r>
              <a:rPr lang="en-US" sz="2400" dirty="0"/>
              <a:t> </a:t>
            </a:r>
            <a:r>
              <a:rPr lang="en-US" sz="2400" dirty="0" err="1"/>
              <a:t>biến</a:t>
            </a:r>
            <a:r>
              <a:rPr lang="en-US" sz="2400" dirty="0"/>
              <a:t> </a:t>
            </a:r>
            <a:r>
              <a:rPr lang="en-US" sz="2400" dirty="0" err="1"/>
              <a:t>trong</a:t>
            </a:r>
            <a:r>
              <a:rPr lang="en-US" sz="2400" dirty="0"/>
              <a:t> </a:t>
            </a:r>
            <a:r>
              <a:rPr lang="en-US" sz="2400" dirty="0" err="1"/>
              <a:t>tập</a:t>
            </a:r>
            <a:r>
              <a:rPr lang="en-US" sz="2400" dirty="0"/>
              <a:t> </a:t>
            </a:r>
            <a:r>
              <a:rPr lang="en-US" sz="2400" dirty="0" err="1"/>
              <a:t>dữ</a:t>
            </a:r>
            <a:r>
              <a:rPr lang="en-US" sz="2400" dirty="0"/>
              <a:t> </a:t>
            </a:r>
            <a:r>
              <a:rPr lang="en-US" sz="2400" dirty="0" err="1"/>
              <a:t>liệu</a:t>
            </a:r>
            <a:r>
              <a:rPr lang="en-US" sz="2400" dirty="0"/>
              <a:t>, </a:t>
            </a:r>
            <a:r>
              <a:rPr lang="en-US" sz="2400" dirty="0" err="1"/>
              <a:t>làm</a:t>
            </a:r>
            <a:r>
              <a:rPr lang="en-US" sz="2400" dirty="0"/>
              <a:t> </a:t>
            </a:r>
            <a:r>
              <a:rPr lang="en-US" sz="2400" dirty="0" err="1"/>
              <a:t>rõ</a:t>
            </a:r>
            <a:r>
              <a:rPr lang="en-US" sz="2400" dirty="0"/>
              <a:t> </a:t>
            </a:r>
            <a:r>
              <a:rPr lang="en-US" sz="2400" dirty="0" err="1"/>
              <a:t>mức</a:t>
            </a:r>
            <a:r>
              <a:rPr lang="en-US" sz="2400" dirty="0"/>
              <a:t> </a:t>
            </a:r>
            <a:r>
              <a:rPr lang="en-US" sz="2400" dirty="0" err="1"/>
              <a:t>độ</a:t>
            </a:r>
            <a:r>
              <a:rPr lang="en-US" sz="2400" dirty="0"/>
              <a:t> </a:t>
            </a:r>
            <a:r>
              <a:rPr lang="en-US" sz="2400" dirty="0" err="1"/>
              <a:t>nghiêm</a:t>
            </a:r>
            <a:r>
              <a:rPr lang="en-US" sz="2400" dirty="0"/>
              <a:t> </a:t>
            </a:r>
            <a:r>
              <a:rPr lang="en-US" sz="2400" dirty="0" err="1"/>
              <a:t>trọng</a:t>
            </a:r>
            <a:r>
              <a:rPr lang="en-US" sz="2400" dirty="0"/>
              <a:t> </a:t>
            </a:r>
            <a:r>
              <a:rPr lang="en-US" sz="2400" dirty="0" err="1"/>
              <a:t>của</a:t>
            </a:r>
            <a:r>
              <a:rPr lang="en-US" sz="2400" dirty="0"/>
              <a:t> </a:t>
            </a:r>
            <a:r>
              <a:rPr lang="en-US" sz="2400" dirty="0" err="1"/>
              <a:t>dịch</a:t>
            </a:r>
            <a:r>
              <a:rPr lang="en-US" sz="2400" dirty="0"/>
              <a:t> </a:t>
            </a:r>
            <a:r>
              <a:rPr lang="en-US" sz="2400" dirty="0" err="1"/>
              <a:t>bệnh</a:t>
            </a:r>
            <a:r>
              <a:rPr lang="en-US" sz="2400" dirty="0"/>
              <a:t>, </a:t>
            </a:r>
            <a:r>
              <a:rPr lang="en-US" sz="2400" dirty="0" err="1"/>
              <a:t>từ</a:t>
            </a:r>
            <a:r>
              <a:rPr lang="en-US" sz="2400" dirty="0"/>
              <a:t> </a:t>
            </a:r>
            <a:r>
              <a:rPr lang="en-US" sz="2400" dirty="0" err="1"/>
              <a:t>đó</a:t>
            </a:r>
            <a:r>
              <a:rPr lang="en-US" sz="2400" dirty="0"/>
              <a:t> so </a:t>
            </a:r>
            <a:r>
              <a:rPr lang="en-US" sz="2400" dirty="0" err="1"/>
              <a:t>sánh</a:t>
            </a:r>
            <a:r>
              <a:rPr lang="en-US" sz="2400" dirty="0"/>
              <a:t> </a:t>
            </a:r>
            <a:r>
              <a:rPr lang="en-US" sz="2400" dirty="0" err="1"/>
              <a:t>với</a:t>
            </a:r>
            <a:r>
              <a:rPr lang="en-US" sz="2400" dirty="0"/>
              <a:t> </a:t>
            </a:r>
            <a:r>
              <a:rPr lang="en-US" sz="2400" dirty="0" err="1"/>
              <a:t>các</a:t>
            </a:r>
            <a:r>
              <a:rPr lang="en-US" sz="2400" dirty="0"/>
              <a:t> </a:t>
            </a:r>
            <a:r>
              <a:rPr lang="en-US" sz="2400" dirty="0" err="1"/>
              <a:t>loại</a:t>
            </a:r>
            <a:r>
              <a:rPr lang="en-US" sz="2400" dirty="0"/>
              <a:t> </a:t>
            </a:r>
            <a:r>
              <a:rPr lang="en-US" sz="2400" dirty="0" err="1"/>
              <a:t>dịch</a:t>
            </a:r>
            <a:r>
              <a:rPr lang="en-US" sz="2400" dirty="0"/>
              <a:t> </a:t>
            </a:r>
            <a:r>
              <a:rPr lang="en-US" sz="2400" dirty="0" err="1"/>
              <a:t>bệnh</a:t>
            </a:r>
            <a:r>
              <a:rPr lang="en-US" sz="2400" dirty="0"/>
              <a:t> </a:t>
            </a:r>
            <a:r>
              <a:rPr lang="en-US" sz="2400" dirty="0" err="1"/>
              <a:t>khác</a:t>
            </a:r>
            <a:r>
              <a:rPr lang="en-US" sz="2400" dirty="0"/>
              <a:t> </a:t>
            </a:r>
            <a:r>
              <a:rPr lang="en-US" sz="2400" dirty="0" err="1"/>
              <a:t>đã</a:t>
            </a:r>
            <a:r>
              <a:rPr lang="en-US" sz="2400" dirty="0"/>
              <a:t> </a:t>
            </a:r>
            <a:r>
              <a:rPr lang="en-US" sz="2400" dirty="0" err="1"/>
              <a:t>xảy</a:t>
            </a:r>
            <a:r>
              <a:rPr lang="en-US" sz="2400" dirty="0"/>
              <a:t> </a:t>
            </a:r>
            <a:r>
              <a:rPr lang="en-US" sz="2400" dirty="0" err="1"/>
              <a:t>ra</a:t>
            </a:r>
            <a:r>
              <a:rPr lang="en-US" sz="2400" dirty="0"/>
              <a:t> </a:t>
            </a:r>
            <a:r>
              <a:rPr lang="en-US" sz="2400" dirty="0" err="1"/>
              <a:t>trong</a:t>
            </a:r>
            <a:r>
              <a:rPr lang="en-US" sz="2400" dirty="0"/>
              <a:t> </a:t>
            </a:r>
            <a:r>
              <a:rPr lang="en-US" sz="2400" dirty="0" err="1"/>
              <a:t>quá</a:t>
            </a:r>
            <a:r>
              <a:rPr lang="en-US" sz="2400" dirty="0"/>
              <a:t> </a:t>
            </a:r>
            <a:r>
              <a:rPr lang="en-US" sz="2400" dirty="0" err="1"/>
              <a:t>khứ</a:t>
            </a:r>
            <a:r>
              <a:rPr lang="en-US" sz="2400" dirty="0"/>
              <a:t>.</a:t>
            </a:r>
          </a:p>
          <a:p>
            <a:pPr marL="406908" indent="-342900">
              <a:buFontTx/>
              <a:buChar char="-"/>
            </a:pPr>
            <a:r>
              <a:rPr lang="vi-VN" sz="2400" dirty="0"/>
              <a:t>Cách thức thực hiện: Phân tích mối quan hệ giữa các biến</a:t>
            </a:r>
            <a:r>
              <a:rPr lang="en-US" sz="2400" dirty="0"/>
              <a:t> </a:t>
            </a:r>
            <a:r>
              <a:rPr lang="en-US" sz="2400" dirty="0" err="1"/>
              <a:t>trong</a:t>
            </a:r>
            <a:r>
              <a:rPr lang="en-US" sz="2400" dirty="0"/>
              <a:t> </a:t>
            </a:r>
            <a:r>
              <a:rPr lang="en-US" sz="2400" dirty="0" err="1"/>
              <a:t>tập</a:t>
            </a:r>
            <a:r>
              <a:rPr lang="en-US" sz="2400" dirty="0"/>
              <a:t> </a:t>
            </a:r>
            <a:r>
              <a:rPr lang="en-US" sz="2400" dirty="0" err="1"/>
              <a:t>dữ</a:t>
            </a:r>
            <a:r>
              <a:rPr lang="en-US" sz="2400" dirty="0"/>
              <a:t> </a:t>
            </a:r>
            <a:r>
              <a:rPr lang="en-US" sz="2400" dirty="0" err="1"/>
              <a:t>liệu</a:t>
            </a:r>
            <a:r>
              <a:rPr lang="vi-VN" sz="2400" dirty="0"/>
              <a:t>, </a:t>
            </a:r>
            <a:r>
              <a:rPr lang="en-US" sz="2400" dirty="0" err="1"/>
              <a:t>thực</a:t>
            </a:r>
            <a:r>
              <a:rPr lang="en-US" sz="2400" dirty="0"/>
              <a:t> </a:t>
            </a:r>
            <a:r>
              <a:rPr lang="en-US" sz="2400" dirty="0" err="1"/>
              <a:t>hiện</a:t>
            </a:r>
            <a:r>
              <a:rPr lang="en-US" sz="2400" dirty="0"/>
              <a:t> </a:t>
            </a:r>
            <a:r>
              <a:rPr lang="en-US" sz="2400" dirty="0" err="1"/>
              <a:t>vẽ</a:t>
            </a:r>
            <a:r>
              <a:rPr lang="en-US" sz="2400" dirty="0"/>
              <a:t> </a:t>
            </a:r>
            <a:r>
              <a:rPr lang="en-US" sz="2400" dirty="0" err="1"/>
              <a:t>các</a:t>
            </a:r>
            <a:r>
              <a:rPr lang="en-US" sz="2400" dirty="0"/>
              <a:t> </a:t>
            </a:r>
            <a:r>
              <a:rPr lang="en-US" sz="2400" dirty="0" err="1"/>
              <a:t>biểu</a:t>
            </a:r>
            <a:r>
              <a:rPr lang="en-US" sz="2400" dirty="0"/>
              <a:t> </a:t>
            </a:r>
            <a:r>
              <a:rPr lang="en-US" sz="2400" dirty="0" err="1"/>
              <a:t>đồ</a:t>
            </a:r>
            <a:r>
              <a:rPr lang="en-US" sz="2400" dirty="0"/>
              <a:t> </a:t>
            </a:r>
            <a:r>
              <a:rPr lang="en-US" sz="2400" dirty="0" err="1"/>
              <a:t>thích</a:t>
            </a:r>
            <a:r>
              <a:rPr lang="en-US" sz="2400" dirty="0"/>
              <a:t> </a:t>
            </a:r>
            <a:r>
              <a:rPr lang="en-US" sz="2400" dirty="0" err="1"/>
              <a:t>hợp</a:t>
            </a:r>
            <a:r>
              <a:rPr lang="en-US" sz="2400" dirty="0"/>
              <a:t> </a:t>
            </a:r>
            <a:r>
              <a:rPr lang="en-US" sz="2400" dirty="0" err="1"/>
              <a:t>để</a:t>
            </a:r>
            <a:r>
              <a:rPr lang="en-US" sz="2400" dirty="0"/>
              <a:t> </a:t>
            </a:r>
            <a:r>
              <a:rPr lang="en-US" sz="2400" dirty="0" err="1"/>
              <a:t>trực</a:t>
            </a:r>
            <a:r>
              <a:rPr lang="en-US" sz="2400" dirty="0"/>
              <a:t> </a:t>
            </a:r>
            <a:r>
              <a:rPr lang="en-US" sz="2400" dirty="0" err="1"/>
              <a:t>quan</a:t>
            </a:r>
            <a:r>
              <a:rPr lang="en-US" sz="2400" dirty="0"/>
              <a:t> </a:t>
            </a:r>
            <a:r>
              <a:rPr lang="en-US" sz="2400" dirty="0" err="1"/>
              <a:t>hoá</a:t>
            </a:r>
            <a:r>
              <a:rPr lang="en-US" sz="2400" dirty="0"/>
              <a:t> </a:t>
            </a:r>
            <a:r>
              <a:rPr lang="en-US" sz="2400" dirty="0" err="1"/>
              <a:t>dữ</a:t>
            </a:r>
            <a:r>
              <a:rPr lang="en-US" sz="2400" dirty="0"/>
              <a:t> </a:t>
            </a:r>
            <a:r>
              <a:rPr lang="en-US" sz="2400" dirty="0" err="1"/>
              <a:t>liệu</a:t>
            </a:r>
            <a:r>
              <a:rPr lang="en-US" sz="2400" dirty="0"/>
              <a:t>, </a:t>
            </a:r>
            <a:r>
              <a:rPr lang="en-US" sz="2400" dirty="0" err="1"/>
              <a:t>từ</a:t>
            </a:r>
            <a:r>
              <a:rPr lang="en-US" sz="2400" dirty="0"/>
              <a:t> </a:t>
            </a:r>
            <a:r>
              <a:rPr lang="en-US" sz="2400" dirty="0" err="1"/>
              <a:t>đó</a:t>
            </a:r>
            <a:r>
              <a:rPr lang="en-US" sz="2400" dirty="0"/>
              <a:t> </a:t>
            </a:r>
            <a:r>
              <a:rPr lang="en-US" sz="2400" dirty="0" err="1"/>
              <a:t>đưa</a:t>
            </a:r>
            <a:r>
              <a:rPr lang="en-US" sz="2400" dirty="0"/>
              <a:t> </a:t>
            </a:r>
            <a:r>
              <a:rPr lang="en-US" sz="2400" dirty="0" err="1"/>
              <a:t>ra</a:t>
            </a:r>
            <a:r>
              <a:rPr lang="en-US" sz="2400" dirty="0"/>
              <a:t> </a:t>
            </a:r>
            <a:r>
              <a:rPr lang="en-US" sz="2400" dirty="0" err="1"/>
              <a:t>nhận</a:t>
            </a:r>
            <a:r>
              <a:rPr lang="en-US" sz="2400" dirty="0"/>
              <a:t> </a:t>
            </a:r>
            <a:r>
              <a:rPr lang="en-US" sz="2400" dirty="0" err="1"/>
              <a:t>xét</a:t>
            </a:r>
            <a:r>
              <a:rPr lang="en-US" sz="2400" dirty="0"/>
              <a:t> </a:t>
            </a:r>
            <a:r>
              <a:rPr lang="en-US" sz="2400" dirty="0" err="1"/>
              <a:t>sơ</a:t>
            </a:r>
            <a:r>
              <a:rPr lang="en-US" sz="2400" dirty="0"/>
              <a:t> </a:t>
            </a:r>
            <a:r>
              <a:rPr lang="en-US" sz="2400" dirty="0" err="1"/>
              <a:t>bộ</a:t>
            </a:r>
            <a:r>
              <a:rPr lang="en-US" sz="2400" dirty="0"/>
              <a:t>. </a:t>
            </a:r>
            <a:r>
              <a:rPr lang="en-US" sz="2400" dirty="0" err="1"/>
              <a:t>Tiếp</a:t>
            </a:r>
            <a:r>
              <a:rPr lang="en-US" sz="2400" dirty="0"/>
              <a:t> </a:t>
            </a:r>
            <a:r>
              <a:rPr lang="en-US" sz="2400" dirty="0" err="1"/>
              <a:t>theo</a:t>
            </a:r>
            <a:r>
              <a:rPr lang="en-US" sz="2400" dirty="0"/>
              <a:t>, </a:t>
            </a:r>
            <a:r>
              <a:rPr lang="en-US" sz="2400" dirty="0" err="1"/>
              <a:t>đặt</a:t>
            </a:r>
            <a:r>
              <a:rPr lang="en-US" sz="2400" dirty="0"/>
              <a:t> </a:t>
            </a:r>
            <a:r>
              <a:rPr lang="en-US" sz="2400" dirty="0" err="1"/>
              <a:t>ra</a:t>
            </a:r>
            <a:r>
              <a:rPr lang="en-US" sz="2400" dirty="0"/>
              <a:t> </a:t>
            </a:r>
            <a:r>
              <a:rPr lang="vi-VN" sz="2400" dirty="0"/>
              <a:t>các giả thuyết và dùng các phương pháp kiểm định thống kê đã được học</a:t>
            </a:r>
            <a:r>
              <a:rPr lang="en-US" sz="2400" dirty="0"/>
              <a:t> </a:t>
            </a:r>
            <a:r>
              <a:rPr lang="en-US" sz="2400" dirty="0" err="1"/>
              <a:t>để</a:t>
            </a:r>
            <a:r>
              <a:rPr lang="en-US" sz="2400" dirty="0"/>
              <a:t> </a:t>
            </a:r>
            <a:r>
              <a:rPr lang="en-US" sz="2400" dirty="0" err="1"/>
              <a:t>giải</a:t>
            </a:r>
            <a:r>
              <a:rPr lang="en-US" sz="2400" dirty="0"/>
              <a:t> </a:t>
            </a:r>
            <a:r>
              <a:rPr lang="en-US" sz="2400" dirty="0" err="1"/>
              <a:t>quyết</a:t>
            </a:r>
            <a:r>
              <a:rPr lang="en-US" sz="2400" dirty="0"/>
              <a:t> </a:t>
            </a:r>
            <a:r>
              <a:rPr lang="en-US" sz="2400" dirty="0" err="1"/>
              <a:t>câu</a:t>
            </a:r>
            <a:r>
              <a:rPr lang="en-US" sz="2400" dirty="0"/>
              <a:t> </a:t>
            </a:r>
            <a:r>
              <a:rPr lang="en-US" sz="2400" dirty="0" err="1"/>
              <a:t>hỏi</a:t>
            </a:r>
            <a:r>
              <a:rPr lang="en-US" sz="2400" dirty="0"/>
              <a:t>.</a:t>
            </a:r>
          </a:p>
        </p:txBody>
      </p:sp>
    </p:spTree>
    <p:extLst>
      <p:ext uri="{BB962C8B-B14F-4D97-AF65-F5344CB8AC3E}">
        <p14:creationId xmlns:p14="http://schemas.microsoft.com/office/powerpoint/2010/main" val="2844161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t>Nội</a:t>
            </a:r>
            <a:r>
              <a:rPr lang="en-US" dirty="0"/>
              <a:t> dung</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6</a:t>
            </a:fld>
            <a:endParaRPr lang="en-US" dirty="0"/>
          </a:p>
        </p:txBody>
      </p:sp>
      <p:sp>
        <p:nvSpPr>
          <p:cNvPr id="3" name="Rectangle 2"/>
          <p:cNvSpPr>
            <a:spLocks noGrp="1"/>
          </p:cNvSpPr>
          <p:nvPr>
            <p:ph idx="1"/>
          </p:nvPr>
        </p:nvSpPr>
        <p:spPr>
          <a:xfrm>
            <a:off x="457200" y="1057124"/>
            <a:ext cx="8305800" cy="5627681"/>
          </a:xfrm>
        </p:spPr>
        <p:txBody>
          <a:bodyPr>
            <a:noAutofit/>
          </a:bodyPr>
          <a:lstStyle/>
          <a:p>
            <a:r>
              <a:rPr lang="en-US" sz="2400" b="1" dirty="0"/>
              <a:t>3</a:t>
            </a:r>
            <a:r>
              <a:rPr lang="en-US" sz="2400" dirty="0"/>
              <a:t>. </a:t>
            </a:r>
            <a:r>
              <a:rPr lang="en-US" sz="2400" b="1" dirty="0" err="1"/>
              <a:t>Giới</a:t>
            </a:r>
            <a:r>
              <a:rPr lang="en-US" sz="2400" b="1" dirty="0"/>
              <a:t> </a:t>
            </a:r>
            <a:r>
              <a:rPr lang="en-US" sz="2400" b="1" dirty="0" err="1"/>
              <a:t>thiệu</a:t>
            </a:r>
            <a:r>
              <a:rPr lang="en-US" sz="2400" b="1" dirty="0"/>
              <a:t> </a:t>
            </a:r>
            <a:r>
              <a:rPr lang="en-US" sz="2400" b="1" dirty="0" err="1"/>
              <a:t>và</a:t>
            </a:r>
            <a:r>
              <a:rPr lang="en-US" sz="2400" b="1" dirty="0"/>
              <a:t> </a:t>
            </a:r>
            <a:r>
              <a:rPr lang="en-US" sz="2400" b="1" dirty="0" err="1"/>
              <a:t>đưa</a:t>
            </a:r>
            <a:r>
              <a:rPr lang="en-US" sz="2400" b="1" dirty="0"/>
              <a:t> </a:t>
            </a:r>
            <a:r>
              <a:rPr lang="en-US" sz="2400" b="1" dirty="0" err="1"/>
              <a:t>ra</a:t>
            </a:r>
            <a:r>
              <a:rPr lang="en-US" sz="2400" b="1" dirty="0"/>
              <a:t> </a:t>
            </a:r>
            <a:r>
              <a:rPr lang="en-US" sz="2400" b="1" dirty="0" err="1"/>
              <a:t>phân</a:t>
            </a:r>
            <a:r>
              <a:rPr lang="en-US" sz="2400" b="1" dirty="0"/>
              <a:t> </a:t>
            </a:r>
            <a:r>
              <a:rPr lang="en-US" sz="2400" b="1" dirty="0" err="1"/>
              <a:t>tích</a:t>
            </a:r>
            <a:r>
              <a:rPr lang="en-US" sz="2400" b="1" dirty="0"/>
              <a:t> </a:t>
            </a:r>
            <a:r>
              <a:rPr lang="en-US" sz="2400" b="1" dirty="0" err="1"/>
              <a:t>cho</a:t>
            </a:r>
            <a:r>
              <a:rPr lang="en-US" sz="2400" b="1" dirty="0"/>
              <a:t> </a:t>
            </a:r>
            <a:r>
              <a:rPr lang="en-US" sz="2400" b="1" dirty="0" err="1"/>
              <a:t>các</a:t>
            </a:r>
            <a:r>
              <a:rPr lang="en-US" sz="2400" b="1" dirty="0"/>
              <a:t> </a:t>
            </a:r>
            <a:r>
              <a:rPr lang="en-US" sz="2400" b="1" dirty="0" err="1"/>
              <a:t>câu</a:t>
            </a:r>
            <a:r>
              <a:rPr lang="en-US" sz="2400" b="1" dirty="0"/>
              <a:t> </a:t>
            </a:r>
            <a:r>
              <a:rPr lang="en-US" sz="2400" b="1" dirty="0" err="1"/>
              <a:t>hỏi</a:t>
            </a:r>
            <a:r>
              <a:rPr lang="en-US" sz="2400" b="1" dirty="0"/>
              <a:t> </a:t>
            </a:r>
            <a:r>
              <a:rPr lang="en-US" sz="2400" b="1" dirty="0" err="1"/>
              <a:t>nghiên</a:t>
            </a:r>
            <a:r>
              <a:rPr lang="en-US" sz="2400" b="1" dirty="0"/>
              <a:t> </a:t>
            </a:r>
            <a:r>
              <a:rPr lang="en-US" sz="2400" b="1" dirty="0" err="1"/>
              <a:t>cứu</a:t>
            </a:r>
            <a:r>
              <a:rPr lang="en-US" sz="2400" b="1" dirty="0"/>
              <a:t> </a:t>
            </a:r>
          </a:p>
          <a:p>
            <a:r>
              <a:rPr lang="en-US" sz="2400" b="1" dirty="0"/>
              <a:t>4. </a:t>
            </a:r>
            <a:r>
              <a:rPr lang="en-US" sz="2400" b="1" dirty="0" err="1"/>
              <a:t>Phân</a:t>
            </a:r>
            <a:r>
              <a:rPr lang="en-US" sz="2400" b="1" dirty="0"/>
              <a:t> chia </a:t>
            </a:r>
            <a:r>
              <a:rPr lang="en-US" sz="2400" b="1" dirty="0" err="1"/>
              <a:t>công</a:t>
            </a:r>
            <a:r>
              <a:rPr lang="en-US" sz="2400" b="1" dirty="0"/>
              <a:t> </a:t>
            </a:r>
            <a:r>
              <a:rPr lang="en-US" sz="2400" b="1" dirty="0" err="1"/>
              <a:t>việc</a:t>
            </a:r>
            <a:endParaRPr lang="en-US" sz="2400" b="1" dirty="0"/>
          </a:p>
          <a:p>
            <a:r>
              <a:rPr lang="en-US" sz="2400" b="1" dirty="0"/>
              <a:t>5</a:t>
            </a:r>
            <a:r>
              <a:rPr lang="vi-VN" sz="2400" b="1" dirty="0"/>
              <a:t>. Báo cáo tiến độ đạt được cho tới thời điểm hiện tại.</a:t>
            </a:r>
          </a:p>
          <a:p>
            <a:r>
              <a:rPr lang="en-US" sz="2400" b="1" dirty="0"/>
              <a:t>6</a:t>
            </a:r>
            <a:r>
              <a:rPr lang="vi-VN" sz="2400" b="1" dirty="0"/>
              <a:t>. Khó khăn hiện tại của nhóm, của từng thành viên</a:t>
            </a:r>
          </a:p>
          <a:p>
            <a:r>
              <a:rPr lang="en-US" sz="2400" b="1" dirty="0"/>
              <a:t>7</a:t>
            </a:r>
            <a:r>
              <a:rPr lang="vi-VN" sz="2400" b="1" dirty="0"/>
              <a:t>. Kế hoạch cụ thể tiếp theo </a:t>
            </a:r>
            <a:r>
              <a:rPr lang="en-US" sz="2400" b="1" dirty="0" err="1"/>
              <a:t>cho</a:t>
            </a:r>
            <a:r>
              <a:rPr lang="vi-VN" sz="2400" b="1" dirty="0"/>
              <a:t> từng thành viên.</a:t>
            </a:r>
          </a:p>
          <a:p>
            <a:r>
              <a:rPr lang="vi-VN" sz="2400" dirty="0"/>
              <a:t>	</a:t>
            </a:r>
            <a:endParaRPr lang="en-US" sz="2400" dirty="0"/>
          </a:p>
        </p:txBody>
      </p:sp>
    </p:spTree>
    <p:extLst>
      <p:ext uri="{BB962C8B-B14F-4D97-AF65-F5344CB8AC3E}">
        <p14:creationId xmlns:p14="http://schemas.microsoft.com/office/powerpoint/2010/main" val="3847706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990600" y="2753074"/>
            <a:ext cx="6172200" cy="1590326"/>
          </a:xfrm>
        </p:spPr>
        <p:txBody>
          <a:bodyPr/>
          <a:lstStyle/>
          <a:p>
            <a:r>
              <a:rPr lang="en-US" sz="6000" dirty="0" err="1">
                <a:solidFill>
                  <a:srgbClr val="00B0F0"/>
                </a:solidFill>
              </a:rPr>
              <a:t>Mục</a:t>
            </a:r>
            <a:r>
              <a:rPr lang="en-US" sz="6000" dirty="0">
                <a:solidFill>
                  <a:srgbClr val="00B0F0"/>
                </a:solidFill>
              </a:rPr>
              <a:t> </a:t>
            </a:r>
            <a:r>
              <a:rPr lang="en-US" sz="6000" dirty="0" err="1">
                <a:solidFill>
                  <a:srgbClr val="00B0F0"/>
                </a:solidFill>
              </a:rPr>
              <a:t>đích</a:t>
            </a:r>
            <a:endParaRPr lang="en-US" sz="6000" dirty="0">
              <a:solidFill>
                <a:srgbClr val="00B0F0"/>
              </a:solidFill>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7</a:t>
            </a:fld>
            <a:endParaRPr lang="en-US" dirty="0"/>
          </a:p>
        </p:txBody>
      </p:sp>
    </p:spTree>
    <p:extLst>
      <p:ext uri="{BB962C8B-B14F-4D97-AF65-F5344CB8AC3E}">
        <p14:creationId xmlns:p14="http://schemas.microsoft.com/office/powerpoint/2010/main" val="480593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t>Mục</a:t>
            </a:r>
            <a:r>
              <a:rPr lang="en-US" dirty="0"/>
              <a:t> </a:t>
            </a:r>
            <a:r>
              <a:rPr lang="en-US" dirty="0" err="1"/>
              <a:t>đích</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8</a:t>
            </a:fld>
            <a:endParaRPr lang="en-US" dirty="0"/>
          </a:p>
        </p:txBody>
      </p:sp>
      <p:sp>
        <p:nvSpPr>
          <p:cNvPr id="3" name="Rectangle 2"/>
          <p:cNvSpPr>
            <a:spLocks noGrp="1"/>
          </p:cNvSpPr>
          <p:nvPr>
            <p:ph idx="1"/>
          </p:nvPr>
        </p:nvSpPr>
        <p:spPr>
          <a:xfrm>
            <a:off x="457200" y="1057124"/>
            <a:ext cx="8305800" cy="5627681"/>
          </a:xfrm>
        </p:spPr>
        <p:txBody>
          <a:bodyPr>
            <a:noAutofit/>
          </a:bodyPr>
          <a:lstStyle/>
          <a:p>
            <a:r>
              <a:rPr lang="vi-VN" sz="2400" dirty="0"/>
              <a:t>- Làm rõ được nội dung đề tài, đối tượng dữ liệu, kế hoạch trong từng giai đoạn cụ thể.</a:t>
            </a:r>
          </a:p>
          <a:p>
            <a:r>
              <a:rPr lang="vi-VN" sz="2400" dirty="0"/>
              <a:t>- Thống nhất về nhiệm vụ cũng như deadline của mỗi thành viên cụ thể.</a:t>
            </a:r>
          </a:p>
          <a:p>
            <a:r>
              <a:rPr lang="vi-VN" sz="2400" dirty="0"/>
              <a:t>- Thống nhất về bố cục trình bày, hướng giải quyết của nhóm</a:t>
            </a:r>
            <a:r>
              <a:rPr lang="en-US" sz="2400" dirty="0"/>
              <a:t> </a:t>
            </a:r>
            <a:r>
              <a:rPr lang="en-US" sz="2400" dirty="0" err="1"/>
              <a:t>như</a:t>
            </a:r>
            <a:r>
              <a:rPr lang="en-US" sz="2400" dirty="0"/>
              <a:t>: </a:t>
            </a:r>
            <a:r>
              <a:rPr lang="en-US" sz="2400" dirty="0" err="1"/>
              <a:t>sử</a:t>
            </a:r>
            <a:r>
              <a:rPr lang="en-US" sz="2400" dirty="0"/>
              <a:t> </a:t>
            </a:r>
            <a:r>
              <a:rPr lang="en-US" sz="2400" dirty="0" err="1"/>
              <a:t>dụng</a:t>
            </a:r>
            <a:r>
              <a:rPr lang="en-US" sz="2400" dirty="0"/>
              <a:t> </a:t>
            </a:r>
            <a:r>
              <a:rPr lang="en-US" sz="2400" dirty="0" err="1"/>
              <a:t>các</a:t>
            </a:r>
            <a:r>
              <a:rPr lang="en-US" sz="2400" dirty="0"/>
              <a:t> </a:t>
            </a:r>
            <a:r>
              <a:rPr lang="en-US" sz="2400" dirty="0" err="1"/>
              <a:t>biểu</a:t>
            </a:r>
            <a:r>
              <a:rPr lang="en-US" sz="2400" dirty="0"/>
              <a:t> </a:t>
            </a:r>
            <a:r>
              <a:rPr lang="en-US" sz="2400" dirty="0" err="1"/>
              <a:t>đồ</a:t>
            </a:r>
            <a:r>
              <a:rPr lang="en-US" sz="2400" dirty="0"/>
              <a:t>, </a:t>
            </a:r>
            <a:r>
              <a:rPr lang="en-US" sz="2400" dirty="0" err="1"/>
              <a:t>phương</a:t>
            </a:r>
            <a:r>
              <a:rPr lang="en-US" sz="2400" dirty="0"/>
              <a:t> </a:t>
            </a:r>
            <a:r>
              <a:rPr lang="en-US" sz="2400" dirty="0" err="1"/>
              <a:t>pháp</a:t>
            </a:r>
            <a:r>
              <a:rPr lang="en-US" sz="2400" dirty="0"/>
              <a:t> </a:t>
            </a:r>
            <a:r>
              <a:rPr lang="en-US" sz="2400" dirty="0" err="1"/>
              <a:t>suy</a:t>
            </a:r>
            <a:r>
              <a:rPr lang="en-US" sz="2400" dirty="0"/>
              <a:t> </a:t>
            </a:r>
            <a:r>
              <a:rPr lang="en-US" sz="2400" dirty="0" err="1"/>
              <a:t>luận</a:t>
            </a:r>
            <a:r>
              <a:rPr lang="en-US" sz="2400" dirty="0"/>
              <a:t> </a:t>
            </a:r>
            <a:r>
              <a:rPr lang="en-US" sz="2400" dirty="0" err="1"/>
              <a:t>nào</a:t>
            </a:r>
            <a:r>
              <a:rPr lang="en-US" sz="2400" dirty="0"/>
              <a:t>…</a:t>
            </a:r>
          </a:p>
        </p:txBody>
      </p:sp>
    </p:spTree>
    <p:extLst>
      <p:ext uri="{BB962C8B-B14F-4D97-AF65-F5344CB8AC3E}">
        <p14:creationId xmlns:p14="http://schemas.microsoft.com/office/powerpoint/2010/main" val="3564836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62713" y="1981200"/>
            <a:ext cx="8628887" cy="3124200"/>
          </a:xfrm>
        </p:spPr>
        <p:txBody>
          <a:bodyPr/>
          <a:lstStyle/>
          <a:p>
            <a:r>
              <a:rPr lang="en-US" sz="6000" dirty="0" err="1">
                <a:solidFill>
                  <a:srgbClr val="00B0F0"/>
                </a:solidFill>
              </a:rPr>
              <a:t>Phân</a:t>
            </a:r>
            <a:r>
              <a:rPr lang="en-US" sz="6000" dirty="0">
                <a:solidFill>
                  <a:srgbClr val="00B0F0"/>
                </a:solidFill>
              </a:rPr>
              <a:t> </a:t>
            </a:r>
            <a:r>
              <a:rPr lang="en-US" sz="6000" dirty="0" err="1">
                <a:solidFill>
                  <a:srgbClr val="00B0F0"/>
                </a:solidFill>
              </a:rPr>
              <a:t>tích</a:t>
            </a:r>
            <a:r>
              <a:rPr lang="en-US" sz="6000" dirty="0">
                <a:solidFill>
                  <a:srgbClr val="00B0F0"/>
                </a:solidFill>
              </a:rPr>
              <a:t> </a:t>
            </a:r>
            <a:r>
              <a:rPr lang="en-US" sz="6000" dirty="0" err="1">
                <a:solidFill>
                  <a:srgbClr val="00B0F0"/>
                </a:solidFill>
              </a:rPr>
              <a:t>câu</a:t>
            </a:r>
            <a:r>
              <a:rPr lang="en-US" sz="6000" dirty="0">
                <a:solidFill>
                  <a:srgbClr val="00B0F0"/>
                </a:solidFill>
              </a:rPr>
              <a:t> </a:t>
            </a:r>
            <a:r>
              <a:rPr lang="en-US" sz="6000" dirty="0" err="1">
                <a:solidFill>
                  <a:srgbClr val="00B0F0"/>
                </a:solidFill>
              </a:rPr>
              <a:t>hỏi</a:t>
            </a:r>
            <a:r>
              <a:rPr lang="en-US" sz="6000" dirty="0">
                <a:solidFill>
                  <a:srgbClr val="00B0F0"/>
                </a:solidFill>
              </a:rPr>
              <a:t> </a:t>
            </a:r>
            <a:r>
              <a:rPr lang="en-US" sz="6000" dirty="0" err="1">
                <a:solidFill>
                  <a:srgbClr val="00B0F0"/>
                </a:solidFill>
              </a:rPr>
              <a:t>nghiên</a:t>
            </a:r>
            <a:r>
              <a:rPr lang="en-US" sz="6000" dirty="0">
                <a:solidFill>
                  <a:srgbClr val="00B0F0"/>
                </a:solidFill>
              </a:rPr>
              <a:t> </a:t>
            </a:r>
            <a:r>
              <a:rPr lang="en-US" sz="6000" dirty="0" err="1">
                <a:solidFill>
                  <a:srgbClr val="00B0F0"/>
                </a:solidFill>
              </a:rPr>
              <a:t>cứu</a:t>
            </a:r>
            <a:endParaRPr lang="en-US" sz="6000" dirty="0">
              <a:solidFill>
                <a:srgbClr val="00B0F0"/>
              </a:solidFill>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9</a:t>
            </a:fld>
            <a:endParaRPr lang="en-US" dirty="0"/>
          </a:p>
        </p:txBody>
      </p:sp>
    </p:spTree>
    <p:extLst>
      <p:ext uri="{BB962C8B-B14F-4D97-AF65-F5344CB8AC3E}">
        <p14:creationId xmlns:p14="http://schemas.microsoft.com/office/powerpoint/2010/main" val="3284407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B47EFB-BDBB-4CE5-A848-1507BE3B798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DC31EBE-A492-4CE5-9650-1E2C8FDDD7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1729</TotalTime>
  <Words>1983</Words>
  <Application>Microsoft Office PowerPoint</Application>
  <PresentationFormat>On-screen Show (4:3)</PresentationFormat>
  <Paragraphs>131</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Segoe UI</vt:lpstr>
      <vt:lpstr>Segoe UI Historic</vt:lpstr>
      <vt:lpstr>Symbol</vt:lpstr>
      <vt:lpstr>Wingdings 2</vt:lpstr>
      <vt:lpstr>Verve</vt:lpstr>
      <vt:lpstr>PowerPoint Presentation</vt:lpstr>
      <vt:lpstr>Nội dung</vt:lpstr>
      <vt:lpstr>Nội dung</vt:lpstr>
      <vt:lpstr>Nội dung</vt:lpstr>
      <vt:lpstr>Nội dung</vt:lpstr>
      <vt:lpstr>Nội dung</vt:lpstr>
      <vt:lpstr>Mục đích</vt:lpstr>
      <vt:lpstr>Mục đích</vt:lpstr>
      <vt:lpstr>Phân tích câu hỏi nghiên cứu</vt:lpstr>
      <vt:lpstr>Phân tích câu hỏi nghiên cứu</vt:lpstr>
      <vt:lpstr>Phân tích câu hỏi nghiên cứu</vt:lpstr>
      <vt:lpstr>Phân tích câu hỏi nghiên cứu</vt:lpstr>
      <vt:lpstr>Phân tích câu hỏi nghiên cứu</vt:lpstr>
      <vt:lpstr>Phân tích câu hỏi nghiên cứu</vt:lpstr>
      <vt:lpstr>Phân tích câu hỏi nghiên cứu</vt:lpstr>
      <vt:lpstr>Phân tích câu hỏi nghiên cứu</vt:lpstr>
      <vt:lpstr>Tiến độ thực hiện và khó khăn gặp phải </vt:lpstr>
      <vt:lpstr>Phân chia câu hỏi nghiên cứu</vt:lpstr>
      <vt:lpstr>Tiến độ thực hiện </vt:lpstr>
      <vt:lpstr>Khó khăn</vt:lpstr>
      <vt:lpstr>Phân chia công việc</vt:lpstr>
      <vt:lpstr>Phân chia làm báo cáo</vt:lpstr>
      <vt:lpstr>Kế hoạch tiếp theo</vt:lpstr>
      <vt:lpstr>Kế hoạch tiếp theo của nhóm</vt:lpstr>
      <vt:lpstr>Cảm ơn thầy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&lt;Tên đề tài&gt; &lt;tuần báo cáo&gt;</dc:title>
  <dc:creator>Huynh Xuan Phung (FTEL CADS HCM)</dc:creator>
  <cp:lastModifiedBy>Minh Sơn</cp:lastModifiedBy>
  <cp:revision>207</cp:revision>
  <dcterms:created xsi:type="dcterms:W3CDTF">2021-10-25T12:02:40Z</dcterms:created>
  <dcterms:modified xsi:type="dcterms:W3CDTF">2022-05-27T16:00:08Z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