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9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6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01DF-40BB-6947-8E30-75CC903E778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B3A72-1F40-AC4F-88D3-1C21EAE1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0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028C-8A92-6120-08A8-872B546F7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D3D4D-9F79-4EAA-23DE-AE8F0A76D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838A-23C3-BDC7-428E-3C672DFC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DE6B-DA19-FB44-9427-AF73A9C4EBC0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685C-3386-5FD7-A124-A2CFC084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B5CB2-3794-916E-CDC3-BDFE5FB1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8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A232-3507-B41B-FB09-D5BE92B4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C1F61-481A-60B7-D9C4-97EEBC3ED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F3420-5BFE-0068-3C58-ACC07849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CBBA-1145-9043-B386-5741245D7DDC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F30C-8AA5-5B30-9508-B5B23CB5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72104-6095-43F4-E1B4-5776B479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3C5C6-04B7-D4F6-F230-496373C9B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5C8EA-0DA5-248D-8AE0-3CDF81684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354E1-272A-A3AA-2067-60DB4856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9593-4C10-2648-BB43-48FE36ED9019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53711-3956-69E2-E162-E135DE4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0BE2-0C3F-E426-0193-A45C830F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7A6E-F02A-8744-56CE-4AA4120E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9678C-93DD-679A-DB01-F0777809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4AD96-DA4A-E55A-9D28-E85901AF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7D7-0EE6-4641-8458-2B150046FE11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D9CDF-7497-02AB-BEF6-028A338F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1161-069F-76EE-739F-727EB796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AE32-8CA7-AFA5-DF9A-74F067B1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BA94A-0998-9B03-78C1-6250FFA2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E936-D4B1-5AE1-7E7D-97ACC9AA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8B4-C41B-714E-90AA-B74C9E0AAE93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4840B-5EEA-C67B-505D-65110C3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815D6-A015-86BA-7DB1-20C4F2EF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D43B-6C93-4DA2-4427-BF9B0B0F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08CD-F931-5AD2-7AE5-5223793AB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66636-9DA5-43E4-E824-8C355D5C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08B55-41F9-62CD-9D4F-CBBBD69B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0895-CB33-4643-86A3-AD22D03BB547}" type="datetime1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85408-4AB3-016E-9334-6F796069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AA2A-9865-4040-E738-1A50915E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8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3112-DE1B-60CD-FBDF-DF4094B4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931BD-A4A8-EBCC-B828-26C297DC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C7812-24E8-D7A7-F4A6-2DF3EA57D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92032-B6A3-7D3B-6203-8ACEFB69B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8D668-7C01-7FCA-2933-F96227999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BA650-9850-75B0-824C-E926E3B0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B63-C740-724D-8738-C53BCFA43DEF}" type="datetime1">
              <a:rPr lang="en-US" smtClean="0"/>
              <a:t>8/15/25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DEEF8-FB0B-8D8E-A391-5BB242E9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D052B-5F05-7413-7AEE-2BAB5365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3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C1F5-AF82-E301-C46E-D9E16948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E791F-7EEC-220E-BBF5-81EC3186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E315-A32D-CD48-9FD3-CD8AF44D0F4F}" type="datetime1">
              <a:rPr lang="en-US" smtClean="0"/>
              <a:t>8/15/25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D4B34-4852-75E5-1ACD-BB664AC7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11DA7-1380-F529-D95A-C1C4BE21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C8749-D8E3-6DB3-5025-32457DEC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1B6-EB4D-A047-8AFE-7404E903F6B3}" type="datetime1">
              <a:rPr lang="en-US" smtClean="0"/>
              <a:t>8/15/25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63E2F-AC31-DE21-B4A4-0D666ACB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B077B-D527-1A64-18D4-443EE6B5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0E57-A68A-06FD-0565-52C60652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A275-CC10-D326-14FB-9F436E21D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F3C8F-B99B-C7D6-3648-A490D7AE9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0732C-8826-F005-2E5D-26562FCD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87B4-E51D-7048-9B88-C9F8B3849C38}" type="datetime1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21DA4-74B8-C0B9-DD8E-FB4FABB3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33B71-A038-011D-13DC-25E4953A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4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6160-194C-EEF9-5013-23CE8501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F555B-238A-2996-0E73-1E6CD15AE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538B5-6E0C-A721-6412-EDD94B61C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1B18E-FB00-4A53-3C01-26FAD500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B28A-2D03-9B43-9EAB-9EE5794F6F30}" type="datetime1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9687A-4C43-3F4D-79E9-15FC8E84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5724F-F435-DEF4-7988-67F88914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5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6FAEA-78B6-E7D2-B71A-17D2C07F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9B527-CAA6-35BA-9496-4876D480C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3397E-FB71-595D-4747-EB8DAAEC8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F6ED76-5959-6444-8C19-4C4A49FFC05E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178A4-5673-FAF0-99A8-F727C506E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6D3D-04B6-2397-7B52-83B3B965F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1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48-0221/18/10/P10032" TargetMode="External"/><Relationship Id="rId2" Type="http://schemas.openxmlformats.org/officeDocument/2006/relationships/hyperlink" Target="https://seaquest-docdb.fnal.gov/cgi-bin/sso/ShowDocument?docid=995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seaquest-docdb.fnal.gov/cgi-bin/sso/ShowDocument?docid=455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quest-docdb.fnal.gov/cgi-bin/sso/ShowDocument?docid=11307" TargetMode="External"/><Relationship Id="rId2" Type="http://schemas.openxmlformats.org/officeDocument/2006/relationships/hyperlink" Target="https://seaquest-docdb.fnal.gov/cgi-bin/sso/ShowDocument?docid=1065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62BE-D7D3-801F-75A8-97956049E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alternative proposal for determining DY yields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46293-D142-CCAB-E9E5-E284F1D21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Pate, Chatura Kuruppu</a:t>
            </a:r>
          </a:p>
          <a:p>
            <a:r>
              <a:rPr lang="en-US" dirty="0"/>
              <a:t>NMSU</a:t>
            </a:r>
          </a:p>
          <a:p>
            <a:r>
              <a:rPr lang="en-US" dirty="0"/>
              <a:t>August 2025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7B13-6827-F58E-9662-5128EFEF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B54B-2676-1B40-A5C8-84292047B6BF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46EDC-FCB6-F191-F1A1-8393BEF2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8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58CB-289B-C0B1-B695-4FB8E18F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119"/>
            <a:ext cx="10515600" cy="666841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FC781-7B99-ADC3-AE8E-25054E3A49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940524"/>
                <a:ext cx="11218817" cy="566991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mass-fit method to determine the DY yields has been in use for some time.  It uses five templates to fit the total experimental yield: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template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template</a:t>
                </a:r>
              </a:p>
              <a:p>
                <a:pPr lvl="1"/>
                <a:r>
                  <a:rPr lang="en-US" dirty="0"/>
                  <a:t>DY template</a:t>
                </a:r>
              </a:p>
              <a:p>
                <a:pPr lvl="1"/>
                <a:r>
                  <a:rPr lang="en-US" dirty="0"/>
                  <a:t>Flask template (with fixed normalization to the total yield, based on POT ratios)</a:t>
                </a:r>
              </a:p>
              <a:p>
                <a:pPr lvl="1"/>
                <a:r>
                  <a:rPr lang="en-US" dirty="0"/>
                  <a:t>Combinatoric background template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The template for the combinatoric background, based on mixed events from either the FPGA1 or FPGA4 trigger, has been used with a floating normalization.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More recently, a technique using FPGA1 events has been developed that produces an estimate of the combinatoric background with the correct normalization and shape [</a:t>
                </a:r>
                <a:r>
                  <a:rPr lang="en-US" dirty="0">
                    <a:solidFill>
                      <a:srgbClr val="7030A0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DocDB 9955</a:t>
                </a:r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:r>
                  <a:rPr lang="en-US" dirty="0">
                    <a:solidFill>
                      <a:srgbClr val="7030A0"/>
                    </a:solidFill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JINST 18 P10032 (2023)</a:t>
                </a:r>
                <a:r>
                  <a:rPr lang="en-US" dirty="0">
                    <a:solidFill>
                      <a:srgbClr val="7030A0"/>
                    </a:solidFill>
                  </a:rPr>
                  <a:t>].  This component of the total yield no longer needs a floating normalization.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For the determination of DY yields in the mass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4.2&lt;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&lt;8.8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the only remaining variable is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contamination.  This has already been shown to be very small, of order 1% or less compared to the total yield.  </a:t>
                </a:r>
                <a:r>
                  <a:rPr lang="en-US" dirty="0"/>
                  <a:t>(</a:t>
                </a:r>
                <a:r>
                  <a:rPr lang="en-US" dirty="0">
                    <a:hlinkClick r:id="rId4"/>
                  </a:rPr>
                  <a:t>DocDB 4555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FC781-7B99-ADC3-AE8E-25054E3A4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40524"/>
                <a:ext cx="11218817" cy="5669915"/>
              </a:xfrm>
              <a:blipFill>
                <a:blip r:embed="rId5"/>
                <a:stretch>
                  <a:fillRect l="-791" t="-2679"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395B-123E-9E71-ED8F-845CC2F1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CAE8-0C34-3549-B0F2-C1260A18A5E9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5F957-5E82-9879-BCFF-6CF04D9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8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a black and white background&#10;&#10;AI-generated content may be incorrect.">
            <a:extLst>
              <a:ext uri="{FF2B5EF4-FFF2-40B4-BE49-F238E27FC236}">
                <a16:creationId xmlns:a16="http://schemas.microsoft.com/office/drawing/2014/main" id="{39992547-970C-8115-8E3A-0DDD25E5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202" y="165100"/>
            <a:ext cx="9342301" cy="626068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CCB82-31F6-1E6E-DADF-C0B3A136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D88-5EEA-6E46-99ED-8DAE2F38D7D4}" type="datetime1">
              <a:rPr lang="en-US" smtClean="0"/>
              <a:t>8/15/25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3B784D-FD27-4A70-04F1-1D55BA55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D3DD0-0FC9-6C29-6CFD-A32A6D64E51E}"/>
              </a:ext>
            </a:extLst>
          </p:cNvPr>
          <p:cNvSpPr txBox="1"/>
          <p:nvPr/>
        </p:nvSpPr>
        <p:spPr>
          <a:xfrm>
            <a:off x="222069" y="391886"/>
            <a:ext cx="143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DocDB</a:t>
            </a:r>
            <a:r>
              <a:rPr lang="en-US" dirty="0"/>
              <a:t> 4555</a:t>
            </a:r>
          </a:p>
          <a:p>
            <a:r>
              <a:rPr lang="en-US" dirty="0"/>
              <a:t>RS 67 R008</a:t>
            </a:r>
          </a:p>
        </p:txBody>
      </p:sp>
    </p:spTree>
    <p:extLst>
      <p:ext uri="{BB962C8B-B14F-4D97-AF65-F5344CB8AC3E}">
        <p14:creationId xmlns:p14="http://schemas.microsoft.com/office/powerpoint/2010/main" val="288020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a black and white background&#10;&#10;AI-generated content may be incorrect.">
            <a:extLst>
              <a:ext uri="{FF2B5EF4-FFF2-40B4-BE49-F238E27FC236}">
                <a16:creationId xmlns:a16="http://schemas.microsoft.com/office/drawing/2014/main" id="{E9F3FC08-6E5D-D6EF-B7B9-6241D933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28" y="165100"/>
            <a:ext cx="9342301" cy="6260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6BE6C-8D01-406C-E81A-2D0A8AC9E314}"/>
              </a:ext>
            </a:extLst>
          </p:cNvPr>
          <p:cNvSpPr txBox="1"/>
          <p:nvPr/>
        </p:nvSpPr>
        <p:spPr>
          <a:xfrm>
            <a:off x="222069" y="391886"/>
            <a:ext cx="143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DocDB</a:t>
            </a:r>
            <a:r>
              <a:rPr lang="en-US" dirty="0"/>
              <a:t> 4555</a:t>
            </a:r>
          </a:p>
          <a:p>
            <a:r>
              <a:rPr lang="en-US" dirty="0"/>
              <a:t>RS 67 R008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82930-40DA-B559-B581-F7368E22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1618-D969-3D46-B63B-C6FF038D7AB1}" type="datetime1">
              <a:rPr lang="en-US" smtClean="0"/>
              <a:t>8/15/25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8127C9-E92E-291E-7DD4-F0B1130D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EA8B8B-4975-F2BE-1FEC-15463A3FC9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Additional Studies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Contamination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EA8B8B-4975-F2BE-1FEC-15463A3FC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8CAED-FECE-0FFE-34F2-CB8EA38F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7D7-0EE6-4641-8458-2B150046FE11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1F815-4DFD-C2E6-E9EF-950469EA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FA668-F473-B77A-698A-067402A3E233}"/>
              </a:ext>
            </a:extLst>
          </p:cNvPr>
          <p:cNvSpPr txBox="1"/>
          <p:nvPr/>
        </p:nvSpPr>
        <p:spPr>
          <a:xfrm>
            <a:off x="236351" y="1290780"/>
            <a:ext cx="1218096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Real data: </a:t>
            </a:r>
            <a:r>
              <a:rPr lang="en-US" dirty="0" err="1"/>
              <a:t>chleung</a:t>
            </a:r>
            <a:r>
              <a:rPr lang="en-US" dirty="0"/>
              <a:t>/</a:t>
            </a:r>
            <a:r>
              <a:rPr lang="en-US" dirty="0" err="1"/>
              <a:t>rootfiles</a:t>
            </a:r>
            <a:r>
              <a:rPr lang="en-US" dirty="0"/>
              <a:t>/67/FPGA1/R008_roadset67_0_2111v42_tmp_noPhys_noOcc.root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Mixed data (RS67): </a:t>
            </a:r>
            <a:r>
              <a:rPr lang="en-US" b="0" i="0" dirty="0">
                <a:effectLst/>
                <a:latin typeface="gg mono"/>
              </a:rPr>
              <a:t>/</a:t>
            </a:r>
            <a:r>
              <a:rPr lang="en-US" b="0" i="0" dirty="0" err="1">
                <a:effectLst/>
                <a:latin typeface="gg mono"/>
              </a:rPr>
              <a:t>seaquest</a:t>
            </a:r>
            <a:r>
              <a:rPr lang="en-US" b="0" i="0" dirty="0">
                <a:effectLst/>
                <a:latin typeface="gg mono"/>
              </a:rPr>
              <a:t>/users/</a:t>
            </a:r>
            <a:r>
              <a:rPr lang="en-US" b="0" i="0" dirty="0" err="1">
                <a:effectLst/>
                <a:latin typeface="gg mono"/>
              </a:rPr>
              <a:t>apun</a:t>
            </a:r>
            <a:r>
              <a:rPr lang="en-US" b="0" i="0" dirty="0">
                <a:effectLst/>
                <a:latin typeface="gg mono"/>
              </a:rPr>
              <a:t>/e906_projects/rs67_merged_files/merged_RS67_3089LH2.root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Empty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Flask Mix (RS67): </a:t>
            </a:r>
            <a:r>
              <a:rPr lang="en-US" b="0" i="0" dirty="0">
                <a:effectLst/>
                <a:latin typeface="gg mono"/>
              </a:rPr>
              <a:t>/</a:t>
            </a:r>
            <a:r>
              <a:rPr lang="en-US" b="0" i="0" dirty="0" err="1">
                <a:effectLst/>
                <a:latin typeface="gg mono"/>
              </a:rPr>
              <a:t>seaquest</a:t>
            </a:r>
            <a:r>
              <a:rPr lang="en-US" b="0" i="0" dirty="0">
                <a:effectLst/>
                <a:latin typeface="gg mono"/>
              </a:rPr>
              <a:t>/users/</a:t>
            </a:r>
            <a:r>
              <a:rPr lang="en-US" b="0" i="0" dirty="0" err="1">
                <a:effectLst/>
                <a:latin typeface="gg mono"/>
              </a:rPr>
              <a:t>apun</a:t>
            </a:r>
            <a:r>
              <a:rPr lang="en-US" b="0" i="0" dirty="0">
                <a:effectLst/>
                <a:latin typeface="gg mono"/>
              </a:rPr>
              <a:t>/e906_projects/rs67_merged_files/merged_RS67_3089flask.root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lvl="1"/>
            <a:endParaRPr lang="en-US" strike="sng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GMC for LH2 (made for RS67):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D-Y: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chleung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pT_ReWeight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/mc_drellyan_LH2_M027_S002_messy_occ_pTxFweight_v2.root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J/</a:t>
            </a:r>
            <a:r>
              <a:rPr lang="el-GR" dirty="0">
                <a:solidFill>
                  <a:srgbClr val="000000"/>
                </a:solidFill>
                <a:effectLst/>
                <a:latin typeface="Helvetica" pitchFamily="2" charset="0"/>
              </a:rPr>
              <a:t>ψ: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chleung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pT_ReWeight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/mc_jpsi_LH2_M027_S002_messy_occ_pTxFweight_v2.root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effectLst/>
                <a:latin typeface="Helvetica" pitchFamily="2" charset="0"/>
              </a:rPr>
              <a:t>ψ′: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chleung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pT_ReWeight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/mc_psiprime_LH2_M027_S002_messy_occ_pTxFweight_v2.root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Theory Curves (NLO):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CT18: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chleung</a:t>
            </a:r>
            <a:r>
              <a:rPr lang="en-US" dirty="0"/>
              <a:t>/theory/new/v2/E906/NNPDF40_xFnew_p.root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NNPDF40: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chleung</a:t>
            </a:r>
            <a:r>
              <a:rPr lang="en-US" dirty="0"/>
              <a:t>/theory/new/v2/E906/CT18_xFnew_p.root</a:t>
            </a:r>
            <a:b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Weights used: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M027_S002: J/Psi:`</a:t>
            </a:r>
            <a:r>
              <a:rPr lang="en-US" dirty="0" err="1">
                <a:solidFill>
                  <a:srgbClr val="000000"/>
                </a:solidFill>
                <a:latin typeface="Helvetica" pitchFamily="2" charset="0"/>
              </a:rPr>
              <a:t>ReWeight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` DY: `</a:t>
            </a:r>
            <a:r>
              <a:rPr lang="en-US" dirty="0" err="1">
                <a:solidFill>
                  <a:srgbClr val="000000"/>
                </a:solidFill>
                <a:latin typeface="Helvetica" pitchFamily="2" charset="0"/>
              </a:rPr>
              <a:t>ReWeight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` </a:t>
            </a:r>
            <a:r>
              <a:rPr lang="en-US" dirty="0" err="1">
                <a:solidFill>
                  <a:srgbClr val="000000"/>
                </a:solidFill>
                <a:latin typeface="Helvetica" pitchFamily="2" charset="0"/>
              </a:rPr>
              <a:t>PsiP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: `</a:t>
            </a:r>
            <a:r>
              <a:rPr lang="en-US" dirty="0" err="1">
                <a:solidFill>
                  <a:srgbClr val="000000"/>
                </a:solidFill>
                <a:latin typeface="Helvetica" pitchFamily="2" charset="0"/>
              </a:rPr>
              <a:t>ReWeight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`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081C8-5946-8E90-AF18-21DBA5E88F0A}"/>
                  </a:ext>
                </a:extLst>
              </p:cNvPr>
              <p:cNvSpPr txBox="1"/>
              <p:nvPr/>
            </p:nvSpPr>
            <p:spPr>
              <a:xfrm>
                <a:off x="7982143" y="4575168"/>
                <a:ext cx="35572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Live POT: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2.87305×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Empty Flask POT: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5.78261×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081C8-5946-8E90-AF18-21DBA5E8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143" y="4575168"/>
                <a:ext cx="3557256" cy="646331"/>
              </a:xfrm>
              <a:prstGeom prst="rect">
                <a:avLst/>
              </a:prstGeom>
              <a:blipFill>
                <a:blip r:embed="rId3"/>
                <a:stretch>
                  <a:fillRect l="-1068" t="-3846" r="-14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18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6B395-DC93-BDA1-6D2B-394D5B9E4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009B5-78F1-9EAC-F070-F95DAEEC5C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Additional Studies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Contamination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009B5-78F1-9EAC-F070-F95DAEEC5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8BACF-C5DB-4E89-9103-083B3E9C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7D7-0EE6-4641-8458-2B150046FE11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6FDA9-D1B0-086F-ED3C-7DA54B6E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88693-CE10-032E-7F62-0AAF5AB64286}"/>
              </a:ext>
            </a:extLst>
          </p:cNvPr>
          <p:cNvSpPr txBox="1"/>
          <p:nvPr/>
        </p:nvSpPr>
        <p:spPr>
          <a:xfrm>
            <a:off x="98544" y="1593477"/>
            <a:ext cx="1209345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Main cuts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TCut</a:t>
            </a:r>
            <a:r>
              <a:rPr lang="en-US" dirty="0"/>
              <a:t> </a:t>
            </a:r>
            <a:r>
              <a:rPr lang="en-US" dirty="0" err="1"/>
              <a:t>dataCut</a:t>
            </a:r>
            <a:r>
              <a:rPr lang="en-US" dirty="0"/>
              <a:t> = physicsCuts_noMassCut_2111v42_tmp &amp;&amp; </a:t>
            </a:r>
            <a:r>
              <a:rPr lang="en-US" dirty="0" err="1"/>
              <a:t>occCut</a:t>
            </a:r>
            <a:r>
              <a:rPr lang="en-US" dirty="0"/>
              <a:t> &amp;&amp; intensityCuts_2111v42 &amp;&amp; "mass&lt;8.8";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TCut</a:t>
            </a:r>
            <a:r>
              <a:rPr lang="en-US" dirty="0"/>
              <a:t> MCCut = chuckCutsPositive_2111v42_tmp &amp;&amp; chuckCutsNegative_2111v42_tmp &amp;&amp; chuckCutsDimuon_2111v42 &amp;&amp; physicsCuts_noMassCut_2111v42_tmp &amp;&amp; </a:t>
            </a:r>
            <a:r>
              <a:rPr lang="en-US" dirty="0" err="1"/>
              <a:t>occCut</a:t>
            </a:r>
            <a:r>
              <a:rPr lang="en-US" dirty="0"/>
              <a:t> &amp;&amp; "0.99*mass&lt;8.8";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TCut</a:t>
            </a:r>
            <a:r>
              <a:rPr lang="en-US" dirty="0"/>
              <a:t> </a:t>
            </a:r>
            <a:r>
              <a:rPr lang="en-US" dirty="0" err="1"/>
              <a:t>mixCut</a:t>
            </a:r>
            <a:r>
              <a:rPr lang="en-US" dirty="0"/>
              <a:t> = chuckCutsPositive_2111v42_tmp &amp;&amp; chuckCutsNegative_2111v42_tmp &amp;&amp; chuckCutsDimuon_2111v42 &amp;&amp; physicsCuts_noMassCut_2111v42_tmp &amp;&amp; </a:t>
            </a:r>
            <a:r>
              <a:rPr lang="en-US" dirty="0" err="1"/>
              <a:t>occCut</a:t>
            </a:r>
            <a:r>
              <a:rPr lang="en-US" dirty="0"/>
              <a:t> &amp;&amp; "mass&lt;8.8";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Histograms filled: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dataTree</a:t>
            </a:r>
            <a:r>
              <a:rPr lang="en-US" dirty="0"/>
              <a:t>-&gt;Draw("mass&gt;&gt;h_data",</a:t>
            </a:r>
            <a:r>
              <a:rPr lang="en-US" dirty="0" err="1"/>
              <a:t>dataCut</a:t>
            </a:r>
            <a:r>
              <a:rPr lang="en-US" dirty="0"/>
              <a:t>&amp;&amp;</a:t>
            </a:r>
            <a:r>
              <a:rPr lang="en-US" dirty="0" err="1"/>
              <a:t>TString</a:t>
            </a:r>
            <a:r>
              <a:rPr lang="en-US" dirty="0"/>
              <a:t>::Format("</a:t>
            </a:r>
            <a:r>
              <a:rPr lang="en-US" dirty="0" err="1"/>
              <a:t>targetPos</a:t>
            </a:r>
            <a:r>
              <a:rPr lang="en-US" dirty="0"/>
              <a:t>==%</a:t>
            </a:r>
            <a:r>
              <a:rPr lang="en-US" dirty="0" err="1"/>
              <a:t>i</a:t>
            </a:r>
            <a:r>
              <a:rPr lang="en-US" dirty="0"/>
              <a:t>",target), "</a:t>
            </a:r>
            <a:r>
              <a:rPr lang="en-US" dirty="0" err="1"/>
              <a:t>goff</a:t>
            </a:r>
            <a:r>
              <a:rPr lang="en-US" dirty="0"/>
              <a:t>"); here: target==1 (LH2)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dataTree</a:t>
            </a:r>
            <a:r>
              <a:rPr lang="en-US" dirty="0"/>
              <a:t>-&gt;Draw("mass&gt;&gt;h_flask",</a:t>
            </a:r>
            <a:r>
              <a:rPr lang="en-US" dirty="0" err="1"/>
              <a:t>dataCut</a:t>
            </a:r>
            <a:r>
              <a:rPr lang="en-US" dirty="0"/>
              <a:t>&amp;&amp;</a:t>
            </a:r>
            <a:r>
              <a:rPr lang="en-US" dirty="0" err="1"/>
              <a:t>TString</a:t>
            </a:r>
            <a:r>
              <a:rPr lang="en-US" dirty="0"/>
              <a:t>::Format("</a:t>
            </a:r>
            <a:r>
              <a:rPr lang="en-US" dirty="0" err="1"/>
              <a:t>targetPos</a:t>
            </a:r>
            <a:r>
              <a:rPr lang="en-US" dirty="0"/>
              <a:t>==%</a:t>
            </a:r>
            <a:r>
              <a:rPr lang="en-US" dirty="0" err="1"/>
              <a:t>i</a:t>
            </a:r>
            <a:r>
              <a:rPr lang="en-US" dirty="0"/>
              <a:t>",</a:t>
            </a:r>
            <a:r>
              <a:rPr lang="en-US" dirty="0" err="1"/>
              <a:t>flaskPos</a:t>
            </a:r>
            <a:r>
              <a:rPr lang="en-US" dirty="0"/>
              <a:t>),"</a:t>
            </a:r>
            <a:r>
              <a:rPr lang="en-US" dirty="0" err="1"/>
              <a:t>goff</a:t>
            </a:r>
            <a:r>
              <a:rPr lang="en-US" dirty="0"/>
              <a:t>"); here: </a:t>
            </a:r>
            <a:r>
              <a:rPr lang="en-US" dirty="0" err="1"/>
              <a:t>flaskPos</a:t>
            </a:r>
            <a:r>
              <a:rPr lang="en-US" dirty="0"/>
              <a:t>==2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mixTree</a:t>
            </a:r>
            <a:r>
              <a:rPr lang="en-US" dirty="0"/>
              <a:t>-&gt;Draw("mass&gt;&gt;h_mix",</a:t>
            </a:r>
            <a:r>
              <a:rPr lang="en-US" dirty="0" err="1"/>
              <a:t>mixCut</a:t>
            </a:r>
            <a:r>
              <a:rPr lang="en-US" dirty="0"/>
              <a:t>, "</a:t>
            </a:r>
            <a:r>
              <a:rPr lang="en-US" dirty="0" err="1"/>
              <a:t>goff</a:t>
            </a:r>
            <a:r>
              <a:rPr lang="en-US" dirty="0"/>
              <a:t>");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mcTree</a:t>
            </a:r>
            <a:r>
              <a:rPr lang="en-US" dirty="0"/>
              <a:t>-&gt;Draw("0.99*mass&gt;&gt;"</a:t>
            </a:r>
            <a:r>
              <a:rPr lang="en-US" dirty="0" err="1"/>
              <a:t>hName</a:t>
            </a:r>
            <a:r>
              <a:rPr lang="en-US" dirty="0"/>
              <a:t>, "</a:t>
            </a:r>
            <a:r>
              <a:rPr lang="en-US" dirty="0" err="1"/>
              <a:t>ReWeight</a:t>
            </a:r>
            <a:r>
              <a:rPr lang="en-US" dirty="0"/>
              <a:t>"*MCCut, "</a:t>
            </a:r>
            <a:r>
              <a:rPr lang="en-US" dirty="0" err="1"/>
              <a:t>goff</a:t>
            </a:r>
            <a:r>
              <a:rPr lang="en-US" dirty="0"/>
              <a:t>");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8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95622-FA98-12AB-75AA-0320F7BF4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4985-6225-88E4-DAA8-E660BEE6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119"/>
            <a:ext cx="10515600" cy="666841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93E96-F768-2248-84AB-23D0B11DD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8273"/>
                <a:ext cx="11258006" cy="568950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LH2 (or LD2) yield will be computed in the following way.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𝑓𝑢𝑙𝑙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𝑚𝑖𝑥𝑒𝑑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𝑃𝑂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𝑓𝑢𝑙𝑙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𝑃𝑂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𝑒𝑚𝑝𝑡𝑦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𝑒𝑚𝑝𝑡𝑦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𝑒𝑚𝑝𝑡𝑦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𝑚𝑖𝑥𝑒𝑑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DY yield is the integral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4.2&lt;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&lt;8.8</m:t>
                    </m:r>
                  </m:oMath>
                </a14:m>
                <a:r>
                  <a:rPr lang="en-US" dirty="0"/>
                  <a:t> GeV.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The small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contamination in the DY yield will be treated as a systematic error; this could be a uniform systematic or it could be studied bin by bin.  We can refer to the mass-fits in the charmonium paper </a:t>
                </a:r>
                <a:r>
                  <a:rPr lang="en-US" dirty="0"/>
                  <a:t>(</a:t>
                </a:r>
                <a:r>
                  <a:rPr lang="en-US" dirty="0">
                    <a:hlinkClick r:id="rId2"/>
                  </a:rPr>
                  <a:t>DocDB 10652</a:t>
                </a:r>
                <a:r>
                  <a:rPr lang="en-US" dirty="0"/>
                  <a:t>) </a:t>
                </a:r>
                <a:r>
                  <a:rPr lang="en-US" dirty="0">
                    <a:solidFill>
                      <a:srgbClr val="0070C0"/>
                    </a:solidFill>
                  </a:rPr>
                  <a:t>to support this argument in a publication.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This method avoids the uncertainties associated with the mass-fit; there is no fit at all.  (This is the same method Harsha is using for his CSR studies.)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The combinatoric background estimation will have a systematic error; this is under study </a:t>
                </a:r>
                <a:r>
                  <a:rPr lang="en-US" dirty="0"/>
                  <a:t>(</a:t>
                </a:r>
                <a:r>
                  <a:rPr lang="en-US" dirty="0">
                    <a:hlinkClick r:id="rId3"/>
                  </a:rPr>
                  <a:t>Docdb 11307</a:t>
                </a:r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Subsequent corrections for acceptance, efficiency, etc. will be done using the same methods as before; we already have a good understanding how to do that.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93E96-F768-2248-84AB-23D0B11DD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8273"/>
                <a:ext cx="11258006" cy="5689509"/>
              </a:xfrm>
              <a:blipFill>
                <a:blip r:embed="rId4"/>
                <a:stretch>
                  <a:fillRect l="-902" t="-2455" r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96A63-A7F1-7D0E-E419-7FC5F106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A4F9-105C-D34C-AA0F-FFD2E4791154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F36B2-53EF-B2F2-0D21-A656D3FA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94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861</Words>
  <Application>Microsoft Macintosh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gg mono</vt:lpstr>
      <vt:lpstr>Helvetica</vt:lpstr>
      <vt:lpstr>Office Theme</vt:lpstr>
      <vt:lpstr>An alternative proposal for determining DY yields</vt:lpstr>
      <vt:lpstr>Motivation</vt:lpstr>
      <vt:lpstr>PowerPoint Presentation</vt:lpstr>
      <vt:lpstr>PowerPoint Presentation</vt:lpstr>
      <vt:lpstr>Additional Studies of ψ′ Contamination</vt:lpstr>
      <vt:lpstr>Additional Studies of ψ′ Contamination</vt:lpstr>
      <vt:lpstr>Proposal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Pate</dc:creator>
  <cp:lastModifiedBy>Kuruppu, Kuruppumullage Don Chatura</cp:lastModifiedBy>
  <cp:revision>8</cp:revision>
  <dcterms:created xsi:type="dcterms:W3CDTF">2025-08-13T16:54:42Z</dcterms:created>
  <dcterms:modified xsi:type="dcterms:W3CDTF">2025-08-15T14:04:06Z</dcterms:modified>
</cp:coreProperties>
</file>