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989" r:id="rId9"/>
    <p:sldId id="990" r:id="rId10"/>
    <p:sldId id="991" r:id="rId11"/>
    <p:sldId id="99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4"/>
    <p:restoredTop sz="94859"/>
  </p:normalViewPr>
  <p:slideViewPr>
    <p:cSldViewPr snapToGrid="0">
      <p:cViewPr varScale="1">
        <p:scale>
          <a:sx n="98" d="100"/>
          <a:sy n="98" d="100"/>
        </p:scale>
        <p:origin x="128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01DF-40BB-6947-8E30-75CC903E778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B3A72-1F40-AC4F-88D3-1C21EAE1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9D67C-CB84-7FCB-3663-5EBECFBC8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CC9E9-2178-6ECB-D8CA-4CE00C3E2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A0B32B-E0C1-1DD6-F05C-368AA32D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Then I wrote my own version of </a:t>
            </a:r>
            <a:r>
              <a:rPr lang="en-US" dirty="0" err="1"/>
              <a:t>massFitter</a:t>
            </a:r>
            <a:r>
              <a:rPr lang="en-US" dirty="0"/>
              <a:t> and as you can see the scaling factors I reproduced are in a good agreement with Hugo's fit. Now there is a decent data total fit agreement at lower mass region.</a:t>
            </a:r>
          </a:p>
          <a:p>
            <a:pPr marL="228600" indent="-228600">
              <a:buAutoNum type="arabicPeriod"/>
            </a:pPr>
            <a:r>
              <a:rPr lang="en-US" dirty="0"/>
              <a:t>During yesterday's meeting I already had a meeting with Steve and he further explained that:</a:t>
            </a:r>
          </a:p>
          <a:p>
            <a:pPr marL="228600" indent="-228600">
              <a:buAutoNum type="arabicPeriod"/>
            </a:pPr>
            <a:r>
              <a:rPr lang="en-US" dirty="0"/>
              <a:t>If I use identical inputs to Hugo, I should get the very similar chi^2/</a:t>
            </a:r>
            <a:r>
              <a:rPr lang="en-US" dirty="0" err="1"/>
              <a:t>ndf</a:t>
            </a:r>
            <a:r>
              <a:rPr lang="en-US" dirty="0"/>
              <a:t>. Perhaps we are not in the same minimum</a:t>
            </a:r>
          </a:p>
          <a:p>
            <a:pPr marL="228600" indent="-228600">
              <a:buAutoNum type="arabicPeriod"/>
            </a:pPr>
            <a:r>
              <a:rPr lang="en-US" dirty="0"/>
              <a:t>Also, the mix spectra look different at the high mass region.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EC2C-B55E-1BAF-F616-41E74DA09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52E7F-14FA-1A49-8B8A-ECE5124983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50EA1-6472-7F22-9998-65F5AC0C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AD575-59C8-D0D6-7E36-186C41909A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E6D0F5-8E88-C99D-0D70-50450C8A2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So, when it comes to the upcoming DNP meeting I am planning to present the absolute cross-section measurements for both LH2 and LD2 targets with different </a:t>
            </a:r>
            <a:r>
              <a:rPr lang="en-US" dirty="0" err="1"/>
              <a:t>x_F</a:t>
            </a:r>
            <a:r>
              <a:rPr lang="en-US" dirty="0"/>
              <a:t> bins.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Speaking of the timeline, we have 88 days and based on the </a:t>
            </a:r>
            <a:r>
              <a:rPr lang="en-US" dirty="0" err="1"/>
              <a:t>disscussion</a:t>
            </a:r>
            <a:r>
              <a:rPr lang="en-US" dirty="0"/>
              <a:t> with Kenichi I was advised to prepare a technote that clearly </a:t>
            </a:r>
            <a:r>
              <a:rPr lang="en-US" dirty="0" err="1"/>
              <a:t>discribes</a:t>
            </a:r>
            <a:r>
              <a:rPr lang="en-US" dirty="0"/>
              <a:t> the analysis procedure used to calculate the cross-section and that requires to circulate prior to 28 days and I will release the presentation including all the plots prior to 14 days of the conference.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After that I will address the comments received from the collaboration.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57B6E-3096-A170-5A38-7BA7941C5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52E7F-14FA-1A49-8B8A-ECE5124983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454D2-3731-1DFC-D289-535BE6F54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7CA1A6-7D43-1282-E014-B714341D3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F5341-A506-50C3-107A-DE2895883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So, when it comes to the upcoming DNP meeting I am planning to present the absolute cross-section measurements for both LH2 and LD2 targets with different </a:t>
            </a:r>
            <a:r>
              <a:rPr lang="en-US" dirty="0" err="1"/>
              <a:t>x_F</a:t>
            </a:r>
            <a:r>
              <a:rPr lang="en-US" dirty="0"/>
              <a:t> bins.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Speaking of the timeline, we have 88 days and based on the </a:t>
            </a:r>
            <a:r>
              <a:rPr lang="en-US" dirty="0" err="1"/>
              <a:t>disscussion</a:t>
            </a:r>
            <a:r>
              <a:rPr lang="en-US" dirty="0"/>
              <a:t> with Kenichi I was advised to prepare a technote that clearly </a:t>
            </a:r>
            <a:r>
              <a:rPr lang="en-US" dirty="0" err="1"/>
              <a:t>discribes</a:t>
            </a:r>
            <a:r>
              <a:rPr lang="en-US" dirty="0"/>
              <a:t> the analysis procedure used to calculate the cross-section and that requires to circulate prior to 28 days and I will release the presentation including all the plots prior to 14 days of the conference.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After that I will address the comments received from the collaboration.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0EEDA-4A49-3BDA-2A6F-D6A9B6D4C7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52E7F-14FA-1A49-8B8A-ECE5124983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028C-8A92-6120-08A8-872B546F7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D3D4D-9F79-4EAA-23DE-AE8F0A76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838A-23C3-BDC7-428E-3C672DFC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DE6B-DA19-FB44-9427-AF73A9C4EBC0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685C-3386-5FD7-A124-A2CFC084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5CB2-3794-916E-CDC3-BDFE5FB1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8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A232-3507-B41B-FB09-D5BE92B4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C1F61-481A-60B7-D9C4-97EEBC3ED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F3420-5BFE-0068-3C58-ACC07849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CBBA-1145-9043-B386-5741245D7DDC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F30C-8AA5-5B30-9508-B5B23CB5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72104-6095-43F4-E1B4-5776B479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3C5C6-04B7-D4F6-F230-496373C9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5C8EA-0DA5-248D-8AE0-3CDF8168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54E1-272A-A3AA-2067-60DB4856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593-4C10-2648-BB43-48FE36ED9019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3711-3956-69E2-E162-E135DE4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0BE2-0C3F-E426-0193-A45C830F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A6E-F02A-8744-56CE-4AA4120E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678C-93DD-679A-DB01-F0777809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AD96-DA4A-E55A-9D28-E85901AF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D9CDF-7497-02AB-BEF6-028A338F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1161-069F-76EE-739F-727EB79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AE32-8CA7-AFA5-DF9A-74F067B1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BA94A-0998-9B03-78C1-6250FFA2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E936-D4B1-5AE1-7E7D-97ACC9AA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8B4-C41B-714E-90AA-B74C9E0AAE93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4840B-5EEA-C67B-505D-65110C3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15D6-A015-86BA-7DB1-20C4F2EF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D43B-6C93-4DA2-4427-BF9B0B0F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08CD-F931-5AD2-7AE5-5223793AB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66636-9DA5-43E4-E824-8C355D5C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08B55-41F9-62CD-9D4F-CBBBD69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895-CB33-4643-86A3-AD22D03BB547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85408-4AB3-016E-9334-6F796069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AA2A-9865-4040-E738-1A50915E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8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112-DE1B-60CD-FBDF-DF4094B4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31BD-A4A8-EBCC-B828-26C297DC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C7812-24E8-D7A7-F4A6-2DF3EA57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2032-B6A3-7D3B-6203-8ACEFB69B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8D668-7C01-7FCA-2933-F96227999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BA650-9850-75B0-824C-E926E3B0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B63-C740-724D-8738-C53BCFA43DEF}" type="datetime1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DEEF8-FB0B-8D8E-A391-5BB242E9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D052B-5F05-7413-7AEE-2BAB5365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3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C1F5-AF82-E301-C46E-D9E16948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E791F-7EEC-220E-BBF5-81EC3186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E315-A32D-CD48-9FD3-CD8AF44D0F4F}" type="datetime1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D4B34-4852-75E5-1ACD-BB664AC7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11DA7-1380-F529-D95A-C1C4BE21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C8749-D8E3-6DB3-5025-32457DEC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1B6-EB4D-A047-8AFE-7404E903F6B3}" type="datetime1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63E2F-AC31-DE21-B4A4-0D666A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077B-D527-1A64-18D4-443EE6B5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0E57-A68A-06FD-0565-52C60652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A275-CC10-D326-14FB-9F436E21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F3C8F-B99B-C7D6-3648-A490D7AE9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0732C-8826-F005-2E5D-26562FCD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87B4-E51D-7048-9B88-C9F8B3849C38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1DA4-74B8-C0B9-DD8E-FB4FABB3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3B71-A038-011D-13DC-25E4953A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6160-194C-EEF9-5013-23CE8501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F555B-238A-2996-0E73-1E6CD15AE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538B5-6E0C-A721-6412-EDD94B61C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1B18E-FB00-4A53-3C01-26FAD500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B28A-2D03-9B43-9EAB-9EE5794F6F30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9687A-4C43-3F4D-79E9-15FC8E8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724F-F435-DEF4-7988-67F8891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6FAEA-78B6-E7D2-B71A-17D2C07F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9B527-CAA6-35BA-9496-4876D480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397E-FB71-595D-4747-EB8DAAEC8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6ED76-5959-6444-8C19-4C4A49FFC05E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78A4-5673-FAF0-99A8-F727C506E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6D3D-04B6-2397-7B52-83B3B965F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1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quest-docdb.fnal.gov/cgi-bin/sso/ShowDocument?docid=11307" TargetMode="External"/><Relationship Id="rId2" Type="http://schemas.openxmlformats.org/officeDocument/2006/relationships/hyperlink" Target="https://seaquest-docdb.fnal.gov/cgi-bin/sso/ShowDocument?docid=1065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8-0221/18/10/P10032" TargetMode="External"/><Relationship Id="rId2" Type="http://schemas.openxmlformats.org/officeDocument/2006/relationships/hyperlink" Target="https://seaquest-docdb.fnal.gov/cgi-bin/sso/ShowDocument?docid=995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eaquest-docdb.fnal.gov/cgi-bin/sso/ShowDocument?docid=455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62BE-D7D3-801F-75A8-97956049E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alternative proposal for determining DY yields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6293-D142-CCAB-E9E5-E284F1D21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Pate, Chatura Kuruppu</a:t>
            </a:r>
          </a:p>
          <a:p>
            <a:r>
              <a:rPr lang="en-US" dirty="0"/>
              <a:t>NMSU</a:t>
            </a:r>
          </a:p>
          <a:p>
            <a:r>
              <a:rPr lang="en-US" dirty="0"/>
              <a:t>19 August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7B13-6827-F58E-9662-5128EFEF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B54B-2676-1B40-A5C8-84292047B6BF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46EDC-FCB6-F191-F1A1-8393BEF2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8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48203-8D4F-FBB5-5098-527E2DCE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CED0BA-F445-52BE-A5C3-537B50C7A3AF}"/>
              </a:ext>
            </a:extLst>
          </p:cNvPr>
          <p:cNvSpPr txBox="1">
            <a:spLocks/>
          </p:cNvSpPr>
          <p:nvPr/>
        </p:nvSpPr>
        <p:spPr>
          <a:xfrm>
            <a:off x="109782" y="0"/>
            <a:ext cx="10515600" cy="765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cs typeface="Arial" panose="020B0604020202020204" pitchFamily="34" charset="0"/>
              </a:rPr>
              <a:t>RS-67:  NMSU </a:t>
            </a:r>
            <a:r>
              <a:rPr lang="en-US" sz="4000" dirty="0">
                <a:solidFill>
                  <a:srgbClr val="FF0000"/>
                </a:solidFill>
                <a:cs typeface="Arial" panose="020B0604020202020204" pitchFamily="34" charset="0"/>
              </a:rPr>
              <a:t>LH2 Mix </a:t>
            </a:r>
            <a:r>
              <a:rPr lang="en-US" sz="4000" dirty="0">
                <a:cs typeface="Arial" panose="020B0604020202020204" pitchFamily="34" charset="0"/>
              </a:rPr>
              <a:t>vs </a:t>
            </a:r>
            <a:r>
              <a:rPr lang="en-US" sz="4000" dirty="0">
                <a:solidFill>
                  <a:srgbClr val="0070C0"/>
                </a:solidFill>
                <a:cs typeface="Arial" panose="020B0604020202020204" pitchFamily="34" charset="0"/>
              </a:rPr>
              <a:t>Flask Mix</a:t>
            </a:r>
          </a:p>
        </p:txBody>
      </p:sp>
      <p:pic>
        <p:nvPicPr>
          <p:cNvPr id="5" name="Picture 4" descr="A graph of a mixture&#10;&#10;AI-generated content may be incorrect.">
            <a:extLst>
              <a:ext uri="{FF2B5EF4-FFF2-40B4-BE49-F238E27FC236}">
                <a16:creationId xmlns:a16="http://schemas.microsoft.com/office/drawing/2014/main" id="{5D53C7ED-355F-3826-FEED-9C511C76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356" y="1164059"/>
            <a:ext cx="6034644" cy="4090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9F7C60-CB15-A68A-7E76-D8A9241BF1EB}"/>
              </a:ext>
            </a:extLst>
          </p:cNvPr>
          <p:cNvSpPr txBox="1"/>
          <p:nvPr/>
        </p:nvSpPr>
        <p:spPr>
          <a:xfrm>
            <a:off x="1194544" y="5323803"/>
            <a:ext cx="416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Comparison between LH2 mix vs Flask mix spectra (after event selection)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4CEAB8C-F31B-0D3C-CCD2-E5809FEC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2262" y="6445415"/>
            <a:ext cx="2743200" cy="365125"/>
          </a:xfrm>
        </p:spPr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 dirty="0"/>
          </a:p>
        </p:txBody>
      </p:sp>
      <p:pic>
        <p:nvPicPr>
          <p:cNvPr id="19" name="Picture 18" descr="A graph of a mixture&#10;&#10;AI-generated content may be incorrect.">
            <a:extLst>
              <a:ext uri="{FF2B5EF4-FFF2-40B4-BE49-F238E27FC236}">
                <a16:creationId xmlns:a16="http://schemas.microsoft.com/office/drawing/2014/main" id="{BED5F735-0462-BE3A-EF44-9BB9CA86E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8083"/>
            <a:ext cx="5893842" cy="4082337"/>
          </a:xfrm>
          <a:prstGeom prst="rect">
            <a:avLst/>
          </a:prstGeom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20C08A3D-4E12-6CA8-9E5E-9815A0C8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17FDCA-9457-E54C-8F9D-F4CD5ABC5619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FB695-49CA-5013-5619-AB32FF572A17}"/>
              </a:ext>
            </a:extLst>
          </p:cNvPr>
          <p:cNvSpPr txBox="1"/>
          <p:nvPr/>
        </p:nvSpPr>
        <p:spPr>
          <a:xfrm>
            <a:off x="3575462" y="2142309"/>
            <a:ext cx="13753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LH2 Mix</a:t>
            </a:r>
          </a:p>
          <a:p>
            <a:r>
              <a:rPr lang="en-US" dirty="0"/>
              <a:t>Flask Mix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614EA-56D5-6D48-ED77-BA20925B4AFF}"/>
              </a:ext>
            </a:extLst>
          </p:cNvPr>
          <p:cNvSpPr txBox="1"/>
          <p:nvPr/>
        </p:nvSpPr>
        <p:spPr>
          <a:xfrm>
            <a:off x="9684525" y="2142309"/>
            <a:ext cx="13753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LH2 Mix</a:t>
            </a:r>
          </a:p>
          <a:p>
            <a:r>
              <a:rPr lang="en-US" dirty="0"/>
              <a:t>Flask Mix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E13F9-5C2C-2CDB-5CD9-803D666CB55A}"/>
              </a:ext>
            </a:extLst>
          </p:cNvPr>
          <p:cNvSpPr txBox="1"/>
          <p:nvPr/>
        </p:nvSpPr>
        <p:spPr>
          <a:xfrm>
            <a:off x="6715778" y="5323803"/>
            <a:ext cx="416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Comparison between LH2 mix vs Flask mix spectra (after event selection) –- area normalized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CF21B-C16D-CBA4-2B43-89B785EFE184}"/>
              </a:ext>
            </a:extLst>
          </p:cNvPr>
          <p:cNvSpPr txBox="1"/>
          <p:nvPr/>
        </p:nvSpPr>
        <p:spPr>
          <a:xfrm>
            <a:off x="391886" y="5886212"/>
            <a:ext cx="114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LH2 mixed-event and Flask mixed-event distributions have the same shape.  If you don’t explicitly use the flask mixed spectra, then the mass-fit will boost the LH2 mixed component to make up for it.  (See previous page.)</a:t>
            </a:r>
          </a:p>
        </p:txBody>
      </p:sp>
    </p:spTree>
    <p:extLst>
      <p:ext uri="{BB962C8B-B14F-4D97-AF65-F5344CB8AC3E}">
        <p14:creationId xmlns:p14="http://schemas.microsoft.com/office/powerpoint/2010/main" val="252361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71C1BE-00A7-8538-06E8-B5D5B0AD6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Contamination Summary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71C1BE-00A7-8538-06E8-B5D5B0AD6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FBB09-9610-6AC6-4481-05D55096C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Depending on assumptions made about the combinatoric background shape and normalization,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contamination (as a fraction of the total yield) overall is about 0.5% or less.</a:t>
                </a:r>
              </a:p>
              <a:p>
                <a:r>
                  <a:rPr lang="en-US" dirty="0"/>
                  <a:t>If you examine individual kinematic bins, the contamination can range from 0% to not more than 2%.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0FBB09-9610-6AC6-4481-05D55096C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654B-4440-1D00-7626-1E30C929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DBD2A-DA45-6A56-8406-913B90DD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95622-FA98-12AB-75AA-0320F7BF4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4985-6225-88E4-DAA8-E660BEE6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119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 for determination of DY Yield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93E96-F768-2248-84AB-23D0B11DD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8273"/>
                <a:ext cx="11258006" cy="56895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LH2 (or LD2) yield will be computed in the following way.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𝑚𝑖𝑥𝑒𝑑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𝑓𝑢𝑙𝑙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𝑒𝑚𝑝𝑡𝑦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𝑚𝑖𝑥𝑒𝑑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DY yield is the integral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4.2&lt;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&lt;8.8</m:t>
                    </m:r>
                  </m:oMath>
                </a14:m>
                <a:r>
                  <a:rPr lang="en-US" dirty="0"/>
                  <a:t> GeV.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The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contamination in the DY yield will be treated as a systematic error; this could be a uniform systematic or it could be studied bin by bin.  We can refer to the mass-fits in the charmonium paper </a:t>
                </a:r>
                <a:r>
                  <a:rPr lang="en-US" dirty="0"/>
                  <a:t>(</a:t>
                </a:r>
                <a:r>
                  <a:rPr lang="en-US" dirty="0">
                    <a:hlinkClick r:id="rId2"/>
                  </a:rPr>
                  <a:t>DocDB 10652</a:t>
                </a:r>
                <a:r>
                  <a:rPr lang="en-US" dirty="0"/>
                  <a:t>) </a:t>
                </a:r>
                <a:r>
                  <a:rPr lang="en-US" dirty="0">
                    <a:solidFill>
                      <a:srgbClr val="0070C0"/>
                    </a:solidFill>
                  </a:rPr>
                  <a:t>to support this argument in a publication.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This method avoids the uncertainties associated with the mass-fit; there is no fit at all.  (This is the same method Harsha is using for his CSR studies.)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The combinatoric background estimation will have a systematic error; this is under study </a:t>
                </a:r>
                <a:r>
                  <a:rPr lang="en-US" dirty="0"/>
                  <a:t>(</a:t>
                </a:r>
                <a:r>
                  <a:rPr lang="en-US" dirty="0">
                    <a:hlinkClick r:id="rId3"/>
                  </a:rPr>
                  <a:t>Docdb 11307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Subsequent corrections for acceptance, efficiency, etc. will be done using the same methods as before; we already have a good understanding how to do that.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93E96-F768-2248-84AB-23D0B11DD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8273"/>
                <a:ext cx="11258006" cy="5689509"/>
              </a:xfrm>
              <a:blipFill>
                <a:blip r:embed="rId4"/>
                <a:stretch>
                  <a:fillRect l="-902" t="-2455" r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6A63-A7F1-7D0E-E419-7FC5F106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A4F9-105C-D34C-AA0F-FFD2E4791154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F36B2-53EF-B2F2-0D21-A656D3FA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9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58CB-289B-C0B1-B695-4FB8E18F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119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C781-7B99-ADC3-AE8E-25054E3A4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935" y="940524"/>
                <a:ext cx="11218817" cy="56699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mass-fit method to determine the DY yields has been in use for some time.  It uses five templates to fit the total experimental yield: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template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template</a:t>
                </a:r>
              </a:p>
              <a:p>
                <a:pPr lvl="1"/>
                <a:r>
                  <a:rPr lang="en-US" dirty="0"/>
                  <a:t>DY template</a:t>
                </a:r>
              </a:p>
              <a:p>
                <a:pPr lvl="1"/>
                <a:r>
                  <a:rPr lang="en-US" dirty="0"/>
                  <a:t>Flask template (with fixed normalization to the total yield, based on POT ratios)</a:t>
                </a:r>
              </a:p>
              <a:p>
                <a:pPr lvl="1"/>
                <a:r>
                  <a:rPr lang="en-US" dirty="0"/>
                  <a:t>Combinatoric background template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template for the combinatoric background, based on mixed events from either the FPGA1 or FPGA4 trigger, has been used with a floating normalization.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More recently, a technique using FPGA1 events has been developed that produces an estimate of the combinatoric background with the correct normalization and shape [</a:t>
                </a:r>
                <a:r>
                  <a:rPr lang="en-US" dirty="0">
                    <a:solidFill>
                      <a:srgbClr val="7030A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DocDB 9955</a:t>
                </a:r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JINST 18 P10032 (2023)</a:t>
                </a:r>
                <a:r>
                  <a:rPr lang="en-US" dirty="0">
                    <a:solidFill>
                      <a:srgbClr val="7030A0"/>
                    </a:solidFill>
                  </a:rPr>
                  <a:t>].  This component of the total yield no longer needs a floating normalization.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For the determination of DY yields in the mass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4.2&lt;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&lt;8.8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 only remaining variable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contamination.  This has already been shown to be very small, of order 1% or less compared to the total yield.  </a:t>
                </a:r>
                <a:r>
                  <a:rPr lang="en-US" dirty="0"/>
                  <a:t>(</a:t>
                </a:r>
                <a:r>
                  <a:rPr lang="en-US" dirty="0">
                    <a:hlinkClick r:id="rId4"/>
                  </a:rPr>
                  <a:t>DocDB 4555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C781-7B99-ADC3-AE8E-25054E3A4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935" y="940524"/>
                <a:ext cx="11218817" cy="5669915"/>
              </a:xfrm>
              <a:blipFill>
                <a:blip r:embed="rId5"/>
                <a:stretch>
                  <a:fillRect l="-791" t="-2679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395B-123E-9E71-ED8F-845CC2F1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AE8-0C34-3549-B0F2-C1260A18A5E9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F957-5E82-9879-BCFF-6CF04D9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8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a black and white background&#10;&#10;AI-generated content may be incorrect.">
            <a:extLst>
              <a:ext uri="{FF2B5EF4-FFF2-40B4-BE49-F238E27FC236}">
                <a16:creationId xmlns:a16="http://schemas.microsoft.com/office/drawing/2014/main" id="{39992547-970C-8115-8E3A-0DDD25E5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202" y="165100"/>
            <a:ext cx="9342301" cy="626068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CCB82-31F6-1E6E-DADF-C0B3A136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D88-5EEA-6E46-99ED-8DAE2F38D7D4}" type="datetime1">
              <a:rPr lang="en-US" smtClean="0"/>
              <a:t>8/19/25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3B784D-FD27-4A70-04F1-1D55BA55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D3DD0-0FC9-6C29-6CFD-A32A6D64E51E}"/>
              </a:ext>
            </a:extLst>
          </p:cNvPr>
          <p:cNvSpPr txBox="1"/>
          <p:nvPr/>
        </p:nvSpPr>
        <p:spPr>
          <a:xfrm>
            <a:off x="222069" y="391886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DocDB</a:t>
            </a:r>
            <a:r>
              <a:rPr lang="en-US" dirty="0"/>
              <a:t> 4555</a:t>
            </a:r>
          </a:p>
          <a:p>
            <a:r>
              <a:rPr lang="en-US" dirty="0"/>
              <a:t>RS 67 R008</a:t>
            </a:r>
          </a:p>
        </p:txBody>
      </p:sp>
    </p:spTree>
    <p:extLst>
      <p:ext uri="{BB962C8B-B14F-4D97-AF65-F5344CB8AC3E}">
        <p14:creationId xmlns:p14="http://schemas.microsoft.com/office/powerpoint/2010/main" val="288020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a black and white background&#10;&#10;AI-generated content may be incorrect.">
            <a:extLst>
              <a:ext uri="{FF2B5EF4-FFF2-40B4-BE49-F238E27FC236}">
                <a16:creationId xmlns:a16="http://schemas.microsoft.com/office/drawing/2014/main" id="{E9F3FC08-6E5D-D6EF-B7B9-6241D933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28" y="165100"/>
            <a:ext cx="9342301" cy="626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6BE6C-8D01-406C-E81A-2D0A8AC9E314}"/>
              </a:ext>
            </a:extLst>
          </p:cNvPr>
          <p:cNvSpPr txBox="1"/>
          <p:nvPr/>
        </p:nvSpPr>
        <p:spPr>
          <a:xfrm>
            <a:off x="222069" y="391886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DocDB</a:t>
            </a:r>
            <a:r>
              <a:rPr lang="en-US" dirty="0"/>
              <a:t> 4555</a:t>
            </a:r>
          </a:p>
          <a:p>
            <a:r>
              <a:rPr lang="en-US" dirty="0"/>
              <a:t>RS 67 R008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82930-40DA-B559-B581-F7368E2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618-D969-3D46-B63B-C6FF038D7AB1}" type="datetime1">
              <a:rPr lang="en-US" smtClean="0"/>
              <a:t>8/19/25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8127C9-E92E-291E-7DD4-F0B1130D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EA8B8B-4975-F2BE-1FEC-15463A3FC9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25655"/>
              </a:xfrm>
            </p:spPr>
            <p:txBody>
              <a:bodyPr/>
              <a:lstStyle/>
              <a:p>
                <a:r>
                  <a:rPr lang="en-US" dirty="0"/>
                  <a:t>Additional Studies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Contamination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EA8B8B-4975-F2BE-1FEC-15463A3FC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25655"/>
              </a:xfrm>
              <a:blipFill>
                <a:blip r:embed="rId2"/>
                <a:stretch>
                  <a:fillRect l="-2413" t="-6757" b="-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CAED-FECE-0FFE-34F2-CB8EA38F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1F815-4DFD-C2E6-E9EF-950469E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FA668-F473-B77A-698A-067402A3E233}"/>
              </a:ext>
            </a:extLst>
          </p:cNvPr>
          <p:cNvSpPr txBox="1"/>
          <p:nvPr/>
        </p:nvSpPr>
        <p:spPr>
          <a:xfrm>
            <a:off x="89767" y="1173213"/>
            <a:ext cx="1218096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Real data: </a:t>
            </a:r>
            <a:r>
              <a:rPr lang="en-US" dirty="0" err="1"/>
              <a:t>chleung</a:t>
            </a:r>
            <a:r>
              <a:rPr lang="en-US" dirty="0"/>
              <a:t>/</a:t>
            </a:r>
            <a:r>
              <a:rPr lang="en-US" dirty="0" err="1"/>
              <a:t>rootfiles</a:t>
            </a:r>
            <a:r>
              <a:rPr lang="en-US" dirty="0"/>
              <a:t>/67/FPGA1/R008_roadset67_0_2111v42_tmp_noPhys_noOcc.root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Mixed data (RS67): </a:t>
            </a:r>
            <a:r>
              <a:rPr lang="en-US" b="0" i="0" dirty="0">
                <a:effectLst/>
                <a:latin typeface="gg mono"/>
              </a:rPr>
              <a:t>/</a:t>
            </a:r>
            <a:r>
              <a:rPr lang="en-US" b="0" i="0" dirty="0" err="1">
                <a:effectLst/>
                <a:latin typeface="gg mono"/>
              </a:rPr>
              <a:t>seaquest</a:t>
            </a:r>
            <a:r>
              <a:rPr lang="en-US" b="0" i="0" dirty="0">
                <a:effectLst/>
                <a:latin typeface="gg mono"/>
              </a:rPr>
              <a:t>/users/</a:t>
            </a:r>
            <a:r>
              <a:rPr lang="en-US" b="0" i="0" dirty="0" err="1">
                <a:effectLst/>
                <a:latin typeface="gg mono"/>
              </a:rPr>
              <a:t>apun</a:t>
            </a:r>
            <a:r>
              <a:rPr lang="en-US" b="0" i="0" dirty="0">
                <a:effectLst/>
                <a:latin typeface="gg mono"/>
              </a:rPr>
              <a:t>/e906_projects/rs67_merged_files/merged_RS67_3089LH2.root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Empty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Flask Mix (RS67): </a:t>
            </a:r>
            <a:r>
              <a:rPr lang="en-US" b="0" i="0" dirty="0">
                <a:effectLst/>
                <a:latin typeface="gg mono"/>
              </a:rPr>
              <a:t>/</a:t>
            </a:r>
            <a:r>
              <a:rPr lang="en-US" b="0" i="0" dirty="0" err="1">
                <a:effectLst/>
                <a:latin typeface="gg mono"/>
              </a:rPr>
              <a:t>seaquest</a:t>
            </a:r>
            <a:r>
              <a:rPr lang="en-US" b="0" i="0" dirty="0">
                <a:effectLst/>
                <a:latin typeface="gg mono"/>
              </a:rPr>
              <a:t>/users/</a:t>
            </a:r>
            <a:r>
              <a:rPr lang="en-US" b="0" i="0" dirty="0" err="1">
                <a:effectLst/>
                <a:latin typeface="gg mono"/>
              </a:rPr>
              <a:t>apun</a:t>
            </a:r>
            <a:r>
              <a:rPr lang="en-US" b="0" i="0" dirty="0">
                <a:effectLst/>
                <a:latin typeface="gg mono"/>
              </a:rPr>
              <a:t>/e906_projects/rs67_merged_files/merged_RS67_3089flask.root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/>
            <a:endParaRPr lang="en-US" strike="sng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GMC for LH2 (made for RS67):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D-Y: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chleung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pT_ReWeight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/mc_drellyan_LH2_M027_S002_messy_occ_pTxFweight_v2.root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J/</a:t>
            </a:r>
            <a:r>
              <a:rPr lang="el-GR" dirty="0">
                <a:solidFill>
                  <a:srgbClr val="000000"/>
                </a:solidFill>
                <a:effectLst/>
                <a:latin typeface="Helvetica" pitchFamily="2" charset="0"/>
              </a:rPr>
              <a:t>ψ: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chleung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pT_ReWeight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/mc_jpsi_LH2_M027_S002_messy_occ_pTxFweight_v2.root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effectLst/>
                <a:latin typeface="Helvetica" pitchFamily="2" charset="0"/>
              </a:rPr>
              <a:t>ψ′: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chleung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pT_ReWeight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/mc_psiprime_LH2_M027_S002_messy_occ_pTxFweight_v2.root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Theory Curves (NLO):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CT18: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chleung</a:t>
            </a:r>
            <a:r>
              <a:rPr lang="en-US" dirty="0"/>
              <a:t>/theory/new/v2/E906/NNPDF40_xFnew_p.root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NNPDF40: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chleung</a:t>
            </a:r>
            <a:r>
              <a:rPr lang="en-US" dirty="0"/>
              <a:t>/theory/new/v2/E906/CT18_xFnew_p.root</a:t>
            </a:r>
            <a:b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Weights used: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M027_S002: J/Psi:`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ReWeight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` DY: `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ReWeight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` 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PsiP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: `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ReWeight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`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081C8-5946-8E90-AF18-21DBA5E88F0A}"/>
                  </a:ext>
                </a:extLst>
              </p:cNvPr>
              <p:cNvSpPr txBox="1"/>
              <p:nvPr/>
            </p:nvSpPr>
            <p:spPr>
              <a:xfrm>
                <a:off x="7982143" y="4575168"/>
                <a:ext cx="35572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Live POT: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2.87305×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Empty Flask POT: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5.78261×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081C8-5946-8E90-AF18-21DBA5E8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143" y="4575168"/>
                <a:ext cx="3557256" cy="646331"/>
              </a:xfrm>
              <a:prstGeom prst="rect">
                <a:avLst/>
              </a:prstGeom>
              <a:blipFill>
                <a:blip r:embed="rId3"/>
                <a:stretch>
                  <a:fillRect l="-1068" t="-3846" r="-14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18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6B395-DC93-BDA1-6D2B-394D5B9E4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009B5-78F1-9EAC-F070-F95DAEEC5C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Additional Studies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Contamination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009B5-78F1-9EAC-F070-F95DAEEC5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BACF-C5DB-4E89-9103-083B3E9C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FDA9-D1B0-086F-ED3C-7DA54B6E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88693-CE10-032E-7F62-0AAF5AB64286}"/>
              </a:ext>
            </a:extLst>
          </p:cNvPr>
          <p:cNvSpPr txBox="1"/>
          <p:nvPr/>
        </p:nvSpPr>
        <p:spPr>
          <a:xfrm>
            <a:off x="98544" y="1593477"/>
            <a:ext cx="120934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Main cuts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TCut</a:t>
            </a:r>
            <a:r>
              <a:rPr lang="en-US" dirty="0"/>
              <a:t> </a:t>
            </a:r>
            <a:r>
              <a:rPr lang="en-US" dirty="0" err="1"/>
              <a:t>dataCut</a:t>
            </a:r>
            <a:r>
              <a:rPr lang="en-US" dirty="0"/>
              <a:t> = physicsCuts_noMassCut_2111v42_tmp &amp;&amp; </a:t>
            </a:r>
            <a:r>
              <a:rPr lang="en-US" dirty="0" err="1"/>
              <a:t>occCut</a:t>
            </a:r>
            <a:r>
              <a:rPr lang="en-US" dirty="0"/>
              <a:t> &amp;&amp; intensityCuts_2111v42 &amp;&amp; "mass&lt;8.8";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TCut</a:t>
            </a:r>
            <a:r>
              <a:rPr lang="en-US" dirty="0"/>
              <a:t> MCCut = chuckCutsPositive_2111v42_tmp &amp;&amp; chuckCutsNegative_2111v42_tmp &amp;&amp; chuckCutsDimuon_2111v42 &amp;&amp; physicsCuts_noMassCut_2111v42_tmp &amp;&amp; </a:t>
            </a:r>
            <a:r>
              <a:rPr lang="en-US" dirty="0" err="1"/>
              <a:t>occCut</a:t>
            </a:r>
            <a:r>
              <a:rPr lang="en-US" dirty="0"/>
              <a:t> &amp;&amp; "0.99*mass&lt;8.8";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TCut</a:t>
            </a:r>
            <a:r>
              <a:rPr lang="en-US" dirty="0"/>
              <a:t> </a:t>
            </a:r>
            <a:r>
              <a:rPr lang="en-US" dirty="0" err="1"/>
              <a:t>mixCut</a:t>
            </a:r>
            <a:r>
              <a:rPr lang="en-US" dirty="0"/>
              <a:t> = chuckCutsPositive_2111v42_tmp &amp;&amp; chuckCutsNegative_2111v42_tmp &amp;&amp; chuckCutsDimuon_2111v42 &amp;&amp; physicsCuts_noMassCut_2111v42_tmp &amp;&amp; </a:t>
            </a:r>
            <a:r>
              <a:rPr lang="en-US" dirty="0" err="1"/>
              <a:t>occCut</a:t>
            </a:r>
            <a:r>
              <a:rPr lang="en-US" dirty="0"/>
              <a:t> &amp;&amp; "mass&lt;8.8";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Histograms filled: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dataTree</a:t>
            </a:r>
            <a:r>
              <a:rPr lang="en-US" dirty="0"/>
              <a:t>-&gt;Draw("mass&gt;&gt;h_data",</a:t>
            </a:r>
            <a:r>
              <a:rPr lang="en-US" dirty="0" err="1"/>
              <a:t>dataCut</a:t>
            </a:r>
            <a:r>
              <a:rPr lang="en-US" dirty="0"/>
              <a:t>&amp;&amp;</a:t>
            </a:r>
            <a:r>
              <a:rPr lang="en-US" dirty="0" err="1"/>
              <a:t>TString</a:t>
            </a:r>
            <a:r>
              <a:rPr lang="en-US" dirty="0"/>
              <a:t>::Format("</a:t>
            </a:r>
            <a:r>
              <a:rPr lang="en-US" dirty="0" err="1"/>
              <a:t>targetPos</a:t>
            </a:r>
            <a:r>
              <a:rPr lang="en-US" dirty="0"/>
              <a:t>==%</a:t>
            </a:r>
            <a:r>
              <a:rPr lang="en-US" dirty="0" err="1"/>
              <a:t>i</a:t>
            </a:r>
            <a:r>
              <a:rPr lang="en-US" dirty="0"/>
              <a:t>",target), "</a:t>
            </a:r>
            <a:r>
              <a:rPr lang="en-US" dirty="0" err="1"/>
              <a:t>goff</a:t>
            </a:r>
            <a:r>
              <a:rPr lang="en-US" dirty="0"/>
              <a:t>"); here: target==1 (LH2)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dataTree</a:t>
            </a:r>
            <a:r>
              <a:rPr lang="en-US" dirty="0"/>
              <a:t>-&gt;Draw("mass&gt;&gt;h_flask",</a:t>
            </a:r>
            <a:r>
              <a:rPr lang="en-US" dirty="0" err="1"/>
              <a:t>dataCut</a:t>
            </a:r>
            <a:r>
              <a:rPr lang="en-US" dirty="0"/>
              <a:t>&amp;&amp;</a:t>
            </a:r>
            <a:r>
              <a:rPr lang="en-US" dirty="0" err="1"/>
              <a:t>TString</a:t>
            </a:r>
            <a:r>
              <a:rPr lang="en-US" dirty="0"/>
              <a:t>::Format("</a:t>
            </a:r>
            <a:r>
              <a:rPr lang="en-US" dirty="0" err="1"/>
              <a:t>targetPos</a:t>
            </a:r>
            <a:r>
              <a:rPr lang="en-US" dirty="0"/>
              <a:t>==%</a:t>
            </a:r>
            <a:r>
              <a:rPr lang="en-US" dirty="0" err="1"/>
              <a:t>i</a:t>
            </a:r>
            <a:r>
              <a:rPr lang="en-US" dirty="0"/>
              <a:t>",</a:t>
            </a:r>
            <a:r>
              <a:rPr lang="en-US" dirty="0" err="1"/>
              <a:t>flaskPos</a:t>
            </a:r>
            <a:r>
              <a:rPr lang="en-US" dirty="0"/>
              <a:t>),"</a:t>
            </a:r>
            <a:r>
              <a:rPr lang="en-US" dirty="0" err="1"/>
              <a:t>goff</a:t>
            </a:r>
            <a:r>
              <a:rPr lang="en-US" dirty="0"/>
              <a:t>"); here: </a:t>
            </a:r>
            <a:r>
              <a:rPr lang="en-US" dirty="0" err="1"/>
              <a:t>flaskPos</a:t>
            </a:r>
            <a:r>
              <a:rPr lang="en-US" dirty="0"/>
              <a:t>==2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mixTree</a:t>
            </a:r>
            <a:r>
              <a:rPr lang="en-US" dirty="0"/>
              <a:t>-&gt;Draw("mass&gt;&gt;h_mix",</a:t>
            </a:r>
            <a:r>
              <a:rPr lang="en-US" dirty="0" err="1"/>
              <a:t>mixCut</a:t>
            </a:r>
            <a:r>
              <a:rPr lang="en-US" dirty="0"/>
              <a:t>, "</a:t>
            </a:r>
            <a:r>
              <a:rPr lang="en-US" dirty="0" err="1"/>
              <a:t>goff</a:t>
            </a:r>
            <a:r>
              <a:rPr lang="en-US" dirty="0"/>
              <a:t>");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mcTree</a:t>
            </a:r>
            <a:r>
              <a:rPr lang="en-US" dirty="0"/>
              <a:t>-&gt;Draw("0.99*mass&gt;&gt;"</a:t>
            </a:r>
            <a:r>
              <a:rPr lang="en-US" dirty="0" err="1"/>
              <a:t>hName</a:t>
            </a:r>
            <a:r>
              <a:rPr lang="en-US" dirty="0"/>
              <a:t>, "</a:t>
            </a:r>
            <a:r>
              <a:rPr lang="en-US" dirty="0" err="1"/>
              <a:t>ReWeight</a:t>
            </a:r>
            <a:r>
              <a:rPr lang="en-US" dirty="0"/>
              <a:t>"*MCCut, "</a:t>
            </a:r>
            <a:r>
              <a:rPr lang="en-US" dirty="0" err="1"/>
              <a:t>goff</a:t>
            </a:r>
            <a:r>
              <a:rPr lang="en-US" dirty="0"/>
              <a:t>");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8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A5700-37E3-6580-837D-56C22E17D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D94-CE45-7C2A-0FEC-C3E99E81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28" y="167138"/>
            <a:ext cx="10515600" cy="424565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</a:t>
            </a:r>
            <a:r>
              <a:rPr lang="en-US" dirty="0" err="1"/>
              <a:t>MassFit</a:t>
            </a:r>
            <a:r>
              <a:rPr lang="en-US" dirty="0"/>
              <a:t> Presented in </a:t>
            </a:r>
            <a:r>
              <a:rPr lang="en-US" dirty="0" err="1"/>
              <a:t>Docdb</a:t>
            </a:r>
            <a:r>
              <a:rPr lang="en-US" dirty="0"/>
              <a:t> 11224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4C23-9436-82A8-0F09-E0AB28C5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D344D-BDEB-0A7C-733C-551C12B9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E9B6B1-0845-008C-F337-A5A6CF1172D7}"/>
              </a:ext>
            </a:extLst>
          </p:cNvPr>
          <p:cNvGrpSpPr/>
          <p:nvPr/>
        </p:nvGrpSpPr>
        <p:grpSpPr>
          <a:xfrm>
            <a:off x="288530" y="1558013"/>
            <a:ext cx="7100811" cy="4888098"/>
            <a:chOff x="300887" y="758217"/>
            <a:chExt cx="7772400" cy="5170008"/>
          </a:xfrm>
        </p:grpSpPr>
        <p:pic>
          <p:nvPicPr>
            <p:cNvPr id="9" name="Picture 8" descr="A graph of a graph&#10;&#10;AI-generated content may be incorrect.">
              <a:extLst>
                <a:ext uri="{FF2B5EF4-FFF2-40B4-BE49-F238E27FC236}">
                  <a16:creationId xmlns:a16="http://schemas.microsoft.com/office/drawing/2014/main" id="{EB970549-9803-32F1-5A0F-D357F9DA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887" y="758217"/>
              <a:ext cx="7772400" cy="517000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04B4D9-1703-A415-B093-5ACBF4BC3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8849" y="2001148"/>
              <a:ext cx="0" cy="35570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29740-221A-0419-3473-A92100453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835" y="2001148"/>
              <a:ext cx="0" cy="35570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DC61C1-78DC-B3D4-5532-CC3E8192860B}"/>
                </a:ext>
              </a:extLst>
            </p:cNvPr>
            <p:cNvCxnSpPr/>
            <p:nvPr/>
          </p:nvCxnSpPr>
          <p:spPr>
            <a:xfrm>
              <a:off x="3164488" y="2001148"/>
              <a:ext cx="36385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69EE07-E581-D5C4-8187-8B7C2BBB9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5129" y="2001148"/>
              <a:ext cx="36385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A table with numbers and a number of data&#10;&#10;AI-generated content may be incorrect.">
            <a:extLst>
              <a:ext uri="{FF2B5EF4-FFF2-40B4-BE49-F238E27FC236}">
                <a16:creationId xmlns:a16="http://schemas.microsoft.com/office/drawing/2014/main" id="{BC42A7A6-6949-AC1C-071A-C60340FE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37" y="3967581"/>
            <a:ext cx="3186934" cy="2128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A2D891-DD8F-05DC-2CC1-6903F0C524E4}"/>
                  </a:ext>
                </a:extLst>
              </p:cNvPr>
              <p:cNvSpPr txBox="1"/>
              <p:nvPr/>
            </p:nvSpPr>
            <p:spPr>
              <a:xfrm>
                <a:off x="7466934" y="1899896"/>
                <a:ext cx="4335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𝐶𝑜𝑟𝑟𝑒𝑐𝑡𝑒𝑑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/>
                            <m:t>71324.214 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nor/>
                            </m:rPr>
                            <a:rPr lang="en-US"/>
                            <m:t>469.67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A2D891-DD8F-05DC-2CC1-6903F0C52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934" y="1899896"/>
                <a:ext cx="4335482" cy="276999"/>
              </a:xfrm>
              <a:prstGeom prst="rect">
                <a:avLst/>
              </a:prstGeom>
              <a:blipFill>
                <a:blip r:embed="rId4"/>
                <a:stretch>
                  <a:fillRect l="-1170" t="-2173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8BD9A9-10A9-8A84-5C77-BFC9BC59A8AA}"/>
                  </a:ext>
                </a:extLst>
              </p:cNvPr>
              <p:cNvSpPr txBox="1"/>
              <p:nvPr/>
            </p:nvSpPr>
            <p:spPr>
              <a:xfrm>
                <a:off x="8374802" y="2258262"/>
                <a:ext cx="3408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24963.798±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233.37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8BD9A9-10A9-8A84-5C77-BFC9BC59A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802" y="2258262"/>
                <a:ext cx="3408562" cy="276999"/>
              </a:xfrm>
              <a:prstGeom prst="rect">
                <a:avLst/>
              </a:prstGeom>
              <a:blipFill>
                <a:blip r:embed="rId5"/>
                <a:stretch>
                  <a:fillRect l="-1115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7467A0-5034-FF76-42D3-5F09F76E811B}"/>
                  </a:ext>
                </a:extLst>
              </p:cNvPr>
              <p:cNvSpPr txBox="1"/>
              <p:nvPr/>
            </p:nvSpPr>
            <p:spPr>
              <a:xfrm>
                <a:off x="8214646" y="2616628"/>
                <a:ext cx="3447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𝑃𝑠𝑖𝑃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10360.488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96.483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7467A0-5034-FF76-42D3-5F09F76E8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646" y="2616628"/>
                <a:ext cx="3447034" cy="276999"/>
              </a:xfrm>
              <a:prstGeom prst="rect">
                <a:avLst/>
              </a:prstGeom>
              <a:blipFill>
                <a:blip r:embed="rId6"/>
                <a:stretch>
                  <a:fillRect l="-1471" t="-41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A6AF89-80BA-09DB-9408-6E897DFC1EE8}"/>
                  </a:ext>
                </a:extLst>
              </p:cNvPr>
              <p:cNvSpPr txBox="1"/>
              <p:nvPr/>
            </p:nvSpPr>
            <p:spPr>
              <a:xfrm>
                <a:off x="8147386" y="2948460"/>
                <a:ext cx="3640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𝑃𝑠𝑖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34966.595±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762.457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A6AF89-80BA-09DB-9408-6E897DFC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386" y="2948460"/>
                <a:ext cx="3640740" cy="276999"/>
              </a:xfrm>
              <a:prstGeom prst="rect">
                <a:avLst/>
              </a:prstGeom>
              <a:blipFill>
                <a:blip r:embed="rId7"/>
                <a:stretch>
                  <a:fillRect l="-1736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B3815D-8222-9124-AC5B-E8692CFAF191}"/>
                  </a:ext>
                </a:extLst>
              </p:cNvPr>
              <p:cNvSpPr txBox="1"/>
              <p:nvPr/>
            </p:nvSpPr>
            <p:spPr>
              <a:xfrm>
                <a:off x="1478279" y="765328"/>
                <a:ext cx="8553991" cy="844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“Corrected Data”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𝑓𝑢𝑙𝑙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𝑓𝑢𝑙𝑙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𝑒𝑚𝑝𝑡𝑦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𝑒𝑚𝑝𝑡𝑦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𝑒𝑚𝑝𝑡𝑦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fit was limited to M&gt;3 GeV to obtain a better fit in the DY region 4.2&lt;M&lt;8.8 GeV.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B3815D-8222-9124-AC5B-E8692CFAF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79" y="765328"/>
                <a:ext cx="8553991" cy="844847"/>
              </a:xfrm>
              <a:prstGeom prst="rect">
                <a:avLst/>
              </a:prstGeom>
              <a:blipFill>
                <a:blip r:embed="rId8"/>
                <a:stretch>
                  <a:fillRect l="-593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F57C0EF-4C4F-78F5-3C1C-BC37FE1F1C8C}"/>
              </a:ext>
            </a:extLst>
          </p:cNvPr>
          <p:cNvSpPr txBox="1"/>
          <p:nvPr/>
        </p:nvSpPr>
        <p:spPr>
          <a:xfrm>
            <a:off x="8453175" y="3598249"/>
            <a:ext cx="268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 region 4.2&lt;M&lt;8.8 GeV</a:t>
            </a:r>
          </a:p>
        </p:txBody>
      </p:sp>
    </p:spTree>
    <p:extLst>
      <p:ext uri="{BB962C8B-B14F-4D97-AF65-F5344CB8AC3E}">
        <p14:creationId xmlns:p14="http://schemas.microsoft.com/office/powerpoint/2010/main" val="170255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CBBF4-FB7D-E487-EF60-4156DFCB6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B4BE4FB-2DB4-6483-4F06-2504B25DB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82" y="372597"/>
            <a:ext cx="6171036" cy="442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B766365-E852-9CE4-73CB-1E5DE7F331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82" y="15240"/>
                <a:ext cx="10515600" cy="76531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Impact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contamination after mass cut</a:t>
                </a:r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B766365-E852-9CE4-73CB-1E5DE7F33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2" y="15240"/>
                <a:ext cx="10515600" cy="765313"/>
              </a:xfrm>
              <a:prstGeom prst="rect">
                <a:avLst/>
              </a:prstGeom>
              <a:blipFill>
                <a:blip r:embed="rId4"/>
                <a:stretch>
                  <a:fillRect l="-2051" t="-491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2B3202B5-1AD3-F9F2-3EC7-33F335EDBF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0248" r="6272"/>
          <a:stretch>
            <a:fillRect/>
          </a:stretch>
        </p:blipFill>
        <p:spPr>
          <a:xfrm>
            <a:off x="0" y="690881"/>
            <a:ext cx="5801400" cy="3985177"/>
          </a:xfrm>
          <a:prstGeom prst="rect">
            <a:avLst/>
          </a:prstGeom>
        </p:spPr>
      </p:pic>
      <p:pic>
        <p:nvPicPr>
          <p:cNvPr id="3" name="Picture 2" descr="A table with numbers and a number of percentages&#10;&#10;AI-generated content may be incorrect.">
            <a:extLst>
              <a:ext uri="{FF2B5EF4-FFF2-40B4-BE49-F238E27FC236}">
                <a16:creationId xmlns:a16="http://schemas.microsoft.com/office/drawing/2014/main" id="{D06E14C2-E6AA-14FA-DCCC-E205D6537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51" y="4898310"/>
            <a:ext cx="3195320" cy="1725308"/>
          </a:xfrm>
          <a:prstGeom prst="rect">
            <a:avLst/>
          </a:prstGeom>
        </p:spPr>
      </p:pic>
      <p:pic>
        <p:nvPicPr>
          <p:cNvPr id="7" name="Picture 6" descr="A table with numbers and a percentage&#10;&#10;AI-generated content may be incorrect.">
            <a:extLst>
              <a:ext uri="{FF2B5EF4-FFF2-40B4-BE49-F238E27FC236}">
                <a16:creationId xmlns:a16="http://schemas.microsoft.com/office/drawing/2014/main" id="{27351F6E-79BD-DE01-7A27-1743D069A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7882" y="4898310"/>
            <a:ext cx="3256572" cy="1725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45676-6C74-1D42-5DF6-9BD5E7698CB0}"/>
              </a:ext>
            </a:extLst>
          </p:cNvPr>
          <p:cNvSpPr txBox="1"/>
          <p:nvPr/>
        </p:nvSpPr>
        <p:spPr>
          <a:xfrm>
            <a:off x="765651" y="4506441"/>
            <a:ext cx="383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Hugo’s mass fit using </a:t>
            </a:r>
            <a:r>
              <a:rPr lang="en-US" dirty="0" err="1"/>
              <a:t>TFractionFitter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E0C2D-5807-F006-89CE-1BF3B9A75300}"/>
              </a:ext>
            </a:extLst>
          </p:cNvPr>
          <p:cNvSpPr txBox="1"/>
          <p:nvPr/>
        </p:nvSpPr>
        <p:spPr>
          <a:xfrm>
            <a:off x="6252102" y="4569195"/>
            <a:ext cx="526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Reproducing Hugo’s </a:t>
            </a:r>
            <a:r>
              <a:rPr lang="en-US" dirty="0" err="1"/>
              <a:t>massfit</a:t>
            </a:r>
            <a:r>
              <a:rPr lang="en-US" dirty="0"/>
              <a:t> using </a:t>
            </a:r>
            <a:r>
              <a:rPr lang="en-US" dirty="0" err="1"/>
              <a:t>SciPY</a:t>
            </a:r>
            <a:r>
              <a:rPr lang="en-US" dirty="0"/>
              <a:t> technique.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E8FDEA-B878-7299-8BB9-3312D83C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2262" y="6492875"/>
            <a:ext cx="2743200" cy="365125"/>
          </a:xfrm>
        </p:spPr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DBD16-0924-979D-D6EC-30E29DF1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17FDCA-9457-E54C-8F9D-F4CD5ABC5619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075EB-0A2D-CD62-893D-51F901CF9B87}"/>
              </a:ext>
            </a:extLst>
          </p:cNvPr>
          <p:cNvSpPr txBox="1"/>
          <p:nvPr/>
        </p:nvSpPr>
        <p:spPr>
          <a:xfrm>
            <a:off x="9584453" y="5082220"/>
            <a:ext cx="2497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very similar; </a:t>
            </a:r>
            <a:r>
              <a:rPr lang="en-US" dirty="0" err="1"/>
              <a:t>SciPY</a:t>
            </a:r>
            <a:r>
              <a:rPr lang="en-US" dirty="0"/>
              <a:t> routine does not adjust the templates as TFF does.</a:t>
            </a:r>
          </a:p>
        </p:txBody>
      </p:sp>
    </p:spTree>
    <p:extLst>
      <p:ext uri="{BB962C8B-B14F-4D97-AF65-F5344CB8AC3E}">
        <p14:creationId xmlns:p14="http://schemas.microsoft.com/office/powerpoint/2010/main" val="416643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6B3DE-B5F5-3511-7DE9-81040D8B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6A45F75-9B74-EFB4-36FD-FD1AAF095DF8}"/>
              </a:ext>
            </a:extLst>
          </p:cNvPr>
          <p:cNvSpPr txBox="1">
            <a:spLocks/>
          </p:cNvSpPr>
          <p:nvPr/>
        </p:nvSpPr>
        <p:spPr>
          <a:xfrm>
            <a:off x="109782" y="0"/>
            <a:ext cx="10515600" cy="765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cs typeface="Arial" panose="020B0604020202020204" pitchFamily="34" charset="0"/>
              </a:rPr>
              <a:t>RS-67 LH2 NMSU Mix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75F71-99DB-29F3-DD0A-DC616F61F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81" y="149531"/>
            <a:ext cx="5661059" cy="4754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F6FB8-664D-B389-44B6-E93B93257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636"/>
            <a:ext cx="5016682" cy="4144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BBC674-7EA0-CC99-F1CF-8D439CD2EE90}"/>
              </a:ext>
            </a:extLst>
          </p:cNvPr>
          <p:cNvSpPr txBox="1"/>
          <p:nvPr/>
        </p:nvSpPr>
        <p:spPr>
          <a:xfrm>
            <a:off x="8424430" y="65814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- </a:t>
            </a:r>
            <a:r>
              <a:rPr lang="en-US" dirty="0" err="1"/>
              <a:t>flaskMix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38CE4-2DDB-A039-DE3A-CF0260F25943}"/>
              </a:ext>
            </a:extLst>
          </p:cNvPr>
          <p:cNvSpPr txBox="1"/>
          <p:nvPr/>
        </p:nvSpPr>
        <p:spPr>
          <a:xfrm>
            <a:off x="2748032" y="105446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</a:t>
            </a:r>
          </a:p>
        </p:txBody>
      </p:sp>
      <p:pic>
        <p:nvPicPr>
          <p:cNvPr id="6" name="Picture 5" descr="A table with numbers and a percentage&#10;&#10;AI-generated content may be incorrect.">
            <a:extLst>
              <a:ext uri="{FF2B5EF4-FFF2-40B4-BE49-F238E27FC236}">
                <a16:creationId xmlns:a16="http://schemas.microsoft.com/office/drawing/2014/main" id="{E91165D1-F23E-5094-2AE6-275433B6E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682" y="4937416"/>
            <a:ext cx="3134186" cy="1664277"/>
          </a:xfrm>
          <a:prstGeom prst="rect">
            <a:avLst/>
          </a:prstGeom>
        </p:spPr>
      </p:pic>
      <p:pic>
        <p:nvPicPr>
          <p:cNvPr id="15" name="Picture 14" descr="A table with numbers and a few black text&#10;&#10;AI-generated content may be incorrect.">
            <a:extLst>
              <a:ext uri="{FF2B5EF4-FFF2-40B4-BE49-F238E27FC236}">
                <a16:creationId xmlns:a16="http://schemas.microsoft.com/office/drawing/2014/main" id="{153D0712-83B1-39CC-E433-0CC2A03E0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5785" y="4937416"/>
            <a:ext cx="3082290" cy="1664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8BBFB4-4B4F-B6C0-4C48-5EA74BDB3AFA}"/>
              </a:ext>
            </a:extLst>
          </p:cNvPr>
          <p:cNvSpPr txBox="1"/>
          <p:nvPr/>
        </p:nvSpPr>
        <p:spPr>
          <a:xfrm>
            <a:off x="0" y="4869899"/>
            <a:ext cx="243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SciPY</a:t>
            </a:r>
            <a:r>
              <a:rPr lang="en-US" sz="1200" dirty="0"/>
              <a:t> mass-fit using NMSU mixed events </a:t>
            </a:r>
            <a:r>
              <a:rPr lang="en-US" sz="1200" b="1" dirty="0"/>
              <a:t>without</a:t>
            </a:r>
            <a:r>
              <a:rPr lang="en-US" sz="1200" dirty="0"/>
              <a:t> subtracting combinatorics in empty flask.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C5EAF-DA16-7769-A0A8-BAB2AF569E59}"/>
              </a:ext>
            </a:extLst>
          </p:cNvPr>
          <p:cNvSpPr txBox="1"/>
          <p:nvPr/>
        </p:nvSpPr>
        <p:spPr>
          <a:xfrm>
            <a:off x="9036869" y="478188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SciPY</a:t>
            </a:r>
            <a:r>
              <a:rPr lang="en-US" sz="1200" dirty="0"/>
              <a:t> mass-fit using NMSU mixed events </a:t>
            </a:r>
            <a:r>
              <a:rPr lang="en-US" sz="1200" b="1" dirty="0"/>
              <a:t>including</a:t>
            </a:r>
            <a:r>
              <a:rPr lang="en-US" sz="1200" dirty="0"/>
              <a:t> subtracting combinatorics in empty flask.</a:t>
            </a:r>
          </a:p>
          <a:p>
            <a:endParaRPr lang="en-US" sz="1200" dirty="0"/>
          </a:p>
          <a:p>
            <a:r>
              <a:rPr lang="en-US" sz="1200" dirty="0"/>
              <a:t>The result for J/psi, psi’ and DY is identical because the LH2 mixed and flask mixed distributions have the same shape (next page).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88992FC-6D13-E845-53EF-E6C67906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0417"/>
            <a:ext cx="2743200" cy="365125"/>
          </a:xfrm>
        </p:spPr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5510DA2-5967-06B1-F8A2-93E68251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17FDCA-9457-E54C-8F9D-F4CD5ABC561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3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6291</TotalTime>
  <Words>1506</Words>
  <Application>Microsoft Macintosh PowerPoint</Application>
  <PresentationFormat>Widescreen</PresentationFormat>
  <Paragraphs>137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gg mono</vt:lpstr>
      <vt:lpstr>Helvetica</vt:lpstr>
      <vt:lpstr>Office Theme</vt:lpstr>
      <vt:lpstr>An alternative proposal for determining DY yields</vt:lpstr>
      <vt:lpstr>Motivation</vt:lpstr>
      <vt:lpstr>PowerPoint Presentation</vt:lpstr>
      <vt:lpstr>PowerPoint Presentation</vt:lpstr>
      <vt:lpstr>Additional Studies of ψ′ Contamination</vt:lpstr>
      <vt:lpstr>Additional Studies of ψ′ Contamination</vt:lpstr>
      <vt:lpstr>Previous MassFit Presented in Docdb 11224</vt:lpstr>
      <vt:lpstr>PowerPoint Presentation</vt:lpstr>
      <vt:lpstr>PowerPoint Presentation</vt:lpstr>
      <vt:lpstr>PowerPoint Presentation</vt:lpstr>
      <vt:lpstr>ψ′ Contamination Summary</vt:lpstr>
      <vt:lpstr>Proposal for determination of DY Yield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Pate</dc:creator>
  <cp:lastModifiedBy>Stephen Pate</cp:lastModifiedBy>
  <cp:revision>18</cp:revision>
  <dcterms:created xsi:type="dcterms:W3CDTF">2025-08-13T16:54:42Z</dcterms:created>
  <dcterms:modified xsi:type="dcterms:W3CDTF">2025-08-19T19:27:57Z</dcterms:modified>
</cp:coreProperties>
</file>