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9" autoAdjust="0"/>
    <p:restoredTop sz="94660"/>
  </p:normalViewPr>
  <p:slideViewPr>
    <p:cSldViewPr snapToGrid="0">
      <p:cViewPr varScale="1">
        <p:scale>
          <a:sx n="59" d="100"/>
          <a:sy n="59" d="100"/>
        </p:scale>
        <p:origin x="72" y="1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software_architecture_design/data_centered_" TargetMode="External"/><Relationship Id="rId7" Type="http://schemas.openxmlformats.org/officeDocument/2006/relationships/hyperlink" Target="https://en.wikipedia.org/wiki/Client%E2%80%93server_model" TargetMode="External"/><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hyperlink" Target="http://.htm" TargetMode="External"/><Relationship Id="rId4" Type="http://schemas.openxmlformats.org/officeDocument/2006/relationships/hyperlink" Target="http://architectur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C792-35D5-483F-A6E0-6E5E5CFA897F}"/>
              </a:ext>
            </a:extLst>
          </p:cNvPr>
          <p:cNvSpPr>
            <a:spLocks noGrp="1"/>
          </p:cNvSpPr>
          <p:nvPr>
            <p:ph type="ctrTitle"/>
          </p:nvPr>
        </p:nvSpPr>
        <p:spPr/>
        <p:txBody>
          <a:bodyPr/>
          <a:lstStyle/>
          <a:p>
            <a:r>
              <a:rPr lang="en-US" dirty="0"/>
              <a:t>Team Kepler</a:t>
            </a:r>
          </a:p>
        </p:txBody>
      </p:sp>
      <p:sp>
        <p:nvSpPr>
          <p:cNvPr id="3" name="Subtitle 2">
            <a:extLst>
              <a:ext uri="{FF2B5EF4-FFF2-40B4-BE49-F238E27FC236}">
                <a16:creationId xmlns:a16="http://schemas.microsoft.com/office/drawing/2014/main" id="{71D159CA-E0A7-435E-AA4D-E0D23492AEAB}"/>
              </a:ext>
            </a:extLst>
          </p:cNvPr>
          <p:cNvSpPr>
            <a:spLocks noGrp="1"/>
          </p:cNvSpPr>
          <p:nvPr>
            <p:ph type="subTitle" idx="1"/>
          </p:nvPr>
        </p:nvSpPr>
        <p:spPr/>
        <p:txBody>
          <a:bodyPr>
            <a:normAutofit lnSpcReduction="10000"/>
          </a:bodyPr>
          <a:lstStyle/>
          <a:p>
            <a:pPr>
              <a:lnSpc>
                <a:spcPct val="100000"/>
              </a:lnSpc>
            </a:pPr>
            <a:r>
              <a:rPr lang="en-US" dirty="0"/>
              <a:t>Ian Johnson</a:t>
            </a:r>
          </a:p>
          <a:p>
            <a:pPr>
              <a:lnSpc>
                <a:spcPct val="100000"/>
              </a:lnSpc>
            </a:pPr>
            <a:r>
              <a:rPr lang="en-US" dirty="0"/>
              <a:t>Zachary Garcia</a:t>
            </a:r>
          </a:p>
          <a:p>
            <a:pPr>
              <a:lnSpc>
                <a:spcPct val="100000"/>
              </a:lnSpc>
            </a:pPr>
            <a:r>
              <a:rPr lang="en-US" dirty="0"/>
              <a:t>Devon Miller </a:t>
            </a:r>
          </a:p>
          <a:p>
            <a:pPr>
              <a:lnSpc>
                <a:spcPct val="100000"/>
              </a:lnSpc>
            </a:pPr>
            <a:r>
              <a:rPr lang="en-US" dirty="0"/>
              <a:t>Louis </a:t>
            </a:r>
            <a:r>
              <a:rPr lang="en-US" dirty="0" err="1"/>
              <a:t>MIller</a:t>
            </a:r>
            <a:endParaRPr lang="en-US" dirty="0"/>
          </a:p>
        </p:txBody>
      </p:sp>
    </p:spTree>
    <p:extLst>
      <p:ext uri="{BB962C8B-B14F-4D97-AF65-F5344CB8AC3E}">
        <p14:creationId xmlns:p14="http://schemas.microsoft.com/office/powerpoint/2010/main" val="393324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8A4F-8F16-4058-A49B-4CA59F3B1DEE}"/>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CDD6A948-02AE-4DCF-B3A1-1B2A1D46BED3}"/>
              </a:ext>
            </a:extLst>
          </p:cNvPr>
          <p:cNvSpPr>
            <a:spLocks noGrp="1"/>
          </p:cNvSpPr>
          <p:nvPr>
            <p:ph idx="1"/>
          </p:nvPr>
        </p:nvSpPr>
        <p:spPr>
          <a:xfrm>
            <a:off x="1141412" y="2249487"/>
            <a:ext cx="9905999" cy="3825310"/>
          </a:xfrm>
        </p:spPr>
        <p:txBody>
          <a:bodyPr>
            <a:normAutofit/>
          </a:bodyPr>
          <a:lstStyle/>
          <a:p>
            <a:r>
              <a:rPr lang="en-US" sz="1800" dirty="0"/>
              <a:t>Our project is a point-and-click/text-based adventure game built in Twine, a game building tool that utilizes HTML, CSS, and JavaScript macros (built-in and our own source code). </a:t>
            </a:r>
          </a:p>
          <a:p>
            <a:r>
              <a:rPr lang="en-US" sz="1800" dirty="0"/>
              <a:t>The game is structured using “passages” which contain either source code (variable initialization, audio/image caching, JS functions, etc.) or individual story pieces which can be traversed using links and can handle logic, variable updating, or other function calls to control the direction the user moves through the story.</a:t>
            </a:r>
          </a:p>
          <a:p>
            <a:r>
              <a:rPr lang="en-US" sz="1800" dirty="0"/>
              <a:t>Progression through the game is driven by a blackboard system (similar to that of Firewatch) where all information about game state is held and then passages will execute differently based on the current state of the game and update the blackboard as necessary.</a:t>
            </a:r>
          </a:p>
        </p:txBody>
      </p:sp>
    </p:spTree>
    <p:extLst>
      <p:ext uri="{BB962C8B-B14F-4D97-AF65-F5344CB8AC3E}">
        <p14:creationId xmlns:p14="http://schemas.microsoft.com/office/powerpoint/2010/main" val="429069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06C-C8D0-4692-9551-EDCB7F36F679}"/>
              </a:ext>
            </a:extLst>
          </p:cNvPr>
          <p:cNvSpPr>
            <a:spLocks noGrp="1"/>
          </p:cNvSpPr>
          <p:nvPr>
            <p:ph type="title"/>
          </p:nvPr>
        </p:nvSpPr>
        <p:spPr/>
        <p:txBody>
          <a:bodyPr/>
          <a:lstStyle/>
          <a:p>
            <a:r>
              <a:rPr lang="en-US" dirty="0"/>
              <a:t>Key Architectural Drivers</a:t>
            </a:r>
          </a:p>
        </p:txBody>
      </p:sp>
      <p:sp>
        <p:nvSpPr>
          <p:cNvPr id="3" name="Content Placeholder 2">
            <a:extLst>
              <a:ext uri="{FF2B5EF4-FFF2-40B4-BE49-F238E27FC236}">
                <a16:creationId xmlns:a16="http://schemas.microsoft.com/office/drawing/2014/main" id="{1F430D95-69A3-4FA3-B014-85D8E1D54FB6}"/>
              </a:ext>
            </a:extLst>
          </p:cNvPr>
          <p:cNvSpPr>
            <a:spLocks noGrp="1"/>
          </p:cNvSpPr>
          <p:nvPr>
            <p:ph idx="1"/>
          </p:nvPr>
        </p:nvSpPr>
        <p:spPr/>
        <p:txBody>
          <a:bodyPr>
            <a:normAutofit/>
          </a:bodyPr>
          <a:lstStyle/>
          <a:p>
            <a:r>
              <a:rPr lang="en-US" sz="2000" dirty="0"/>
              <a:t>Because progression through our game is based on user choice in relation to the current state of the game, we needed to implement an architecture that allows us to easily access the current game state information but would also fit into the structure of our development environment.</a:t>
            </a:r>
          </a:p>
          <a:p>
            <a:r>
              <a:rPr lang="en-US" sz="2000" dirty="0"/>
              <a:t>Twine’s structure limits us in what architectures can be implemented so we had to choose something that would fully function in Twine but also allow us to execute game logic and drive core game mechanics without extraneous changes to our overall code structure.</a:t>
            </a:r>
          </a:p>
        </p:txBody>
      </p:sp>
    </p:spTree>
    <p:extLst>
      <p:ext uri="{BB962C8B-B14F-4D97-AF65-F5344CB8AC3E}">
        <p14:creationId xmlns:p14="http://schemas.microsoft.com/office/powerpoint/2010/main" val="384085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8688-8BEE-4FB3-9F37-E4AA7F34E8DE}"/>
              </a:ext>
            </a:extLst>
          </p:cNvPr>
          <p:cNvSpPr>
            <a:spLocks noGrp="1"/>
          </p:cNvSpPr>
          <p:nvPr>
            <p:ph type="title"/>
          </p:nvPr>
        </p:nvSpPr>
        <p:spPr/>
        <p:txBody>
          <a:bodyPr/>
          <a:lstStyle/>
          <a:p>
            <a:r>
              <a:rPr lang="en-US" dirty="0"/>
              <a:t>Choosing an Architectural Style</a:t>
            </a:r>
          </a:p>
        </p:txBody>
      </p:sp>
      <p:sp>
        <p:nvSpPr>
          <p:cNvPr id="3" name="TextBox 2">
            <a:extLst>
              <a:ext uri="{FF2B5EF4-FFF2-40B4-BE49-F238E27FC236}">
                <a16:creationId xmlns:a16="http://schemas.microsoft.com/office/drawing/2014/main" id="{F1E73EEB-31C9-48D6-B1DD-F40B509CBF81}"/>
              </a:ext>
            </a:extLst>
          </p:cNvPr>
          <p:cNvSpPr txBox="1"/>
          <p:nvPr/>
        </p:nvSpPr>
        <p:spPr>
          <a:xfrm>
            <a:off x="1141413" y="1942210"/>
            <a:ext cx="9905998" cy="646331"/>
          </a:xfrm>
          <a:prstGeom prst="rect">
            <a:avLst/>
          </a:prstGeom>
          <a:noFill/>
        </p:spPr>
        <p:txBody>
          <a:bodyPr wrap="square" rtlCol="0">
            <a:spAutoFit/>
          </a:bodyPr>
          <a:lstStyle/>
          <a:p>
            <a:r>
              <a:rPr lang="en-US" dirty="0">
                <a:cs typeface="Times New Roman"/>
              </a:rPr>
              <a:t>The two architectural styles we considered for our project were repository and client-server.</a:t>
            </a:r>
            <a:endParaRPr lang="en-US" dirty="0"/>
          </a:p>
          <a:p>
            <a:endParaRPr lang="en-US" dirty="0"/>
          </a:p>
        </p:txBody>
      </p:sp>
      <p:sp>
        <p:nvSpPr>
          <p:cNvPr id="4" name="TextBox 3">
            <a:extLst>
              <a:ext uri="{FF2B5EF4-FFF2-40B4-BE49-F238E27FC236}">
                <a16:creationId xmlns:a16="http://schemas.microsoft.com/office/drawing/2014/main" id="{7FF48DAB-C5B9-4D5B-BE60-919F5C10468F}"/>
              </a:ext>
            </a:extLst>
          </p:cNvPr>
          <p:cNvSpPr txBox="1"/>
          <p:nvPr/>
        </p:nvSpPr>
        <p:spPr>
          <a:xfrm>
            <a:off x="1141410" y="2315958"/>
            <a:ext cx="4377644" cy="923330"/>
          </a:xfrm>
          <a:prstGeom prst="rect">
            <a:avLst/>
          </a:prstGeom>
          <a:noFill/>
        </p:spPr>
        <p:txBody>
          <a:bodyPr wrap="square" rtlCol="0">
            <a:spAutoFit/>
          </a:bodyPr>
          <a:lstStyle/>
          <a:p>
            <a:r>
              <a:rPr lang="en-US" u="sng" dirty="0">
                <a:cs typeface="Times New Roman"/>
              </a:rPr>
              <a:t>Repository:</a:t>
            </a:r>
            <a:r>
              <a:rPr lang="en-US" dirty="0">
                <a:cs typeface="Times New Roman"/>
              </a:rPr>
              <a:t> Because we are using a "blackboard" system, similar to the one we saw for Firewatch, to implement our features.</a:t>
            </a:r>
            <a:endParaRPr lang="en-US" dirty="0"/>
          </a:p>
        </p:txBody>
      </p:sp>
      <p:pic>
        <p:nvPicPr>
          <p:cNvPr id="5" name="Picture 5" descr="A picture containing map, text&#10;&#10;Description generated with very high confidence">
            <a:extLst>
              <a:ext uri="{FF2B5EF4-FFF2-40B4-BE49-F238E27FC236}">
                <a16:creationId xmlns:a16="http://schemas.microsoft.com/office/drawing/2014/main" id="{042CAC61-1E03-4DFE-8261-9AF44C686A23}"/>
              </a:ext>
            </a:extLst>
          </p:cNvPr>
          <p:cNvPicPr>
            <a:picLocks noChangeAspect="1"/>
          </p:cNvPicPr>
          <p:nvPr/>
        </p:nvPicPr>
        <p:blipFill rotWithShape="1">
          <a:blip r:embed="rId2"/>
          <a:srcRect l="1767" t="3261" r="1515" b="2174"/>
          <a:stretch/>
        </p:blipFill>
        <p:spPr>
          <a:xfrm>
            <a:off x="1575954" y="3240891"/>
            <a:ext cx="3224771" cy="2054697"/>
          </a:xfrm>
          <a:prstGeom prst="rect">
            <a:avLst/>
          </a:prstGeom>
        </p:spPr>
      </p:pic>
      <p:sp>
        <p:nvSpPr>
          <p:cNvPr id="6" name="TextBox 5">
            <a:extLst>
              <a:ext uri="{FF2B5EF4-FFF2-40B4-BE49-F238E27FC236}">
                <a16:creationId xmlns:a16="http://schemas.microsoft.com/office/drawing/2014/main" id="{42E71231-C5AC-4B26-BFC4-286C0B935111}"/>
              </a:ext>
            </a:extLst>
          </p:cNvPr>
          <p:cNvSpPr txBox="1"/>
          <p:nvPr/>
        </p:nvSpPr>
        <p:spPr>
          <a:xfrm>
            <a:off x="1575953" y="5242012"/>
            <a:ext cx="3224772"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solidFill>
                  <a:srgbClr val="B560D4"/>
                </a:solidFill>
                <a:latin typeface="Times New Roman"/>
                <a:cs typeface="Times New Roman"/>
                <a:hlinkClick r:id="rId3"/>
              </a:rPr>
              <a:t>https://www.tutorialspoint.com/software_architecture_design/data_centered_</a:t>
            </a:r>
            <a:r>
              <a:rPr lang="en-US" sz="1000" dirty="0">
                <a:solidFill>
                  <a:srgbClr val="D7E9F3"/>
                </a:solidFill>
                <a:latin typeface="Times New Roman"/>
                <a:cs typeface="Times New Roman"/>
                <a:hlinkClick r:id="rId4"/>
              </a:rPr>
              <a:t>architecture</a:t>
            </a:r>
            <a:r>
              <a:rPr lang="en-US" sz="1000" dirty="0">
                <a:solidFill>
                  <a:srgbClr val="B560D4"/>
                </a:solidFill>
                <a:latin typeface="Times New Roman"/>
                <a:cs typeface="Times New Roman"/>
                <a:hlinkClick r:id="rId5"/>
              </a:rPr>
              <a:t>.htm</a:t>
            </a:r>
            <a:endParaRPr lang="en-US" dirty="0">
              <a:solidFill>
                <a:srgbClr val="B560D4"/>
              </a:solidFill>
              <a:hlinkClick r:id="rId5"/>
            </a:endParaRPr>
          </a:p>
        </p:txBody>
      </p:sp>
      <p:sp>
        <p:nvSpPr>
          <p:cNvPr id="7" name="TextBox 6">
            <a:extLst>
              <a:ext uri="{FF2B5EF4-FFF2-40B4-BE49-F238E27FC236}">
                <a16:creationId xmlns:a16="http://schemas.microsoft.com/office/drawing/2014/main" id="{4955AFA1-B852-4468-8E68-3966CB0157DE}"/>
              </a:ext>
            </a:extLst>
          </p:cNvPr>
          <p:cNvSpPr txBox="1"/>
          <p:nvPr/>
        </p:nvSpPr>
        <p:spPr>
          <a:xfrm>
            <a:off x="5519056" y="2314093"/>
            <a:ext cx="4377644" cy="923330"/>
          </a:xfrm>
          <a:prstGeom prst="rect">
            <a:avLst/>
          </a:prstGeom>
          <a:noFill/>
        </p:spPr>
        <p:txBody>
          <a:bodyPr wrap="square" rtlCol="0">
            <a:spAutoFit/>
          </a:bodyPr>
          <a:lstStyle/>
          <a:p>
            <a:r>
              <a:rPr lang="en-US" u="sng" dirty="0">
                <a:cs typeface="Times New Roman"/>
              </a:rPr>
              <a:t>Client-server:</a:t>
            </a:r>
            <a:r>
              <a:rPr lang="en-US" dirty="0">
                <a:cs typeface="Times New Roman"/>
              </a:rPr>
              <a:t> Because the way we are deploying our game is on a web server, which is exactly the client-server model structure.</a:t>
            </a:r>
          </a:p>
        </p:txBody>
      </p:sp>
      <p:pic>
        <p:nvPicPr>
          <p:cNvPr id="8" name="Picture 7" descr="A close up of a logo&#10;&#10;Description generated with very high confidence">
            <a:extLst>
              <a:ext uri="{FF2B5EF4-FFF2-40B4-BE49-F238E27FC236}">
                <a16:creationId xmlns:a16="http://schemas.microsoft.com/office/drawing/2014/main" id="{810A2709-F1E8-4656-B8D6-2AF96C002A13}"/>
              </a:ext>
            </a:extLst>
          </p:cNvPr>
          <p:cNvPicPr>
            <a:picLocks noChangeAspect="1"/>
          </p:cNvPicPr>
          <p:nvPr/>
        </p:nvPicPr>
        <p:blipFill>
          <a:blip r:embed="rId6"/>
          <a:stretch>
            <a:fillRect/>
          </a:stretch>
        </p:blipFill>
        <p:spPr>
          <a:xfrm>
            <a:off x="5620694" y="3174258"/>
            <a:ext cx="3646603" cy="2187962"/>
          </a:xfrm>
          <a:prstGeom prst="rect">
            <a:avLst/>
          </a:prstGeom>
        </p:spPr>
      </p:pic>
      <p:sp>
        <p:nvSpPr>
          <p:cNvPr id="9" name="TextBox 8">
            <a:extLst>
              <a:ext uri="{FF2B5EF4-FFF2-40B4-BE49-F238E27FC236}">
                <a16:creationId xmlns:a16="http://schemas.microsoft.com/office/drawing/2014/main" id="{12A9636B-0AD8-4D00-A544-287FB3D2DF17}"/>
              </a:ext>
            </a:extLst>
          </p:cNvPr>
          <p:cNvSpPr txBox="1"/>
          <p:nvPr/>
        </p:nvSpPr>
        <p:spPr>
          <a:xfrm>
            <a:off x="5519056" y="5295588"/>
            <a:ext cx="3849881"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latin typeface="Times New Roman"/>
                <a:cs typeface="Times New Roman"/>
              </a:rPr>
              <a:t> </a:t>
            </a:r>
            <a:r>
              <a:rPr lang="en-US" sz="1000" dirty="0">
                <a:latin typeface="Times New Roman"/>
                <a:cs typeface="Times New Roman"/>
                <a:hlinkClick r:id="rId7"/>
              </a:rPr>
              <a:t>https://en.wikipedia.org/wiki/Client%E2%80%93server_model</a:t>
            </a:r>
            <a:endParaRPr lang="en-US" dirty="0">
              <a:latin typeface="Times New Roman"/>
              <a:cs typeface="Times New Roman"/>
            </a:endParaRPr>
          </a:p>
        </p:txBody>
      </p:sp>
      <p:sp>
        <p:nvSpPr>
          <p:cNvPr id="10" name="TextBox 9">
            <a:extLst>
              <a:ext uri="{FF2B5EF4-FFF2-40B4-BE49-F238E27FC236}">
                <a16:creationId xmlns:a16="http://schemas.microsoft.com/office/drawing/2014/main" id="{B8DBF35B-2850-4BBC-A916-C5EFA84194FF}"/>
              </a:ext>
            </a:extLst>
          </p:cNvPr>
          <p:cNvSpPr txBox="1"/>
          <p:nvPr/>
        </p:nvSpPr>
        <p:spPr>
          <a:xfrm>
            <a:off x="1575953" y="5639244"/>
            <a:ext cx="8320748" cy="1200329"/>
          </a:xfrm>
          <a:prstGeom prst="rect">
            <a:avLst/>
          </a:prstGeom>
          <a:noFill/>
        </p:spPr>
        <p:txBody>
          <a:bodyPr wrap="square" rtlCol="0">
            <a:spAutoFit/>
          </a:bodyPr>
          <a:lstStyle/>
          <a:p>
            <a:r>
              <a:rPr lang="en-US" dirty="0">
                <a:cs typeface="Times New Roman"/>
              </a:rPr>
              <a:t>We eventually decided that </a:t>
            </a:r>
            <a:r>
              <a:rPr lang="en-US" u="sng" dirty="0">
                <a:cs typeface="Times New Roman"/>
              </a:rPr>
              <a:t>repository</a:t>
            </a:r>
            <a:r>
              <a:rPr lang="en-US" dirty="0">
                <a:cs typeface="Times New Roman"/>
              </a:rPr>
              <a:t> was our primary architectural style because that is the architectural model that we are using to actually develop the game and implement new features as opposed to just the deployment scheme of the project.</a:t>
            </a:r>
          </a:p>
          <a:p>
            <a:endParaRPr lang="en-US" dirty="0"/>
          </a:p>
        </p:txBody>
      </p:sp>
    </p:spTree>
    <p:extLst>
      <p:ext uri="{BB962C8B-B14F-4D97-AF65-F5344CB8AC3E}">
        <p14:creationId xmlns:p14="http://schemas.microsoft.com/office/powerpoint/2010/main" val="265123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BB1A-453A-4AE5-BE8A-CE5AC84D7E40}"/>
              </a:ext>
            </a:extLst>
          </p:cNvPr>
          <p:cNvSpPr>
            <a:spLocks noGrp="1"/>
          </p:cNvSpPr>
          <p:nvPr>
            <p:ph type="title"/>
          </p:nvPr>
        </p:nvSpPr>
        <p:spPr/>
        <p:txBody>
          <a:bodyPr/>
          <a:lstStyle/>
          <a:p>
            <a:r>
              <a:rPr lang="en-US" dirty="0"/>
              <a:t>Architecture Diagram</a:t>
            </a:r>
          </a:p>
        </p:txBody>
      </p:sp>
      <p:pic>
        <p:nvPicPr>
          <p:cNvPr id="5" name="Content Placeholder 4">
            <a:extLst>
              <a:ext uri="{FF2B5EF4-FFF2-40B4-BE49-F238E27FC236}">
                <a16:creationId xmlns:a16="http://schemas.microsoft.com/office/drawing/2014/main" id="{7C5AE017-653D-4E2E-BC50-1FD6957828FB}"/>
              </a:ext>
            </a:extLst>
          </p:cNvPr>
          <p:cNvPicPr>
            <a:picLocks noGrp="1" noChangeAspect="1"/>
          </p:cNvPicPr>
          <p:nvPr>
            <p:ph idx="1"/>
          </p:nvPr>
        </p:nvPicPr>
        <p:blipFill>
          <a:blip r:embed="rId2"/>
          <a:stretch>
            <a:fillRect/>
          </a:stretch>
        </p:blipFill>
        <p:spPr>
          <a:xfrm>
            <a:off x="2436812" y="2097088"/>
            <a:ext cx="7315199" cy="4248377"/>
          </a:xfrm>
        </p:spPr>
      </p:pic>
    </p:spTree>
    <p:extLst>
      <p:ext uri="{BB962C8B-B14F-4D97-AF65-F5344CB8AC3E}">
        <p14:creationId xmlns:p14="http://schemas.microsoft.com/office/powerpoint/2010/main" val="284361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5BC3-88F0-42D9-AFB9-F0B7CEF40F9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548AEFE-A3F5-45A2-AEA4-4CC833F116C3}"/>
              </a:ext>
            </a:extLst>
          </p:cNvPr>
          <p:cNvSpPr>
            <a:spLocks noGrp="1"/>
          </p:cNvSpPr>
          <p:nvPr>
            <p:ph idx="1"/>
          </p:nvPr>
        </p:nvSpPr>
        <p:spPr/>
        <p:txBody>
          <a:bodyPr>
            <a:normAutofit lnSpcReduction="10000"/>
          </a:bodyPr>
          <a:lstStyle/>
          <a:p>
            <a:r>
              <a:rPr lang="en-US" sz="2000" dirty="0"/>
              <a:t>Primary project architecture is a </a:t>
            </a:r>
            <a:r>
              <a:rPr lang="en-US" sz="2000" u="sng" dirty="0"/>
              <a:t>repository</a:t>
            </a:r>
            <a:r>
              <a:rPr lang="en-US" sz="2000" dirty="0"/>
              <a:t>-based blackboard or storyboard which contains information about the game state.</a:t>
            </a:r>
          </a:p>
          <a:p>
            <a:r>
              <a:rPr lang="en-US" sz="2000" dirty="0"/>
              <a:t>The secondary architecture is </a:t>
            </a:r>
            <a:r>
              <a:rPr lang="en-US" sz="2000" u="sng" dirty="0"/>
              <a:t>client-server</a:t>
            </a:r>
            <a:r>
              <a:rPr lang="en-US" sz="2000" dirty="0"/>
              <a:t> because the project is deployed and accessed through a website.</a:t>
            </a:r>
          </a:p>
          <a:p>
            <a:r>
              <a:rPr lang="en-US" sz="2000" dirty="0"/>
              <a:t>Issues and Risks</a:t>
            </a:r>
          </a:p>
          <a:p>
            <a:pPr lvl="1"/>
            <a:r>
              <a:rPr lang="en-US" dirty="0"/>
              <a:t>Repository-based storyboarding approach using Twine forces us to use only HTML, CSS, and JavaScript with limited outside libraries.</a:t>
            </a:r>
          </a:p>
          <a:p>
            <a:pPr lvl="1"/>
            <a:r>
              <a:rPr lang="en-US" dirty="0"/>
              <a:t>Web-based game is dependent upon network connectivity (though we are looking into implementing a downloadable, offline version of the game)</a:t>
            </a:r>
          </a:p>
          <a:p>
            <a:pPr lvl="1"/>
            <a:endParaRPr lang="en-US" dirty="0"/>
          </a:p>
          <a:p>
            <a:endParaRPr lang="en-US" dirty="0"/>
          </a:p>
        </p:txBody>
      </p:sp>
    </p:spTree>
    <p:extLst>
      <p:ext uri="{BB962C8B-B14F-4D97-AF65-F5344CB8AC3E}">
        <p14:creationId xmlns:p14="http://schemas.microsoft.com/office/powerpoint/2010/main" val="363517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9807-0DE0-456D-BF6C-F5BAB978A8C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188CA3C-6348-4D79-B1B1-F1D1D41C9601}"/>
              </a:ext>
            </a:extLst>
          </p:cNvPr>
          <p:cNvSpPr>
            <a:spLocks noGrp="1"/>
          </p:cNvSpPr>
          <p:nvPr>
            <p:ph type="subTitle" idx="1"/>
          </p:nvPr>
        </p:nvSpPr>
        <p:spPr/>
        <p:txBody>
          <a:bodyPr/>
          <a:lstStyle/>
          <a:p>
            <a:r>
              <a:rPr lang="en-US" dirty="0"/>
              <a:t>Any questions, Comments, or recommendations?</a:t>
            </a:r>
          </a:p>
        </p:txBody>
      </p:sp>
    </p:spTree>
    <p:extLst>
      <p:ext uri="{BB962C8B-B14F-4D97-AF65-F5344CB8AC3E}">
        <p14:creationId xmlns:p14="http://schemas.microsoft.com/office/powerpoint/2010/main" val="4284085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66</TotalTime>
  <Words>471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Tw Cen MT</vt:lpstr>
      <vt:lpstr>Circuit</vt:lpstr>
      <vt:lpstr>Team Kepler</vt:lpstr>
      <vt:lpstr>Project Overview</vt:lpstr>
      <vt:lpstr>Key Architectural Drivers</vt:lpstr>
      <vt:lpstr>Choosing an Architectural Style</vt:lpstr>
      <vt:lpstr>Architecture Diagram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Kepler</dc:title>
  <dc:creator>Ian Johnson</dc:creator>
  <cp:lastModifiedBy>Ian Johnson</cp:lastModifiedBy>
  <cp:revision>9</cp:revision>
  <dcterms:created xsi:type="dcterms:W3CDTF">2018-04-05T06:07:38Z</dcterms:created>
  <dcterms:modified xsi:type="dcterms:W3CDTF">2018-04-05T07:14:37Z</dcterms:modified>
</cp:coreProperties>
</file>