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562"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AE53A5-6EEB-4F2A-8026-0FE9A58C1CC7}"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E53A5-6EEB-4F2A-8026-0FE9A58C1CC7}"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E53A5-6EEB-4F2A-8026-0FE9A58C1CC7}"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E53A5-6EEB-4F2A-8026-0FE9A58C1CC7}"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AE53A5-6EEB-4F2A-8026-0FE9A58C1CC7}"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AE53A5-6EEB-4F2A-8026-0FE9A58C1CC7}"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AE53A5-6EEB-4F2A-8026-0FE9A58C1CC7}"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AE53A5-6EEB-4F2A-8026-0FE9A58C1CC7}"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E53A5-6EEB-4F2A-8026-0FE9A58C1CC7}"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E53A5-6EEB-4F2A-8026-0FE9A58C1CC7}"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E53A5-6EEB-4F2A-8026-0FE9A58C1CC7}"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4D473-A779-462B-A594-DF7E7211C6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E53A5-6EEB-4F2A-8026-0FE9A58C1CC7}" type="datetimeFigureOut">
              <a:rPr lang="en-US" smtClean="0"/>
              <a:t>4/3/2018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4D473-A779-462B-A594-DF7E7211C6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14399"/>
          </a:xfrm>
        </p:spPr>
        <p:txBody>
          <a:bodyPr/>
          <a:lstStyle/>
          <a:p>
            <a:r>
              <a:rPr lang="en-US" dirty="0" smtClean="0"/>
              <a:t>Paradox Circle</a:t>
            </a:r>
            <a:endParaRPr lang="en-US" dirty="0"/>
          </a:p>
        </p:txBody>
      </p:sp>
      <p:sp>
        <p:nvSpPr>
          <p:cNvPr id="3" name="Subtitle 2"/>
          <p:cNvSpPr>
            <a:spLocks noGrp="1"/>
          </p:cNvSpPr>
          <p:nvPr>
            <p:ph type="subTitle" idx="1"/>
          </p:nvPr>
        </p:nvSpPr>
        <p:spPr>
          <a:xfrm>
            <a:off x="1295400" y="4267200"/>
            <a:ext cx="6400800" cy="2590800"/>
          </a:xfrm>
        </p:spPr>
        <p:txBody>
          <a:bodyPr>
            <a:normAutofit fontScale="92500" lnSpcReduction="10000"/>
          </a:bodyPr>
          <a:lstStyle/>
          <a:p>
            <a:r>
              <a:rPr lang="en-US" dirty="0" err="1" smtClean="0">
                <a:solidFill>
                  <a:schemeClr val="tx1"/>
                </a:solidFill>
              </a:rPr>
              <a:t>Lilina</a:t>
            </a:r>
            <a:r>
              <a:rPr lang="en-US" dirty="0" smtClean="0">
                <a:solidFill>
                  <a:schemeClr val="tx1"/>
                </a:solidFill>
              </a:rPr>
              <a:t> Aguirre Esparza</a:t>
            </a:r>
          </a:p>
          <a:p>
            <a:r>
              <a:rPr lang="en-US" dirty="0" err="1" smtClean="0">
                <a:solidFill>
                  <a:schemeClr val="tx1"/>
                </a:solidFill>
              </a:rPr>
              <a:t>Danyah</a:t>
            </a:r>
            <a:r>
              <a:rPr lang="en-US" dirty="0" smtClean="0">
                <a:solidFill>
                  <a:schemeClr val="tx1"/>
                </a:solidFill>
              </a:rPr>
              <a:t> Al-</a:t>
            </a:r>
            <a:r>
              <a:rPr lang="en-US" dirty="0" err="1" smtClean="0">
                <a:solidFill>
                  <a:schemeClr val="tx1"/>
                </a:solidFill>
              </a:rPr>
              <a:t>rawi</a:t>
            </a:r>
            <a:endParaRPr lang="en-US" dirty="0" smtClean="0">
              <a:solidFill>
                <a:schemeClr val="tx1"/>
              </a:solidFill>
            </a:endParaRPr>
          </a:p>
          <a:p>
            <a:r>
              <a:rPr lang="en-US" dirty="0" smtClean="0">
                <a:solidFill>
                  <a:schemeClr val="tx1"/>
                </a:solidFill>
              </a:rPr>
              <a:t>Joshua </a:t>
            </a:r>
            <a:r>
              <a:rPr lang="en-US" dirty="0" err="1" smtClean="0">
                <a:solidFill>
                  <a:schemeClr val="tx1"/>
                </a:solidFill>
              </a:rPr>
              <a:t>Escareno</a:t>
            </a:r>
            <a:endParaRPr lang="en-US" dirty="0" smtClean="0">
              <a:solidFill>
                <a:schemeClr val="tx1"/>
              </a:solidFill>
            </a:endParaRPr>
          </a:p>
          <a:p>
            <a:r>
              <a:rPr lang="en-US" dirty="0" smtClean="0">
                <a:solidFill>
                  <a:schemeClr val="tx1"/>
                </a:solidFill>
              </a:rPr>
              <a:t>Evan Lavelle</a:t>
            </a:r>
          </a:p>
          <a:p>
            <a:r>
              <a:rPr lang="en-US" dirty="0" smtClean="0">
                <a:solidFill>
                  <a:schemeClr val="tx1"/>
                </a:solidFill>
              </a:rPr>
              <a:t>Bianca Lujan</a:t>
            </a:r>
            <a:endParaRPr lang="en-US" dirty="0">
              <a:solidFill>
                <a:schemeClr val="tx1"/>
              </a:solidFill>
            </a:endParaRPr>
          </a:p>
        </p:txBody>
      </p:sp>
      <p:pic>
        <p:nvPicPr>
          <p:cNvPr id="16386" name="Picture 2" descr="Image result for paradox circle"/>
          <p:cNvPicPr>
            <a:picLocks noChangeAspect="1" noChangeArrowheads="1"/>
          </p:cNvPicPr>
          <p:nvPr/>
        </p:nvPicPr>
        <p:blipFill>
          <a:blip r:embed="rId2" cstate="print"/>
          <a:srcRect/>
          <a:stretch>
            <a:fillRect/>
          </a:stretch>
        </p:blipFill>
        <p:spPr bwMode="auto">
          <a:xfrm>
            <a:off x="2209800" y="838200"/>
            <a:ext cx="4572000" cy="34290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600200"/>
            <a:ext cx="8229600" cy="4572000"/>
          </a:xfrm>
        </p:spPr>
        <p:txBody>
          <a:bodyPr>
            <a:normAutofit lnSpcReduction="10000"/>
          </a:bodyPr>
          <a:lstStyle/>
          <a:p>
            <a:pPr>
              <a:buNone/>
            </a:pPr>
            <a:r>
              <a:rPr lang="en-US" dirty="0" smtClean="0"/>
              <a:t>    Our </a:t>
            </a:r>
            <a:r>
              <a:rPr lang="en-US" dirty="0"/>
              <a:t>group project will be a proof-of-concept for a web application built with Ruby on Rails that allows for users to </a:t>
            </a:r>
            <a:r>
              <a:rPr lang="en-US" dirty="0" smtClean="0"/>
              <a:t>create and maintain </a:t>
            </a:r>
            <a:r>
              <a:rPr lang="en-US" dirty="0"/>
              <a:t>a personal schedule of performances from local music groups </a:t>
            </a:r>
            <a:r>
              <a:rPr lang="en-US" dirty="0" smtClean="0"/>
              <a:t>. The web app will enable discovery of artists via name/tag search and automated recommendations based on the users profile. The project also allows for tag submission, </a:t>
            </a:r>
            <a:r>
              <a:rPr lang="en-US" dirty="0"/>
              <a:t>G</a:t>
            </a:r>
            <a:r>
              <a:rPr lang="en-US" dirty="0" smtClean="0"/>
              <a:t>oogle calendar integration, and social media sharing for artist events. </a:t>
            </a:r>
          </a:p>
          <a:p>
            <a:pPr>
              <a:buNone/>
            </a:pP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Architectural Drivers</a:t>
            </a:r>
            <a:endParaRPr lang="en-US" dirty="0"/>
          </a:p>
        </p:txBody>
      </p:sp>
      <p:sp>
        <p:nvSpPr>
          <p:cNvPr id="3" name="Content Placeholder 2"/>
          <p:cNvSpPr>
            <a:spLocks noGrp="1"/>
          </p:cNvSpPr>
          <p:nvPr>
            <p:ph idx="1"/>
          </p:nvPr>
        </p:nvSpPr>
        <p:spPr/>
        <p:txBody>
          <a:bodyPr/>
          <a:lstStyle/>
          <a:p>
            <a:r>
              <a:rPr lang="en-US" dirty="0" smtClean="0"/>
              <a:t>Users should have only limited capability to alter the core database (i.e., tag submission)</a:t>
            </a:r>
          </a:p>
          <a:p>
            <a:r>
              <a:rPr lang="en-US" dirty="0" smtClean="0"/>
              <a:t>The same database values are shared to every user, without request.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 Choices</a:t>
            </a:r>
            <a:endParaRPr lang="en-US" dirty="0"/>
          </a:p>
        </p:txBody>
      </p:sp>
      <p:sp>
        <p:nvSpPr>
          <p:cNvPr id="3" name="Content Placeholder 2"/>
          <p:cNvSpPr>
            <a:spLocks noGrp="1"/>
          </p:cNvSpPr>
          <p:nvPr>
            <p:ph idx="1"/>
          </p:nvPr>
        </p:nvSpPr>
        <p:spPr/>
        <p:txBody>
          <a:bodyPr>
            <a:normAutofit lnSpcReduction="10000"/>
          </a:bodyPr>
          <a:lstStyle/>
          <a:p>
            <a:r>
              <a:rPr lang="en-US" dirty="0" smtClean="0"/>
              <a:t>Peer to Peer: Though scalability and failure resilience are important in our project, this architecture would make the web app infeasible to structure and manage. Furthermore, the data redundancy would be unnecessary for the web app’s purposes. </a:t>
            </a:r>
          </a:p>
          <a:p>
            <a:r>
              <a:rPr lang="en-US" dirty="0" smtClean="0"/>
              <a:t>Server-based: The nature of our project makes this architecture an obvious choice. Users interact with the system indirectly.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2895600" cy="884238"/>
          </a:xfrm>
        </p:spPr>
        <p:txBody>
          <a:bodyPr>
            <a:normAutofit/>
          </a:bodyPr>
          <a:lstStyle/>
          <a:p>
            <a:r>
              <a:rPr lang="en-US" sz="3200" dirty="0" smtClean="0"/>
              <a:t>Database</a:t>
            </a:r>
            <a:endParaRPr lang="en-US" sz="3200" dirty="0"/>
          </a:p>
        </p:txBody>
      </p:sp>
      <p:sp>
        <p:nvSpPr>
          <p:cNvPr id="3" name="Content Placeholder 2"/>
          <p:cNvSpPr>
            <a:spLocks noGrp="1"/>
          </p:cNvSpPr>
          <p:nvPr>
            <p:ph idx="1"/>
          </p:nvPr>
        </p:nvSpPr>
        <p:spPr>
          <a:xfrm>
            <a:off x="1447800" y="3886200"/>
            <a:ext cx="1371600" cy="685800"/>
          </a:xfrm>
        </p:spPr>
        <p:txBody>
          <a:bodyPr/>
          <a:lstStyle/>
          <a:p>
            <a:pPr>
              <a:buNone/>
            </a:pPr>
            <a:r>
              <a:rPr lang="en-US" dirty="0" smtClean="0"/>
              <a:t>Server</a:t>
            </a:r>
          </a:p>
          <a:p>
            <a:endParaRPr lang="en-US" dirty="0"/>
          </a:p>
        </p:txBody>
      </p:sp>
      <p:sp>
        <p:nvSpPr>
          <p:cNvPr id="4" name="TextBox 3"/>
          <p:cNvSpPr txBox="1"/>
          <p:nvPr/>
        </p:nvSpPr>
        <p:spPr>
          <a:xfrm>
            <a:off x="5029200" y="3429000"/>
            <a:ext cx="2362200" cy="584775"/>
          </a:xfrm>
          <a:prstGeom prst="rect">
            <a:avLst/>
          </a:prstGeom>
          <a:noFill/>
        </p:spPr>
        <p:txBody>
          <a:bodyPr wrap="square" rtlCol="0">
            <a:spAutoFit/>
          </a:bodyPr>
          <a:lstStyle/>
          <a:p>
            <a:r>
              <a:rPr lang="en-US" sz="3200" dirty="0" smtClean="0"/>
              <a:t>Social Media</a:t>
            </a:r>
            <a:endParaRPr lang="en-US" sz="3200" dirty="0"/>
          </a:p>
        </p:txBody>
      </p:sp>
      <p:sp>
        <p:nvSpPr>
          <p:cNvPr id="5" name="TextBox 4"/>
          <p:cNvSpPr txBox="1"/>
          <p:nvPr/>
        </p:nvSpPr>
        <p:spPr>
          <a:xfrm>
            <a:off x="4876800" y="4724400"/>
            <a:ext cx="2949846" cy="584775"/>
          </a:xfrm>
          <a:prstGeom prst="rect">
            <a:avLst/>
          </a:prstGeom>
          <a:noFill/>
        </p:spPr>
        <p:txBody>
          <a:bodyPr wrap="none" rtlCol="0">
            <a:spAutoFit/>
          </a:bodyPr>
          <a:lstStyle/>
          <a:p>
            <a:r>
              <a:rPr lang="en-US" sz="3200" dirty="0" smtClean="0"/>
              <a:t>Google Calendar</a:t>
            </a:r>
            <a:endParaRPr lang="en-US" sz="3200" dirty="0"/>
          </a:p>
        </p:txBody>
      </p:sp>
      <p:sp>
        <p:nvSpPr>
          <p:cNvPr id="6" name="TextBox 5"/>
          <p:cNvSpPr txBox="1"/>
          <p:nvPr/>
        </p:nvSpPr>
        <p:spPr>
          <a:xfrm>
            <a:off x="1600200" y="5562600"/>
            <a:ext cx="954107" cy="584775"/>
          </a:xfrm>
          <a:prstGeom prst="rect">
            <a:avLst/>
          </a:prstGeom>
          <a:noFill/>
        </p:spPr>
        <p:txBody>
          <a:bodyPr wrap="none" rtlCol="0">
            <a:spAutoFit/>
          </a:bodyPr>
          <a:lstStyle/>
          <a:p>
            <a:r>
              <a:rPr lang="en-US" sz="3200" dirty="0" smtClean="0"/>
              <a:t>User</a:t>
            </a:r>
            <a:endParaRPr lang="en-US" sz="3200" dirty="0"/>
          </a:p>
        </p:txBody>
      </p:sp>
      <p:sp>
        <p:nvSpPr>
          <p:cNvPr id="7" name="Rectangle 6"/>
          <p:cNvSpPr/>
          <p:nvPr/>
        </p:nvSpPr>
        <p:spPr>
          <a:xfrm>
            <a:off x="1219200" y="2286000"/>
            <a:ext cx="1905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1600" y="3810000"/>
            <a:ext cx="1524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0" y="5486400"/>
            <a:ext cx="1143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3429000"/>
            <a:ext cx="25146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4648200"/>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133600" y="3124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57400" y="4724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124200" y="38100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24200" y="44196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05000" y="609600"/>
            <a:ext cx="5715000" cy="830997"/>
          </a:xfrm>
          <a:prstGeom prst="rect">
            <a:avLst/>
          </a:prstGeom>
          <a:noFill/>
        </p:spPr>
        <p:txBody>
          <a:bodyPr wrap="square" rtlCol="0">
            <a:spAutoFit/>
          </a:bodyPr>
          <a:lstStyle/>
          <a:p>
            <a:r>
              <a:rPr lang="en-US" sz="4800" dirty="0" smtClean="0"/>
              <a:t>Architecture Diagram</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As a web application, our project lends itself toward the server-based architecture. Within this infrastructure, a publish-subscribe system may potentially be used for delivery of event notifications. The </a:t>
            </a:r>
            <a:r>
              <a:rPr lang="en-US" dirty="0" err="1" smtClean="0"/>
              <a:t>GitHub</a:t>
            </a:r>
            <a:r>
              <a:rPr lang="en-US" dirty="0" smtClean="0"/>
              <a:t> repository is being used to coordinate development.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157</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Paradox Circle</vt:lpstr>
      <vt:lpstr>Overview</vt:lpstr>
      <vt:lpstr>Key Architectural Drivers</vt:lpstr>
      <vt:lpstr>Architectural Style Choices</vt:lpstr>
      <vt:lpstr>Database</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BackUp Account</dc:creator>
  <cp:lastModifiedBy>BackUp Account</cp:lastModifiedBy>
  <cp:revision>13</cp:revision>
  <dcterms:created xsi:type="dcterms:W3CDTF">2018-04-04T02:12:23Z</dcterms:created>
  <dcterms:modified xsi:type="dcterms:W3CDTF">2018-04-04T04:36:44Z</dcterms:modified>
</cp:coreProperties>
</file>