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4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Espinoza" userId="52ad35c9-5307-409c-bd54-b800a28c3fa6" providerId="ADAL" clId="{1202D369-7CA0-48C1-9E77-179692058D84}"/>
    <pc:docChg chg="custSel modSld">
      <pc:chgData name="Jacob Espinoza" userId="52ad35c9-5307-409c-bd54-b800a28c3fa6" providerId="ADAL" clId="{1202D369-7CA0-48C1-9E77-179692058D84}" dt="2018-04-04T06:45:38.897" v="153" actId="20577"/>
      <pc:docMkLst>
        <pc:docMk/>
      </pc:docMkLst>
      <pc:sldChg chg="modSp">
        <pc:chgData name="Jacob Espinoza" userId="52ad35c9-5307-409c-bd54-b800a28c3fa6" providerId="ADAL" clId="{1202D369-7CA0-48C1-9E77-179692058D84}" dt="2018-04-04T06:45:38.897" v="153" actId="20577"/>
        <pc:sldMkLst>
          <pc:docMk/>
          <pc:sldMk cId="3192829542" sldId="257"/>
        </pc:sldMkLst>
        <pc:spChg chg="mod">
          <ac:chgData name="Jacob Espinoza" userId="52ad35c9-5307-409c-bd54-b800a28c3fa6" providerId="ADAL" clId="{1202D369-7CA0-48C1-9E77-179692058D84}" dt="2018-04-04T06:45:38.897" v="153" actId="20577"/>
          <ac:spMkLst>
            <pc:docMk/>
            <pc:sldMk cId="3192829542" sldId="257"/>
            <ac:spMk id="3" creationId="{136B68AD-0183-49E6-A4A1-A10CBF88EC1F}"/>
          </ac:spMkLst>
        </pc:spChg>
      </pc:sldChg>
      <pc:sldChg chg="modSp">
        <pc:chgData name="Jacob Espinoza" userId="52ad35c9-5307-409c-bd54-b800a28c3fa6" providerId="ADAL" clId="{1202D369-7CA0-48C1-9E77-179692058D84}" dt="2018-04-04T06:45:15.452" v="104" actId="313"/>
        <pc:sldMkLst>
          <pc:docMk/>
          <pc:sldMk cId="1951282523" sldId="258"/>
        </pc:sldMkLst>
        <pc:spChg chg="mod">
          <ac:chgData name="Jacob Espinoza" userId="52ad35c9-5307-409c-bd54-b800a28c3fa6" providerId="ADAL" clId="{1202D369-7CA0-48C1-9E77-179692058D84}" dt="2018-04-04T06:45:15.452" v="104" actId="313"/>
          <ac:spMkLst>
            <pc:docMk/>
            <pc:sldMk cId="1951282523" sldId="258"/>
            <ac:spMk id="3" creationId="{136B68AD-0183-49E6-A4A1-A10CBF88EC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2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0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799662-88D0-4CED-9864-C2C5D3E3FDAB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4D01D5-3728-4266-B24F-44846C2A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010-AD6B-46EE-8C2F-600377E9D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FE Metadata Tool</a:t>
            </a:r>
            <a:br>
              <a:rPr lang="en-US" dirty="0"/>
            </a:br>
            <a:r>
              <a:rPr lang="en-US" sz="3200" dirty="0"/>
              <a:t>Architecture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55B0-B89C-41B6-B5E1-64402A33D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Team members: Sanford Johnston, Jacob Espinoza, Lucas Hermann, Isaias </a:t>
            </a:r>
            <a:r>
              <a:rPr lang="en-US" dirty="0" err="1">
                <a:solidFill>
                  <a:srgbClr val="00B0F0"/>
                </a:solidFill>
              </a:rPr>
              <a:t>Gerena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Purpose: Update common tags once for a set of products </a:t>
            </a:r>
          </a:p>
          <a:p>
            <a:r>
              <a:rPr lang="en-US" dirty="0"/>
              <a:t>The Metadata Tool will operate in sessions. </a:t>
            </a:r>
          </a:p>
          <a:p>
            <a:pPr lvl="1"/>
            <a:r>
              <a:rPr lang="en-US" dirty="0"/>
              <a:t>New/open/save sessions</a:t>
            </a:r>
          </a:p>
          <a:p>
            <a:pPr lvl="1"/>
            <a:r>
              <a:rPr lang="en-US" dirty="0"/>
              <a:t>Import (append Table of Contents) </a:t>
            </a:r>
          </a:p>
          <a:p>
            <a:pPr lvl="1"/>
            <a:r>
              <a:rPr lang="en-US" dirty="0"/>
              <a:t>Export (XML files for all data products)</a:t>
            </a:r>
          </a:p>
          <a:p>
            <a:pPr lvl="1"/>
            <a:r>
              <a:rPr lang="en-US" dirty="0"/>
              <a:t>Main view:</a:t>
            </a:r>
          </a:p>
          <a:p>
            <a:pPr lvl="2"/>
            <a:r>
              <a:rPr lang="en-US" dirty="0"/>
              <a:t>Table of Contents tree</a:t>
            </a:r>
          </a:p>
          <a:p>
            <a:pPr lvl="3"/>
            <a:r>
              <a:rPr lang="en-US" dirty="0"/>
              <a:t>Jump to an element in the tree</a:t>
            </a:r>
          </a:p>
          <a:p>
            <a:pPr lvl="3"/>
            <a:r>
              <a:rPr lang="en-US" dirty="0"/>
              <a:t>Visual cues for progress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Empty elements needing input </a:t>
            </a:r>
          </a:p>
          <a:p>
            <a:pPr lvl="4"/>
            <a:r>
              <a:rPr lang="en-US" dirty="0">
                <a:solidFill>
                  <a:srgbClr val="FF9900"/>
                </a:solidFill>
              </a:rPr>
              <a:t>Elements with unverified content</a:t>
            </a:r>
          </a:p>
          <a:p>
            <a:pPr lvl="4"/>
            <a:r>
              <a:rPr lang="en-US" dirty="0">
                <a:solidFill>
                  <a:srgbClr val="00CC00"/>
                </a:solidFill>
              </a:rPr>
              <a:t>Elements verified to be correct</a:t>
            </a:r>
          </a:p>
          <a:p>
            <a:pPr lvl="2"/>
            <a:r>
              <a:rPr lang="en-US" dirty="0"/>
              <a:t>Question/Answer/Verify</a:t>
            </a:r>
          </a:p>
          <a:p>
            <a:pPr lvl="3"/>
            <a:r>
              <a:rPr lang="en-US" dirty="0"/>
              <a:t>Previous/next - modify element contents in order</a:t>
            </a:r>
          </a:p>
          <a:p>
            <a:pPr lvl="3"/>
            <a:r>
              <a:rPr lang="en-US" dirty="0"/>
              <a:t>Saves automatically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Key Architectural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Maintain the tree integrity of the metadata templates</a:t>
            </a:r>
          </a:p>
          <a:p>
            <a:pPr lvl="1"/>
            <a:r>
              <a:rPr lang="en-US" dirty="0"/>
              <a:t>Duplicate tags containing identical information for all data products need to not be duplicated in the Table of Contents</a:t>
            </a:r>
          </a:p>
          <a:p>
            <a:pPr lvl="1"/>
            <a:r>
              <a:rPr lang="en-US" dirty="0"/>
              <a:t>Duplicate tags that have unique information for a product need to appear in the Table of Contents with a unique identifier and treated carefully on export</a:t>
            </a:r>
          </a:p>
          <a:p>
            <a:r>
              <a:rPr lang="en-US" dirty="0"/>
              <a:t>Program behavior and flow</a:t>
            </a:r>
          </a:p>
          <a:p>
            <a:pPr lvl="1"/>
            <a:r>
              <a:rPr lang="en-US" dirty="0"/>
              <a:t>Users need a visual cue to know the status of each element in the Table of Contents (empty, updated, verified)</a:t>
            </a:r>
          </a:p>
          <a:p>
            <a:pPr lvl="1"/>
            <a:r>
              <a:rPr lang="en-US" dirty="0"/>
              <a:t>Ask the user a question, record their answer (like a ‘wizard’)</a:t>
            </a:r>
          </a:p>
          <a:p>
            <a:pPr lvl="1"/>
            <a:r>
              <a:rPr lang="en-US" dirty="0"/>
              <a:t>Fewest commands possible</a:t>
            </a:r>
          </a:p>
        </p:txBody>
      </p:sp>
    </p:spTree>
    <p:extLst>
      <p:ext uri="{BB962C8B-B14F-4D97-AF65-F5344CB8AC3E}">
        <p14:creationId xmlns:p14="http://schemas.microsoft.com/office/powerpoint/2010/main" val="195128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Architecture Style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96823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Repository </a:t>
            </a:r>
          </a:p>
          <a:p>
            <a:pPr lvl="1"/>
            <a:r>
              <a:rPr lang="en-US" dirty="0"/>
              <a:t>Central data store of the metadata (Node Tree) and control of its elements</a:t>
            </a:r>
          </a:p>
          <a:p>
            <a:pPr lvl="1"/>
            <a:r>
              <a:rPr lang="en-US" dirty="0"/>
              <a:t>Blackboard - some elements are reactive to updates to the tree (TOC, Main View) </a:t>
            </a:r>
          </a:p>
          <a:p>
            <a:pPr lvl="1"/>
            <a:r>
              <a:rPr lang="en-US" dirty="0"/>
              <a:t>Display of knowledge sources in the form of visual cues</a:t>
            </a:r>
          </a:p>
          <a:p>
            <a:pPr lvl="1"/>
            <a:r>
              <a:rPr lang="en-US" dirty="0"/>
              <a:t>Methods perform actions on data accessed from server (TOC) and are then written back to the data store (Node Tree).</a:t>
            </a:r>
          </a:p>
          <a:p>
            <a:r>
              <a:rPr lang="en-US" dirty="0"/>
              <a:t>Pipe and Filter </a:t>
            </a:r>
          </a:p>
          <a:p>
            <a:pPr lvl="1"/>
            <a:r>
              <a:rPr lang="en-US" dirty="0"/>
              <a:t>Passing input data through a sequence of data transforming components. </a:t>
            </a:r>
          </a:p>
          <a:p>
            <a:pPr lvl="1"/>
            <a:r>
              <a:rPr lang="en-US" dirty="0"/>
              <a:t>Ideally, program typically uses a linear flow through the TOC elements. </a:t>
            </a:r>
          </a:p>
          <a:p>
            <a:pPr lvl="1"/>
            <a:r>
              <a:rPr lang="en-US" dirty="0"/>
              <a:t>All actions on an element must preserve element data format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WINNER - Repository</a:t>
            </a:r>
          </a:p>
        </p:txBody>
      </p:sp>
    </p:spTree>
    <p:extLst>
      <p:ext uri="{BB962C8B-B14F-4D97-AF65-F5344CB8AC3E}">
        <p14:creationId xmlns:p14="http://schemas.microsoft.com/office/powerpoint/2010/main" val="12169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Project Architecture Diagram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6C9126-7684-48C6-9F52-A3D46A302D71}"/>
              </a:ext>
            </a:extLst>
          </p:cNvPr>
          <p:cNvSpPr/>
          <p:nvPr/>
        </p:nvSpPr>
        <p:spPr>
          <a:xfrm>
            <a:off x="2944877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&lt;New&gt;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&lt;Open&gt;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&lt;Save&gt;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A539E0-E8C9-4598-98F5-D382D27F759C}"/>
              </a:ext>
            </a:extLst>
          </p:cNvPr>
          <p:cNvSpPr/>
          <p:nvPr/>
        </p:nvSpPr>
        <p:spPr>
          <a:xfrm>
            <a:off x="2944877" y="184286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Import XML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406CEF-25D6-456E-A171-66E841BD258E}"/>
              </a:ext>
            </a:extLst>
          </p:cNvPr>
          <p:cNvSpPr/>
          <p:nvPr/>
        </p:nvSpPr>
        <p:spPr>
          <a:xfrm>
            <a:off x="2944877" y="430804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Export XML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1F01D06-1B38-437B-8336-98EA537CD7E1}"/>
              </a:ext>
            </a:extLst>
          </p:cNvPr>
          <p:cNvCxnSpPr>
            <a:stCxn id="105" idx="2"/>
            <a:endCxn id="104" idx="0"/>
          </p:cNvCxnSpPr>
          <p:nvPr/>
        </p:nvCxnSpPr>
        <p:spPr>
          <a:xfrm>
            <a:off x="3402077" y="2757263"/>
            <a:ext cx="0" cy="318862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18D4F5-6B5B-49E5-819D-0A57F0DF6704}"/>
              </a:ext>
            </a:extLst>
          </p:cNvPr>
          <p:cNvCxnSpPr>
            <a:stCxn id="104" idx="2"/>
            <a:endCxn id="107" idx="0"/>
          </p:cNvCxnSpPr>
          <p:nvPr/>
        </p:nvCxnSpPr>
        <p:spPr>
          <a:xfrm>
            <a:off x="3402077" y="3990525"/>
            <a:ext cx="0" cy="31752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7184764-0C17-44B5-9C7D-9C610385DFA4}"/>
              </a:ext>
            </a:extLst>
          </p:cNvPr>
          <p:cNvSpPr/>
          <p:nvPr/>
        </p:nvSpPr>
        <p:spPr>
          <a:xfrm>
            <a:off x="8116376" y="3083903"/>
            <a:ext cx="1074656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View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Quesiton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08C23A-0216-4FC4-9B0C-2B683C84B0FF}"/>
              </a:ext>
            </a:extLst>
          </p:cNvPr>
          <p:cNvSpPr/>
          <p:nvPr/>
        </p:nvSpPr>
        <p:spPr>
          <a:xfrm>
            <a:off x="4889985" y="3076125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of Nodes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0C4E47A-2149-44B7-B566-1D6EDFBE7171}"/>
              </a:ext>
            </a:extLst>
          </p:cNvPr>
          <p:cNvCxnSpPr>
            <a:cxnSpLocks/>
            <a:stCxn id="113" idx="3"/>
            <a:endCxn id="125" idx="1"/>
          </p:cNvCxnSpPr>
          <p:nvPr/>
        </p:nvCxnSpPr>
        <p:spPr>
          <a:xfrm>
            <a:off x="5804385" y="3533325"/>
            <a:ext cx="658731" cy="777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2EDE3CC-0542-4F5C-AC86-535B0B285916}"/>
              </a:ext>
            </a:extLst>
          </p:cNvPr>
          <p:cNvCxnSpPr>
            <a:stCxn id="104" idx="3"/>
            <a:endCxn id="113" idx="1"/>
          </p:cNvCxnSpPr>
          <p:nvPr/>
        </p:nvCxnSpPr>
        <p:spPr>
          <a:xfrm>
            <a:off x="3859277" y="3533325"/>
            <a:ext cx="103070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FBAD905-2528-4F22-9B1F-EE7C4A57CCB6}"/>
              </a:ext>
            </a:extLst>
          </p:cNvPr>
          <p:cNvSpPr/>
          <p:nvPr/>
        </p:nvSpPr>
        <p:spPr>
          <a:xfrm>
            <a:off x="4889985" y="1797183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Preview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FF4CDE-0E88-4665-AA65-DF136A76AEC6}"/>
              </a:ext>
            </a:extLst>
          </p:cNvPr>
          <p:cNvCxnSpPr>
            <a:stCxn id="113" idx="0"/>
            <a:endCxn id="118" idx="2"/>
          </p:cNvCxnSpPr>
          <p:nvPr/>
        </p:nvCxnSpPr>
        <p:spPr>
          <a:xfrm flipV="1">
            <a:off x="5347185" y="2711583"/>
            <a:ext cx="0" cy="3645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FBFF4BD-6A07-4649-8A43-1A012825DC50}"/>
              </a:ext>
            </a:extLst>
          </p:cNvPr>
          <p:cNvSpPr/>
          <p:nvPr/>
        </p:nvSpPr>
        <p:spPr>
          <a:xfrm>
            <a:off x="8196504" y="1800170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&lt;Cut&gt;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&lt;Copy&gt;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&lt;Paste&gt;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8F985F2-3E48-448C-B78E-77B91A002358}"/>
              </a:ext>
            </a:extLst>
          </p:cNvPr>
          <p:cNvCxnSpPr>
            <a:stCxn id="121" idx="2"/>
            <a:endCxn id="112" idx="0"/>
          </p:cNvCxnSpPr>
          <p:nvPr/>
        </p:nvCxnSpPr>
        <p:spPr>
          <a:xfrm>
            <a:off x="8653704" y="2714570"/>
            <a:ext cx="0" cy="3693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E93F6BA-EDFF-4623-925C-83D2323FBFE1}"/>
              </a:ext>
            </a:extLst>
          </p:cNvPr>
          <p:cNvSpPr/>
          <p:nvPr/>
        </p:nvSpPr>
        <p:spPr>
          <a:xfrm>
            <a:off x="6463116" y="3083903"/>
            <a:ext cx="994528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of Contents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&lt;Elements&gt;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7EB174-0FD4-485D-B4CB-288928AAB2B2}"/>
              </a:ext>
            </a:extLst>
          </p:cNvPr>
          <p:cNvCxnSpPr>
            <a:stCxn id="125" idx="3"/>
            <a:endCxn id="112" idx="1"/>
          </p:cNvCxnSpPr>
          <p:nvPr/>
        </p:nvCxnSpPr>
        <p:spPr>
          <a:xfrm>
            <a:off x="7457644" y="3541103"/>
            <a:ext cx="6587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B552043-06FE-4F4A-8E94-F7006857CF0F}"/>
              </a:ext>
            </a:extLst>
          </p:cNvPr>
          <p:cNvCxnSpPr>
            <a:cxnSpLocks/>
            <a:stCxn id="112" idx="2"/>
            <a:endCxn id="141" idx="3"/>
          </p:cNvCxnSpPr>
          <p:nvPr/>
        </p:nvCxnSpPr>
        <p:spPr>
          <a:xfrm flipH="1">
            <a:off x="7608950" y="3998303"/>
            <a:ext cx="1044754" cy="110270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9547884-C0EE-4A24-A2AB-461924BBF01A}"/>
              </a:ext>
            </a:extLst>
          </p:cNvPr>
          <p:cNvSpPr/>
          <p:nvPr/>
        </p:nvSpPr>
        <p:spPr>
          <a:xfrm>
            <a:off x="6503180" y="1815959"/>
            <a:ext cx="914400" cy="9144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3BA38A2-319F-40B9-AEFD-D4DBBD93B0CD}"/>
              </a:ext>
            </a:extLst>
          </p:cNvPr>
          <p:cNvCxnSpPr>
            <a:cxnSpLocks/>
            <a:stCxn id="136" idx="2"/>
            <a:endCxn id="125" idx="0"/>
          </p:cNvCxnSpPr>
          <p:nvPr/>
        </p:nvCxnSpPr>
        <p:spPr>
          <a:xfrm>
            <a:off x="6960380" y="2730359"/>
            <a:ext cx="0" cy="3535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D25881E-4435-4B53-B464-8463E55C5EC5}"/>
              </a:ext>
            </a:extLst>
          </p:cNvPr>
          <p:cNvSpPr/>
          <p:nvPr/>
        </p:nvSpPr>
        <p:spPr>
          <a:xfrm>
            <a:off x="6311809" y="4496569"/>
            <a:ext cx="1297141" cy="120887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ElementTag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ElementName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&lt;Question&gt;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&lt;Answer&gt;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&lt;Verified&gt;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66D7B73-28AA-4257-B030-5E2E904DD005}"/>
              </a:ext>
            </a:extLst>
          </p:cNvPr>
          <p:cNvCxnSpPr>
            <a:cxnSpLocks/>
            <a:stCxn id="141" idx="1"/>
            <a:endCxn id="155" idx="3"/>
          </p:cNvCxnSpPr>
          <p:nvPr/>
        </p:nvCxnSpPr>
        <p:spPr>
          <a:xfrm flipH="1" flipV="1">
            <a:off x="5597938" y="4278164"/>
            <a:ext cx="713871" cy="82284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Decision 154">
            <a:extLst>
              <a:ext uri="{FF2B5EF4-FFF2-40B4-BE49-F238E27FC236}">
                <a16:creationId xmlns:a16="http://schemas.microsoft.com/office/drawing/2014/main" id="{9BFB5D11-6CEF-4916-909E-F2C95613113D}"/>
              </a:ext>
            </a:extLst>
          </p:cNvPr>
          <p:cNvSpPr/>
          <p:nvPr/>
        </p:nvSpPr>
        <p:spPr>
          <a:xfrm rot="2825388">
            <a:off x="5302177" y="4038523"/>
            <a:ext cx="351918" cy="221530"/>
          </a:xfrm>
          <a:prstGeom prst="flowChartDecision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775BBE3-AED7-4067-AA17-4A0DDC419A33}"/>
              </a:ext>
            </a:extLst>
          </p:cNvPr>
          <p:cNvSpPr txBox="1"/>
          <p:nvPr/>
        </p:nvSpPr>
        <p:spPr>
          <a:xfrm>
            <a:off x="5525684" y="3908832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EE1A084-0C5B-4B9C-A7D4-D13CBD6C1A80}"/>
              </a:ext>
            </a:extLst>
          </p:cNvPr>
          <p:cNvSpPr txBox="1"/>
          <p:nvPr/>
        </p:nvSpPr>
        <p:spPr>
          <a:xfrm>
            <a:off x="5799563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7B9F0E-4811-40C4-9D22-2DE0A853DE97}"/>
              </a:ext>
            </a:extLst>
          </p:cNvPr>
          <p:cNvSpPr txBox="1"/>
          <p:nvPr/>
        </p:nvSpPr>
        <p:spPr>
          <a:xfrm>
            <a:off x="6236159" y="318503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827A6F-5AFF-4DB6-B81B-CF8DA70CE719}"/>
              </a:ext>
            </a:extLst>
          </p:cNvPr>
          <p:cNvSpPr txBox="1"/>
          <p:nvPr/>
        </p:nvSpPr>
        <p:spPr>
          <a:xfrm>
            <a:off x="6068107" y="462410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9356F1C-E711-4492-8BA7-941604CFF91D}"/>
              </a:ext>
            </a:extLst>
          </p:cNvPr>
          <p:cNvSpPr txBox="1"/>
          <p:nvPr/>
        </p:nvSpPr>
        <p:spPr>
          <a:xfrm>
            <a:off x="7850541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385B769-B1FB-4D1C-BDEE-288069A23354}"/>
              </a:ext>
            </a:extLst>
          </p:cNvPr>
          <p:cNvSpPr txBox="1"/>
          <p:nvPr/>
        </p:nvSpPr>
        <p:spPr>
          <a:xfrm>
            <a:off x="7454901" y="324433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7250B16-6C87-471A-BC8B-F5E6DA306D07}"/>
              </a:ext>
            </a:extLst>
          </p:cNvPr>
          <p:cNvSpPr txBox="1"/>
          <p:nvPr/>
        </p:nvSpPr>
        <p:spPr>
          <a:xfrm>
            <a:off x="3844090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F775C71-9A66-47ED-AD17-6F8F4CE23F81}"/>
              </a:ext>
            </a:extLst>
          </p:cNvPr>
          <p:cNvSpPr txBox="1"/>
          <p:nvPr/>
        </p:nvSpPr>
        <p:spPr>
          <a:xfrm>
            <a:off x="4632076" y="320538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D0AF432-7B07-488A-BC22-B7969EA65230}"/>
              </a:ext>
            </a:extLst>
          </p:cNvPr>
          <p:cNvSpPr txBox="1"/>
          <p:nvPr/>
        </p:nvSpPr>
        <p:spPr>
          <a:xfrm>
            <a:off x="8196504" y="3905173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CE4B3D-5B87-425E-BCF2-F3D8D8937801}"/>
              </a:ext>
            </a:extLst>
          </p:cNvPr>
          <p:cNvSpPr txBox="1"/>
          <p:nvPr/>
        </p:nvSpPr>
        <p:spPr>
          <a:xfrm>
            <a:off x="7585431" y="462628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145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B3D-0D2E-4BD2-9A60-6F302879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6913"/>
            <a:ext cx="10018713" cy="829887"/>
          </a:xfrm>
        </p:spPr>
        <p:txBody>
          <a:bodyPr anchor="t"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68AD-0183-49E6-A4A1-A10CBF88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363094"/>
          </a:xfrm>
        </p:spPr>
        <p:txBody>
          <a:bodyPr anchor="t">
            <a:normAutofit/>
          </a:bodyPr>
          <a:lstStyle/>
          <a:p>
            <a:r>
              <a:rPr lang="en-US" dirty="0"/>
              <a:t>Repository Architectural Style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Control of behavior and flow</a:t>
            </a:r>
          </a:p>
          <a:p>
            <a:pPr lvl="1"/>
            <a:r>
              <a:rPr lang="en-US" dirty="0"/>
              <a:t>Interaction of many GUI components. </a:t>
            </a:r>
          </a:p>
          <a:p>
            <a:pPr lvl="1"/>
            <a:r>
              <a:rPr lang="en-US" dirty="0"/>
              <a:t>Designing the node to capture requirements</a:t>
            </a:r>
          </a:p>
          <a:p>
            <a:pPr lvl="1"/>
            <a:r>
              <a:rPr lang="en-US" dirty="0"/>
              <a:t>Handling duplicates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Learning curve</a:t>
            </a:r>
          </a:p>
          <a:p>
            <a:r>
              <a:rPr lang="en-US" dirty="0"/>
              <a:t>Risks </a:t>
            </a:r>
          </a:p>
          <a:p>
            <a:pPr lvl="1"/>
            <a:r>
              <a:rPr lang="en-US" dirty="0"/>
              <a:t>Time / Schedule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1668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>
        <a:noFill/>
        <a:ln w="25400">
          <a:solidFill>
            <a:srgbClr val="0000FF"/>
          </a:solidFill>
        </a:ln>
      </a:spPr>
      <a:bodyPr rtlCol="0" anchor="ctr"/>
      <a:lstStyle>
        <a:defPPr algn="ctr">
          <a:defRPr sz="12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430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Team FE Metadata Tool Architecture Presentation</vt:lpstr>
      <vt:lpstr>Project Overview</vt:lpstr>
      <vt:lpstr>Key Architectural Drivers</vt:lpstr>
      <vt:lpstr>Architecture Style Choices</vt:lpstr>
      <vt:lpstr>Project Architecture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FE Metadata Tool Architecture Presentation</dc:title>
  <dc:creator>Jacob Espinoza;Sanford Johnston</dc:creator>
  <cp:lastModifiedBy>Jacob Espinoza</cp:lastModifiedBy>
  <cp:revision>13</cp:revision>
  <dcterms:created xsi:type="dcterms:W3CDTF">2018-04-04T06:37:24Z</dcterms:created>
  <dcterms:modified xsi:type="dcterms:W3CDTF">2018-04-04T19:35:42Z</dcterms:modified>
</cp:coreProperties>
</file>