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68"/>
  </p:notesMasterIdLst>
  <p:handoutMasterIdLst>
    <p:handoutMasterId r:id="rId69"/>
  </p:handoutMasterIdLst>
  <p:sldIdLst>
    <p:sldId id="303" r:id="rId2"/>
    <p:sldId id="257" r:id="rId3"/>
    <p:sldId id="258" r:id="rId4"/>
    <p:sldId id="302" r:id="rId5"/>
    <p:sldId id="259" r:id="rId6"/>
    <p:sldId id="260" r:id="rId7"/>
    <p:sldId id="261" r:id="rId8"/>
    <p:sldId id="262" r:id="rId9"/>
    <p:sldId id="263" r:id="rId10"/>
    <p:sldId id="264" r:id="rId11"/>
    <p:sldId id="304" r:id="rId12"/>
    <p:sldId id="265" r:id="rId13"/>
    <p:sldId id="266" r:id="rId14"/>
    <p:sldId id="267" r:id="rId15"/>
    <p:sldId id="268" r:id="rId16"/>
    <p:sldId id="269" r:id="rId17"/>
    <p:sldId id="305" r:id="rId18"/>
    <p:sldId id="306" r:id="rId19"/>
    <p:sldId id="315" r:id="rId20"/>
    <p:sldId id="270" r:id="rId21"/>
    <p:sldId id="307" r:id="rId22"/>
    <p:sldId id="271" r:id="rId23"/>
    <p:sldId id="272" r:id="rId24"/>
    <p:sldId id="273" r:id="rId25"/>
    <p:sldId id="274" r:id="rId26"/>
    <p:sldId id="308" r:id="rId27"/>
    <p:sldId id="275" r:id="rId28"/>
    <p:sldId id="309" r:id="rId29"/>
    <p:sldId id="276" r:id="rId30"/>
    <p:sldId id="277" r:id="rId31"/>
    <p:sldId id="311" r:id="rId32"/>
    <p:sldId id="312" r:id="rId33"/>
    <p:sldId id="313" r:id="rId34"/>
    <p:sldId id="314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316" r:id="rId43"/>
    <p:sldId id="285" r:id="rId44"/>
    <p:sldId id="286" r:id="rId45"/>
    <p:sldId id="317" r:id="rId46"/>
    <p:sldId id="318" r:id="rId47"/>
    <p:sldId id="287" r:id="rId48"/>
    <p:sldId id="319" r:id="rId49"/>
    <p:sldId id="288" r:id="rId50"/>
    <p:sldId id="320" r:id="rId51"/>
    <p:sldId id="289" r:id="rId52"/>
    <p:sldId id="290" r:id="rId53"/>
    <p:sldId id="291" r:id="rId54"/>
    <p:sldId id="292" r:id="rId55"/>
    <p:sldId id="293" r:id="rId56"/>
    <p:sldId id="321" r:id="rId57"/>
    <p:sldId id="294" r:id="rId58"/>
    <p:sldId id="322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23" r:id="rId6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1" d="100"/>
          <a:sy n="61" d="100"/>
        </p:scale>
        <p:origin x="7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B76258ED-49A7-42F5-A5F0-C65055772D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EEDF98F2-57CF-43DB-B6D1-5E444C5585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CAA5DCF7-1013-4220-98D2-557DB6AB33B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1/e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9011D629-5F63-48F8-830C-A6AB175B502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E59A8D9-5A25-4D9A-B3A6-03DECEF6A4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6F5B04D-5FE5-4703-8994-C22F64525F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AE4885C-4385-4EEA-B77C-39BF8A1E03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D074C0A2-9C25-4643-BB6F-0ED30F52DAE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D26CD28F-A47C-4DC8-B44A-24F5072D84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4DDC0B25-7224-4CEC-93CE-8E6E4DE172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1/e</a:t>
            </a:r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B6959236-3C1E-41CA-AFD6-966726C5E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E91510C-0E4C-4B42-829A-3628DEA2BA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>
            <a:extLst>
              <a:ext uri="{FF2B5EF4-FFF2-40B4-BE49-F238E27FC236}">
                <a16:creationId xmlns:a16="http://schemas.microsoft.com/office/drawing/2014/main" id="{365B345C-2FE9-49F4-ABE2-C9E67A63EE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/>
              <a:t>Python Programming, 1/e</a:t>
            </a:r>
          </a:p>
        </p:txBody>
      </p:sp>
      <p:sp>
        <p:nvSpPr>
          <p:cNvPr id="52227" name="Rectangle 7">
            <a:extLst>
              <a:ext uri="{FF2B5EF4-FFF2-40B4-BE49-F238E27FC236}">
                <a16:creationId xmlns:a16="http://schemas.microsoft.com/office/drawing/2014/main" id="{1F32DDF0-68B9-47FA-823B-3AE942630E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B122068-7B26-4253-84AF-60845AC2886D}" type="slidenum">
              <a:rPr lang="en-US" altLang="en-US" sz="1300"/>
              <a:pPr eaLnBrk="1" hangingPunct="1"/>
              <a:t>15</a:t>
            </a:fld>
            <a:endParaRPr lang="en-US" altLang="en-US" sz="1300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DC030F14-3C6B-44D4-8F40-531B7888C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69571493-C654-4897-A90F-4997D12A9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7845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53117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08235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15826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7377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37819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9762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8424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44468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5DE57C-A129-4A68-A9EF-CFACA258F8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0405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16532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2/e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5DE57C-A129-4A68-A9EF-CFACA258F80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2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8C5A1FBF-9FC6-4750-A2AC-466EFA41AD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Python Programming:</a:t>
            </a:r>
            <a:br>
              <a:rPr lang="en-US" altLang="en-US" dirty="0"/>
            </a:br>
            <a:r>
              <a:rPr lang="en-US" altLang="en-US" dirty="0"/>
              <a:t>An Introduction to</a:t>
            </a:r>
            <a:br>
              <a:rPr lang="en-US" altLang="en-US" dirty="0"/>
            </a:br>
            <a:r>
              <a:rPr lang="en-US" altLang="en-US" dirty="0"/>
              <a:t>Computer Science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8989E35F-2C18-4DB2-961D-C3922CCDCF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Chapter 2</a:t>
            </a:r>
          </a:p>
          <a:p>
            <a:pPr algn="l"/>
            <a:r>
              <a:rPr lang="en-US" sz="1800" b="0" i="0" u="none" strike="noStrike" baseline="0" dirty="0">
                <a:latin typeface="Fd1234-Identity-H"/>
              </a:rPr>
              <a:t>Writing Simple Programs</a:t>
            </a:r>
            <a:endParaRPr lang="en-US" altLang="en-US" dirty="0"/>
          </a:p>
        </p:txBody>
      </p:sp>
      <p:sp>
        <p:nvSpPr>
          <p:cNvPr id="3075" name="Rectangle 16">
            <a:extLst>
              <a:ext uri="{FF2B5EF4-FFF2-40B4-BE49-F238E27FC236}">
                <a16:creationId xmlns:a16="http://schemas.microsoft.com/office/drawing/2014/main" id="{94FF8A12-6824-4B44-99CF-641C3D6E4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DF0C51B-4F30-4730-8893-D84D6C4BEF4B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71608A25-686C-4009-81E6-E6FABF61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Example Program: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6FC6EA9-9FC5-45C5-A7E9-4A283416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Converter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Susan listens to the weather report each morning, but the temperatures are given in degrees Celsius, and she is used to Fahrenheit.</a:t>
            </a:r>
          </a:p>
          <a:p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help her.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07C4CE69-3D50-4E26-99E3-F2D2CB2C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B177507-D43E-4594-BC04-37DB9083889E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71608A25-686C-4009-81E6-E6FABF61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Example Program: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6FC6EA9-9FC5-45C5-A7E9-4A283416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Susan listens to the weather report each morning, but the temperatures are given in degrees Celsius, and she is used to Fahrenheit.</a:t>
            </a:r>
            <a:endParaRPr lang="en-US" alt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– the temperature is given in Celsius, user wants it expressed in degrees Fahrenheit.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– temperature in Celsius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temperature in Fahrenheit</a:t>
            </a:r>
          </a:p>
          <a:p>
            <a:pPr lvl="1" eaLnBrk="1" hangingPunct="1"/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9/5(input) + 32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07C4CE69-3D50-4E26-99E3-F2D2CB2C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B177507-D43E-4594-BC04-37DB9083889E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2908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A6B443BD-14F7-44AF-84D6-96D64A2F1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Example Program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08C6561-7008-4436-B83F-E9779CAE6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Input, Process, Output (IPO)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the user for input (Celsius temperature)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it to convert it to Fahrenheit using F = 9/5(C) + 32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result by displaying it on the screen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D926FCDC-D2B1-4364-A069-E6378E0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D620EB0-CA09-4D10-BFC0-AF5AED055156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A3040F3F-65B8-4C5A-9F49-A42D03EF4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Example Program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9403D91-04E1-4E58-B8B6-2A39017E6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60" y="1959709"/>
            <a:ext cx="7772400" cy="46116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we start coding, let’s write a rough draft of the program in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is precise English that describes what a program does, step by step.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pseudocode, we can concentrate on the algorithm rather than the programming language.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B7037C51-FBDA-4FF2-BC7A-D9EB6B58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E296B38-9FB8-4082-802E-1A09005DB4A8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7A24B5C8-038D-425A-994A-696F75B86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Example Program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95DCC588-D1CB-49B5-AC08-0F773F241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temperature in degrees Celsius (call it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fahrenheit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(9/5)*celsius+32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fahrenheit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F7AE60E2-2E35-4156-BDB6-0ED81332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F2AE646-EABB-4E81-9709-1F4C1F41613F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97E9B6D9-44FD-4CD0-AB88-324851096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Example Program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4C28951-E7DD-437F-B47B-A3F1CA1C94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#convert.py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# A program to convert Celsius temps to Fahrenheit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def main():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    </a:t>
            </a:r>
            <a:r>
              <a:rPr lang="en-US" altLang="en-US" sz="1800" dirty="0" err="1">
                <a:solidFill>
                  <a:srgbClr val="0070C0"/>
                </a:solidFill>
              </a:rPr>
              <a:t>celsius</a:t>
            </a:r>
            <a:r>
              <a:rPr lang="en-US" altLang="en-US" sz="1800" dirty="0">
                <a:solidFill>
                  <a:srgbClr val="0070C0"/>
                </a:solidFill>
              </a:rPr>
              <a:t> = eval(input("What is the Celsius temperature? "))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    </a:t>
            </a:r>
            <a:r>
              <a:rPr lang="en-US" altLang="en-US" sz="1800" dirty="0" err="1">
                <a:solidFill>
                  <a:srgbClr val="0070C0"/>
                </a:solidFill>
              </a:rPr>
              <a:t>fahrenheit</a:t>
            </a:r>
            <a:r>
              <a:rPr lang="en-US" altLang="en-US" sz="1800" dirty="0">
                <a:solidFill>
                  <a:srgbClr val="0070C0"/>
                </a:solidFill>
              </a:rPr>
              <a:t> = (9/5) * </a:t>
            </a:r>
            <a:r>
              <a:rPr lang="en-US" altLang="en-US" sz="1800" dirty="0" err="1">
                <a:solidFill>
                  <a:srgbClr val="0070C0"/>
                </a:solidFill>
              </a:rPr>
              <a:t>celsius</a:t>
            </a:r>
            <a:r>
              <a:rPr lang="en-US" altLang="en-US" sz="1800" dirty="0">
                <a:solidFill>
                  <a:srgbClr val="0070C0"/>
                </a:solidFill>
              </a:rPr>
              <a:t> + 32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    print("The temperature is ",</a:t>
            </a:r>
            <a:r>
              <a:rPr lang="en-US" altLang="en-US" sz="1800" dirty="0" err="1">
                <a:solidFill>
                  <a:srgbClr val="0070C0"/>
                </a:solidFill>
              </a:rPr>
              <a:t>fahrenheit</a:t>
            </a:r>
            <a:r>
              <a:rPr lang="en-US" altLang="en-US" sz="1800" dirty="0">
                <a:solidFill>
                  <a:srgbClr val="0070C0"/>
                </a:solidFill>
              </a:rPr>
              <a:t>," degrees Fahrenheit.")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4FDD9E3F-DFD5-4308-B948-8CF1FAFE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FDC2F7-553F-43C6-9BB5-DA866C31BE5A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DA56776D-1EEF-4915-B3BD-A2D3FCB10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Example Program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7E9BD10F-4BC7-4A8E-858A-EA62BB040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we write a program, we should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it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&gt;&gt;&gt;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What is the Celsius temperature?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The temperature is  32.0  degrees Fahrenheit.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&gt;&gt;&gt;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What is the Celsius temperature? 100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The temperature is  212.0  degrees Fahrenheit.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&gt;&gt;&gt;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What is the Celsius temperature? -40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The temperature is  -40.0  degrees Fahrenheit.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&gt;&gt;&gt;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E3ED508F-16AE-40B9-B10A-DC49BE5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D48FD4-FEAD-4CE5-97BD-C18773C34E38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DA56776D-1EEF-4915-B3BD-A2D3FCB10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practice Program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7E9BD10F-4BC7-4A8E-858A-EA62BB040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scores for two exams, and they have different w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ights. The exam 1 has a weight 30%, and the exam 2 has a weight 70%. Write a program to print your final grade for these two exams.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 grade = 0.3 * </a:t>
            </a:r>
            <a:r>
              <a:rPr lang="en-US" altLang="en-US" sz="2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score_of_exam</a:t>
            </a:r>
            <a:r>
              <a:rPr lang="en-US" alt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+ 0.7 * </a:t>
            </a:r>
            <a:r>
              <a:rPr lang="en-US" altLang="en-US" sz="2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score_of_exam</a:t>
            </a:r>
            <a:r>
              <a:rPr lang="en-US" alt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E3ED508F-16AE-40B9-B10A-DC49BE5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D48FD4-FEAD-4CE5-97BD-C18773C34E38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4217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A87B05-9D67-4EC4-8E1D-FB03EA77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6446A3-9421-4E25-AAC3-51A324707780}"/>
              </a:ext>
            </a:extLst>
          </p:cNvPr>
          <p:cNvSpPr txBox="1"/>
          <p:nvPr/>
        </p:nvSpPr>
        <p:spPr>
          <a:xfrm>
            <a:off x="796684" y="2286000"/>
            <a:ext cx="81534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cl_ts1 ():</a:t>
            </a:r>
          </a:p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x1=eval(input("What is your score of exam 1? "))</a:t>
            </a:r>
          </a:p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x2=eval(input("What is your score of exam 2? "))</a:t>
            </a:r>
          </a:p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final_grad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=0.3*x1+0.7*x2</a:t>
            </a:r>
          </a:p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("your final grade based on these two exams is")</a:t>
            </a:r>
          </a:p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(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final_grad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008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1CDCE-61D3-49D5-A40C-76851AC1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Homework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5BB19-965A-43AA-AEDF-A0AA56286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45734"/>
            <a:ext cx="7680960" cy="4023360"/>
          </a:xfrm>
        </p:spPr>
        <p:txBody>
          <a:bodyPr>
            <a:noAutofit/>
          </a:bodyPr>
          <a:lstStyle/>
          <a:p>
            <a:pPr algn="l"/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a program that converts distances measured in kilometers to miles. Hint: One kilometer is approximately 0.62 miles.</a:t>
            </a:r>
          </a:p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converts temperatures from Fahrenheit to Celsius.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E0608-147C-4767-BB78-FB42E949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29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9AC546E4-02B2-466C-90E6-25205AD4B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914DA42-AA64-45B3-9799-140B980F63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programs following the input, process, output (IPO) pattern and be able to modify them in simple ways.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understand and write Python statements to output information to the screen, assign values to variables to get numeric information entered from the keyboard, and perform a counted loop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F59BE60F-26B1-4F9C-81F3-8A2DD3C6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8C8E490-2C3B-45A1-A322-C75742C5AAAB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C4A61B5D-2426-41D5-9E7F-3FCA9B51E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2.3 Elements of Programs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DBFA1B2-A6CA-420D-B975-1330855F5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you know something about the programming process, you are almost ready to start writing programs on your own.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you need a more complete grounding in the fundamentals of Python.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few sections will discuss technical details that are essential to writing correct programs.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057F5036-9549-4C71-96C9-84B21F11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C8FCBC9-603C-4D56-8BD1-91E602D47B41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C4A61B5D-2426-41D5-9E7F-3FCA9B51E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2.3 Elements of Programs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DBFA1B2-A6CA-420D-B975-1330855F5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are given to variables (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fahrenheit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modules (main, convert), etc.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names are called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identifier must begin with a letter or underscore (“_”), followed by any sequence of letters, digits, or underscores.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are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057F5036-9549-4C71-96C9-84B21F11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C8FCBC9-603C-4D56-8BD1-91E602D47B41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2736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250986CE-5C81-4D0F-9983-39146AA9C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2.3 Elements of Programs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4C85AD6-41BE-4579-A537-7C5F093EE7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all different, valid names</a:t>
            </a:r>
          </a:p>
          <a:p>
            <a:pPr lvl="2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2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Celsius</a:t>
            </a:r>
          </a:p>
          <a:p>
            <a:pPr lvl="2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</a:p>
          <a:p>
            <a:pPr lvl="2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</a:p>
          <a:p>
            <a:pPr lvl="2" eaLnBrk="1" hangingPunct="1"/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Spam_and_Eggs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Spam_And_Eggs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D7AF410D-5EA6-4ADC-8744-0EACB5AB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FD16239-AAD3-4FA2-8608-CDCEE49C3810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289E92BD-1BCC-47D3-85F2-F21771518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2.3 Elements of Programs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9B907EB1-4F36-4FC9-B2A3-A2BEEA1E1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identifiers are part of Python itself. These identifiers are known as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they are not available for you to use as a name for a variable in your program.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del, for, is, raise, assert, </a:t>
            </a:r>
            <a:r>
              <a:rPr lang="en-US" altLang="en-US" sz="2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in, print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9C2ECE55-08E8-492A-B5B1-D57E1CFE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4A4D8DC-EC99-4E8D-8E20-AD3B7EBAE9CD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4366C1-89C8-463A-A73F-F54FC582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3268840"/>
            <a:ext cx="6867525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C37F59E2-8F74-4BAD-BD5C-12EE8CC6D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2.3 Elements of Programs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F7977103-FA37-4AC7-9645-622B235A68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fragments of code that produce or calculate new data values are called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represent a specific value, e.g. 3.9, 1, 1.0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identifiers can also be expressions.</a:t>
            </a:r>
            <a:endParaRPr lang="en-US" alt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A230E0CB-83AC-485A-9386-827F1B8B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940936D-32B2-4581-B995-134D2EE2D547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ADA85242-75D9-402F-AD42-4153F9286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2.3 Elements of Programs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62BF158C-5B0C-4D02-8E23-594F55F8C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2377441" cy="4023360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print(x)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y=“Tom”</a:t>
            </a:r>
          </a:p>
          <a:p>
            <a:pPr lvl="1"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print(y)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EE2B9896-68DD-485D-B1B3-BC7D81CD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D653BB7-1520-41F2-AB61-1D2B75028E07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92A807-1DC8-43C4-87BA-F2EE07A9604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0" y="1981200"/>
            <a:ext cx="451104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numeric and text/string variable x and y, both are assigned values.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ADA85242-75D9-402F-AD42-4153F9286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2.3 Elements of Programs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62BF158C-5B0C-4D02-8E23-594F55F8C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print(spam)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"&lt;pyshell#15&gt;", line 1, in -</a:t>
            </a:r>
            <a:r>
              <a:rPr lang="en-US" alt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spam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name 'spam' is not defined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</a:p>
          <a:p>
            <a:pPr eaLnBrk="1" hangingPunct="1"/>
            <a:r>
              <a:rPr lang="en-US" alt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error when you try to use a variable without a value assigned to it.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way to help you checking the new variables you forget to use)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EE2B9896-68DD-485D-B1B3-BC7D81CD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D653BB7-1520-41F2-AB61-1D2B75028E07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71649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8D783C42-4F5D-43BF-AE24-EACF12B91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2.3 Elements of Programs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E991FA2-8516-4347-BD7E-D465887C06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Simpler expressions can be combined using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-, *, /, **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 are irrelevant within an expression.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 mathematical precedence applies.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((x1 – x2) / 2*n) + (spam / k**3)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54692DA2-8E6D-42E3-AEEE-D1AA7F73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1E001E9-F904-402B-AD6D-229ACC0724F4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8D783C42-4F5D-43BF-AE24-EACF12B91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2.3 Elements of Programs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54692DA2-8E6D-42E3-AEEE-D1AA7F73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1E001E9-F904-402B-AD6D-229ACC0724F4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41C306-0D75-4F31-B92C-CCCFAEF82B36}"/>
              </a:ext>
            </a:extLst>
          </p:cNvPr>
          <p:cNvSpPr txBox="1"/>
          <p:nvPr/>
        </p:nvSpPr>
        <p:spPr>
          <a:xfrm>
            <a:off x="822960" y="1905000"/>
            <a:ext cx="733044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also provides operators for strings.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you can "add" strings using +.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2C5677-0886-4643-A561-BB99AAB4F8CD}"/>
              </a:ext>
            </a:extLst>
          </p:cNvPr>
          <p:cNvSpPr txBox="1"/>
          <p:nvPr/>
        </p:nvSpPr>
        <p:spPr>
          <a:xfrm>
            <a:off x="1066800" y="3289841"/>
            <a:ext cx="603504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</a:t>
            </a:r>
            <a:r>
              <a:rPr lang="en-US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Welcome"+"to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 120"</a:t>
            </a:r>
          </a:p>
          <a:p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Welcometo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 120'</a:t>
            </a:r>
          </a:p>
        </p:txBody>
      </p:sp>
    </p:spTree>
    <p:extLst>
      <p:ext uri="{BB962C8B-B14F-4D97-AF65-F5344CB8AC3E}">
        <p14:creationId xmlns:p14="http://schemas.microsoft.com/office/powerpoint/2010/main" val="981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ACF2661D-FA0F-4CC2-9075-A35A74E1F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2.4 Output Statements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45E9EE1A-221F-4F3E-885C-278803557E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Statements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print statement can print any number of expressions.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print statements will display on separate lines.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bare print will print a blank line.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EABC4CEF-C553-4C7F-8F55-74A404D2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F0A88CA-7D12-474E-84B3-8923B09B1D34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AA0A7C82-50A7-4B48-A085-A7377CD16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600" dirty="0"/>
              <a:t>2.1 The Software Development Process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81C1E4A-CE64-446E-A7E3-211E2F93D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creating a program is often broken down into the following stages: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Problem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Specifications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Design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Design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Test/Debug the Program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Program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7852DB12-9F2C-47C2-B3DC-25814A04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679C478-80D9-4673-BF8A-3C215E7E4989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73BF5C50-D303-4929-9C5B-5C76362D4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2.4 Output Statements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96F1FAC2-39F4-4B4A-B8FA-C6E6AE3CA1B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77240" y="1845736"/>
            <a:ext cx="4383088" cy="4114800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class 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print(3+4)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print(3, 4, 3+4)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print("The answer is", 3+4)</a:t>
            </a:r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83448B90-D029-4C28-9B04-6B9BC62833C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60328" y="2133600"/>
            <a:ext cx="3703320" cy="402335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3 4 7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The answer is 7</a:t>
            </a:r>
          </a:p>
        </p:txBody>
      </p:sp>
      <p:sp>
        <p:nvSpPr>
          <p:cNvPr id="25603" name="Slide Number Placeholder 6">
            <a:extLst>
              <a:ext uri="{FF2B5EF4-FFF2-40B4-BE49-F238E27FC236}">
                <a16:creationId xmlns:a16="http://schemas.microsoft.com/office/drawing/2014/main" id="{D55ED226-6080-41D7-B61C-FC3A584F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CD8E6EA-E178-49C3-AE0E-B28BBFBF42B2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285FC-CFD3-4711-876D-7A74BDBD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2.4 Output Statements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55B5E-B50F-486D-AEC7-E24591F1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89EC52-A801-402C-87D9-8CAE4FED3F5C}"/>
              </a:ext>
            </a:extLst>
          </p:cNvPr>
          <p:cNvSpPr txBox="1"/>
          <p:nvPr/>
        </p:nvSpPr>
        <p:spPr>
          <a:xfrm>
            <a:off x="914400" y="2057400"/>
            <a:ext cx="79248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template for the print statement including the keyword parameter to specify the ending text looks like this:</a:t>
            </a:r>
          </a:p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(&lt;expr&gt;, &lt;expr&gt;, . . ., &lt;expr&gt;,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end="\n")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69FF61-DD65-44D4-BF26-EEF20F59F9D0}"/>
              </a:ext>
            </a:extLst>
          </p:cNvPr>
          <p:cNvSpPr txBox="1"/>
          <p:nvPr/>
        </p:nvSpPr>
        <p:spPr>
          <a:xfrm>
            <a:off x="960120" y="3657074"/>
            <a:ext cx="740664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common use of the end parameter in print statements is to allow multiple prints to build up a single line of output. </a:t>
            </a:r>
          </a:p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(&lt;expr&gt;,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end="  ")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15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285FC-CFD3-4711-876D-7A74BDBD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2.4 Output Statements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55B5E-B50F-486D-AEC7-E24591F1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89EC52-A801-402C-87D9-8CAE4FED3F5C}"/>
              </a:ext>
            </a:extLst>
          </p:cNvPr>
          <p:cNvSpPr txBox="1"/>
          <p:nvPr/>
        </p:nvSpPr>
        <p:spPr>
          <a:xfrm>
            <a:off x="914400" y="2057400"/>
            <a:ext cx="79248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 use the “end” in the print function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E36449-ADD2-4DDB-BE49-38B24F77FBB7}"/>
              </a:ext>
            </a:extLst>
          </p:cNvPr>
          <p:cNvSpPr txBox="1"/>
          <p:nvPr/>
        </p:nvSpPr>
        <p:spPr>
          <a:xfrm>
            <a:off x="914400" y="2838351"/>
            <a:ext cx="4572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 in [3,1,4,1,5]:</a:t>
            </a:r>
          </a:p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 (d, end="  ")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DD9C9D-66E8-4390-BF5F-03D52E4239E2}"/>
              </a:ext>
            </a:extLst>
          </p:cNvPr>
          <p:cNvSpPr txBox="1"/>
          <p:nvPr/>
        </p:nvSpPr>
        <p:spPr>
          <a:xfrm>
            <a:off x="914400" y="3982625"/>
            <a:ext cx="4572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 in [3,1,4,1,5]:</a:t>
            </a:r>
          </a:p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 (d, end=“\n")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194658-D746-4050-AD32-FF7DE168AE63}"/>
              </a:ext>
            </a:extLst>
          </p:cNvPr>
          <p:cNvSpPr txBox="1"/>
          <p:nvPr/>
        </p:nvSpPr>
        <p:spPr>
          <a:xfrm>
            <a:off x="4535214" y="2973246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3 1 4 1 5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F83F67-2151-46CE-8D95-50604AB39F02}"/>
              </a:ext>
            </a:extLst>
          </p:cNvPr>
          <p:cNvSpPr txBox="1"/>
          <p:nvPr/>
        </p:nvSpPr>
        <p:spPr>
          <a:xfrm>
            <a:off x="4572000" y="3852660"/>
            <a:ext cx="457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357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AF26B-D8EA-4FE6-A926-BBF19E07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F7785-FC85-4030-8E83-765E99699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6949440" cy="4250266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output from the following fragments:</a:t>
            </a:r>
          </a:p>
          <a:p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for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 (5) :</a:t>
            </a:r>
          </a:p>
          <a:p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for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 (5) :</a:t>
            </a:r>
          </a:p>
          <a:p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end=“  ”)</a:t>
            </a:r>
          </a:p>
          <a:p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for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 (4) :</a:t>
            </a:r>
          </a:p>
          <a:p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("Hello")</a:t>
            </a:r>
          </a:p>
          <a:p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for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 (5) :</a:t>
            </a:r>
          </a:p>
          <a:p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**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011B4-DC5E-4F8C-9690-8F2BD390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256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1CDCE-61D3-49D5-A40C-76851AC1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Homework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5BB19-965A-43AA-AEDF-A0AA56286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45734"/>
            <a:ext cx="7680960" cy="4023360"/>
          </a:xfrm>
        </p:spPr>
        <p:txBody>
          <a:bodyPr>
            <a:noAutofit/>
          </a:bodyPr>
          <a:lstStyle/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class example (convert temperature) so that it computes and prints a table of Celsius temperatures and the Fahrenheit equivalents every 10 degrees from 0°C to 100°C. </a:t>
            </a:r>
          </a:p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F</a:t>
            </a:r>
          </a:p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---</a:t>
            </a:r>
          </a:p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10---</a:t>
            </a:r>
          </a:p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20----</a:t>
            </a:r>
          </a:p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30—</a:t>
            </a:r>
          </a:p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40—</a:t>
            </a:r>
          </a:p>
          <a:p>
            <a:pPr algn="l"/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E0608-147C-4767-BB78-FB42E949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788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6F52A315-6393-4470-9BE6-2AB0A8A54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2.5 Assignment Statements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E2C33572-BF6A-404E-B805-A0335F90A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assignment statement has this form:</a:t>
            </a:r>
          </a:p>
          <a:p>
            <a:pPr marL="0" indent="0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identifier,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expression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on the RHS is evaluated to produce a value which is then associated with the variable named on the LHS.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354D5834-B78F-49C3-A342-38BB9A88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13DBE64-4A62-4797-B6BA-69FDB06B3672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5C4063D2-CD60-479B-A0E8-A209E4005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2.5 Assignment Statements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422E999F-933D-4AA3-8A76-0B8F4AFD7A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assignments we have tested</a:t>
            </a:r>
          </a:p>
          <a:p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3* x * (1-x)</a:t>
            </a:r>
          </a:p>
          <a:p>
            <a:pPr eaLnBrk="1" hangingPunct="1"/>
            <a:r>
              <a:rPr lang="en-US" alt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fahrenheit</a:t>
            </a: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9/5 * </a:t>
            </a:r>
            <a:r>
              <a:rPr lang="en-US" alt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celsius</a:t>
            </a: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+ 32</a:t>
            </a:r>
          </a:p>
          <a:p>
            <a:pPr eaLnBrk="1" hangingPunct="1"/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82CF0996-7204-4C8D-BA49-F942B0C3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F44A466-2D82-4E29-84D1-AD7F690D3CF9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68916D9E-D113-4577-99FE-DFF38853B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2.5 Assignment Statements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D77B750D-70DD-4C8F-9082-7DCB7B2D7B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45734"/>
            <a:ext cx="8000999" cy="287866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can be reassigned as many times as you want, but it always retains the value of the most recent assignment.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endParaRPr lang="en-US" alt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E0F44D21-BCF6-4028-AC74-DB196467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602B0CC-71C3-4CFF-AA27-F7E83EA15038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04FB2-84FF-40C0-B98B-F0F79D78065B}"/>
              </a:ext>
            </a:extLst>
          </p:cNvPr>
          <p:cNvSpPr txBox="1"/>
          <p:nvPr/>
        </p:nvSpPr>
        <p:spPr>
          <a:xfrm>
            <a:off x="822960" y="4622596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5D202CC1-D674-45D0-84A7-CE0C06B43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2.5 Assignment Statements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64B93E52-2B87-4EE7-8730-DAC0892DD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like a box we can put values in.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variable changes, the old value is erased and a new one is written in.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974717B8-6435-4FC0-B0AD-84413640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7AEF124-BB07-40D4-867A-B0C2BB8C8F3B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pic>
        <p:nvPicPr>
          <p:cNvPr id="124932" name="Picture 4" descr="C:\Documents and Settings\Terry\My Documents\Teaching\W04\CS 120\Textbook\Figures\assignment1.png">
            <a:extLst>
              <a:ext uri="{FF2B5EF4-FFF2-40B4-BE49-F238E27FC236}">
                <a16:creationId xmlns:a16="http://schemas.microsoft.com/office/drawing/2014/main" id="{886C5D35-C664-4E45-A06B-A2E69501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0"/>
            <a:ext cx="38100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024710DC-0A73-4BE1-954F-4709BEB1E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2.5 Assignment Statements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D3C2A521-E440-428B-A89F-D50EBB4080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Technically, this model of assignment is simplistic for Python.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doesn't overwrite these memory locations (boxes).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 variable is more like putting a “sticky note” on a value and saying, “this is x”.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4E15D5D4-7D90-4CCF-BFAD-014B93AB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998AFD1-932B-4B63-8695-4D56328DF10E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pic>
        <p:nvPicPr>
          <p:cNvPr id="125956" name="Picture 4" descr="C:\Documents and Settings\Terry\My Documents\Teaching\W04\CS 120\Textbook\Figures\assignment2.png">
            <a:extLst>
              <a:ext uri="{FF2B5EF4-FFF2-40B4-BE49-F238E27FC236}">
                <a16:creationId xmlns:a16="http://schemas.microsoft.com/office/drawing/2014/main" id="{9F22B104-1070-480D-BA5A-519F3853D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88040"/>
            <a:ext cx="465669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60675E-4E85-4A53-84FD-1C7C611D8B8C}"/>
              </a:ext>
            </a:extLst>
          </p:cNvPr>
          <p:cNvSpPr txBox="1"/>
          <p:nvPr/>
        </p:nvSpPr>
        <p:spPr>
          <a:xfrm>
            <a:off x="5676196" y="4397365"/>
            <a:ext cx="36660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will automatically clear these values out of memory so that the space can be used for new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5686B290-9A4D-4AA4-88A0-CA22A0620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600" dirty="0"/>
              <a:t>2.1 The Software Development Process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133B3061-6488-49F7-B6FA-B09B21FECC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145075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Problem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out exactly the problem to be solved. Try to understand it as much as possible.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3730CBED-43A6-4C67-99E1-BA37C68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0E3A6E4-AD9A-440F-84AC-A5895B04A9FD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1A93BF-FB5C-49E4-B247-F5F62D58AD36}"/>
              </a:ext>
            </a:extLst>
          </p:cNvPr>
          <p:cNvSpPr txBox="1"/>
          <p:nvPr/>
        </p:nvSpPr>
        <p:spPr>
          <a:xfrm>
            <a:off x="822959" y="3539310"/>
            <a:ext cx="6858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begin to solve it, until you really know what the problem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F6D9F3D5-D327-4DF3-AEE3-5B154DE84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2.5 Assignment Statements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6161D728-1C04-430D-890F-DD0AF120D4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an input statement is to get input from the user and store it into a variable.</a:t>
            </a:r>
          </a:p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&lt;variable&gt; = eval(input(&lt;prompt&gt;))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62C63588-8B5F-4E7B-B876-0343FAC9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C295460-CE46-4009-8097-2FF5FD982332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90DD078A-7F18-4AB0-A4ED-673FE97A3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2.5 Assignment Statements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D3696C57-3FB7-440E-8143-F06C33719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the prompt is printed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part waits for the user to enter a value and press &lt;enter&gt;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that was entered is evaluated to turn it from a string of characters into a Python value (a number).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value is assigned to the variable.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1F29374A-63CB-444D-9F06-E1AACF2D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4FD258F-1DB6-426F-A86D-57C0DF10C646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90DD078A-7F18-4AB0-A4ED-673FE97A3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2.5 Assignment Statements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1F29374A-63CB-444D-9F06-E1AACF2D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4FD258F-1DB6-426F-A86D-57C0DF10C646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BD5E5B-86EF-4415-B145-5C2F04762964}"/>
              </a:ext>
            </a:extLst>
          </p:cNvPr>
          <p:cNvSpPr txBox="1"/>
          <p:nvPr/>
        </p:nvSpPr>
        <p:spPr>
          <a:xfrm>
            <a:off x="857118" y="1828800"/>
            <a:ext cx="750964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short for "evaluate”. The important thing to remember is that you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 the input when you want a number instead of some raw text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string).</a:t>
            </a:r>
          </a:p>
        </p:txBody>
      </p:sp>
    </p:spTree>
    <p:extLst>
      <p:ext uri="{BB962C8B-B14F-4D97-AF65-F5344CB8AC3E}">
        <p14:creationId xmlns:p14="http://schemas.microsoft.com/office/powerpoint/2010/main" val="3279364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564AF0A2-1A29-434B-B522-578DA0F3A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2.5 Assignment Statements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E937C8C7-1A01-46CA-81F3-4591F0D576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Assignment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alternative form of the assignment statement that allows us to calculate several values all at the same time.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&lt;var&gt;, &lt;var&gt;, … = &lt;expr&gt;, &lt;expr&gt;, …</a:t>
            </a:r>
          </a:p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expressions in the RHS and assign them to the variables on the LHS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FD76F2C3-326F-485A-BA70-F1150DDB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3BD60C0-4382-4951-B162-26F540024A28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5122E9F2-2A5E-42B1-A887-5FB541901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2.5 Assignment Statements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DB60E841-665E-4884-891B-66B20F8327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211666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eaLnBrk="1" hangingPunct="1"/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x=3</a:t>
            </a:r>
          </a:p>
          <a:p>
            <a:pPr eaLnBrk="1" hangingPunct="1"/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y=2</a:t>
            </a:r>
          </a:p>
          <a:p>
            <a:pPr eaLnBrk="1" hangingPunct="1"/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sum, diff = </a:t>
            </a:r>
            <a:r>
              <a:rPr lang="en-US" alt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x-y</a:t>
            </a:r>
          </a:p>
          <a:p>
            <a:pPr eaLnBrk="1" hangingPunct="1"/>
            <a:endParaRPr lang="en-US" alt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FBBDBBAA-65C6-4368-B577-F0E80E80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EA32F9B-8B65-4FCD-B357-4AB6CE595C55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47E771-1C6D-42B3-8A55-0A7BCC513EAC}"/>
              </a:ext>
            </a:extLst>
          </p:cNvPr>
          <p:cNvSpPr txBox="1"/>
          <p:nvPr/>
        </p:nvSpPr>
        <p:spPr>
          <a:xfrm>
            <a:off x="4953000" y="2362200"/>
            <a:ext cx="457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sum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diff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5122E9F2-2A5E-42B1-A887-5FB541901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600" dirty="0"/>
              <a:t>Class example: Swap two values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DB60E841-665E-4884-891B-66B20F8327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1583266"/>
          </a:xfrm>
        </p:spPr>
        <p:txBody>
          <a:bodyPr>
            <a:normAutofit/>
          </a:bodyPr>
          <a:lstStyle/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assignment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swap the values for x and y?</a:t>
            </a:r>
          </a:p>
          <a:p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y,x</a:t>
            </a:r>
            <a:endParaRPr lang="en-US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FBBDBBAA-65C6-4368-B577-F0E80E80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EA32F9B-8B65-4FCD-B357-4AB6CE595C55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EC3262-F799-4D46-9FD7-57ED7159322E}"/>
              </a:ext>
            </a:extLst>
          </p:cNvPr>
          <p:cNvSpPr txBox="1"/>
          <p:nvPr/>
        </p:nvSpPr>
        <p:spPr>
          <a:xfrm>
            <a:off x="807193" y="3537373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it this work?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8F70D34-F7FA-4100-9F3A-AE239D459029}"/>
              </a:ext>
            </a:extLst>
          </p:cNvPr>
          <p:cNvSpPr txBox="1">
            <a:spLocks noChangeArrowheads="1"/>
          </p:cNvSpPr>
          <p:nvPr/>
        </p:nvSpPr>
        <p:spPr>
          <a:xfrm>
            <a:off x="800099" y="4306814"/>
            <a:ext cx="7543801" cy="12009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doesn’t this work?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y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</a:p>
        </p:txBody>
      </p:sp>
    </p:spTree>
    <p:extLst>
      <p:ext uri="{BB962C8B-B14F-4D97-AF65-F5344CB8AC3E}">
        <p14:creationId xmlns:p14="http://schemas.microsoft.com/office/powerpoint/2010/main" val="35067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5122E9F2-2A5E-42B1-A887-5FB541901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600" dirty="0"/>
              <a:t>Class example: Swap two values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DB60E841-665E-4884-891B-66B20F8327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method, define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temporary variable, named z, then we do</a:t>
            </a:r>
          </a:p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z=x</a:t>
            </a:r>
          </a:p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x=y</a:t>
            </a:r>
          </a:p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y=z</a:t>
            </a:r>
          </a:p>
          <a:p>
            <a:pPr eaLnBrk="1" hangingPunct="1"/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FBBDBBAA-65C6-4368-B577-F0E80E80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EA32F9B-8B65-4FCD-B357-4AB6CE595C55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97616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6D889FA2-E0ED-434D-B1B5-A305B0416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/>
              <a:t>Class example: Swap two values</a:t>
            </a:r>
            <a:endParaRPr lang="en-US" altLang="en-US" dirty="0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4E8E9961-4BAE-43D9-BB3E-E62EBB619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 test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 = 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x, 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x, y = y, 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x, 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4 3</a:t>
            </a:r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3893FA6A-57AA-4A1E-8B28-1B71CE02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FCFB9C-D590-43FA-8D7F-755BCA2BC12F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42F7D-B840-4D5C-BBBE-E6EA2DC0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Class example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E4108-FD71-40BF-9E41-487BE8EE3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6466"/>
          </a:xfrm>
        </p:spPr>
        <p:txBody>
          <a:bodyPr>
            <a:normAutofit fontScale="92500" lnSpcReduction="10000"/>
          </a:bodyPr>
          <a:lstStyle/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assignment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used to get multiple numbers from the user in a single input. 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 commas to separate the inputs</a:t>
            </a:r>
            <a:b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alt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spamneggs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spam, eggs = eval(input("Enter # of slices of spam followed by # of eggs: "))</a:t>
            </a:r>
            <a:b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print ("You ordered", eggs, "eggs and", spam, "slices of spam. Yum!“)</a:t>
            </a:r>
            <a:b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0" lang="en-US" alt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spamneggs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Enter the number of slices of spam followed by the number of eggs: 3, 2</a:t>
            </a:r>
            <a:b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You ordered 2 eggs and 3 slices of spam. Yum!</a:t>
            </a: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5070F1-2D50-499F-A1EC-C1EE6DCD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600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E81B3AD6-0408-48BB-A1AB-10F7F825C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/>
              <a:t>Class example</a:t>
            </a:r>
            <a:r>
              <a:rPr lang="en-US" altLang="en-US" dirty="0"/>
              <a:t>	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FAE9B978-7EB2-48DB-A414-0204CAEAAA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the practice problem: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scores for two exams, and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they have different weights.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 1 has a weight 30%, and the exam 2 has a weight 70%. Write a program to print your final grade for these two exams.</a:t>
            </a:r>
          </a:p>
          <a:p>
            <a:pPr marL="0" indent="0">
              <a:buNone/>
            </a:pPr>
            <a:br>
              <a:rPr lang="en-US" altLang="en-US" sz="1600" dirty="0"/>
            </a:b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score1, score2 = eval (input ("Enter two scores separated by a comma: "))</a:t>
            </a:r>
          </a:p>
          <a:p>
            <a:pPr marL="0" indent="0">
              <a:buNone/>
            </a:pPr>
            <a:r>
              <a:rPr lang="en-US" alt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Final_grad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score1*0.3+ score2*0.7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("The final grade is: ", </a:t>
            </a:r>
            <a:r>
              <a:rPr lang="en-US" alt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Final_grad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C5D6976B-E8BD-42E1-A59C-68C7218E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B531885-139D-49C8-827F-0CD912E915FF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AFCA4BEE-6B6C-4834-B727-504D51093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600" dirty="0"/>
              <a:t>2.1 The Software Development Process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98C644E-C710-48D5-9D33-695BE840F3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Specifications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exactly what your program will do.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worry about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work, but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do.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describing the inputs, outputs, and how they relate to one another.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C55EC6D3-D467-411E-B73F-4CBEA935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E9401D7-FAA5-418A-A74C-F084051F9016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E81B3AD6-0408-48BB-A1AB-10F7F825C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/>
              <a:t>Practice example</a:t>
            </a:r>
            <a:r>
              <a:rPr lang="en-US" altLang="en-US" dirty="0"/>
              <a:t>	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FAE9B978-7EB2-48DB-A414-0204CAEAAA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973666"/>
          </a:xfrm>
        </p:spPr>
        <p:txBody>
          <a:bodyPr/>
          <a:lstStyle/>
          <a:p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assignment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average of three exam scores.</a:t>
            </a:r>
            <a:endParaRPr lang="en-US" altLang="en-US" sz="1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C5D6976B-E8BD-42E1-A59C-68C7218E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B531885-139D-49C8-827F-0CD912E915FF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6DFCD9-928A-4B3E-8CF0-721BD8023909}"/>
              </a:ext>
            </a:extLst>
          </p:cNvPr>
          <p:cNvSpPr txBox="1"/>
          <p:nvPr/>
        </p:nvSpPr>
        <p:spPr>
          <a:xfrm>
            <a:off x="822959" y="3124200"/>
            <a:ext cx="75438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main () :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("This program computes the average of three exam scores . ")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score1, score2, score3 = eval (input ("Enter the three scores separated by a comma: "))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average = (score1+ score2+score3)/3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("The average of the scores is: ", average)</a:t>
            </a:r>
          </a:p>
        </p:txBody>
      </p:sp>
    </p:spTree>
    <p:extLst>
      <p:ext uri="{BB962C8B-B14F-4D97-AF65-F5344CB8AC3E}">
        <p14:creationId xmlns:p14="http://schemas.microsoft.com/office/powerpoint/2010/main" val="291676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0B28B102-D84C-4A84-AE19-09F18163F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2.6 Definite Loops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89530B42-8836-4B03-9F6B-1F68D2AFE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executes a definite number of times, i.e., at the time Python starts the loop it knows exactly how many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do.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&lt;var&gt; in &lt;sequence&gt;:</a:t>
            </a:r>
            <a:b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beginning and end of the body are indicated by indentation.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AB6C5E73-C38A-4FEC-9C12-95AA5551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344C527-C057-4EA3-8ED9-F9A3ABF67802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203926C3-664A-451F-8333-FCD13AEE5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2.6 Definite Loops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BC36AD0B-A135-4691-A9BB-AE61339AEB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&lt;var&gt; in &lt;sequence&gt;:</a:t>
            </a:r>
            <a:b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after the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the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index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takes on each successive value in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A30FAF35-5C19-4C48-983C-7CC8E601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8C72D11-BC48-406B-BA30-E12AF8792847}" type="slidenum">
              <a:rPr lang="en-US" altLang="en-US" sz="1400"/>
              <a:pPr eaLnBrk="1" hangingPunct="1"/>
              <a:t>52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4D00717F-8F35-406B-A1AD-EC67BAF8F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2.6 Definite Loops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DF3085CB-0736-4C49-B4A6-053D13B581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for </a:t>
            </a:r>
            <a:r>
              <a:rPr lang="en-US" altLang="en-US" sz="7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[0,1,2,3]: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 (</a:t>
            </a:r>
            <a:r>
              <a:rPr lang="en-US" altLang="en-US" sz="7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for odd in [1, 3, 5, 7]: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print(odd*odd)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&gt;&gt;&gt; </a:t>
            </a:r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5502E6A4-2720-41BF-9384-80768ACA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F2F66F8-1B64-497A-B796-0143B6C8FFC6}" type="slidenum">
              <a:rPr lang="en-US" altLang="en-US" sz="1400"/>
              <a:pPr eaLnBrk="1" hangingPunct="1"/>
              <a:t>53</a:t>
            </a:fld>
            <a:endParaRPr lang="en-US" altLang="en-US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A647B68D-F1B5-4539-BFFA-3355B1175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2.6 Definite Loops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E2E384FD-33F2-4A41-8661-2D1ECFAD0B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chaos.py, what did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range(10)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do?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list(range(10))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1, 2, 3, 4, 5, 6, 7, 8, 9]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built-in Python function that generates a sequence of numbers, starting with 0.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built-in Python function that turns the sequence into an explicit list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body of the loop executes 10 times.</a:t>
            </a:r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FBB4F3BE-DA08-4B9B-9391-BDF864E0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F317A1C-7A1B-4EE9-AA63-3A80B5E28522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78B34700-D25D-40EB-BA0C-AE22673ED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2.6 Definite Loops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187DBCD4-EAF2-484C-8C81-D2563B17C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loops alter the flow of program execution, so they are referred to as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1B299411-3DB4-4C69-B1B5-6483B24C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042D57E-E86D-4395-B973-C7EBB4DA0089}" type="slidenum">
              <a:rPr lang="en-US" altLang="en-US" sz="1400"/>
              <a:pPr eaLnBrk="1" hangingPunct="1"/>
              <a:t>55</a:t>
            </a:fld>
            <a:endParaRPr lang="en-US" altLang="en-US" sz="1400"/>
          </a:p>
        </p:txBody>
      </p:sp>
      <p:pic>
        <p:nvPicPr>
          <p:cNvPr id="137220" name="Picture 4" descr="C:\Documents and Settings\Terry\My Documents\Teaching\W04\CS 120\Textbook\Figures\forloop.png">
            <a:extLst>
              <a:ext uri="{FF2B5EF4-FFF2-40B4-BE49-F238E27FC236}">
                <a16:creationId xmlns:a16="http://schemas.microsoft.com/office/drawing/2014/main" id="{0E19A3F7-D79A-4A77-9A0B-2E6B01AE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28765"/>
            <a:ext cx="21558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78B34700-D25D-40EB-BA0C-AE22673ED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2.6 Definite Loops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187DBCD4-EAF2-484C-8C81-D2563B17C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do something in your program a certain number of times, use a for loop with a suitable range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&lt;variable&gt; in range (&lt;expr&gt;) :</a:t>
            </a:r>
          </a:p>
          <a:p>
            <a:pPr marL="0" indent="0">
              <a:buNone/>
            </a:pPr>
            <a:endParaRPr lang="en-US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</a:p>
          <a:p>
            <a:pPr marL="0" indent="0">
              <a:buNone/>
            </a:pPr>
            <a:endParaRPr lang="en-US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1B299411-3DB4-4C69-B1B5-6483B24C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042D57E-E86D-4395-B973-C7EBB4DA0089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145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4E7B5EDD-AAB9-4CD9-BACC-27B35C8D9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2.7 Example: Future Value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ABD6CD8E-450E-41D3-9C3C-42F5C3859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want to develop a program to determine the future value of an investment. </a:t>
            </a:r>
          </a:p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know that money deposited in a bank account earns interest, and this interest accumulates as the years pass. </a:t>
            </a:r>
          </a:p>
          <a:p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will an account be worth ten years from now? </a:t>
            </a:r>
          </a:p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depends on how much money we start with (the principal) and how much interest the account earns. </a:t>
            </a:r>
          </a:p>
          <a:p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principal and the interest rate, a program should be able to calculate the value of the investment ten years into the future.</a:t>
            </a:r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2DFB291D-8C5E-497B-B8A0-60E20EDB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A484DDC-DCF4-49A9-A490-8DDBFB0C4736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bldLvl="2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4E7B5EDD-AAB9-4CD9-BACC-27B35C8D9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2.7 Example: Future Value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ABD6CD8E-450E-41D3-9C3C-42F5C3859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deposited in a bank account earns interest.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will the account be worth 10 years from now?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principal, interest rate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value of the investment in 10 years</a:t>
            </a:r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2DFB291D-8C5E-497B-B8A0-60E20EDB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A484DDC-DCF4-49A9-A490-8DDBFB0C4736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58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bldLvl="2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E204FC7F-771C-47CC-B4BD-28CEB1473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2.7 Example: Future Value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A66655F5-6777-45D2-B961-9C47DE8A2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enters the initial amount to invest,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principal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enters an annual percentage rate,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interest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specifications can be represented like this …</a:t>
            </a:r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0DC7D88B-3EE0-4114-8E64-F66069D9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3ECF764-D1A0-4706-84F6-3543C52A3160}" type="slidenum">
              <a:rPr lang="en-US" altLang="en-US" sz="1400"/>
              <a:pPr eaLnBrk="1" hangingPunct="1"/>
              <a:t>59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8CEB019B-79DF-40BE-A0CD-4E2F8644A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600" dirty="0"/>
              <a:t>2.1 The Software Development Process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7FFA05D3-88A9-40B1-AFD8-548384480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Design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the overall structure of the program.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the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program gets worked out.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choose or develop your own algorithm that meets the specifications.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AFCDAE8C-9521-47C7-AD69-0D3D40BA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34BCBD0-2394-4822-BE3C-C23EB3D4A8AF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FE8ED2F8-0C4D-4D23-96EE-DD704DC69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2.7 Example: Future Value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B311990A-D775-4BCE-AB65-43045FBD7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Value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principal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amount of money being invested, in dollars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annual percentage rate expressed as a decimal number.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value of the investment 10 years in the future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Relatonship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after one year is given by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(1 +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This needs to be done 10 times.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91B5ED6B-01F6-4265-B6AA-C372305F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E6D6868-E033-4D8E-8503-E5D7CADEDE51}" type="slidenum">
              <a:rPr lang="en-US" altLang="en-US" sz="1400"/>
              <a:pPr eaLnBrk="1" hangingPunct="1"/>
              <a:t>60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16139D17-2AE9-4378-87DB-62D4B154E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2.7 Example: Future Value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4C03BE77-E121-4CA2-B9D6-E02B7E8F9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an introduction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amount of the principal (principal)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annual percentage rate (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10 times: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principal = principal * (1 +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value of principal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0FEE2CA8-EE22-4299-BA1A-50438131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8D0C920-8BB1-4C77-8689-796EFB39D66E}" type="slidenum">
              <a:rPr lang="en-US" altLang="en-US" sz="1400"/>
              <a:pPr eaLnBrk="1" hangingPunct="1"/>
              <a:t>61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ADC34715-70E2-4576-80F8-54AF48A9C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2.7 Example: Future Value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DCB73D64-7F09-471C-8BE6-4B0648FE00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line translates to one line of Python (in this case)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an introduction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("This program calculates the future")</a:t>
            </a:r>
            <a:b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("value of a 10-year investment.")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amount of the principal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eval(input("Enter the initial principal: "))</a:t>
            </a:r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4F4723D8-4F0B-4E50-8DC0-15E439C6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1FD1335-E8E5-42EA-8D42-F5E2DE442B13}" type="slidenum">
              <a:rPr lang="en-US" altLang="en-US" sz="1400"/>
              <a:pPr eaLnBrk="1" hangingPunct="1"/>
              <a:t>62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2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EA1317DB-187E-4231-8E51-FFC4A2B5E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2.7 Example: Future Value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937D0AE3-16D9-4B33-82AB-5A13C6EAD2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annual percentage rate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eval(input("Enter the annual interest rate: "))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10 times: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range(10):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principal = principal * (1 +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= principal * (1 + </a:t>
            </a:r>
            <a:r>
              <a:rPr lang="en-US" alt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value of the principal at the end of 10 years</a:t>
            </a:r>
            <a:b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("The value in 10 years is:", principal)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A52E2884-CF5E-4C48-BD88-BC498D01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E16F131-95CB-48B7-872E-01F3609B362D}" type="slidenum">
              <a:rPr lang="en-US" altLang="en-US" sz="1400"/>
              <a:pPr eaLnBrk="1" hangingPunct="1"/>
              <a:t>63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2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F57E1CE2-EED6-4A3D-B6A0-14E0A1F8E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2.7 Example: Future Value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39AA05D6-B803-4193-A98D-7DEFF6D45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futval.py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  A program to compute the value of an investment  carried 10 years into the future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5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5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print("This program calculates the future value of a 10-year investment.")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5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principal = eval(input("Enter the initial principal: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5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5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en-US" sz="5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eval(input("Enter the annual interest rate: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5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en-US" sz="5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5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range(10):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5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principal = principal * (1 + </a:t>
            </a:r>
            <a:r>
              <a:rPr lang="en-US" altLang="en-US" sz="5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en-US" sz="5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5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5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("The value in 10 years is:", principal)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5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4AF267A8-EFF3-45F5-B1E4-82568DD6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483154E-A91C-4B9C-ACA8-CBBA04975104}" type="slidenum">
              <a:rPr lang="en-US" altLang="en-US" sz="1400"/>
              <a:pPr eaLnBrk="1" hangingPunct="1"/>
              <a:t>64</a:t>
            </a:fld>
            <a:endParaRPr lang="en-US" altLang="en-US"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id="{0E8FEA34-04F3-4C8B-8EED-7B84D2F25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2.7 Example: Future Value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F124152A-5F72-4E6B-98A2-084C48E6DD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calculates the future value of a 10-year investment.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initial principal: 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annual interest rate: .03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in 10 years is: 134.391637934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calculates the future value of a 10-year investment.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initial principal: 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annual interest rate: .10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in 10 years is: 259.37424601</a:t>
            </a:r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00B7984C-37BB-4EDC-B3AB-E28DE6D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1472B0-BC21-47E3-8A6D-6F07D1DD1B74}" type="slidenum">
              <a:rPr lang="en-US" altLang="en-US" sz="1400"/>
              <a:pPr eaLnBrk="1" hangingPunct="1"/>
              <a:t>65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0232A-ECE7-4C73-A7C7-911A46BC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Homework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A0A5B-B9B9-4B55-A017-6BF244C9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you have an investment plan where you invest a certain fixed amount every year. Modify class example of </a:t>
            </a:r>
            <a:r>
              <a:rPr lang="en-US" sz="2600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value </a:t>
            </a:r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total accumulation of your investment. </a:t>
            </a:r>
          </a:p>
          <a:p>
            <a:pPr algn="l"/>
            <a:r>
              <a:rPr lang="en-US" sz="2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inputs to the program will be the amount to invest each year, the interest rate, and the number of years for the investment.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7A438A-EBDA-4593-AA8D-63EA8BA1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57C-A129-4A68-A9EF-CFACA258F80E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0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86BA7289-537B-446D-AAD5-F0E9A95F9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600" dirty="0"/>
              <a:t>2.1 The Software Development Process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5F5E4A4-FA68-4272-BBAA-BBBC0EED8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Design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the design into a computer language.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course we will use Python.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78B16A9C-8B35-41DC-94F1-0E9D1FCD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BF1247A-C4EC-423F-9049-AE8D6491E4E6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A7D04456-7F56-4781-B206-C36C23256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600" dirty="0"/>
              <a:t>2.1 The Software Development Process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005316B-5BE4-453C-9B92-C8CF76F88A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Test/Debug the Program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out your program to see if it worked.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any errors (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they need to be located and fixed. This process is called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goal is to find errors, so try everything that might “break” your program!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2F8CF515-5E33-4AE4-8B56-3436A171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4E51DD4-C5CA-42B4-8B76-A31FC0B4E2B8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915FB63C-9789-4721-AC03-3AF1190CD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Software Development Process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6ACDF2F-5E93-43A6-941F-0FED9DFE05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Program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developing the program in response to the needs of your users.</a:t>
            </a:r>
          </a:p>
          <a:p>
            <a:pPr lvl="1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real world, most programs are never completely finished – they evolve over time.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6EB2082E-410E-4FB1-AD34-B0B7F29C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6995033-E1CE-4395-BF2D-6DB71AFBD21E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2" autoUpdateAnimBg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2083</TotalTime>
  <Words>3498</Words>
  <Application>Microsoft Office PowerPoint</Application>
  <PresentationFormat>全屏显示(4:3)</PresentationFormat>
  <Paragraphs>462</Paragraphs>
  <Slides>66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4" baseType="lpstr">
      <vt:lpstr>Fd1234-Identity-H</vt:lpstr>
      <vt:lpstr>Arial</vt:lpstr>
      <vt:lpstr>Calibri</vt:lpstr>
      <vt:lpstr>Calibri Light</vt:lpstr>
      <vt:lpstr>Tahoma</vt:lpstr>
      <vt:lpstr>Times New Roman</vt:lpstr>
      <vt:lpstr>Wingdings</vt:lpstr>
      <vt:lpstr>回顾</vt:lpstr>
      <vt:lpstr>Python Programming: An Introduction to Computer Science</vt:lpstr>
      <vt:lpstr>Objectives</vt:lpstr>
      <vt:lpstr>2.1 The Software Development Process</vt:lpstr>
      <vt:lpstr>2.1 The Software Development Process</vt:lpstr>
      <vt:lpstr>2.1 The Software Development Process</vt:lpstr>
      <vt:lpstr>2.1 The Software Development Process</vt:lpstr>
      <vt:lpstr>2.1 The Software Development Process</vt:lpstr>
      <vt:lpstr>2.1 The Software Development Process</vt:lpstr>
      <vt:lpstr>The Software Development Process</vt:lpstr>
      <vt:lpstr>Class Example Program:</vt:lpstr>
      <vt:lpstr>Class Example Program:</vt:lpstr>
      <vt:lpstr>Class Example Program</vt:lpstr>
      <vt:lpstr>Class Example Program</vt:lpstr>
      <vt:lpstr>Class Example Program</vt:lpstr>
      <vt:lpstr>Class Example Program</vt:lpstr>
      <vt:lpstr>Class Example Program</vt:lpstr>
      <vt:lpstr>Class practice Program</vt:lpstr>
      <vt:lpstr>PowerPoint 演示文稿</vt:lpstr>
      <vt:lpstr>Homework</vt:lpstr>
      <vt:lpstr>2.3 Elements of Programs</vt:lpstr>
      <vt:lpstr>2.3 Elements of Programs</vt:lpstr>
      <vt:lpstr>2.3 Elements of Programs</vt:lpstr>
      <vt:lpstr>2.3 Elements of Programs</vt:lpstr>
      <vt:lpstr>2.3 Elements of Programs</vt:lpstr>
      <vt:lpstr>2.3 Elements of Programs</vt:lpstr>
      <vt:lpstr>2.3 Elements of Programs</vt:lpstr>
      <vt:lpstr>2.3 Elements of Programs</vt:lpstr>
      <vt:lpstr>2.3 Elements of Programs</vt:lpstr>
      <vt:lpstr>2.4 Output Statements</vt:lpstr>
      <vt:lpstr>2.4 Output Statements</vt:lpstr>
      <vt:lpstr>2.4 Output Statements</vt:lpstr>
      <vt:lpstr>2.4 Output Statements</vt:lpstr>
      <vt:lpstr>Class practice problem</vt:lpstr>
      <vt:lpstr>Homework</vt:lpstr>
      <vt:lpstr>2.5 Assignment Statements</vt:lpstr>
      <vt:lpstr>2.5 Assignment Statements</vt:lpstr>
      <vt:lpstr>2.5 Assignment Statements</vt:lpstr>
      <vt:lpstr>2.5 Assignment Statements</vt:lpstr>
      <vt:lpstr>2.5 Assignment Statements</vt:lpstr>
      <vt:lpstr>2.5 Assignment Statements</vt:lpstr>
      <vt:lpstr>2.5 Assignment Statements</vt:lpstr>
      <vt:lpstr>2.5 Assignment Statements</vt:lpstr>
      <vt:lpstr>2.5 Assignment Statements</vt:lpstr>
      <vt:lpstr>2.5 Assignment Statements</vt:lpstr>
      <vt:lpstr>Class example: Swap two values</vt:lpstr>
      <vt:lpstr>Class example: Swap two values</vt:lpstr>
      <vt:lpstr>Class example: Swap two values</vt:lpstr>
      <vt:lpstr>Class example</vt:lpstr>
      <vt:lpstr>Class example </vt:lpstr>
      <vt:lpstr>Practice example </vt:lpstr>
      <vt:lpstr>2.6 Definite Loops</vt:lpstr>
      <vt:lpstr>2.6 Definite Loops</vt:lpstr>
      <vt:lpstr>2.6 Definite Loops</vt:lpstr>
      <vt:lpstr>2.6 Definite Loops</vt:lpstr>
      <vt:lpstr>2.6 Definite Loops</vt:lpstr>
      <vt:lpstr>2.6 Definite Loops</vt:lpstr>
      <vt:lpstr>2.7 Example: Future Value</vt:lpstr>
      <vt:lpstr>2.7 Example: Future Value</vt:lpstr>
      <vt:lpstr>2.7 Example: Future Value</vt:lpstr>
      <vt:lpstr>2.7 Example: Future Value</vt:lpstr>
      <vt:lpstr>2.7 Example: Future Value</vt:lpstr>
      <vt:lpstr>2.7 Example: Future Value</vt:lpstr>
      <vt:lpstr>2.7 Example: Future Value</vt:lpstr>
      <vt:lpstr>2.7 Example: Future Value</vt:lpstr>
      <vt:lpstr>2.7 Example: Future Value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Terry Letsche</dc:creator>
  <cp:lastModifiedBy>weizhong tian</cp:lastModifiedBy>
  <cp:revision>38</cp:revision>
  <cp:lastPrinted>1601-01-01T00:00:00Z</cp:lastPrinted>
  <dcterms:created xsi:type="dcterms:W3CDTF">2004-01-07T18:09:35Z</dcterms:created>
  <dcterms:modified xsi:type="dcterms:W3CDTF">2021-08-16T23:44:14Z</dcterms:modified>
</cp:coreProperties>
</file>