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04" r:id="rId4"/>
    <p:sldId id="305" r:id="rId5"/>
    <p:sldId id="259" r:id="rId6"/>
    <p:sldId id="261" r:id="rId7"/>
    <p:sldId id="262" r:id="rId8"/>
    <p:sldId id="263" r:id="rId9"/>
    <p:sldId id="264" r:id="rId10"/>
    <p:sldId id="307" r:id="rId11"/>
    <p:sldId id="265" r:id="rId12"/>
    <p:sldId id="306" r:id="rId13"/>
    <p:sldId id="266" r:id="rId14"/>
    <p:sldId id="308" r:id="rId15"/>
    <p:sldId id="326" r:id="rId16"/>
    <p:sldId id="309" r:id="rId17"/>
    <p:sldId id="310" r:id="rId18"/>
    <p:sldId id="311" r:id="rId19"/>
    <p:sldId id="312" r:id="rId20"/>
    <p:sldId id="313" r:id="rId21"/>
    <p:sldId id="268" r:id="rId22"/>
    <p:sldId id="269" r:id="rId23"/>
    <p:sldId id="270" r:id="rId24"/>
    <p:sldId id="271" r:id="rId25"/>
    <p:sldId id="272" r:id="rId26"/>
    <p:sldId id="314" r:id="rId27"/>
    <p:sldId id="316" r:id="rId28"/>
    <p:sldId id="315" r:id="rId29"/>
    <p:sldId id="317" r:id="rId30"/>
    <p:sldId id="318" r:id="rId31"/>
    <p:sldId id="319" r:id="rId32"/>
    <p:sldId id="321" r:id="rId33"/>
    <p:sldId id="320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325" r:id="rId45"/>
    <p:sldId id="285" r:id="rId46"/>
    <p:sldId id="286" r:id="rId47"/>
    <p:sldId id="322" r:id="rId48"/>
    <p:sldId id="323" r:id="rId49"/>
    <p:sldId id="324" r:id="rId50"/>
    <p:sldId id="287" r:id="rId51"/>
    <p:sldId id="288" r:id="rId52"/>
    <p:sldId id="303" r:id="rId53"/>
    <p:sldId id="289" r:id="rId54"/>
    <p:sldId id="290" r:id="rId55"/>
    <p:sldId id="291" r:id="rId56"/>
    <p:sldId id="293" r:id="rId5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7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064AD56-2BE8-4CDA-811A-B704325273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2ED0C9D-0675-4101-9406-1214793CEC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A9055DB5-33DE-45F2-816B-622E3F7376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9D157FE9-D712-4D33-9BCC-E011B55004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C283151-41D7-434A-9BA7-232C27F00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13C5C6D-C514-49DA-8A04-27DBCDAA35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F1742FD-3DCB-4650-ACBE-77774E86EE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1FA8A0-754E-47F1-AD7F-CBF2CDE9A5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C019EEB-7972-4D83-B408-47ECDD4742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DFB58DF-F53E-43DA-9F71-F0F1D31105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8FE353C-F433-487D-ABB4-88BB24793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i="0"/>
            </a:lvl1pPr>
          </a:lstStyle>
          <a:p>
            <a:fld id="{DBC46968-1DD4-46C3-B079-57BD538CD5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070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2572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16556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90238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8133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84337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3191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50871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5489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64826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77465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38CF2A-7978-4E6B-A446-D2665FB5831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1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7C9ABBE7-660A-4F9D-A44E-40477FE0BF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Python Programming:</a:t>
            </a:r>
            <a:br>
              <a:rPr lang="en-US" altLang="en-US"/>
            </a:br>
            <a:r>
              <a:rPr lang="en-US" altLang="en-US"/>
              <a:t>An Introduction to</a:t>
            </a:r>
            <a:br>
              <a:rPr lang="en-US" altLang="en-US"/>
            </a:br>
            <a:r>
              <a:rPr lang="en-US" altLang="en-US"/>
              <a:t>Computer Science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5131BF5-2288-4125-9084-12CE2FECE7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Chapter 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Computing with Numbers</a:t>
            </a:r>
          </a:p>
        </p:txBody>
      </p:sp>
      <p:sp>
        <p:nvSpPr>
          <p:cNvPr id="4099" name="Rectangle 16">
            <a:extLst>
              <a:ext uri="{FF2B5EF4-FFF2-40B4-BE49-F238E27FC236}">
                <a16:creationId xmlns:a16="http://schemas.microsoft.com/office/drawing/2014/main" id="{26674444-2376-4544-9708-753C50734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CFB0B04-285B-4D3A-A2F5-1B9BAEF9B604}" type="slidenum">
              <a:rPr lang="en-US" altLang="en-US" sz="1400" i="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 i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7EB6FB-FC02-4228-9FB2-5F11FBF3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50B850-D867-4B6E-9FB2-571E2A97F94E}"/>
              </a:ext>
            </a:extLst>
          </p:cNvPr>
          <p:cNvSpPr txBox="1"/>
          <p:nvPr/>
        </p:nvSpPr>
        <p:spPr>
          <a:xfrm>
            <a:off x="914400" y="1905000"/>
            <a:ext cx="7772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value's data type determines what operations can be used on it. Python supports the usual mathematical operations on numbers.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C543AB-F382-4D70-AA60-1DD0E13E4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eaLnBrk="1" hangingPunct="1"/>
            <a:r>
              <a:rPr lang="en-US" altLang="en-US" dirty="0"/>
              <a:t>3.1 Numeric Data Types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15107C-817D-44B6-AA12-F3BD4E43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38" y="3163393"/>
            <a:ext cx="6244244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7F2E416B-9215-4EF4-8701-6777D5D5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3.1 Numeric Data Types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B95659D9-6203-4A30-885B-1C75A70F6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</a:t>
            </a:r>
            <a:r>
              <a:rPr lang="en-US" altLang="en-US" sz="3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</a:t>
            </a:r>
            <a:r>
              <a:rPr lang="en-US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operations on </a:t>
            </a:r>
            <a:r>
              <a:rPr lang="en-US" alt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floats (</a:t>
            </a:r>
            <a:r>
              <a:rPr lang="en-US" alt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for /).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3.0+4.0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3+4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3.0*4.0           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type for each of them, 3.0*4.0 and 3*4?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3*4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EAE81CCB-EE02-41D2-93D9-77D1BD80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C8D1F53-584D-4A06-9AA8-7D630E44A668}" type="slidenum">
              <a:rPr lang="en-US" altLang="en-US" sz="1400" i="0"/>
              <a:pPr eaLnBrk="1" hangingPunct="1"/>
              <a:t>11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E1AF6-189F-41BC-8209-D8ED8201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2B49C-A09B-4027-B438-617664B92EC7}"/>
              </a:ext>
            </a:extLst>
          </p:cNvPr>
          <p:cNvSpPr txBox="1"/>
          <p:nvPr/>
        </p:nvSpPr>
        <p:spPr>
          <a:xfrm>
            <a:off x="990600" y="205740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10.0/3.0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3.3333333333333335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10/3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3.3333333333333335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 //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10.0 // 3.0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10//3?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10.0//3, and 10//3.0?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832D861-C55F-4B7F-9EC0-17A2D338F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eaLnBrk="1" hangingPunct="1"/>
            <a:r>
              <a:rPr lang="en-US" altLang="en-US" dirty="0"/>
              <a:t>3.1 Numeric Data Types</a:t>
            </a:r>
          </a:p>
        </p:txBody>
      </p:sp>
    </p:spTree>
    <p:extLst>
      <p:ext uri="{BB962C8B-B14F-4D97-AF65-F5344CB8AC3E}">
        <p14:creationId xmlns:p14="http://schemas.microsoft.com/office/powerpoint/2010/main" val="31862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9CA83845-63DE-4924-8B46-6967B094D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3.1 Numeric Data Types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EEEAC8-772B-4BBD-A2BC-EED5D17D38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979369"/>
            <a:ext cx="7812087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division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a whole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10//3 = 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10%3 = 1 is the remainder of the integer division of 10 by 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(a/b)(b) + (</a:t>
            </a:r>
            <a:r>
              <a:rPr lang="en-US" alt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35DC5EEE-7A33-439F-AE08-92D53FD9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9E3D7-C453-478F-9433-139E66D5D543}" type="slidenum">
              <a:rPr lang="en-US" altLang="en-US" sz="1400" i="0"/>
              <a:pPr eaLnBrk="1" hangingPunct="1"/>
              <a:t>13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C7B4C-9A9A-4396-987A-5EF8E85C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62299-3155-4898-9492-17715CE3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Autofit/>
          </a:bodyPr>
          <a:lstStyle/>
          <a:p>
            <a:pPr algn="l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result of evaluating each expression. Indicate its type (int or float). If the expression is illegal, explain why.</a:t>
            </a:r>
          </a:p>
          <a:p>
            <a:pPr algn="l"/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4.0/10.0 + 3.5*2</a:t>
            </a:r>
          </a:p>
          <a:p>
            <a:pPr algn="l"/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10 % 4 + 6 / 2</a:t>
            </a:r>
          </a:p>
          <a:p>
            <a:pPr algn="l"/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 (4 - 20 // 3)** 3</a:t>
            </a:r>
          </a:p>
          <a:p>
            <a:pPr algn="l"/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 (4.5 - 5.0) + 7 *3</a:t>
            </a:r>
          </a:p>
          <a:p>
            <a:pPr algn="l"/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10 // 3 + 10% 3</a:t>
            </a:r>
          </a:p>
          <a:p>
            <a:pPr algn="l"/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** 3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4D7EC0-1E22-472C-8200-96674FBB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229A5CC-E954-4C2E-921E-C6579B5038B6}"/>
              </a:ext>
            </a:extLst>
          </p:cNvPr>
          <p:cNvSpPr txBox="1">
            <a:spLocks/>
          </p:cNvSpPr>
          <p:nvPr/>
        </p:nvSpPr>
        <p:spPr>
          <a:xfrm>
            <a:off x="4724400" y="3048000"/>
            <a:ext cx="4114800" cy="3124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4.0/10.0 + 3.5*2=7.4, float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10 % 4 + 6 / 2=5, int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 (4 - 20 // 3)** 3=8, int</a:t>
            </a:r>
          </a:p>
          <a:p>
            <a:r>
              <a:rPr lang="en-US" sz="2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 (4.5 - 5.0) + 7 *3 illegal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10 // 3 + 10% 3=11, int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** 3=27, int</a:t>
            </a:r>
          </a:p>
        </p:txBody>
      </p:sp>
    </p:spTree>
    <p:extLst>
      <p:ext uri="{BB962C8B-B14F-4D97-AF65-F5344CB8AC3E}">
        <p14:creationId xmlns:p14="http://schemas.microsoft.com/office/powerpoint/2010/main" val="17751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269A-F7C3-4DC4-964B-BED57D8F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8F184-3A83-474B-8227-D4DD48EA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a program to calculate the volume and surface area of a sphere from its radius, given as input. Here are some formulas that might be useful:</a:t>
            </a:r>
          </a:p>
          <a:p>
            <a:pPr algn="l"/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59A2AA-0F2E-44D8-9A54-94E3C0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CA8999-7142-4D42-9E5E-1824B36A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124200"/>
            <a:ext cx="2314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7217-A480-40EB-98D3-0C16ADEE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Type Conversions and Rounding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3AA6D-17EF-4DED-9B4B-DC19CC4F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converting a float to an int is a dangerous step, because some information (the fractional part) will be lost.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mixed-typed expressions, Python will automatically convert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floats and perform floating-point operations to produce a float result.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C8D8A-9A5E-4667-8296-04D34349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48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7217-A480-40EB-98D3-0C16ADEE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Type Conversions and Rounding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3AA6D-17EF-4DED-9B4B-DC19CC4F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</a:t>
            </a:r>
          </a:p>
          <a:p>
            <a:pPr algn="l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int (4.5)</a:t>
            </a:r>
          </a:p>
          <a:p>
            <a:pPr algn="l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int (3.9)</a:t>
            </a:r>
          </a:p>
          <a:p>
            <a:pPr algn="l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float (4)</a:t>
            </a:r>
          </a:p>
          <a:p>
            <a:pPr algn="l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float (4.5)</a:t>
            </a:r>
          </a:p>
          <a:p>
            <a:pPr algn="l"/>
            <a:endParaRPr lang="en-US" sz="2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float(int(4.5))? Will we get 4.5? </a:t>
            </a:r>
            <a:endParaRPr lang="en-US" sz="26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C8D8A-9A5E-4667-8296-04D34349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76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7217-A480-40EB-98D3-0C16ADEE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Type Conversions and Rounding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3AA6D-17EF-4DED-9B4B-DC19CC4F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general way of rounding off numbers is to use the built-in round function, which rounds a number to the nearest whole value.</a:t>
            </a:r>
          </a:p>
          <a:p>
            <a:pPr algn="l"/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round (3.14)</a:t>
            </a:r>
          </a:p>
          <a:p>
            <a:pPr algn="l"/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l"/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round (3.5)</a:t>
            </a:r>
          </a:p>
          <a:p>
            <a:pPr algn="l"/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pi = 3.141592653589793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round(pi,3)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C8D8A-9A5E-4667-8296-04D34349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8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7217-A480-40EB-98D3-0C16ADEE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Type Conversions and Rounding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3AA6D-17EF-4DED-9B4B-DC19CC4F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 and float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a secure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getting numeric data from users.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the class change.py program, we do the following test.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change()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Counter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enter the count of each coin type.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Quarters: 1.5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Dimes: 3.5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Nickels: 4.5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Pennies: 0.23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value of your change is 0.9523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C8D8A-9A5E-4667-8296-04D34349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0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663CAE2E-40F1-4008-8EAB-05AA7DE04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40434D0-9A09-4493-B351-4B95E874F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concept of data types.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familiar with the basic numeric data types in Python.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fundamental principles of how numbers are represented on a computer.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use the Python math library.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read and write programs that process numerical data.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BED6865A-8D1D-4F14-84F8-E91EBBC6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7F9AD18-5DB8-488D-B2E2-A65AD5D2CAED}" type="slidenum">
              <a:rPr lang="en-US" altLang="en-US" sz="1400" i="0"/>
              <a:pPr eaLnBrk="1" hangingPunct="1"/>
              <a:t>2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7217-A480-40EB-98D3-0C16ADEE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Type Conversions and Rounding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3AA6D-17EF-4DED-9B4B-DC19CC4F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269066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following change by using int function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quarters = int (input ("Quarters: ") 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dimes = int (input ("Dimes: ") 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nickels = int (input ("Nickels: ") 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pennies = int (input ("Pennies: ") )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C8D8A-9A5E-4667-8296-04D34349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32B9-2FE7-4D51-9427-9FAF3C7F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1" y="3657600"/>
            <a:ext cx="7086600" cy="211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61A33F33-9F69-4833-AB35-FD4F81005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3.3 Using the Math Library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56B935E-A246-4540-B922-73F8C136D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(+, -, *, /, //, **, %, abs), we have lots of other math functions available in a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library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module with some useful definitions/functions.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739B6DEF-AB4F-4300-815F-CE07C152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1477A33-3BE4-48CD-BD02-1F017A4425B6}" type="slidenum">
              <a:rPr lang="en-US" altLang="en-US" sz="1400" i="0"/>
              <a:pPr eaLnBrk="1" hangingPunct="1"/>
              <a:t>21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3C9C1B1C-60A1-47EA-BB98-03A97AB5C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3.3 Using the Math Library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7A2167F-943E-4D86-9389-00906C09C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example:</a:t>
            </a:r>
          </a:p>
          <a:p>
            <a:pPr mar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write a program to compute the roots of a quadratic equation!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part of this we don’t know how to do is find a square root… but it’s in the math library!</a:t>
            </a:r>
          </a:p>
        </p:txBody>
      </p:sp>
      <p:sp>
        <p:nvSpPr>
          <p:cNvPr id="1028" name="Slide Number Placeholder 5">
            <a:extLst>
              <a:ext uri="{FF2B5EF4-FFF2-40B4-BE49-F238E27FC236}">
                <a16:creationId xmlns:a16="http://schemas.microsoft.com/office/drawing/2014/main" id="{98A30B4C-011A-407A-BDE6-BDB7B5CF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581B4BA-BF73-4E79-8965-239E316FCB28}" type="slidenum">
              <a:rPr lang="en-US" altLang="en-US" sz="1400" i="0"/>
              <a:pPr eaLnBrk="1" hangingPunct="1"/>
              <a:t>22</a:t>
            </a:fld>
            <a:endParaRPr lang="en-US" altLang="en-US" sz="1400" i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8DEDC6CB-D0B5-4463-B8DE-3A42C4CB3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92556"/>
              </p:ext>
            </p:extLst>
          </p:nvPr>
        </p:nvGraphicFramePr>
        <p:xfrm>
          <a:off x="3314700" y="3124200"/>
          <a:ext cx="2514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218960" imgH="444240" progId="Equation.DSMT4">
                  <p:embed/>
                </p:oleObj>
              </mc:Choice>
              <mc:Fallback>
                <p:oleObj name="Equation" r:id="rId3" imgW="1218960" imgH="444240" progId="Equation.DSMT4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8DEDC6CB-D0B5-4463-B8DE-3A42C4CB3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124200"/>
                        <a:ext cx="2514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4E93252B-4AB8-4618-BF4D-35AA93D9D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3.3 Using the Math Library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3C5DFF9-2172-498A-9550-4B7588044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library, we need to make sure this line is in our program: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library makes whatever functions are defined within it available to the program.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6C025E59-C2C9-4869-86EF-15C3FC19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A8B3E8-43C7-428D-B1A4-5DAD0E0EDF17}" type="slidenum">
              <a:rPr lang="en-US" altLang="en-US" sz="1400" i="0"/>
              <a:pPr eaLnBrk="1" hangingPunct="1"/>
              <a:t>23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7C42EDDF-BBDF-4A66-BDCC-D7E5AC4D1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3.3 Using the Math Library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F55845F-ECAE-411B-9BEF-20A24F39D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sqrt library routine, we need to access it as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 tells Python to use the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found in the math library module.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root, we can do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discRoot</a:t>
            </a: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(b*b – 4*a*c)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C8FADCB-6001-4CD7-9D9B-75D34E57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2F1F80-27B5-4CC5-82AC-07E0F34EC016}" type="slidenum">
              <a:rPr lang="en-US" altLang="en-US" sz="1400" i="0"/>
              <a:pPr eaLnBrk="1" hangingPunct="1"/>
              <a:t>24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3F094FF7-94F9-4082-BE3D-A29126E82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3.3 Using the Math Library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58F9C6C6-B383-4E55-A4D6-C051D492D3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print("This program finds the real solutions to a quadratic")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a, b, c = eval(input("Please enter the coefficients (a, b, c):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discRoot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root1 = (-b +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discRoot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root2 = (-b -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discRoot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print("The solutions are:", root1, root2 )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0BFFBC81-1207-4A29-9C4F-2D75A856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349E40F-BB43-4C6B-9A15-C39EC3D35D9B}" type="slidenum">
              <a:rPr lang="en-US" altLang="en-US" sz="1400" i="0"/>
              <a:pPr eaLnBrk="1" hangingPunct="1"/>
              <a:t>25</a:t>
            </a:fld>
            <a:endParaRPr lang="en-US" altLang="en-US" sz="1400" i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A2FB54-A3BC-4E1A-933A-AC25076D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4" y="4577786"/>
            <a:ext cx="7543799" cy="182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59A5714F-079B-4CF3-8A5A-3560434DE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3.3 Using the Math Library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1593FAF9-6FC8-4E83-8CE4-35B286552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an error if it do not have real solutions.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finds the real solutions to a quadratic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enter the coefficients (a, b, c): 1, 2,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"&lt;pyshell#26&gt;", line 1, in -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"C:\Documents and Settings\Terry\My Documents\Teaching\W04\CS 120\Textbook\code\chapter3\quadratic.py", line 14, in 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discRoot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 domain error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93D2EFE6-0C7E-4B09-B940-B767563B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B48E6AC-6E05-4B89-9824-A7BE5C0F59F2}" type="slidenum">
              <a:rPr lang="en-US" altLang="en-US" sz="1400" i="0"/>
              <a:pPr eaLnBrk="1" hangingPunct="1"/>
              <a:t>26</a:t>
            </a:fld>
            <a:endParaRPr lang="en-US" altLang="en-US" sz="1400" i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8BFDE2-2A2D-4A85-A2E1-47FF292FF62D}"/>
              </a:ext>
            </a:extLst>
          </p:cNvPr>
          <p:cNvSpPr txBox="1"/>
          <p:nvPr/>
        </p:nvSpPr>
        <p:spPr>
          <a:xfrm>
            <a:off x="4267200" y="5456554"/>
            <a:ext cx="502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= 1, b = 2, c = 3, then we are trying to take the square root of a negative number!</a:t>
            </a:r>
          </a:p>
        </p:txBody>
      </p:sp>
    </p:spTree>
    <p:extLst>
      <p:ext uri="{BB962C8B-B14F-4D97-AF65-F5344CB8AC3E}">
        <p14:creationId xmlns:p14="http://schemas.microsoft.com/office/powerpoint/2010/main" val="32564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81444E7B-96BD-4F7B-A1B9-B50EBDA2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3.3 Using the Math Library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79C823-D8CE-450A-9767-9BB0B2201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if your program requires a common mathematical function, the math library is the first place to look.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B76AAE91-88AD-4D89-9E32-1E85B08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D8606-CCCB-4233-80FE-121A6D14912F}" type="slidenum">
              <a:rPr lang="en-US" altLang="en-US" sz="1400" i="0"/>
              <a:pPr eaLnBrk="1" hangingPunct="1"/>
              <a:t>27</a:t>
            </a:fld>
            <a:endParaRPr lang="en-US" altLang="en-US" sz="1400" i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9E13E-C85F-4571-9614-A3B79CE5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87" y="2781237"/>
            <a:ext cx="7291026" cy="38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81444E7B-96BD-4F7B-A1B9-B50EBDA2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79C823-D8CE-450A-9767-9BB0B2201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accepts two points (see previous problem) and determines the distance between them.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B76AAE91-88AD-4D89-9E32-1E85B08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D8606-CCCB-4233-80FE-121A6D14912F}" type="slidenum">
              <a:rPr lang="en-US" altLang="en-US" sz="1400" i="0"/>
              <a:pPr eaLnBrk="1" hangingPunct="1"/>
              <a:t>28</a:t>
            </a:fld>
            <a:endParaRPr lang="en-US" altLang="en-US" sz="1400" i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AD2CF6-527D-4BFD-BFC2-24413993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90800"/>
            <a:ext cx="44958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81444E7B-96BD-4F7B-A1B9-B50EBDA2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79C823-D8CE-450A-9767-9BB0B2201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use the function</a:t>
            </a: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eval(in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put(“Please enter the point (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)”)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two points.</a:t>
            </a:r>
          </a:p>
          <a:p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borrow the build in function, sqrt, or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B76AAE91-88AD-4D89-9E32-1E85B08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D8606-CCCB-4233-80FE-121A6D14912F}" type="slidenum">
              <a:rPr lang="en-US" altLang="en-US" sz="1400" i="0"/>
              <a:pPr eaLnBrk="1" hangingPunct="1"/>
              <a:t>29</a:t>
            </a:fld>
            <a:endParaRPr lang="en-US" altLang="en-US" sz="1400" i="0"/>
          </a:p>
        </p:txBody>
      </p:sp>
    </p:spTree>
    <p:extLst>
      <p:ext uri="{BB962C8B-B14F-4D97-AF65-F5344CB8AC3E}">
        <p14:creationId xmlns:p14="http://schemas.microsoft.com/office/powerpoint/2010/main" val="21468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DBCFA06B-EBDF-4ADF-B565-EE39793A3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3.1 Numeric Data Types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82E0CEE-3768-47E7-B0F2-68BFCA2F3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that is stored and manipulated  by computers programs is referred to as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following example:</a:t>
            </a:r>
          </a:p>
          <a:p>
            <a:pPr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FA5A1A23-2866-469D-B7DB-F86F5030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1C69793-3FF4-4B2D-9B89-A95E6FBB18AB}" type="slidenum">
              <a:rPr lang="en-US" altLang="en-US" sz="1400" i="0"/>
              <a:pPr eaLnBrk="1" hangingPunct="1"/>
              <a:t>3</a:t>
            </a:fld>
            <a:endParaRPr lang="en-US" altLang="en-US" sz="1400" i="0"/>
          </a:p>
        </p:txBody>
      </p:sp>
    </p:spTree>
    <p:extLst>
      <p:ext uri="{BB962C8B-B14F-4D97-AF65-F5344CB8AC3E}">
        <p14:creationId xmlns:p14="http://schemas.microsoft.com/office/powerpoint/2010/main" val="6048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81444E7B-96BD-4F7B-A1B9-B50EBDA2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79C823-D8CE-450A-9767-9BB0B2201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print("This program finds the distance of two points")</a:t>
            </a: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x1,y1= eval(input("Please enter the first point (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"))</a:t>
            </a: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x2,y2= eval(input("Please enter the second point (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"))</a:t>
            </a: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distance =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((x1-x2)**2 +(y1-y2)**2)</a:t>
            </a: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print()</a:t>
            </a: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print("The distance for these two points is :", distance )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B76AAE91-88AD-4D89-9E32-1E85B08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D8606-CCCB-4233-80FE-121A6D14912F}" type="slidenum">
              <a:rPr lang="en-US" altLang="en-US" sz="1400" i="0"/>
              <a:pPr eaLnBrk="1" hangingPunct="1"/>
              <a:t>30</a:t>
            </a:fld>
            <a:endParaRPr lang="en-US" altLang="en-US" sz="1400" i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DF3DDD-11E7-4A30-B5D6-855D729F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44327"/>
            <a:ext cx="7349144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81444E7B-96BD-4F7B-A1B9-B50EBDA2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Practice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79C823-D8CE-450A-9767-9BB0B2201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calculate the area of a triangle given the length of its three sides-a, b, and c-using these formulas:</a:t>
            </a:r>
          </a:p>
          <a:p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B76AAE91-88AD-4D89-9E32-1E85B08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D8606-CCCB-4233-80FE-121A6D14912F}" type="slidenum">
              <a:rPr lang="en-US" altLang="en-US" sz="1400" i="0"/>
              <a:pPr eaLnBrk="1" hangingPunct="1"/>
              <a:t>31</a:t>
            </a:fld>
            <a:endParaRPr lang="en-US" altLang="en-US" sz="1400" i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7D9A45-806B-41AE-99E4-1E5C11C7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00400"/>
            <a:ext cx="3981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17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81444E7B-96BD-4F7B-A1B9-B50EBDA2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Practice problem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B76AAE91-88AD-4D89-9E32-1E85B08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D8606-CCCB-4233-80FE-121A6D14912F}" type="slidenum">
              <a:rPr lang="en-US" altLang="en-US" sz="1400" i="0"/>
              <a:pPr eaLnBrk="1" hangingPunct="1"/>
              <a:t>32</a:t>
            </a:fld>
            <a:endParaRPr lang="en-US" altLang="en-US" sz="1400" i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7D9A45-806B-41AE-99E4-1E5C11C7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28" y="533400"/>
            <a:ext cx="3981450" cy="1466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2979D1-6B01-4338-BABB-70A6C746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5" y="1783244"/>
            <a:ext cx="7543799" cy="31227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F18D4F-DE82-463E-BA87-9A6141480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4" y="4906007"/>
            <a:ext cx="7753350" cy="1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81444E7B-96BD-4F7B-A1B9-B50EBDA2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Homework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79C823-D8CE-450A-9767-9BB0B2201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determine the length of a ladder required to reach a given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leaned against a house. The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ladder are given as inputs. To compute length use the following formulas: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in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radians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for an angle in degrees and</a:t>
            </a:r>
          </a:p>
          <a:p>
            <a:pPr algn="l"/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this formula to convert:</a:t>
            </a:r>
          </a:p>
          <a:p>
            <a:pPr algn="l"/>
            <a:endParaRPr lang="en-US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B76AAE91-88AD-4D89-9E32-1E85B08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D8606-CCCB-4233-80FE-121A6D14912F}" type="slidenum">
              <a:rPr lang="en-US" altLang="en-US" sz="1400" i="0"/>
              <a:pPr eaLnBrk="1" hangingPunct="1"/>
              <a:t>33</a:t>
            </a:fld>
            <a:endParaRPr lang="en-US" altLang="en-US" sz="1400" i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7A5B3C-E78D-42E4-A607-D488A0C1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19400"/>
            <a:ext cx="2628900" cy="904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4AE00F-C310-4D8C-815C-AE7E3631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572000"/>
            <a:ext cx="26479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8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E07D713E-ED1F-48B3-AB8F-8AC480456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5E99B4D-2C73-473C-899E-11A4E180E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mathematics, factorials are often denoted with an exclamation point (!).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of a whole number n is defined 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n(n - 1)(n- 2) ... (1).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you are waiting in a line with five other people. How many ways are there to arrange the six people?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720 -- 720 is the factorial of 6 (abbreviated 6!)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6! = 6*5*4*3*2*1 = 720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80C70401-E38F-40EF-B907-EB3159DA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D746D7-F20E-4FA2-AF73-1CD095C532F2}" type="slidenum">
              <a:rPr lang="en-US" altLang="en-US" sz="1400" i="0"/>
              <a:pPr eaLnBrk="1" hangingPunct="1"/>
              <a:t>34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F0B6C0E4-8381-4DB9-B054-B52818C60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0CF3F83-A652-4D34-A9F4-A496C822E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could we write a Python program to do it?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number to take factorial of,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factorial of n, named as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77C3DE82-8F5D-42C1-AECD-8661BBE8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C86D27-9339-4D65-9A4D-AF0DB02CDA2E}" type="slidenum">
              <a:rPr lang="en-US" altLang="en-US" sz="1400" i="0"/>
              <a:pPr eaLnBrk="1" hangingPunct="1"/>
              <a:t>35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EA041809-45FB-44CD-9BA7-19E36366F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0F68DD4-74E8-47F1-8783-ED3B9E30F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get the idea for the process. 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6! As an example.</a:t>
            </a:r>
          </a:p>
          <a:p>
            <a:pPr eaLnBrk="1" hangingPunct="1"/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did we calculate 6!?</a:t>
            </a: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6*5 = 30</a:t>
            </a: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that 30, and 30 * 4 = 120</a:t>
            </a: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that 120, and 120 * 3 = 360</a:t>
            </a: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that 360, and 360 * 2 = 720</a:t>
            </a: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that 720, and 720 * 1 = 720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9B3A7DE5-E31F-47B8-93AC-66BEA9FE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1FF2C46-F92B-41F7-B02D-6A8BEFD63990}" type="slidenum">
              <a:rPr lang="en-US" altLang="en-US" sz="1400" i="0"/>
              <a:pPr eaLnBrk="1" hangingPunct="1"/>
              <a:t>36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F8BA7C0C-5ABB-4AA6-A5A2-345222A36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E385551-6169-4B06-AD6A-48F90F41C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doing repeated multiplications, and we’re keeping track of the running product.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known as an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we’re building up or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answer in a variable, known as the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 variable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9F24AB3B-DC44-4C96-9023-4A9F40B1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F9A83E0-155A-4D45-B996-EEFCED64F625}" type="slidenum">
              <a:rPr lang="en-US" altLang="en-US" sz="1400" i="0"/>
              <a:pPr eaLnBrk="1" hangingPunct="1"/>
              <a:t>37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BB69A963-3784-489D-A186-765621C24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C017142-6E34-4883-AAAB-B730AAA70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of an accumulator algorithm looks like this: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accumulator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until final result is reached</a:t>
            </a:r>
            <a:b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value of accumulator variable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727BDEEC-C247-41E4-8DD7-6BFD6BA8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76A28F9-7445-4FE6-AF2F-EE6DDAF530C0}" type="slidenum">
              <a:rPr lang="en-US" altLang="en-US" sz="1400" i="0"/>
              <a:pPr eaLnBrk="1" hangingPunct="1"/>
              <a:t>38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EFCF151B-A171-431D-A299-0F7C893A8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4C8689B-D26F-4C5D-A58E-37EDD4337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program:</a:t>
            </a:r>
          </a:p>
          <a:p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= 1</a:t>
            </a:r>
          </a:p>
          <a:p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factor in [6, 5, 4, 3, 2, 1]:</a:t>
            </a:r>
            <a:b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= fact * factor</a:t>
            </a:r>
          </a:p>
          <a:p>
            <a:endParaRPr lang="en-US" alt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BC15CD7B-396F-4512-AF59-926F844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4894AC3-6E35-46AB-8109-BB73ECFFD2AD}" type="slidenum">
              <a:rPr lang="en-US" altLang="en-US" sz="1400" i="0"/>
              <a:pPr eaLnBrk="1" hangingPunct="1"/>
              <a:t>39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D7745-FD88-4A7E-8CEF-E29EB864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2B0731-95EF-4E23-82CC-9F22F674F258}"/>
              </a:ext>
            </a:extLst>
          </p:cNvPr>
          <p:cNvSpPr txBox="1"/>
          <p:nvPr/>
        </p:nvSpPr>
        <p:spPr>
          <a:xfrm>
            <a:off x="304800" y="1722624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def change():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print ("Change Counter")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print 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print ("Please enter the count of each coin type. 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quarters = eval (input ("Quarters: ") 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dimes = eval (input ("Dimes: ") 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nickels = eval (input ("Nickels: ") 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pennies = eval (input ("Pennies: ") 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total = quarters * .25 + dimes * .10 + nickels * .05 + pennies *0.01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print 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print ("The total value of your change is", total)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A90601-0D41-4429-B29F-8B047A7DBDF3}"/>
              </a:ext>
            </a:extLst>
          </p:cNvPr>
          <p:cNvSpPr txBox="1"/>
          <p:nvPr/>
        </p:nvSpPr>
        <p:spPr>
          <a:xfrm>
            <a:off x="5105400" y="2002221"/>
            <a:ext cx="4038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&gt;&gt;&gt; change()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Change Counter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Please enter the count of each coin type.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Quarters: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Dimes: 1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Nickels: 3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Pennies: 1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total value of your change is 0.76</a:t>
            </a:r>
          </a:p>
        </p:txBody>
      </p:sp>
    </p:spTree>
    <p:extLst>
      <p:ext uri="{BB962C8B-B14F-4D97-AF65-F5344CB8AC3E}">
        <p14:creationId xmlns:p14="http://schemas.microsoft.com/office/powerpoint/2010/main" val="3368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60229AB1-C195-466E-8A01-80E83277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552A24-A92B-4380-A976-E192A92B0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did we need to initialize fact to 1?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through the loop, the previous value of fact is used to calculate the next value of fact. By doing the initialization, you know fact will have a value the first time through.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use fact without assigning it a value, what does Python do?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2BD4D501-B5E4-45DC-B8F4-4DEFBDFE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DA0F00F-1C9E-4FC6-8957-F9F93F88C6BF}" type="slidenum">
              <a:rPr lang="en-US" altLang="en-US" sz="1400" i="0"/>
              <a:pPr eaLnBrk="1" hangingPunct="1"/>
              <a:t>40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0E3B9BA9-AFB2-4021-A76F-C0CB5FB82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3428020-A8C1-406E-BCA0-7CB411DCA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 is associative and commutative, we can rewrite our program as:</a:t>
            </a:r>
          </a:p>
          <a:p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= 1</a:t>
            </a:r>
          </a:p>
          <a:p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factor in [2, 3, 4, 5, 6]:</a:t>
            </a:r>
            <a:b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= fact * factor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201168" lvl="1" indent="0">
              <a:buNone/>
            </a:pPr>
            <a:endParaRPr lang="en-US" altLang="en-US" dirty="0"/>
          </a:p>
          <a:p>
            <a:pPr marL="201168" lvl="1" indent="0">
              <a:buNone/>
            </a:pP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the general case?</a:t>
            </a:r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1E8D1C67-BD46-4E33-8E2B-9AD05189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2/e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E852D98C-AFC3-4CCD-86BE-80C24148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B78E2BF-D531-4C8C-9DC1-4FAB83039755}" type="slidenum">
              <a:rPr lang="en-US" altLang="en-US" sz="1400" i="0"/>
              <a:pPr eaLnBrk="1" hangingPunct="1"/>
              <a:t>41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F9A836B3-E66C-4C74-B9FB-EDA52FFD6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DB91E92-5350-49BF-B395-A955A7C92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range(n)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return?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3, …, n-1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another optional parameter 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range(start, n)</a:t>
            </a:r>
            <a:b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 start + 1, …, n-1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range(start, n, step)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lang="en-US" alt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start+step</a:t>
            </a: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n-1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list(&lt;sequence&gt;) to make a list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C3F6B18F-5856-4E40-8180-FE105275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17CE27-C689-4F7C-86CC-EFB05DEB73E0}" type="slidenum">
              <a:rPr lang="en-US" altLang="en-US" sz="1400" i="0"/>
              <a:pPr eaLnBrk="1" hangingPunct="1"/>
              <a:t>42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AE574837-BC77-4541-8FEE-5CBA40D86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B7281FF-0672-42AD-82C5-87C57452F5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some examples!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list(range(10))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1, 2, 3, 4, 5, 6, 7, 8, 9]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list(range(5,10))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[5, 6, 7, 8, 9]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list(range(5,10,2))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[5, 7, 9]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656B76DC-7408-4FEE-82CE-8E93F727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418B48-5827-4BF0-A41F-FAD65FF1F6BA}" type="slidenum">
              <a:rPr lang="en-US" altLang="en-US" sz="1400" i="0"/>
              <a:pPr eaLnBrk="1" hangingPunct="1"/>
              <a:t>43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40A11-BCA8-4FDB-9753-5F9CC244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problem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E0B40-D8DC-4F49-A77A-B1D89044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sequence of numbers that would be generated by each of the following range expressions.</a:t>
            </a:r>
          </a:p>
          <a:p>
            <a:pPr algn="l"/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range (5)</a:t>
            </a:r>
          </a:p>
          <a:p>
            <a:pPr algn="l"/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range (3, 10)</a:t>
            </a:r>
          </a:p>
          <a:p>
            <a:pPr algn="l"/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range (4, 13, 3)</a:t>
            </a:r>
          </a:p>
          <a:p>
            <a:pPr algn="l"/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range (15, 5, -2)</a:t>
            </a:r>
          </a:p>
          <a:p>
            <a:pPr algn="l"/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range (5, 3)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342B1-E5F9-4D51-84B0-2E9F2373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0E001E-4106-40B6-B0FC-90CE20CC8807}"/>
              </a:ext>
            </a:extLst>
          </p:cNvPr>
          <p:cNvSpPr txBox="1"/>
          <p:nvPr/>
        </p:nvSpPr>
        <p:spPr>
          <a:xfrm>
            <a:off x="4114800" y="3429000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range (5)  [0,1,2,3,4]</a:t>
            </a:r>
          </a:p>
          <a:p>
            <a:pPr algn="l"/>
            <a:r>
              <a:rPr lang="en-US" sz="2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range (3, 10), [3,4,5,6,7,8,9]</a:t>
            </a:r>
          </a:p>
          <a:p>
            <a:pPr algn="l"/>
            <a:r>
              <a:rPr lang="en-US" sz="2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range (4, 13, 3), [4,7,10]</a:t>
            </a:r>
          </a:p>
          <a:p>
            <a:pPr algn="l"/>
            <a:r>
              <a:rPr lang="en-US" sz="2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range (15, 5, -2), [15,13,11,9,7]</a:t>
            </a:r>
          </a:p>
          <a:p>
            <a:pPr algn="l"/>
            <a:r>
              <a:rPr lang="en-US" sz="2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range (5, 3), [] # empty</a:t>
            </a: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36489781-4311-4D86-8C35-C00B82902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804FC63-E16A-41D1-B557-90C1A14512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statement, we can do the range for our loop a couple different ways.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count up from 2 to n: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range(2, n+1)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(Why did we have to use n+1?)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count down from n to 2: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range(n, 1, -1)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88291A6D-2B14-4265-9319-ABC3B40D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A3510DC-D7DD-415A-A656-E0C6035730B4}" type="slidenum">
              <a:rPr lang="en-US" altLang="en-US" sz="1400" i="0"/>
              <a:pPr eaLnBrk="1" hangingPunct="1"/>
              <a:t>45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AF2BC9DC-A6CE-4021-A353-DE23B3409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3.4 Accumulating Results: Factorial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4A609DC5-1B82-4461-9D98-18F657486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factorial.py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   Program to compute the factorial of a number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 = eval(input("Please enter a whole number: "))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fact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factor in range(n,1,-1):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fact = fact * factor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print("The factorial of", n, "is", fact)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BFB6FB69-CFC8-43C3-BD4A-48088743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80969DD-7FD1-43A8-9921-C863D6B1D0D7}" type="slidenum">
              <a:rPr lang="en-US" altLang="en-US" sz="1400" i="0"/>
              <a:pPr eaLnBrk="1" hangingPunct="1"/>
              <a:t>46</a:t>
            </a:fld>
            <a:endParaRPr lang="en-US" altLang="en-US" sz="1400" i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FE304-AB4D-4A51-8252-DFBAFF93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3.4 Accumulating Results: Factorial</a:t>
            </a:r>
            <a:endParaRPr lang="en-US" sz="4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BCEA59-CB8B-42BA-9262-C004A1CE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776137-C970-47FF-8801-7DB68DFF8083}"/>
              </a:ext>
            </a:extLst>
          </p:cNvPr>
          <p:cNvSpPr txBox="1"/>
          <p:nvPr/>
        </p:nvSpPr>
        <p:spPr>
          <a:xfrm>
            <a:off x="822960" y="1905000"/>
            <a:ext cx="71018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main()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enter a whole number: 10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of 10 is 3628800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main()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enter a whole number: 6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of 6 is 720</a:t>
            </a:r>
          </a:p>
          <a:p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2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411AB-B8FA-4B06-8905-03681D8F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F0A32-E1CE-4A6D-A3AE-3751605C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find the average of  the first n natural numbers, where the value of n is provided by the user.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673B2-2012-45CE-99FB-AB93D175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CF2A-7978-4E6B-A446-D2665FB58318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0A5B4D-42E2-467B-AF66-4AB63E9E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200400"/>
            <a:ext cx="6934200" cy="2133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54C40D-A8F8-40E0-A3EE-9F302DE5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87" y="3442123"/>
            <a:ext cx="6233160" cy="2000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A17D00-AA11-41FC-87B0-AD561A91E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5" y="5522902"/>
            <a:ext cx="7261860" cy="8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5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81444E7B-96BD-4F7B-A1B9-B50EBDA2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Homework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79C823-D8CE-450A-9767-9BB0B2201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a program that finds the average of a series of numbers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entered by the user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You need to ask the user how many numbers there are first.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find </a:t>
            </a:r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cubes of the first </a:t>
            </a:r>
            <a:r>
              <a:rPr lang="en-US" sz="26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natural numbers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value of n is provided by the user. 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B76AAE91-88AD-4D89-9E32-1E85B08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D8606-CCCB-4233-80FE-121A6D14912F}" type="slidenum">
              <a:rPr lang="en-US" altLang="en-US" sz="1400" i="0"/>
              <a:pPr eaLnBrk="1" hangingPunct="1"/>
              <a:t>49</a:t>
            </a:fld>
            <a:endParaRPr lang="en-US" altLang="en-US" sz="1400" i="0"/>
          </a:p>
        </p:txBody>
      </p:sp>
    </p:spTree>
    <p:extLst>
      <p:ext uri="{BB962C8B-B14F-4D97-AF65-F5344CB8AC3E}">
        <p14:creationId xmlns:p14="http://schemas.microsoft.com/office/powerpoint/2010/main" val="243551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DBCFA06B-EBDF-4ADF-B565-EE39793A3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3.1 Numeric Data Types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82E0CEE-3768-47E7-B0F2-68BFCA2F3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different kinds of numbers in the example!</a:t>
            </a:r>
          </a:p>
          <a:p>
            <a:pPr lvl="1" eaLnBrk="1" hangingPunct="1"/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(2, 1, 3, 1)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whole numbers – they don’t have a fractional part</a:t>
            </a:r>
          </a:p>
          <a:p>
            <a:pPr lvl="1" eaLnBrk="1" hangingPunct="1"/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(.25, .10, .05, .01)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decimal fractions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computer, whole numbers and decimal fractions are represented quite differently!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that decimal fractions and whole numbers are two different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of an object determines what values it can have and what operations can be performed on it.</a:t>
            </a:r>
          </a:p>
          <a:p>
            <a:pPr lvl="1"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FA5A1A23-2866-469D-B7DB-F86F5030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1C69793-3FF4-4B2D-9B89-A95E6FBB18AB}" type="slidenum">
              <a:rPr lang="en-US" altLang="en-US" sz="1400" i="0"/>
              <a:pPr eaLnBrk="1" hangingPunct="1"/>
              <a:t>5</a:t>
            </a:fld>
            <a:endParaRPr lang="en-US" altLang="en-US" sz="1400" i="0"/>
          </a:p>
        </p:txBody>
      </p:sp>
    </p:spTree>
    <p:extLst>
      <p:ext uri="{BB962C8B-B14F-4D97-AF65-F5344CB8AC3E}">
        <p14:creationId xmlns:p14="http://schemas.microsoft.com/office/powerpoint/2010/main" val="34357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C1E1CC31-8CC8-4FA4-9C03-1EA5C3427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3.5 The Limits of Int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36E5C50-36D1-4AC8-8AD8-1CE0AF012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Continuing with the class example: factorial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100!?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enter a whole number: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of 100 is 93326215443944152681699238856266700490715968264381621468592963895217599993229915608941463976156518286253697920827223758251185210916864000000000000000000000000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8372E2CE-4AA0-4034-9632-5D898C76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8ADC386-4FDB-4B02-A97D-2558E356CA14}" type="slidenum">
              <a:rPr lang="en-US" altLang="en-US" sz="1400" i="0"/>
              <a:pPr eaLnBrk="1" hangingPunct="1"/>
              <a:t>50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9281C52C-5A44-4AF6-B420-FE5CF45C6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3.5 The Limits of Int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5D9AB937-AAE8-497E-9839-B610AFA4D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Newer versions of Python can handle it, but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versions of Python may have some problems.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going on?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are an infinite number of integers, there is a finite range of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represented.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range depends on the number of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particular CPU uses to represent an integer value. Typical PCs use 32 bits.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0A9318A-5C53-447C-B5A0-7C35497B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80D55F7-FEE3-4D47-A2F6-67DC7385DDA0}" type="slidenum">
              <a:rPr lang="en-US" altLang="en-US" sz="1400" i="0"/>
              <a:pPr eaLnBrk="1" hangingPunct="1"/>
              <a:t>51</a:t>
            </a:fld>
            <a:endParaRPr lang="en-US" altLang="en-US" sz="1400" i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32C10CEE-EAA4-448B-8C27-8D0374621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3.5 The Limits of Int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9D29631-5525-4545-885B-DC89B3FDE4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PCs use 32 bits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there are 2</a:t>
            </a:r>
            <a:r>
              <a:rPr lang="en-US" alt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possible values, centered at 0.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range then is –2</a:t>
            </a:r>
            <a:r>
              <a:rPr lang="en-US" alt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</a:t>
            </a:r>
            <a:r>
              <a:rPr lang="en-US" alt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 We need to subtract one from the top end to account for 0.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our 100! is much larger than this. How does it work?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BA278771-EA78-4EF4-8124-7019CEF9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AFAF20C-D389-4C16-BD39-B1B11B78174C}" type="slidenum">
              <a:rPr lang="en-US" altLang="en-US" sz="1400" i="0"/>
              <a:pPr eaLnBrk="1" hangingPunct="1"/>
              <a:t>52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2C419FB5-CE25-4770-8B51-45BBD78EC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3.5 The Limits of Int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3D9369-F19A-48C8-8EF2-91FD54B0F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switch to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types fix the limitations of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enter a whole number: 15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of 15 is 1.307674368e+012</a:t>
            </a:r>
          </a:p>
          <a:p>
            <a:pPr eaLnBrk="1" hangingPunct="1"/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no longer get an exact answer!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04D82444-EBDC-4AEC-BA7F-8369507C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1E87611-DB09-4815-9AF2-9D2E1E1FF89E}" type="slidenum">
              <a:rPr lang="en-US" altLang="en-US" sz="1400" i="0"/>
              <a:pPr eaLnBrk="1" hangingPunct="1"/>
              <a:t>53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765BCA7C-A8A3-46FD-84ED-90AFC255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3.5 The Limits of Int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9A2D261-8E63-4111-B3BE-DE658A5A8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large and very small numbers are expressed in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notation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1.307674368e+012 means 1.307674368 * 10</a:t>
            </a:r>
            <a:r>
              <a:rPr lang="en-US" altLang="en-US" sz="26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decimal needs to be moved right 12 decimal places to get the original number, but there are only 9 digits, so 3 digits of precision have been lost.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7AD2CA39-A0CB-47C3-B6B4-50957EAC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B93959C-372D-46EE-9CE0-FB56DC4A49A5}" type="slidenum">
              <a:rPr lang="en-US" altLang="en-US" sz="1400" i="0"/>
              <a:pPr eaLnBrk="1" hangingPunct="1"/>
              <a:t>54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12F02A24-E538-48A9-BAC1-71A66909B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3.5 The Limits of Int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65B84E-8B13-4A35-938B-BBD6A3C29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Floats are approximations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Floats allow us to represent a larger range of values, but with lower precision.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solution, expanding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a fixed size and expand to handle whatever value it holds.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24B68817-2454-4A42-9F76-3247DEBC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C16687-4DE3-449A-8E68-49E2F981B1B7}" type="slidenum">
              <a:rPr lang="en-US" altLang="en-US" sz="1400" i="0"/>
              <a:pPr eaLnBrk="1" hangingPunct="1"/>
              <a:t>55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F0B45A7-2279-4605-9832-D7C9FBD64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3.5 The Limits of Int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1327F57A-75B2-40CC-81C6-C3C37158C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Newer versions of Python automatically convert your </a:t>
            </a:r>
            <a:r>
              <a:rPr lang="en-US" altLang="en-US" sz="2800" dirty="0" err="1"/>
              <a:t>ints</a:t>
            </a:r>
            <a:r>
              <a:rPr lang="en-US" altLang="en-US" sz="2800" dirty="0"/>
              <a:t> to expanded form when they grow so large as to overflow.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get indefinitely large values (e.g. 100!) at the cost of speed and memory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737108F7-D7E4-4A4E-B134-83A622AF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6BE797D-35FA-4062-9633-72210C18A8B2}" type="slidenum">
              <a:rPr lang="en-US" altLang="en-US" sz="1400" i="0"/>
              <a:pPr eaLnBrk="1" hangingPunct="1"/>
              <a:t>56</a:t>
            </a:fld>
            <a:endParaRPr lang="en-US" altLang="en-US" sz="1400" i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098CD981-C132-4D01-82C4-DBD9D3DBA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3.1 Numeric Data Types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D11C60A-F7FE-4A83-BCD5-6C3C6FC64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numbers are represented using the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short) data type.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values can be positive or negative whole numbers.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AE3B3CB-A0F7-486E-87C7-DBBDED9A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D97FC47-F35E-4D2A-8E51-5A4F01206BC8}" type="slidenum">
              <a:rPr lang="en-US" altLang="en-US" sz="1400" i="0"/>
              <a:pPr eaLnBrk="1" hangingPunct="1"/>
              <a:t>6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B444796F-0984-470F-88A8-9AEF5E3CD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3.1 Numeric Data Types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B889A88-67CE-4ACB-AED0-3DA18B9C97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that can have fractional parts are represented as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tell which is which?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 literal without a decimal point produces an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literal that has a decimal point is represented by a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(even if the fractional part is 0)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431A9164-B80E-45C3-BDCD-C6E4228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C2D1E8C-5A72-4ADF-9C4F-E38C82B646EC}" type="slidenum">
              <a:rPr lang="en-US" altLang="en-US" sz="1400" i="0"/>
              <a:pPr eaLnBrk="1" hangingPunct="1"/>
              <a:t>7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1FB7961C-EF14-4E46-B449-4F25B3334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 </a:t>
            </a:r>
            <a:r>
              <a:rPr lang="en-US" altLang="en-US" dirty="0"/>
              <a:t>Numeric Data Types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5D8032BE-4E56-450A-A5AE-F807415E5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special function to tell us the data type of any value.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type(3)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 'int'&gt;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type(3.1)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 'float'&gt;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type(3.0)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 'float'&gt;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8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</a:t>
            </a:r>
            <a:r>
              <a:rPr lang="en-US" altLang="en-US" sz="8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 'int'&gt;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7CA76A84-58FA-4701-8F0C-52DE4241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D365BFC-ED33-4832-A5E7-0167AE95CA61}" type="slidenum">
              <a:rPr lang="en-US" altLang="en-US" sz="1400" i="0"/>
              <a:pPr eaLnBrk="1" hangingPunct="1"/>
              <a:t>8</a:t>
            </a:fld>
            <a:endParaRPr lang="en-US" altLang="en-US" sz="1400" i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F4B0BB15-D13C-4A06-983B-46F7DF5A2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3.1 Numeric Data Types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8C82444-64AD-4ED3-A2EB-F3DF8A7DC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two number types?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style---values that represent counts can’t be fractional (you can’t have 3 ½ quarters)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mathematical algorithms are very efficient with integers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float type stores only an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real number being represented!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aren’t exact, use an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whenever possible!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FD4284DA-B667-4A59-9717-62EC5A9E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2D8AC35-00A8-40B2-9FB7-16A682FC69AD}" type="slidenum">
              <a:rPr lang="en-US" altLang="en-US" sz="1400" i="0"/>
              <a:pPr eaLnBrk="1" hangingPunct="1"/>
              <a:t>9</a:t>
            </a:fld>
            <a:endParaRPr lang="en-US" altLang="en-US" sz="14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905</TotalTime>
  <Words>3222</Words>
  <Application>Microsoft Office PowerPoint</Application>
  <PresentationFormat>On-screen Show (4:3)</PresentationFormat>
  <Paragraphs>399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回顾</vt:lpstr>
      <vt:lpstr>Python Programming: An Introduction to Computer Science</vt:lpstr>
      <vt:lpstr>Objectives</vt:lpstr>
      <vt:lpstr>3.1 Numeric Data Types</vt:lpstr>
      <vt:lpstr>PowerPoint Presentation</vt:lpstr>
      <vt:lpstr>3.1 Numeric Data Types</vt:lpstr>
      <vt:lpstr>3.1 Numeric Data Types</vt:lpstr>
      <vt:lpstr>3.1 Numeric Data Types</vt:lpstr>
      <vt:lpstr>3.1 Numeric Data Types</vt:lpstr>
      <vt:lpstr>3.1 Numeric Data Types</vt:lpstr>
      <vt:lpstr>3.1 Numeric Data Types</vt:lpstr>
      <vt:lpstr>3.1 Numeric Data Types</vt:lpstr>
      <vt:lpstr>3.1 Numeric Data Types</vt:lpstr>
      <vt:lpstr>3.1 Numeric Data Types</vt:lpstr>
      <vt:lpstr>Practice problem</vt:lpstr>
      <vt:lpstr>Homework</vt:lpstr>
      <vt:lpstr>3.2 Type Conversions and Rounding</vt:lpstr>
      <vt:lpstr>3.2 Type Conversions and Rounding</vt:lpstr>
      <vt:lpstr>3.2 Type Conversions and Rounding</vt:lpstr>
      <vt:lpstr>3.2 Type Conversions and Rounding</vt:lpstr>
      <vt:lpstr>3.2 Type Conversions and Rounding</vt:lpstr>
      <vt:lpstr>3.3 Using the Math Library</vt:lpstr>
      <vt:lpstr>3.3 Using the Math Library</vt:lpstr>
      <vt:lpstr>3.3 Using the Math Library</vt:lpstr>
      <vt:lpstr>3.3 Using the Math Library</vt:lpstr>
      <vt:lpstr>3.3 Using the Math Library</vt:lpstr>
      <vt:lpstr>3.3 Using the Math Library</vt:lpstr>
      <vt:lpstr>3.3 Using the Math Library</vt:lpstr>
      <vt:lpstr>Class example</vt:lpstr>
      <vt:lpstr>Class example</vt:lpstr>
      <vt:lpstr>Class example</vt:lpstr>
      <vt:lpstr>Practice problem</vt:lpstr>
      <vt:lpstr>Practice problem</vt:lpstr>
      <vt:lpstr>Homework</vt:lpstr>
      <vt:lpstr>3.4 Accumulating Results: Factorial</vt:lpstr>
      <vt:lpstr>3.4 Accumulating Results: Factorial</vt:lpstr>
      <vt:lpstr>3.4 Accumulating Results: Factorial</vt:lpstr>
      <vt:lpstr>3.4 Accumulating Results: Factorial</vt:lpstr>
      <vt:lpstr>3.4 Accumulating Results: Factorial</vt:lpstr>
      <vt:lpstr>3.4 Accumulating Results: Factorial</vt:lpstr>
      <vt:lpstr>3.4 Accumulating Results: Factorial</vt:lpstr>
      <vt:lpstr>3.4 Accumulating Results: Factorial</vt:lpstr>
      <vt:lpstr>3.4 Accumulating Results: Factorial</vt:lpstr>
      <vt:lpstr>3.4 Accumulating Results: Factorial</vt:lpstr>
      <vt:lpstr>Practice problem</vt:lpstr>
      <vt:lpstr>3.4 Accumulating Results: Factorial</vt:lpstr>
      <vt:lpstr>3.4 Accumulating Results: Factorial</vt:lpstr>
      <vt:lpstr>3.4 Accumulating Results: Factorial</vt:lpstr>
      <vt:lpstr>Practice problem</vt:lpstr>
      <vt:lpstr>Homework</vt:lpstr>
      <vt:lpstr>3.5 The Limits of Int</vt:lpstr>
      <vt:lpstr>3.5 The Limits of Int</vt:lpstr>
      <vt:lpstr>3.5 The Limits of Int</vt:lpstr>
      <vt:lpstr>3.5 The Limits of Int</vt:lpstr>
      <vt:lpstr>3.5 The Limits of Int</vt:lpstr>
      <vt:lpstr>3.5 The Limits of Int</vt:lpstr>
      <vt:lpstr>3.5 The Limits of 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Crow, Thomas</cp:lastModifiedBy>
  <cp:revision>54</cp:revision>
  <dcterms:created xsi:type="dcterms:W3CDTF">2004-01-18T02:19:09Z</dcterms:created>
  <dcterms:modified xsi:type="dcterms:W3CDTF">2021-09-04T19:59:31Z</dcterms:modified>
</cp:coreProperties>
</file>