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86"/>
  </p:notesMasterIdLst>
  <p:sldIdLst>
    <p:sldId id="326" r:id="rId2"/>
    <p:sldId id="312" r:id="rId3"/>
    <p:sldId id="315" r:id="rId4"/>
    <p:sldId id="316" r:id="rId5"/>
    <p:sldId id="317" r:id="rId6"/>
    <p:sldId id="318" r:id="rId7"/>
    <p:sldId id="319" r:id="rId8"/>
    <p:sldId id="320" r:id="rId9"/>
    <p:sldId id="321" r:id="rId10"/>
    <p:sldId id="322" r:id="rId11"/>
    <p:sldId id="323" r:id="rId12"/>
    <p:sldId id="324" r:id="rId13"/>
    <p:sldId id="325" r:id="rId14"/>
    <p:sldId id="331" r:id="rId15"/>
    <p:sldId id="329" r:id="rId16"/>
    <p:sldId id="330" r:id="rId17"/>
    <p:sldId id="332" r:id="rId18"/>
    <p:sldId id="334" r:id="rId19"/>
    <p:sldId id="333" r:id="rId20"/>
    <p:sldId id="335" r:id="rId21"/>
    <p:sldId id="336" r:id="rId22"/>
    <p:sldId id="337" r:id="rId23"/>
    <p:sldId id="338" r:id="rId24"/>
    <p:sldId id="339" r:id="rId25"/>
    <p:sldId id="341" r:id="rId26"/>
    <p:sldId id="342" r:id="rId27"/>
    <p:sldId id="343" r:id="rId28"/>
    <p:sldId id="344" r:id="rId29"/>
    <p:sldId id="345" r:id="rId30"/>
    <p:sldId id="347" r:id="rId31"/>
    <p:sldId id="349" r:id="rId32"/>
    <p:sldId id="348" r:id="rId33"/>
    <p:sldId id="340" r:id="rId34"/>
    <p:sldId id="350" r:id="rId35"/>
    <p:sldId id="351" r:id="rId36"/>
    <p:sldId id="353" r:id="rId37"/>
    <p:sldId id="352" r:id="rId38"/>
    <p:sldId id="354" r:id="rId39"/>
    <p:sldId id="355" r:id="rId40"/>
    <p:sldId id="356" r:id="rId41"/>
    <p:sldId id="357" r:id="rId42"/>
    <p:sldId id="358" r:id="rId43"/>
    <p:sldId id="359" r:id="rId44"/>
    <p:sldId id="360" r:id="rId45"/>
    <p:sldId id="361" r:id="rId46"/>
    <p:sldId id="362" r:id="rId47"/>
    <p:sldId id="363" r:id="rId48"/>
    <p:sldId id="365" r:id="rId49"/>
    <p:sldId id="366" r:id="rId50"/>
    <p:sldId id="367" r:id="rId51"/>
    <p:sldId id="364" r:id="rId52"/>
    <p:sldId id="368" r:id="rId53"/>
    <p:sldId id="369" r:id="rId54"/>
    <p:sldId id="370" r:id="rId55"/>
    <p:sldId id="371" r:id="rId56"/>
    <p:sldId id="373" r:id="rId57"/>
    <p:sldId id="374" r:id="rId58"/>
    <p:sldId id="375" r:id="rId59"/>
    <p:sldId id="376" r:id="rId60"/>
    <p:sldId id="377" r:id="rId61"/>
    <p:sldId id="378" r:id="rId62"/>
    <p:sldId id="379" r:id="rId63"/>
    <p:sldId id="380" r:id="rId64"/>
    <p:sldId id="381" r:id="rId65"/>
    <p:sldId id="382" r:id="rId66"/>
    <p:sldId id="383" r:id="rId67"/>
    <p:sldId id="385" r:id="rId68"/>
    <p:sldId id="387" r:id="rId69"/>
    <p:sldId id="388" r:id="rId70"/>
    <p:sldId id="390" r:id="rId71"/>
    <p:sldId id="391" r:id="rId72"/>
    <p:sldId id="392" r:id="rId73"/>
    <p:sldId id="393" r:id="rId74"/>
    <p:sldId id="394" r:id="rId75"/>
    <p:sldId id="395" r:id="rId76"/>
    <p:sldId id="396" r:id="rId77"/>
    <p:sldId id="397" r:id="rId78"/>
    <p:sldId id="398" r:id="rId79"/>
    <p:sldId id="399" r:id="rId80"/>
    <p:sldId id="400" r:id="rId81"/>
    <p:sldId id="401" r:id="rId82"/>
    <p:sldId id="402" r:id="rId83"/>
    <p:sldId id="403" r:id="rId84"/>
    <p:sldId id="404" r:id="rId85"/>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4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A85070F6-4C8E-42FB-85F5-070E156F2A7C}"/>
              </a:ext>
            </a:extLst>
          </p:cNvPr>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Text Box 2">
            <a:extLst>
              <a:ext uri="{FF2B5EF4-FFF2-40B4-BE49-F238E27FC236}">
                <a16:creationId xmlns:a16="http://schemas.microsoft.com/office/drawing/2014/main" id="{2133DBF5-ECB7-47DA-B908-E889F8D854B0}"/>
              </a:ext>
            </a:extLst>
          </p:cNvPr>
          <p:cNvSpPr txBox="1">
            <a:spLocks noChangeArrowheads="1"/>
          </p:cNvSpP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5" name="Text Box 3">
            <a:extLst>
              <a:ext uri="{FF2B5EF4-FFF2-40B4-BE49-F238E27FC236}">
                <a16:creationId xmlns:a16="http://schemas.microsoft.com/office/drawing/2014/main" id="{89079656-1CCC-484E-A399-D53E94486C9D}"/>
              </a:ext>
            </a:extLst>
          </p:cNvPr>
          <p:cNvSpPr txBox="1">
            <a:spLocks noChangeArrowheads="1"/>
          </p:cNvSpPr>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6" name="Rectangle 4">
            <a:extLst>
              <a:ext uri="{FF2B5EF4-FFF2-40B4-BE49-F238E27FC236}">
                <a16:creationId xmlns:a16="http://schemas.microsoft.com/office/drawing/2014/main" id="{AFEF53C8-4ECB-4B7D-B85C-E9976008CCA4}"/>
              </a:ext>
            </a:extLst>
          </p:cNvPr>
          <p:cNvSpPr>
            <a:spLocks noGrp="1" noRot="1" noChangeAspect="1" noChangeArrowheads="1"/>
          </p:cNvSpPr>
          <p:nvPr>
            <p:ph type="sldImg"/>
          </p:nvPr>
        </p:nvSpPr>
        <p:spPr bwMode="auto">
          <a:xfrm>
            <a:off x="1257300" y="720725"/>
            <a:ext cx="4799013" cy="3598863"/>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a:extLst>
              <a:ext uri="{FF2B5EF4-FFF2-40B4-BE49-F238E27FC236}">
                <a16:creationId xmlns:a16="http://schemas.microsoft.com/office/drawing/2014/main" id="{234ECD8C-D234-4E84-8C96-D9C47808E955}"/>
              </a:ext>
            </a:extLst>
          </p:cNvPr>
          <p:cNvSpPr>
            <a:spLocks noGrp="1" noChangeArrowheads="1"/>
          </p:cNvSpPr>
          <p:nvPr>
            <p:ph type="body"/>
          </p:nvPr>
        </p:nvSpPr>
        <p:spPr bwMode="auto">
          <a:xfrm>
            <a:off x="974725" y="4560888"/>
            <a:ext cx="5364163" cy="431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840" tIns="48240" rIns="96840" bIns="48240" numCol="1" anchor="t" anchorCtr="0" compatLnSpc="1">
            <a:prstTxWarp prst="textNoShape">
              <a:avLst/>
            </a:prstTxWarp>
          </a:bodyPr>
          <a:lstStyle/>
          <a:p>
            <a:pPr lvl="0"/>
            <a:endParaRPr lang="en-US" altLang="en-US"/>
          </a:p>
        </p:txBody>
      </p:sp>
      <p:sp>
        <p:nvSpPr>
          <p:cNvPr id="3078" name="Rectangle 6">
            <a:extLst>
              <a:ext uri="{FF2B5EF4-FFF2-40B4-BE49-F238E27FC236}">
                <a16:creationId xmlns:a16="http://schemas.microsoft.com/office/drawing/2014/main" id="{BFF87786-CB04-4610-A3FE-DD58D6EB8804}"/>
              </a:ext>
            </a:extLst>
          </p:cNvPr>
          <p:cNvSpPr>
            <a:spLocks noGrp="1" noChangeArrowheads="1"/>
          </p:cNvSpPr>
          <p:nvPr>
            <p:ph type="ftr"/>
          </p:nvPr>
        </p:nvSpPr>
        <p:spPr bwMode="auto">
          <a:xfrm>
            <a:off x="0" y="9121775"/>
            <a:ext cx="316865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840" tIns="48240" rIns="96840" bIns="48240" numCol="1" anchor="b" anchorCtr="0" compatLnSpc="1">
            <a:prstTxWarp prst="textNoShape">
              <a:avLst/>
            </a:prstTxWarp>
          </a:bodyPr>
          <a:lstStyle>
            <a:lvl1pPr>
              <a:buSzPct val="45000"/>
              <a:buFont typeface="Wingdings" panose="05000000000000000000" pitchFamily="2" charset="2"/>
              <a:buNone/>
              <a:tabLst>
                <a:tab pos="723900" algn="l"/>
                <a:tab pos="1447800" algn="l"/>
                <a:tab pos="2171700" algn="l"/>
                <a:tab pos="2895600" algn="l"/>
              </a:tabLst>
              <a:defRPr sz="1300">
                <a:solidFill>
                  <a:srgbClr val="000000"/>
                </a:solidFill>
                <a:latin typeface="Times New Roman" panose="02020603050405020304" pitchFamily="18" charset="0"/>
                <a:cs typeface="DejaVu Sans" charset="0"/>
              </a:defRPr>
            </a:lvl1pPr>
          </a:lstStyle>
          <a:p>
            <a:r>
              <a:rPr lang="en-US" altLang="en-US"/>
              <a:t>Python Programming, 1/e</a:t>
            </a:r>
          </a:p>
        </p:txBody>
      </p:sp>
      <p:sp>
        <p:nvSpPr>
          <p:cNvPr id="3079" name="Rectangle 7">
            <a:extLst>
              <a:ext uri="{FF2B5EF4-FFF2-40B4-BE49-F238E27FC236}">
                <a16:creationId xmlns:a16="http://schemas.microsoft.com/office/drawing/2014/main" id="{49813001-EC9C-4D3A-AE85-DEC77C3B6417}"/>
              </a:ext>
            </a:extLst>
          </p:cNvPr>
          <p:cNvSpPr>
            <a:spLocks noGrp="1" noChangeArrowheads="1"/>
          </p:cNvSpPr>
          <p:nvPr>
            <p:ph type="sldNum"/>
          </p:nvPr>
        </p:nvSpPr>
        <p:spPr bwMode="auto">
          <a:xfrm>
            <a:off x="4144963" y="9121775"/>
            <a:ext cx="316865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840" tIns="48240" rIns="96840" bIns="48240" numCol="1" anchor="b" anchorCtr="0" compatLnSpc="1">
            <a:prstTxWarp prst="textNoShape">
              <a:avLst/>
            </a:prstTxWarp>
          </a:bodyPr>
          <a:lstStyle>
            <a:lvl1pPr algn="r">
              <a:buSzPct val="45000"/>
              <a:buFont typeface="Wingdings" panose="05000000000000000000" pitchFamily="2" charset="2"/>
              <a:buNone/>
              <a:tabLst>
                <a:tab pos="723900" algn="l"/>
                <a:tab pos="1447800" algn="l"/>
                <a:tab pos="2171700" algn="l"/>
                <a:tab pos="2895600" algn="l"/>
              </a:tabLst>
              <a:defRPr sz="1300">
                <a:solidFill>
                  <a:srgbClr val="000000"/>
                </a:solidFill>
                <a:latin typeface="Times New Roman" panose="02020603050405020304" pitchFamily="18" charset="0"/>
                <a:cs typeface="DejaVu Sans" charset="0"/>
              </a:defRPr>
            </a:lvl1pPr>
          </a:lstStyle>
          <a:p>
            <a:fld id="{E4F82403-DA5D-454E-974A-492CB977A881}"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页脚占位符 3"/>
          <p:cNvSpPr>
            <a:spLocks noGrp="1"/>
          </p:cNvSpPr>
          <p:nvPr>
            <p:ph type="ftr"/>
          </p:nvPr>
        </p:nvSpPr>
        <p:spPr/>
        <p:txBody>
          <a:bodyPr/>
          <a:lstStyle/>
          <a:p>
            <a:r>
              <a:rPr lang="en-US" altLang="en-US"/>
              <a:t>Python Programming, 1/e</a:t>
            </a:r>
          </a:p>
        </p:txBody>
      </p:sp>
      <p:sp>
        <p:nvSpPr>
          <p:cNvPr id="5" name="灯片编号占位符 4"/>
          <p:cNvSpPr>
            <a:spLocks noGrp="1"/>
          </p:cNvSpPr>
          <p:nvPr>
            <p:ph type="sldNum"/>
          </p:nvPr>
        </p:nvSpPr>
        <p:spPr/>
        <p:txBody>
          <a:bodyPr/>
          <a:lstStyle/>
          <a:p>
            <a:fld id="{E4F82403-DA5D-454E-974A-492CB977A881}" type="slidenum">
              <a:rPr lang="en-US" altLang="en-US" smtClean="0"/>
              <a:pPr/>
              <a:t>31</a:t>
            </a:fld>
            <a:endParaRPr lang="en-US" altLang="en-US"/>
          </a:p>
        </p:txBody>
      </p:sp>
    </p:spTree>
    <p:extLst>
      <p:ext uri="{BB962C8B-B14F-4D97-AF65-F5344CB8AC3E}">
        <p14:creationId xmlns:p14="http://schemas.microsoft.com/office/powerpoint/2010/main" val="3665133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1CD1E60-0569-4907-B347-3AE4C06749A1}" type="datetimeFigureOut">
              <a:rPr lang="en-US" smtClean="0"/>
              <a:t>9/2/2021</a:t>
            </a:fld>
            <a:endParaRPr lang="en-US"/>
          </a:p>
        </p:txBody>
      </p:sp>
      <p:sp>
        <p:nvSpPr>
          <p:cNvPr id="5" name="Footer Placeholder 4"/>
          <p:cNvSpPr>
            <a:spLocks noGrp="1"/>
          </p:cNvSpPr>
          <p:nvPr>
            <p:ph type="ftr" sz="quarter" idx="11"/>
          </p:nvPr>
        </p:nvSpPr>
        <p:spPr/>
        <p:txBody>
          <a:bodyPr/>
          <a:lstStyle/>
          <a:p>
            <a:r>
              <a:rPr lang="en-US" altLang="en-US"/>
              <a:t>Python Programming, 2/e</a:t>
            </a:r>
          </a:p>
        </p:txBody>
      </p:sp>
      <p:sp>
        <p:nvSpPr>
          <p:cNvPr id="6" name="Slide Number Placeholder 5"/>
          <p:cNvSpPr>
            <a:spLocks noGrp="1"/>
          </p:cNvSpPr>
          <p:nvPr>
            <p:ph type="sldNum" sz="quarter" idx="12"/>
          </p:nvPr>
        </p:nvSpPr>
        <p:spPr/>
        <p:txBody>
          <a:bodyPr/>
          <a:lstStyle/>
          <a:p>
            <a:fld id="{632990B6-130A-4EC9-8429-78A9FD50B4F8}"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641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1CD1E60-0569-4907-B347-3AE4C06749A1}" type="datetimeFigureOut">
              <a:rPr lang="en-US" smtClean="0"/>
              <a:t>9/2/2021</a:t>
            </a:fld>
            <a:endParaRPr lang="en-US"/>
          </a:p>
        </p:txBody>
      </p:sp>
      <p:sp>
        <p:nvSpPr>
          <p:cNvPr id="5" name="Footer Placeholder 4"/>
          <p:cNvSpPr>
            <a:spLocks noGrp="1"/>
          </p:cNvSpPr>
          <p:nvPr>
            <p:ph type="ftr" sz="quarter" idx="11"/>
          </p:nvPr>
        </p:nvSpPr>
        <p:spPr/>
        <p:txBody>
          <a:bodyPr/>
          <a:lstStyle/>
          <a:p>
            <a:r>
              <a:rPr lang="en-US" altLang="en-US"/>
              <a:t>Python Programming, 2/e</a:t>
            </a:r>
          </a:p>
        </p:txBody>
      </p:sp>
      <p:sp>
        <p:nvSpPr>
          <p:cNvPr id="6" name="Slide Number Placeholder 5"/>
          <p:cNvSpPr>
            <a:spLocks noGrp="1"/>
          </p:cNvSpPr>
          <p:nvPr>
            <p:ph type="sldNum" sz="quarter" idx="12"/>
          </p:nvPr>
        </p:nvSpPr>
        <p:spPr/>
        <p:txBody>
          <a:bodyPr/>
          <a:lstStyle/>
          <a:p>
            <a:fld id="{99994A63-E900-407D-8434-B2D8E279A821}" type="slidenum">
              <a:rPr lang="en-US" altLang="en-US" smtClean="0"/>
              <a:pPr/>
              <a:t>‹#›</a:t>
            </a:fld>
            <a:endParaRPr lang="en-US" altLang="en-US"/>
          </a:p>
        </p:txBody>
      </p:sp>
    </p:spTree>
    <p:extLst>
      <p:ext uri="{BB962C8B-B14F-4D97-AF65-F5344CB8AC3E}">
        <p14:creationId xmlns:p14="http://schemas.microsoft.com/office/powerpoint/2010/main" val="541041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1CD1E60-0569-4907-B347-3AE4C06749A1}" type="datetimeFigureOut">
              <a:rPr lang="en-US" smtClean="0"/>
              <a:t>9/2/2021</a:t>
            </a:fld>
            <a:endParaRPr lang="en-US"/>
          </a:p>
        </p:txBody>
      </p:sp>
      <p:sp>
        <p:nvSpPr>
          <p:cNvPr id="5" name="Footer Placeholder 4"/>
          <p:cNvSpPr>
            <a:spLocks noGrp="1"/>
          </p:cNvSpPr>
          <p:nvPr>
            <p:ph type="ftr" sz="quarter" idx="11"/>
          </p:nvPr>
        </p:nvSpPr>
        <p:spPr/>
        <p:txBody>
          <a:bodyPr/>
          <a:lstStyle/>
          <a:p>
            <a:r>
              <a:rPr lang="en-US" altLang="en-US"/>
              <a:t>Python Programming, 2/e</a:t>
            </a:r>
          </a:p>
        </p:txBody>
      </p:sp>
      <p:sp>
        <p:nvSpPr>
          <p:cNvPr id="6" name="Slide Number Placeholder 5"/>
          <p:cNvSpPr>
            <a:spLocks noGrp="1"/>
          </p:cNvSpPr>
          <p:nvPr>
            <p:ph type="sldNum" sz="quarter" idx="12"/>
          </p:nvPr>
        </p:nvSpPr>
        <p:spPr/>
        <p:txBody>
          <a:bodyPr/>
          <a:lstStyle/>
          <a:p>
            <a:fld id="{B63FA57C-F7C1-4584-9CFF-CBAC7ED5D4AF}" type="slidenum">
              <a:rPr lang="en-US" altLang="en-US" smtClean="0"/>
              <a:pPr/>
              <a:t>‹#›</a:t>
            </a:fld>
            <a:endParaRPr lang="en-US" altLang="en-US"/>
          </a:p>
        </p:txBody>
      </p:sp>
    </p:spTree>
    <p:extLst>
      <p:ext uri="{BB962C8B-B14F-4D97-AF65-F5344CB8AC3E}">
        <p14:creationId xmlns:p14="http://schemas.microsoft.com/office/powerpoint/2010/main" val="2581116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1CD1E60-0569-4907-B347-3AE4C06749A1}" type="datetimeFigureOut">
              <a:rPr lang="en-US" smtClean="0"/>
              <a:t>9/2/2021</a:t>
            </a:fld>
            <a:endParaRPr lang="en-US"/>
          </a:p>
        </p:txBody>
      </p:sp>
      <p:sp>
        <p:nvSpPr>
          <p:cNvPr id="5" name="Footer Placeholder 4"/>
          <p:cNvSpPr>
            <a:spLocks noGrp="1"/>
          </p:cNvSpPr>
          <p:nvPr>
            <p:ph type="ftr" sz="quarter" idx="11"/>
          </p:nvPr>
        </p:nvSpPr>
        <p:spPr/>
        <p:txBody>
          <a:bodyPr/>
          <a:lstStyle/>
          <a:p>
            <a:r>
              <a:rPr lang="en-US" altLang="en-US"/>
              <a:t>Python Programming, 2/e</a:t>
            </a:r>
          </a:p>
        </p:txBody>
      </p:sp>
      <p:sp>
        <p:nvSpPr>
          <p:cNvPr id="6" name="Slide Number Placeholder 5"/>
          <p:cNvSpPr>
            <a:spLocks noGrp="1"/>
          </p:cNvSpPr>
          <p:nvPr>
            <p:ph type="sldNum" sz="quarter" idx="12"/>
          </p:nvPr>
        </p:nvSpPr>
        <p:spPr/>
        <p:txBody>
          <a:bodyPr/>
          <a:lstStyle/>
          <a:p>
            <a:fld id="{0D125ECE-C7D7-4569-9643-381E562DC777}" type="slidenum">
              <a:rPr lang="en-US" altLang="en-US" smtClean="0"/>
              <a:pPr/>
              <a:t>‹#›</a:t>
            </a:fld>
            <a:endParaRPr lang="en-US" altLang="en-US"/>
          </a:p>
        </p:txBody>
      </p:sp>
    </p:spTree>
    <p:extLst>
      <p:ext uri="{BB962C8B-B14F-4D97-AF65-F5344CB8AC3E}">
        <p14:creationId xmlns:p14="http://schemas.microsoft.com/office/powerpoint/2010/main" val="3838300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1CD1E60-0569-4907-B347-3AE4C06749A1}" type="datetimeFigureOut">
              <a:rPr lang="en-US" smtClean="0"/>
              <a:t>9/2/2021</a:t>
            </a:fld>
            <a:endParaRPr lang="en-US"/>
          </a:p>
        </p:txBody>
      </p:sp>
      <p:sp>
        <p:nvSpPr>
          <p:cNvPr id="5" name="Footer Placeholder 4"/>
          <p:cNvSpPr>
            <a:spLocks noGrp="1"/>
          </p:cNvSpPr>
          <p:nvPr>
            <p:ph type="ftr" sz="quarter" idx="11"/>
          </p:nvPr>
        </p:nvSpPr>
        <p:spPr/>
        <p:txBody>
          <a:bodyPr/>
          <a:lstStyle/>
          <a:p>
            <a:r>
              <a:rPr lang="en-US" altLang="en-US"/>
              <a:t>Python Programming, 2/e</a:t>
            </a:r>
          </a:p>
        </p:txBody>
      </p:sp>
      <p:sp>
        <p:nvSpPr>
          <p:cNvPr id="6" name="Slide Number Placeholder 5"/>
          <p:cNvSpPr>
            <a:spLocks noGrp="1"/>
          </p:cNvSpPr>
          <p:nvPr>
            <p:ph type="sldNum" sz="quarter" idx="12"/>
          </p:nvPr>
        </p:nvSpPr>
        <p:spPr/>
        <p:txBody>
          <a:bodyPr/>
          <a:lstStyle/>
          <a:p>
            <a:fld id="{A2CB0A94-4214-4FBD-A03B-8008A8F813EE}"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896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1CD1E60-0569-4907-B347-3AE4C06749A1}" type="datetimeFigureOut">
              <a:rPr lang="en-US" smtClean="0"/>
              <a:t>9/2/2021</a:t>
            </a:fld>
            <a:endParaRPr lang="en-US"/>
          </a:p>
        </p:txBody>
      </p:sp>
      <p:sp>
        <p:nvSpPr>
          <p:cNvPr id="6" name="Footer Placeholder 5"/>
          <p:cNvSpPr>
            <a:spLocks noGrp="1"/>
          </p:cNvSpPr>
          <p:nvPr>
            <p:ph type="ftr" sz="quarter" idx="11"/>
          </p:nvPr>
        </p:nvSpPr>
        <p:spPr/>
        <p:txBody>
          <a:bodyPr/>
          <a:lstStyle/>
          <a:p>
            <a:r>
              <a:rPr lang="en-US" altLang="en-US"/>
              <a:t>Python Programming, 2/e</a:t>
            </a:r>
          </a:p>
        </p:txBody>
      </p:sp>
      <p:sp>
        <p:nvSpPr>
          <p:cNvPr id="7" name="Slide Number Placeholder 6"/>
          <p:cNvSpPr>
            <a:spLocks noGrp="1"/>
          </p:cNvSpPr>
          <p:nvPr>
            <p:ph type="sldNum" sz="quarter" idx="12"/>
          </p:nvPr>
        </p:nvSpPr>
        <p:spPr/>
        <p:txBody>
          <a:bodyPr/>
          <a:lstStyle/>
          <a:p>
            <a:fld id="{130E0CC2-227C-45A5-AE8D-94F78D9C7021}" type="slidenum">
              <a:rPr lang="en-US" altLang="en-US" smtClean="0"/>
              <a:pPr/>
              <a:t>‹#›</a:t>
            </a:fld>
            <a:endParaRPr lang="en-US" altLang="en-US"/>
          </a:p>
        </p:txBody>
      </p:sp>
    </p:spTree>
    <p:extLst>
      <p:ext uri="{BB962C8B-B14F-4D97-AF65-F5344CB8AC3E}">
        <p14:creationId xmlns:p14="http://schemas.microsoft.com/office/powerpoint/2010/main" val="3673179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1CD1E60-0569-4907-B347-3AE4C06749A1}" type="datetimeFigureOut">
              <a:rPr lang="en-US" smtClean="0"/>
              <a:t>9/2/2021</a:t>
            </a:fld>
            <a:endParaRPr lang="en-US"/>
          </a:p>
        </p:txBody>
      </p:sp>
      <p:sp>
        <p:nvSpPr>
          <p:cNvPr id="8" name="Footer Placeholder 7"/>
          <p:cNvSpPr>
            <a:spLocks noGrp="1"/>
          </p:cNvSpPr>
          <p:nvPr>
            <p:ph type="ftr" sz="quarter" idx="11"/>
          </p:nvPr>
        </p:nvSpPr>
        <p:spPr/>
        <p:txBody>
          <a:bodyPr/>
          <a:lstStyle/>
          <a:p>
            <a:r>
              <a:rPr lang="en-US" altLang="en-US"/>
              <a:t>Python Programming, 2/e</a:t>
            </a:r>
          </a:p>
        </p:txBody>
      </p:sp>
      <p:sp>
        <p:nvSpPr>
          <p:cNvPr id="9" name="Slide Number Placeholder 8"/>
          <p:cNvSpPr>
            <a:spLocks noGrp="1"/>
          </p:cNvSpPr>
          <p:nvPr>
            <p:ph type="sldNum" sz="quarter" idx="12"/>
          </p:nvPr>
        </p:nvSpPr>
        <p:spPr/>
        <p:txBody>
          <a:bodyPr/>
          <a:lstStyle/>
          <a:p>
            <a:fld id="{9DC30DB6-43CE-4999-99BB-7048BD09513C}" type="slidenum">
              <a:rPr lang="en-US" altLang="en-US" smtClean="0"/>
              <a:pPr/>
              <a:t>‹#›</a:t>
            </a:fld>
            <a:endParaRPr lang="en-US" altLang="en-US"/>
          </a:p>
        </p:txBody>
      </p:sp>
    </p:spTree>
    <p:extLst>
      <p:ext uri="{BB962C8B-B14F-4D97-AF65-F5344CB8AC3E}">
        <p14:creationId xmlns:p14="http://schemas.microsoft.com/office/powerpoint/2010/main" val="444815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1CD1E60-0569-4907-B347-3AE4C06749A1}" type="datetimeFigureOut">
              <a:rPr lang="en-US" smtClean="0"/>
              <a:t>9/2/2021</a:t>
            </a:fld>
            <a:endParaRPr lang="en-US"/>
          </a:p>
        </p:txBody>
      </p:sp>
      <p:sp>
        <p:nvSpPr>
          <p:cNvPr id="4" name="Footer Placeholder 3"/>
          <p:cNvSpPr>
            <a:spLocks noGrp="1"/>
          </p:cNvSpPr>
          <p:nvPr>
            <p:ph type="ftr" sz="quarter" idx="11"/>
          </p:nvPr>
        </p:nvSpPr>
        <p:spPr/>
        <p:txBody>
          <a:bodyPr/>
          <a:lstStyle/>
          <a:p>
            <a:r>
              <a:rPr lang="en-US" altLang="en-US"/>
              <a:t>Python Programming, 2/e</a:t>
            </a:r>
          </a:p>
        </p:txBody>
      </p:sp>
      <p:sp>
        <p:nvSpPr>
          <p:cNvPr id="5" name="Slide Number Placeholder 4"/>
          <p:cNvSpPr>
            <a:spLocks noGrp="1"/>
          </p:cNvSpPr>
          <p:nvPr>
            <p:ph type="sldNum" sz="quarter" idx="12"/>
          </p:nvPr>
        </p:nvSpPr>
        <p:spPr/>
        <p:txBody>
          <a:bodyPr/>
          <a:lstStyle/>
          <a:p>
            <a:fld id="{B19B283C-0DFB-404F-BD46-A99004F6709B}" type="slidenum">
              <a:rPr lang="en-US" altLang="en-US" smtClean="0"/>
              <a:pPr/>
              <a:t>‹#›</a:t>
            </a:fld>
            <a:endParaRPr lang="en-US" altLang="en-US"/>
          </a:p>
        </p:txBody>
      </p:sp>
    </p:spTree>
    <p:extLst>
      <p:ext uri="{BB962C8B-B14F-4D97-AF65-F5344CB8AC3E}">
        <p14:creationId xmlns:p14="http://schemas.microsoft.com/office/powerpoint/2010/main" val="371768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1CD1E60-0569-4907-B347-3AE4C06749A1}" type="datetimeFigureOut">
              <a:rPr lang="en-US" smtClean="0"/>
              <a:t>9/2/2021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ltLang="en-US"/>
              <a:t>Python Programming, 2/e</a:t>
            </a:r>
          </a:p>
        </p:txBody>
      </p:sp>
      <p:sp>
        <p:nvSpPr>
          <p:cNvPr id="9" name="Slide Number Placeholder 8"/>
          <p:cNvSpPr>
            <a:spLocks noGrp="1"/>
          </p:cNvSpPr>
          <p:nvPr>
            <p:ph type="sldNum" sz="quarter" idx="12"/>
          </p:nvPr>
        </p:nvSpPr>
        <p:spPr/>
        <p:txBody>
          <a:bodyPr/>
          <a:lstStyle/>
          <a:p>
            <a:fld id="{D01A3268-3E71-4125-8CD0-EE81B5653C1E}" type="slidenum">
              <a:rPr lang="en-US" altLang="en-US" smtClean="0"/>
              <a:pPr/>
              <a:t>‹#›</a:t>
            </a:fld>
            <a:endParaRPr lang="en-US" altLang="en-US"/>
          </a:p>
        </p:txBody>
      </p:sp>
    </p:spTree>
    <p:extLst>
      <p:ext uri="{BB962C8B-B14F-4D97-AF65-F5344CB8AC3E}">
        <p14:creationId xmlns:p14="http://schemas.microsoft.com/office/powerpoint/2010/main" val="1485524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1CD1E60-0569-4907-B347-3AE4C06749A1}" type="datetimeFigureOut">
              <a:rPr lang="en-US" smtClean="0"/>
              <a:t>9/2/2021</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ltLang="en-US"/>
              <a:t>Python Programming, 2/e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E4618A2-25F1-4BDE-A375-05771FAB28E3}" type="slidenum">
              <a:rPr lang="en-US" altLang="en-US" smtClean="0"/>
              <a:pPr/>
              <a:t>‹#›</a:t>
            </a:fld>
            <a:endParaRPr lang="en-US" altLang="en-US"/>
          </a:p>
        </p:txBody>
      </p:sp>
    </p:spTree>
    <p:extLst>
      <p:ext uri="{BB962C8B-B14F-4D97-AF65-F5344CB8AC3E}">
        <p14:creationId xmlns:p14="http://schemas.microsoft.com/office/powerpoint/2010/main" val="50530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1CD1E60-0569-4907-B347-3AE4C06749A1}" type="datetimeFigureOut">
              <a:rPr lang="en-US" smtClean="0"/>
              <a:t>9/2/2021</a:t>
            </a:fld>
            <a:endParaRPr lang="en-US"/>
          </a:p>
        </p:txBody>
      </p:sp>
      <p:sp>
        <p:nvSpPr>
          <p:cNvPr id="6" name="Footer Placeholder 5"/>
          <p:cNvSpPr>
            <a:spLocks noGrp="1"/>
          </p:cNvSpPr>
          <p:nvPr>
            <p:ph type="ftr" sz="quarter" idx="11"/>
          </p:nvPr>
        </p:nvSpPr>
        <p:spPr/>
        <p:txBody>
          <a:bodyPr/>
          <a:lstStyle/>
          <a:p>
            <a:r>
              <a:rPr lang="en-US" altLang="en-US"/>
              <a:t>Python Programming, 2/e</a:t>
            </a:r>
          </a:p>
        </p:txBody>
      </p:sp>
      <p:sp>
        <p:nvSpPr>
          <p:cNvPr id="7" name="Slide Number Placeholder 6"/>
          <p:cNvSpPr>
            <a:spLocks noGrp="1"/>
          </p:cNvSpPr>
          <p:nvPr>
            <p:ph type="sldNum" sz="quarter" idx="12"/>
          </p:nvPr>
        </p:nvSpPr>
        <p:spPr/>
        <p:txBody>
          <a:bodyPr/>
          <a:lstStyle/>
          <a:p>
            <a:fld id="{6D61A180-3664-4924-AF71-EF5C2A026D49}" type="slidenum">
              <a:rPr lang="en-US" altLang="en-US" smtClean="0"/>
              <a:pPr/>
              <a:t>‹#›</a:t>
            </a:fld>
            <a:endParaRPr lang="en-US" altLang="en-US"/>
          </a:p>
        </p:txBody>
      </p:sp>
    </p:spTree>
    <p:extLst>
      <p:ext uri="{BB962C8B-B14F-4D97-AF65-F5344CB8AC3E}">
        <p14:creationId xmlns:p14="http://schemas.microsoft.com/office/powerpoint/2010/main" val="1451032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1CD1E60-0569-4907-B347-3AE4C06749A1}" type="datetimeFigureOut">
              <a:rPr lang="en-US" smtClean="0"/>
              <a:t>9/2/2021</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ltLang="en-US"/>
              <a:t>Python Programming, 2/e</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E2F52E5-82CA-4566-A380-2B0A9DE419D9}" type="slidenum">
              <a:rPr lang="en-US" altLang="en-US" smtClean="0"/>
              <a:pPr/>
              <a:t>‹#›</a:t>
            </a:fld>
            <a:endParaRPr lang="en-US"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24089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7C9ABBE7-660A-4F9D-A44E-40477FE0BFEE}"/>
              </a:ext>
            </a:extLst>
          </p:cNvPr>
          <p:cNvSpPr>
            <a:spLocks noGrp="1" noChangeArrowheads="1"/>
          </p:cNvSpPr>
          <p:nvPr>
            <p:ph type="ctrTitle"/>
          </p:nvPr>
        </p:nvSpPr>
        <p:spPr/>
        <p:txBody>
          <a:bodyPr>
            <a:normAutofit fontScale="90000"/>
          </a:bodyPr>
          <a:lstStyle/>
          <a:p>
            <a:pPr eaLnBrk="1" hangingPunct="1"/>
            <a:r>
              <a:rPr lang="en-US" altLang="en-US"/>
              <a:t>Python Programming:</a:t>
            </a:r>
            <a:br>
              <a:rPr lang="en-US" altLang="en-US"/>
            </a:br>
            <a:r>
              <a:rPr lang="en-US" altLang="en-US"/>
              <a:t>An Introduction to</a:t>
            </a:r>
            <a:br>
              <a:rPr lang="en-US" altLang="en-US"/>
            </a:br>
            <a:r>
              <a:rPr lang="en-US" altLang="en-US"/>
              <a:t>Computer Science</a:t>
            </a:r>
          </a:p>
        </p:txBody>
      </p:sp>
      <p:sp>
        <p:nvSpPr>
          <p:cNvPr id="4101" name="Rectangle 3">
            <a:extLst>
              <a:ext uri="{FF2B5EF4-FFF2-40B4-BE49-F238E27FC236}">
                <a16:creationId xmlns:a16="http://schemas.microsoft.com/office/drawing/2014/main" id="{15131BF5-2288-4125-9084-12CE2FECE74F}"/>
              </a:ext>
            </a:extLst>
          </p:cNvPr>
          <p:cNvSpPr>
            <a:spLocks noGrp="1" noChangeArrowheads="1"/>
          </p:cNvSpPr>
          <p:nvPr>
            <p:ph type="subTitle" idx="1"/>
          </p:nvPr>
        </p:nvSpPr>
        <p:spPr/>
        <p:txBody>
          <a:bodyPr/>
          <a:lstStyle/>
          <a:p>
            <a:pPr eaLnBrk="1" hangingPunct="1">
              <a:buFont typeface="Wingdings" panose="05000000000000000000" pitchFamily="2" charset="2"/>
              <a:buNone/>
            </a:pPr>
            <a:r>
              <a:rPr lang="en-US" altLang="en-US" dirty="0"/>
              <a:t>Chapter 4</a:t>
            </a:r>
          </a:p>
          <a:p>
            <a:pPr eaLnBrk="1" hangingPunct="1">
              <a:buFont typeface="Wingdings" panose="05000000000000000000" pitchFamily="2" charset="2"/>
              <a:buNone/>
            </a:pPr>
            <a:r>
              <a:rPr lang="en-US" altLang="en-US" dirty="0"/>
              <a:t>Objects and Graphics</a:t>
            </a:r>
          </a:p>
        </p:txBody>
      </p:sp>
      <p:sp>
        <p:nvSpPr>
          <p:cNvPr id="4099" name="Rectangle 16">
            <a:extLst>
              <a:ext uri="{FF2B5EF4-FFF2-40B4-BE49-F238E27FC236}">
                <a16:creationId xmlns:a16="http://schemas.microsoft.com/office/drawing/2014/main" id="{26674444-2376-4544-9708-753C50734B4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i="1">
                <a:solidFill>
                  <a:schemeClr val="tx1"/>
                </a:solidFill>
                <a:latin typeface="Tahoma" panose="020B0604030504040204" pitchFamily="34" charset="0"/>
                <a:cs typeface="Times New Roman" panose="02020603050405020304" pitchFamily="18" charset="0"/>
              </a:defRPr>
            </a:lvl1pPr>
            <a:lvl2pPr marL="742950" indent="-285750" eaLnBrk="0" hangingPunct="0">
              <a:defRPr sz="2400" i="1">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i="1">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i="1">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i="1">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i="1">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i="1">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i="1">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i="1">
                <a:solidFill>
                  <a:schemeClr val="tx1"/>
                </a:solidFill>
                <a:latin typeface="Tahoma" panose="020B0604030504040204" pitchFamily="34" charset="0"/>
                <a:cs typeface="Times New Roman" panose="02020603050405020304" pitchFamily="18" charset="0"/>
              </a:defRPr>
            </a:lvl9pPr>
          </a:lstStyle>
          <a:p>
            <a:pPr eaLnBrk="1" hangingPunct="1"/>
            <a:fld id="{FCFB0B04-285B-4D3A-A2F5-1B9BAEF9B604}" type="slidenum">
              <a:rPr lang="en-US" altLang="en-US" sz="1400" i="0">
                <a:solidFill>
                  <a:schemeClr val="bg2"/>
                </a:solidFill>
              </a:rPr>
              <a:pPr eaLnBrk="1" hangingPunct="1"/>
              <a:t>1</a:t>
            </a:fld>
            <a:endParaRPr lang="en-US" altLang="en-US" sz="1400" i="0">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lstStyle/>
          <a:p>
            <a:pPr eaLnBrk="1" hangingPunct="1"/>
            <a:r>
              <a:rPr lang="en-US" altLang="en-US" dirty="0"/>
              <a:t>4.2 The Object of Objects</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p:txBody>
          <a:bodyPr>
            <a:normAutofit/>
          </a:bodyPr>
          <a:lstStyle/>
          <a:p>
            <a:pPr marL="0" indent="0">
              <a:buNone/>
            </a:pPr>
            <a:r>
              <a:rPr lang="en-US" altLang="en-US" sz="2800" dirty="0">
                <a:solidFill>
                  <a:srgbClr val="0070C0"/>
                </a:solidFill>
                <a:latin typeface="Times New Roman" panose="02020603050405020304" pitchFamily="18" charset="0"/>
                <a:cs typeface="Times New Roman" panose="02020603050405020304" pitchFamily="18" charset="0"/>
              </a:rPr>
              <a:t>Example: Develop a data processing system for a college or university.</a:t>
            </a:r>
          </a:p>
          <a:p>
            <a:pPr>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Objects may refer to other objects.</a:t>
            </a:r>
          </a:p>
          <a:p>
            <a:pPr>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Each course might be represented by an object:</a:t>
            </a:r>
          </a:p>
          <a:p>
            <a:pPr lvl="1">
              <a:buFont typeface="Arial" panose="020B0604020202020204" pitchFamily="34" charset="0"/>
              <a:buChar char="•"/>
            </a:pPr>
            <a:r>
              <a:rPr lang="en-US" altLang="en-US" sz="2600" dirty="0">
                <a:solidFill>
                  <a:srgbClr val="FF0000"/>
                </a:solidFill>
                <a:latin typeface="Times New Roman" panose="02020603050405020304" pitchFamily="18" charset="0"/>
                <a:cs typeface="Times New Roman" panose="02020603050405020304" pitchFamily="18" charset="0"/>
              </a:rPr>
              <a:t>Instructor</a:t>
            </a:r>
          </a:p>
          <a:p>
            <a:pPr lvl="1">
              <a:buFont typeface="Arial" panose="020B0604020202020204" pitchFamily="34" charset="0"/>
              <a:buChar char="•"/>
            </a:pPr>
            <a:r>
              <a:rPr lang="en-US" altLang="en-US" sz="2600" dirty="0">
                <a:solidFill>
                  <a:srgbClr val="FF0000"/>
                </a:solidFill>
                <a:latin typeface="Times New Roman" panose="02020603050405020304" pitchFamily="18" charset="0"/>
                <a:cs typeface="Times New Roman" panose="02020603050405020304" pitchFamily="18" charset="0"/>
              </a:rPr>
              <a:t>Student roster</a:t>
            </a:r>
          </a:p>
          <a:p>
            <a:pPr lvl="1">
              <a:buFont typeface="Arial" panose="020B0604020202020204" pitchFamily="34" charset="0"/>
              <a:buChar char="•"/>
            </a:pPr>
            <a:r>
              <a:rPr lang="en-US" altLang="en-US" sz="2600" dirty="0">
                <a:solidFill>
                  <a:srgbClr val="FF0000"/>
                </a:solidFill>
                <a:latin typeface="Times New Roman" panose="02020603050405020304" pitchFamily="18" charset="0"/>
                <a:cs typeface="Times New Roman" panose="02020603050405020304" pitchFamily="18" charset="0"/>
              </a:rPr>
              <a:t>Prerequisite courses</a:t>
            </a:r>
          </a:p>
          <a:p>
            <a:pPr lvl="1">
              <a:buFont typeface="Arial" panose="020B0604020202020204" pitchFamily="34" charset="0"/>
              <a:buChar char="•"/>
            </a:pPr>
            <a:r>
              <a:rPr lang="en-US" altLang="en-US" sz="2600" dirty="0">
                <a:solidFill>
                  <a:srgbClr val="FF0000"/>
                </a:solidFill>
                <a:latin typeface="Times New Roman" panose="02020603050405020304" pitchFamily="18" charset="0"/>
                <a:cs typeface="Times New Roman" panose="02020603050405020304" pitchFamily="18" charset="0"/>
              </a:rPr>
              <a:t>When and where the class meets</a:t>
            </a:r>
          </a:p>
          <a:p>
            <a:pPr marL="0" indent="0">
              <a:buNone/>
            </a:pPr>
            <a:endParaRPr lang="en-US" altLang="en-US" sz="2800" dirty="0">
              <a:latin typeface="Times New Roman" panose="02020603050405020304" pitchFamily="18" charset="0"/>
              <a:cs typeface="Times New Roman" panose="02020603050405020304" pitchFamily="18" charset="0"/>
            </a:endParaRPr>
          </a:p>
          <a:p>
            <a:pPr marL="0" indent="0">
              <a:buNone/>
            </a:pPr>
            <a:endParaRPr lang="en-US" altLang="en-US" sz="2800" dirty="0">
              <a:latin typeface="Times New Roman" panose="02020603050405020304" pitchFamily="18" charset="0"/>
              <a:cs typeface="Times New Roman" panose="02020603050405020304" pitchFamily="18" charset="0"/>
            </a:endParaRP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10</a:t>
            </a:fld>
            <a:endParaRPr lang="en-US" altLang="en-US" sz="1400"/>
          </a:p>
        </p:txBody>
      </p:sp>
    </p:spTree>
    <p:extLst>
      <p:ext uri="{BB962C8B-B14F-4D97-AF65-F5344CB8AC3E}">
        <p14:creationId xmlns:p14="http://schemas.microsoft.com/office/powerpoint/2010/main" val="297147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25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625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25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62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lstStyle/>
          <a:p>
            <a:pPr eaLnBrk="1" hangingPunct="1"/>
            <a:r>
              <a:rPr lang="en-US" altLang="en-US" dirty="0"/>
              <a:t>4.2 The Object of Objects</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p:txBody>
          <a:bodyPr>
            <a:normAutofit/>
          </a:bodyPr>
          <a:lstStyle/>
          <a:p>
            <a:pPr marL="0" indent="0">
              <a:buNone/>
            </a:pPr>
            <a:r>
              <a:rPr lang="en-US" altLang="en-US" sz="2800" dirty="0">
                <a:solidFill>
                  <a:srgbClr val="0070C0"/>
                </a:solidFill>
                <a:latin typeface="Times New Roman" panose="02020603050405020304" pitchFamily="18" charset="0"/>
                <a:cs typeface="Times New Roman" panose="02020603050405020304" pitchFamily="18" charset="0"/>
              </a:rPr>
              <a:t>Example: Develop a data processing system for a college or university.</a:t>
            </a:r>
          </a:p>
          <a:p>
            <a:pPr>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Sample Operation</a:t>
            </a:r>
          </a:p>
          <a:p>
            <a:pPr lvl="1">
              <a:buFont typeface="Arial" panose="020B0604020202020204" pitchFamily="34" charset="0"/>
              <a:buChar char="•"/>
            </a:pPr>
            <a:r>
              <a:rPr lang="en-US" altLang="en-US" sz="2600" dirty="0" err="1">
                <a:solidFill>
                  <a:srgbClr val="FF0000"/>
                </a:solidFill>
                <a:latin typeface="Times New Roman" panose="02020603050405020304" pitchFamily="18" charset="0"/>
                <a:cs typeface="Times New Roman" panose="02020603050405020304" pitchFamily="18" charset="0"/>
              </a:rPr>
              <a:t>addStudent</a:t>
            </a:r>
            <a:endParaRPr lang="en-US" altLang="en-US" sz="2600" dirty="0">
              <a:solidFill>
                <a:srgbClr val="FF0000"/>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tLang="en-US" sz="2600" dirty="0" err="1">
                <a:solidFill>
                  <a:srgbClr val="FF0000"/>
                </a:solidFill>
                <a:latin typeface="Times New Roman" panose="02020603050405020304" pitchFamily="18" charset="0"/>
                <a:cs typeface="Times New Roman" panose="02020603050405020304" pitchFamily="18" charset="0"/>
              </a:rPr>
              <a:t>delStudent</a:t>
            </a:r>
            <a:endParaRPr lang="en-US" altLang="en-US" sz="2600" dirty="0">
              <a:solidFill>
                <a:srgbClr val="FF0000"/>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tLang="en-US" sz="2600" dirty="0" err="1">
                <a:solidFill>
                  <a:srgbClr val="FF0000"/>
                </a:solidFill>
                <a:latin typeface="Times New Roman" panose="02020603050405020304" pitchFamily="18" charset="0"/>
                <a:cs typeface="Times New Roman" panose="02020603050405020304" pitchFamily="18" charset="0"/>
              </a:rPr>
              <a:t>changeRoom</a:t>
            </a:r>
            <a:endParaRPr lang="en-US" altLang="en-US" sz="2600" dirty="0">
              <a:solidFill>
                <a:srgbClr val="FF0000"/>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tLang="en-US" sz="2600" dirty="0">
                <a:solidFill>
                  <a:srgbClr val="FF0000"/>
                </a:solidFill>
                <a:latin typeface="Times New Roman" panose="02020603050405020304" pitchFamily="18" charset="0"/>
                <a:cs typeface="Times New Roman" panose="02020603050405020304" pitchFamily="18" charset="0"/>
              </a:rPr>
              <a:t>Etc.</a:t>
            </a:r>
          </a:p>
          <a:p>
            <a:pPr marL="0" indent="0">
              <a:buNone/>
            </a:pPr>
            <a:endParaRPr lang="en-US" altLang="en-US" sz="2800" dirty="0">
              <a:latin typeface="Times New Roman" panose="02020603050405020304" pitchFamily="18" charset="0"/>
              <a:cs typeface="Times New Roman" panose="02020603050405020304" pitchFamily="18" charset="0"/>
            </a:endParaRPr>
          </a:p>
          <a:p>
            <a:pPr marL="0" indent="0">
              <a:buNone/>
            </a:pPr>
            <a:endParaRPr lang="en-US" altLang="en-US" sz="2800" dirty="0">
              <a:latin typeface="Times New Roman" panose="02020603050405020304" pitchFamily="18" charset="0"/>
              <a:cs typeface="Times New Roman" panose="02020603050405020304" pitchFamily="18" charset="0"/>
            </a:endParaRP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11</a:t>
            </a:fld>
            <a:endParaRPr lang="en-US" altLang="en-US" sz="1400"/>
          </a:p>
        </p:txBody>
      </p:sp>
    </p:spTree>
    <p:extLst>
      <p:ext uri="{BB962C8B-B14F-4D97-AF65-F5344CB8AC3E}">
        <p14:creationId xmlns:p14="http://schemas.microsoft.com/office/powerpoint/2010/main" val="77582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25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625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25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62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lstStyle/>
          <a:p>
            <a:pPr eaLnBrk="1" hangingPunct="1"/>
            <a:r>
              <a:rPr lang="en-US" altLang="en-US" dirty="0"/>
              <a:t>4.2 The Object of Objects</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p:txBody>
          <a:bodyPr>
            <a:normAutofit/>
          </a:bodyPr>
          <a:lstStyle/>
          <a:p>
            <a:pPr>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As a beginning programmer, we are not yet ready to tackle a college information system. </a:t>
            </a:r>
          </a:p>
          <a:p>
            <a:pPr>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In the following, we'll study objects in the context of some simple graphics programming.</a:t>
            </a:r>
          </a:p>
          <a:p>
            <a:pPr marL="0" indent="0">
              <a:buNone/>
            </a:pPr>
            <a:endParaRPr lang="en-US" altLang="en-US" sz="2800" dirty="0">
              <a:latin typeface="Times New Roman" panose="02020603050405020304" pitchFamily="18" charset="0"/>
              <a:cs typeface="Times New Roman" panose="02020603050405020304" pitchFamily="18" charset="0"/>
            </a:endParaRP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12</a:t>
            </a:fld>
            <a:endParaRPr lang="en-US" altLang="en-US" sz="1400"/>
          </a:p>
        </p:txBody>
      </p:sp>
    </p:spTree>
    <p:extLst>
      <p:ext uri="{BB962C8B-B14F-4D97-AF65-F5344CB8AC3E}">
        <p14:creationId xmlns:p14="http://schemas.microsoft.com/office/powerpoint/2010/main" val="381982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4.3 Simple Graphics Programming</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p:txBody>
          <a:bodyPr>
            <a:normAutofit/>
          </a:bodyPr>
          <a:lstStyle/>
          <a:p>
            <a:pPr>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This chapter uses the </a:t>
            </a:r>
            <a:r>
              <a:rPr lang="en-US" altLang="en-US" sz="2800" i="1" dirty="0">
                <a:solidFill>
                  <a:srgbClr val="FF0000"/>
                </a:solidFill>
                <a:latin typeface="Times New Roman" panose="02020603050405020304" pitchFamily="18" charset="0"/>
                <a:cs typeface="Times New Roman" panose="02020603050405020304" pitchFamily="18" charset="0"/>
              </a:rPr>
              <a:t>graphics.py </a:t>
            </a:r>
            <a:r>
              <a:rPr lang="en-US" altLang="en-US" sz="2800" dirty="0">
                <a:latin typeface="Times New Roman" panose="02020603050405020304" pitchFamily="18" charset="0"/>
                <a:cs typeface="Times New Roman" panose="02020603050405020304" pitchFamily="18" charset="0"/>
              </a:rPr>
              <a:t>library supplied with the supplemental materials.</a:t>
            </a:r>
          </a:p>
          <a:p>
            <a:pPr>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The package </a:t>
            </a:r>
            <a:r>
              <a:rPr lang="en-US" altLang="zh-CN" sz="2800" i="1" dirty="0">
                <a:solidFill>
                  <a:srgbClr val="FF0000"/>
                </a:solidFill>
                <a:latin typeface="Times New Roman" panose="02020603050405020304" pitchFamily="18" charset="0"/>
                <a:cs typeface="Times New Roman" panose="02020603050405020304" pitchFamily="18" charset="0"/>
              </a:rPr>
              <a:t>graphics.py </a:t>
            </a:r>
            <a:r>
              <a:rPr lang="en-US" altLang="zh-CN" sz="2800" dirty="0">
                <a:latin typeface="Times New Roman" panose="02020603050405020304" pitchFamily="18" charset="0"/>
                <a:cs typeface="Times New Roman" panose="02020603050405020304" pitchFamily="18" charset="0"/>
              </a:rPr>
              <a:t>is a simple object oriented graphics library designed to make it very easy for novice programmers to experiment with computer graphics in an object oriented fashion.</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13</a:t>
            </a:fld>
            <a:endParaRPr lang="en-US" altLang="en-US" sz="1400"/>
          </a:p>
        </p:txBody>
      </p:sp>
    </p:spTree>
    <p:extLst>
      <p:ext uri="{BB962C8B-B14F-4D97-AF65-F5344CB8AC3E}">
        <p14:creationId xmlns:p14="http://schemas.microsoft.com/office/powerpoint/2010/main" val="352610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4.3 Simple Graphics Programming</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p:txBody>
          <a:bodyPr>
            <a:normAutofit/>
          </a:bodyPr>
          <a:lstStyle/>
          <a:p>
            <a:pPr>
              <a:buFont typeface="Wingdings" panose="05000000000000000000" pitchFamily="2" charset="2"/>
              <a:buChar char="Ø"/>
            </a:pPr>
            <a:r>
              <a:rPr lang="en-US" altLang="zh-CN" sz="2600" dirty="0">
                <a:latin typeface="Times New Roman" panose="02020603050405020304" pitchFamily="18" charset="0"/>
                <a:cs typeface="Times New Roman" panose="02020603050405020304" pitchFamily="18" charset="0"/>
              </a:rPr>
              <a:t>Using the graphics library is as easy as placing a copy of the </a:t>
            </a:r>
            <a:r>
              <a:rPr lang="en-US" altLang="zh-CN" sz="2600" i="1" dirty="0">
                <a:latin typeface="Times New Roman" panose="02020603050405020304" pitchFamily="18" charset="0"/>
                <a:cs typeface="Times New Roman" panose="02020603050405020304" pitchFamily="18" charset="0"/>
              </a:rPr>
              <a:t>graphics.py </a:t>
            </a:r>
            <a:r>
              <a:rPr lang="en-US" altLang="zh-CN" sz="2600" dirty="0">
                <a:latin typeface="Times New Roman" panose="02020603050405020304" pitchFamily="18" charset="0"/>
                <a:cs typeface="Times New Roman" panose="02020603050405020304" pitchFamily="18" charset="0"/>
              </a:rPr>
              <a:t>file in the same folder as your graphics program(s).</a:t>
            </a:r>
          </a:p>
          <a:p>
            <a:pPr>
              <a:buFont typeface="Wingdings" panose="05000000000000000000" pitchFamily="2" charset="2"/>
              <a:buChar char="Ø"/>
            </a:pPr>
            <a:r>
              <a:rPr lang="en-US" altLang="zh-CN" sz="2600" dirty="0">
                <a:latin typeface="Times New Roman" panose="02020603050405020304" pitchFamily="18" charset="0"/>
                <a:cs typeface="Times New Roman" panose="02020603050405020304" pitchFamily="18" charset="0"/>
              </a:rPr>
              <a:t>Alternatively, you can place it in a system directory where other Python libraries are stored so that it can be used from any folder on the system.</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14</a:t>
            </a:fld>
            <a:endParaRPr lang="en-US" altLang="en-US" sz="1400"/>
          </a:p>
        </p:txBody>
      </p:sp>
    </p:spTree>
    <p:extLst>
      <p:ext uri="{BB962C8B-B14F-4D97-AF65-F5344CB8AC3E}">
        <p14:creationId xmlns:p14="http://schemas.microsoft.com/office/powerpoint/2010/main" val="163264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4.3 Simple Graphics Programming</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a:xfrm>
            <a:off x="822959" y="1845734"/>
            <a:ext cx="7543801" cy="4614052"/>
          </a:xfrm>
        </p:spPr>
        <p:txBody>
          <a:bodyPr>
            <a:normAutofit/>
          </a:bodyPr>
          <a:lstStyle/>
          <a:p>
            <a:pPr>
              <a:lnSpc>
                <a:spcPct val="120000"/>
              </a:lnSpc>
              <a:buFont typeface="Wingdings" panose="05000000000000000000" pitchFamily="2" charset="2"/>
              <a:buChar char="Ø"/>
            </a:pPr>
            <a:r>
              <a:rPr lang="en-US" altLang="zh-CN" sz="2600" dirty="0">
                <a:latin typeface="Times New Roman" panose="02020603050405020304" pitchFamily="18" charset="0"/>
                <a:cs typeface="Times New Roman" panose="02020603050405020304" pitchFamily="18" charset="0"/>
              </a:rPr>
              <a:t>There are two kinds of objects in the library. The </a:t>
            </a:r>
            <a:r>
              <a:rPr lang="en-US" altLang="zh-CN" sz="2600" i="1" dirty="0">
                <a:solidFill>
                  <a:srgbClr val="FF0000"/>
                </a:solidFill>
                <a:latin typeface="Times New Roman" panose="02020603050405020304" pitchFamily="18" charset="0"/>
                <a:cs typeface="Times New Roman" panose="02020603050405020304" pitchFamily="18" charset="0"/>
              </a:rPr>
              <a:t>GraphWin</a:t>
            </a:r>
            <a:r>
              <a:rPr lang="en-US" altLang="zh-CN" sz="2600" i="1"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class implements a window where drawing can be done and various </a:t>
            </a:r>
            <a:r>
              <a:rPr lang="en-US" altLang="zh-CN" sz="2600" i="1" dirty="0" err="1">
                <a:solidFill>
                  <a:srgbClr val="FF0000"/>
                </a:solidFill>
                <a:latin typeface="Times New Roman" panose="02020603050405020304" pitchFamily="18" charset="0"/>
                <a:cs typeface="Times New Roman" panose="02020603050405020304" pitchFamily="18" charset="0"/>
              </a:rPr>
              <a:t>GraphicsObjects</a:t>
            </a:r>
            <a:r>
              <a:rPr lang="en-US" altLang="zh-CN" sz="2600" dirty="0">
                <a:latin typeface="Times New Roman" panose="02020603050405020304" pitchFamily="18" charset="0"/>
                <a:cs typeface="Times New Roman" panose="02020603050405020304" pitchFamily="18" charset="0"/>
              </a:rPr>
              <a:t> are provided that can be drawn into a </a:t>
            </a:r>
            <a:r>
              <a:rPr lang="en-US" altLang="zh-CN" sz="2600" i="1" dirty="0">
                <a:solidFill>
                  <a:srgbClr val="FF0000"/>
                </a:solidFill>
                <a:latin typeface="Times New Roman" panose="02020603050405020304" pitchFamily="18" charset="0"/>
                <a:cs typeface="Times New Roman" panose="02020603050405020304" pitchFamily="18" charset="0"/>
              </a:rPr>
              <a:t>GraphWin</a:t>
            </a:r>
            <a:r>
              <a:rPr lang="en-US" altLang="zh-CN" sz="2600" dirty="0">
                <a:latin typeface="Times New Roman" panose="02020603050405020304" pitchFamily="18" charset="0"/>
                <a:cs typeface="Times New Roman" panose="02020603050405020304" pitchFamily="18" charset="0"/>
              </a:rPr>
              <a:t>.</a:t>
            </a:r>
          </a:p>
          <a:p>
            <a:pPr>
              <a:lnSpc>
                <a:spcPct val="120000"/>
              </a:lnSpc>
              <a:buFont typeface="Wingdings" panose="05000000000000000000" pitchFamily="2" charset="2"/>
              <a:buChar char="Ø"/>
            </a:pPr>
            <a:r>
              <a:rPr lang="en-US" altLang="en-US" sz="2600" dirty="0">
                <a:solidFill>
                  <a:srgbClr val="FF0000"/>
                </a:solidFill>
                <a:latin typeface="Times New Roman" panose="02020603050405020304" pitchFamily="18" charset="0"/>
                <a:cs typeface="Times New Roman" panose="02020603050405020304" pitchFamily="18" charset="0"/>
              </a:rPr>
              <a:t>GraphWin</a:t>
            </a:r>
            <a:r>
              <a:rPr lang="en-US" altLang="en-US" sz="2600" dirty="0">
                <a:latin typeface="Times New Roman" panose="02020603050405020304" pitchFamily="18" charset="0"/>
                <a:cs typeface="Times New Roman" panose="02020603050405020304" pitchFamily="18" charset="0"/>
              </a:rPr>
              <a:t> objects support coordinate transformation through the </a:t>
            </a:r>
            <a:r>
              <a:rPr lang="en-US" altLang="en-US" sz="2600" dirty="0" err="1">
                <a:solidFill>
                  <a:srgbClr val="FF0000"/>
                </a:solidFill>
                <a:latin typeface="Times New Roman" panose="02020603050405020304" pitchFamily="18" charset="0"/>
                <a:cs typeface="Times New Roman" panose="02020603050405020304" pitchFamily="18" charset="0"/>
              </a:rPr>
              <a:t>setCoords</a:t>
            </a:r>
            <a:r>
              <a:rPr lang="en-US" altLang="en-US" sz="2600" dirty="0">
                <a:latin typeface="Times New Roman" panose="02020603050405020304" pitchFamily="18" charset="0"/>
                <a:cs typeface="Times New Roman" panose="02020603050405020304" pitchFamily="18" charset="0"/>
              </a:rPr>
              <a:t> method and input via mouse or keyboard. </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15</a:t>
            </a:fld>
            <a:endParaRPr lang="en-US" altLang="en-US" sz="1400"/>
          </a:p>
        </p:txBody>
      </p:sp>
    </p:spTree>
    <p:extLst>
      <p:ext uri="{BB962C8B-B14F-4D97-AF65-F5344CB8AC3E}">
        <p14:creationId xmlns:p14="http://schemas.microsoft.com/office/powerpoint/2010/main" val="122760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4.3 Simple Graphics Programming</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a:xfrm>
            <a:off x="822959" y="1845734"/>
            <a:ext cx="7543801" cy="4614052"/>
          </a:xfrm>
        </p:spPr>
        <p:txBody>
          <a:bodyPr>
            <a:normAutofit/>
          </a:bodyPr>
          <a:lstStyle/>
          <a:p>
            <a:pPr>
              <a:lnSpc>
                <a:spcPct val="100000"/>
              </a:lnSpc>
              <a:buFont typeface="Wingdings" panose="05000000000000000000" pitchFamily="2" charset="2"/>
              <a:buChar char="Ø"/>
            </a:pPr>
            <a:r>
              <a:rPr lang="en-US" altLang="en-US" sz="2600" dirty="0">
                <a:latin typeface="Times New Roman" panose="02020603050405020304" pitchFamily="18" charset="0"/>
                <a:cs typeface="Times New Roman" panose="02020603050405020304" pitchFamily="18" charset="0"/>
              </a:rPr>
              <a:t>The library provides the following graphical objects: </a:t>
            </a:r>
            <a:r>
              <a:rPr lang="en-US" altLang="en-US" sz="2600" dirty="0">
                <a:solidFill>
                  <a:srgbClr val="FF0000"/>
                </a:solidFill>
                <a:latin typeface="Times New Roman" panose="02020603050405020304" pitchFamily="18" charset="0"/>
                <a:cs typeface="Times New Roman" panose="02020603050405020304" pitchFamily="18" charset="0"/>
              </a:rPr>
              <a:t>Point, Line, Circle, Oval, Rectangle, Polygon, Text, Entry (for text-based input), and Image</a:t>
            </a:r>
            <a:r>
              <a:rPr lang="en-US" altLang="en-US" sz="2600" dirty="0">
                <a:latin typeface="Times New Roman" panose="02020603050405020304" pitchFamily="18" charset="0"/>
                <a:cs typeface="Times New Roman" panose="02020603050405020304" pitchFamily="18" charset="0"/>
              </a:rPr>
              <a:t>. </a:t>
            </a:r>
          </a:p>
          <a:p>
            <a:pPr>
              <a:lnSpc>
                <a:spcPct val="100000"/>
              </a:lnSpc>
              <a:buFont typeface="Wingdings" panose="05000000000000000000" pitchFamily="2" charset="2"/>
              <a:buChar char="Ø"/>
            </a:pPr>
            <a:r>
              <a:rPr lang="en-US" altLang="en-US" sz="2600" dirty="0">
                <a:latin typeface="Times New Roman" panose="02020603050405020304" pitchFamily="18" charset="0"/>
                <a:cs typeface="Times New Roman" panose="02020603050405020304" pitchFamily="18" charset="0"/>
              </a:rPr>
              <a:t>Various attributes of graphical objects can be set such as outline-color,  </a:t>
            </a:r>
            <a:r>
              <a:rPr lang="en-US" altLang="en-US" sz="2600" dirty="0" err="1">
                <a:latin typeface="Times New Roman" panose="02020603050405020304" pitchFamily="18" charset="0"/>
                <a:cs typeface="Times New Roman" panose="02020603050405020304" pitchFamily="18" charset="0"/>
              </a:rPr>
              <a:t>ll</a:t>
            </a:r>
            <a:r>
              <a:rPr lang="en-US" altLang="en-US" sz="2600" dirty="0">
                <a:latin typeface="Times New Roman" panose="02020603050405020304" pitchFamily="18" charset="0"/>
                <a:cs typeface="Times New Roman" panose="02020603050405020304" pitchFamily="18" charset="0"/>
              </a:rPr>
              <a:t>-color, and line-width. Graphical objects also support moving and undrawing for animation effects.</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16</a:t>
            </a:fld>
            <a:endParaRPr lang="en-US" altLang="en-US" sz="1400"/>
          </a:p>
        </p:txBody>
      </p:sp>
    </p:spTree>
    <p:extLst>
      <p:ext uri="{BB962C8B-B14F-4D97-AF65-F5344CB8AC3E}">
        <p14:creationId xmlns:p14="http://schemas.microsoft.com/office/powerpoint/2010/main" val="45902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4.3 Simple Graphics Programming</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p:txBody>
          <a:bodyPr>
            <a:normAutofit fontScale="85000" lnSpcReduction="20000"/>
          </a:bodyPr>
          <a:lstStyle/>
          <a:p>
            <a:pPr marL="0" indent="0">
              <a:lnSpc>
                <a:spcPct val="120000"/>
              </a:lnSpc>
              <a:buNone/>
            </a:pPr>
            <a:r>
              <a:rPr lang="en-US" altLang="en-US" sz="3100" dirty="0">
                <a:solidFill>
                  <a:srgbClr val="FF0000"/>
                </a:solidFill>
                <a:latin typeface="Times New Roman" panose="02020603050405020304" pitchFamily="18" charset="0"/>
                <a:cs typeface="Times New Roman" panose="02020603050405020304" pitchFamily="18" charset="0"/>
              </a:rPr>
              <a:t>Example: How to draw a circle of radius 10 centered in a 100x100 window. </a:t>
            </a:r>
          </a:p>
          <a:p>
            <a:pPr marL="0" indent="0">
              <a:buNone/>
            </a:pPr>
            <a:r>
              <a:rPr lang="en-US" altLang="en-US" sz="2800" dirty="0">
                <a:solidFill>
                  <a:srgbClr val="0070C0"/>
                </a:solidFill>
                <a:latin typeface="Times New Roman" panose="02020603050405020304" pitchFamily="18" charset="0"/>
                <a:cs typeface="Times New Roman" panose="02020603050405020304" pitchFamily="18" charset="0"/>
              </a:rPr>
              <a:t>import graphics</a:t>
            </a:r>
          </a:p>
          <a:p>
            <a:pPr marL="0" indent="0">
              <a:buNone/>
            </a:pPr>
            <a:r>
              <a:rPr lang="en-US" altLang="en-US" sz="2800" dirty="0">
                <a:solidFill>
                  <a:srgbClr val="0070C0"/>
                </a:solidFill>
                <a:latin typeface="Times New Roman" panose="02020603050405020304" pitchFamily="18" charset="0"/>
                <a:cs typeface="Times New Roman" panose="02020603050405020304" pitchFamily="18" charset="0"/>
              </a:rPr>
              <a:t>def main():</a:t>
            </a:r>
          </a:p>
          <a:p>
            <a:pPr marL="0" indent="0">
              <a:buNone/>
            </a:pPr>
            <a:r>
              <a:rPr lang="en-US" altLang="en-US" sz="2800" dirty="0">
                <a:solidFill>
                  <a:srgbClr val="0070C0"/>
                </a:solidFill>
                <a:latin typeface="Times New Roman" panose="02020603050405020304" pitchFamily="18" charset="0"/>
                <a:cs typeface="Times New Roman" panose="02020603050405020304" pitchFamily="18" charset="0"/>
              </a:rPr>
              <a:t>    win = </a:t>
            </a:r>
            <a:r>
              <a:rPr lang="en-US" altLang="en-US" sz="2800" dirty="0" err="1">
                <a:solidFill>
                  <a:srgbClr val="0070C0"/>
                </a:solidFill>
                <a:latin typeface="Times New Roman" panose="02020603050405020304" pitchFamily="18" charset="0"/>
                <a:cs typeface="Times New Roman" panose="02020603050405020304" pitchFamily="18" charset="0"/>
              </a:rPr>
              <a:t>graphics.GraphWin</a:t>
            </a:r>
            <a:r>
              <a:rPr lang="en-US" altLang="en-US" sz="2800" dirty="0">
                <a:solidFill>
                  <a:srgbClr val="0070C0"/>
                </a:solidFill>
                <a:latin typeface="Times New Roman" panose="02020603050405020304" pitchFamily="18" charset="0"/>
                <a:cs typeface="Times New Roman" panose="02020603050405020304" pitchFamily="18" charset="0"/>
              </a:rPr>
              <a:t>("My Circle", 100, 100)</a:t>
            </a:r>
          </a:p>
          <a:p>
            <a:pPr marL="0" indent="0">
              <a:buNone/>
            </a:pPr>
            <a:r>
              <a:rPr lang="en-US" altLang="en-US" sz="2800" dirty="0">
                <a:solidFill>
                  <a:srgbClr val="0070C0"/>
                </a:solidFill>
                <a:latin typeface="Times New Roman" panose="02020603050405020304" pitchFamily="18" charset="0"/>
                <a:cs typeface="Times New Roman" panose="02020603050405020304" pitchFamily="18" charset="0"/>
              </a:rPr>
              <a:t>    c = </a:t>
            </a:r>
            <a:r>
              <a:rPr lang="en-US" altLang="en-US" sz="2800" dirty="0" err="1">
                <a:solidFill>
                  <a:srgbClr val="0070C0"/>
                </a:solidFill>
                <a:latin typeface="Times New Roman" panose="02020603050405020304" pitchFamily="18" charset="0"/>
                <a:cs typeface="Times New Roman" panose="02020603050405020304" pitchFamily="18" charset="0"/>
              </a:rPr>
              <a:t>graphics.Circle</a:t>
            </a:r>
            <a:r>
              <a:rPr lang="en-US" altLang="en-US" sz="2800" dirty="0">
                <a:solidFill>
                  <a:srgbClr val="0070C0"/>
                </a:solidFill>
                <a:latin typeface="Times New Roman" panose="02020603050405020304" pitchFamily="18" charset="0"/>
                <a:cs typeface="Times New Roman" panose="02020603050405020304" pitchFamily="18" charset="0"/>
              </a:rPr>
              <a:t>(</a:t>
            </a:r>
            <a:r>
              <a:rPr lang="en-US" altLang="en-US" sz="2800" dirty="0" err="1">
                <a:solidFill>
                  <a:srgbClr val="0070C0"/>
                </a:solidFill>
                <a:latin typeface="Times New Roman" panose="02020603050405020304" pitchFamily="18" charset="0"/>
                <a:cs typeface="Times New Roman" panose="02020603050405020304" pitchFamily="18" charset="0"/>
              </a:rPr>
              <a:t>graphics.Point</a:t>
            </a:r>
            <a:r>
              <a:rPr lang="en-US" altLang="en-US" sz="2800" dirty="0">
                <a:solidFill>
                  <a:srgbClr val="0070C0"/>
                </a:solidFill>
                <a:latin typeface="Times New Roman" panose="02020603050405020304" pitchFamily="18" charset="0"/>
                <a:cs typeface="Times New Roman" panose="02020603050405020304" pitchFamily="18" charset="0"/>
              </a:rPr>
              <a:t>(50,50), 10)</a:t>
            </a:r>
          </a:p>
          <a:p>
            <a:pPr marL="0" indent="0">
              <a:buNone/>
            </a:pPr>
            <a:r>
              <a:rPr lang="en-US" altLang="en-US" sz="2800" dirty="0">
                <a:solidFill>
                  <a:srgbClr val="0070C0"/>
                </a:solidFill>
                <a:latin typeface="Times New Roman" panose="02020603050405020304" pitchFamily="18" charset="0"/>
                <a:cs typeface="Times New Roman" panose="02020603050405020304" pitchFamily="18" charset="0"/>
              </a:rPr>
              <a:t>    </a:t>
            </a:r>
            <a:r>
              <a:rPr lang="en-US" altLang="en-US" sz="2800" dirty="0" err="1">
                <a:solidFill>
                  <a:srgbClr val="0070C0"/>
                </a:solidFill>
                <a:latin typeface="Times New Roman" panose="02020603050405020304" pitchFamily="18" charset="0"/>
                <a:cs typeface="Times New Roman" panose="02020603050405020304" pitchFamily="18" charset="0"/>
              </a:rPr>
              <a:t>c.draw</a:t>
            </a:r>
            <a:r>
              <a:rPr lang="en-US" altLang="en-US" sz="2800" dirty="0">
                <a:solidFill>
                  <a:srgbClr val="0070C0"/>
                </a:solidFill>
                <a:latin typeface="Times New Roman" panose="02020603050405020304" pitchFamily="18" charset="0"/>
                <a:cs typeface="Times New Roman" panose="02020603050405020304" pitchFamily="18" charset="0"/>
              </a:rPr>
              <a:t>(win)</a:t>
            </a:r>
          </a:p>
          <a:p>
            <a:pPr marL="0" indent="0">
              <a:buNone/>
            </a:pPr>
            <a:r>
              <a:rPr lang="en-US" altLang="en-US" sz="2800" dirty="0">
                <a:solidFill>
                  <a:srgbClr val="0070C0"/>
                </a:solidFill>
                <a:latin typeface="Times New Roman" panose="02020603050405020304" pitchFamily="18" charset="0"/>
                <a:cs typeface="Times New Roman" panose="02020603050405020304" pitchFamily="18" charset="0"/>
              </a:rPr>
              <a:t>    </a:t>
            </a:r>
            <a:r>
              <a:rPr lang="en-US" altLang="en-US" sz="2800" dirty="0" err="1">
                <a:solidFill>
                  <a:srgbClr val="0070C0"/>
                </a:solidFill>
                <a:latin typeface="Times New Roman" panose="02020603050405020304" pitchFamily="18" charset="0"/>
                <a:cs typeface="Times New Roman" panose="02020603050405020304" pitchFamily="18" charset="0"/>
              </a:rPr>
              <a:t>win.getMouse</a:t>
            </a:r>
            <a:r>
              <a:rPr lang="en-US" altLang="en-US" sz="2800" dirty="0">
                <a:solidFill>
                  <a:srgbClr val="0070C0"/>
                </a:solidFill>
                <a:latin typeface="Times New Roman" panose="02020603050405020304" pitchFamily="18" charset="0"/>
                <a:cs typeface="Times New Roman" panose="02020603050405020304" pitchFamily="18" charset="0"/>
              </a:rPr>
              <a:t>() # pause for click in window</a:t>
            </a:r>
          </a:p>
          <a:p>
            <a:pPr marL="0" indent="0">
              <a:buNone/>
            </a:pPr>
            <a:r>
              <a:rPr lang="en-US" altLang="en-US" sz="2800" dirty="0">
                <a:solidFill>
                  <a:srgbClr val="0070C0"/>
                </a:solidFill>
                <a:latin typeface="Times New Roman" panose="02020603050405020304" pitchFamily="18" charset="0"/>
                <a:cs typeface="Times New Roman" panose="02020603050405020304" pitchFamily="18" charset="0"/>
              </a:rPr>
              <a:t>    </a:t>
            </a:r>
            <a:r>
              <a:rPr lang="en-US" altLang="en-US" sz="2800" dirty="0" err="1">
                <a:solidFill>
                  <a:srgbClr val="0070C0"/>
                </a:solidFill>
                <a:latin typeface="Times New Roman" panose="02020603050405020304" pitchFamily="18" charset="0"/>
                <a:cs typeface="Times New Roman" panose="02020603050405020304" pitchFamily="18" charset="0"/>
              </a:rPr>
              <a:t>win.close</a:t>
            </a:r>
            <a:r>
              <a:rPr lang="en-US" altLang="en-US" sz="2800" dirty="0">
                <a:solidFill>
                  <a:srgbClr val="0070C0"/>
                </a:solidFill>
                <a:latin typeface="Times New Roman" panose="02020603050405020304" pitchFamily="18" charset="0"/>
                <a:cs typeface="Times New Roman" panose="02020603050405020304" pitchFamily="18" charset="0"/>
              </a:rPr>
              <a:t>()</a:t>
            </a:r>
          </a:p>
          <a:p>
            <a:pPr marL="0" indent="0">
              <a:buNone/>
            </a:pPr>
            <a:endParaRPr lang="en-US" altLang="en-US" sz="2800" dirty="0">
              <a:solidFill>
                <a:srgbClr val="FF0000"/>
              </a:solidFill>
              <a:latin typeface="Times New Roman" panose="02020603050405020304" pitchFamily="18" charset="0"/>
              <a:cs typeface="Times New Roman" panose="02020603050405020304" pitchFamily="18" charset="0"/>
            </a:endParaRP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17</a:t>
            </a:fld>
            <a:endParaRPr lang="en-US" altLang="en-US" sz="1400"/>
          </a:p>
        </p:txBody>
      </p:sp>
      <p:pic>
        <p:nvPicPr>
          <p:cNvPr id="3" name="图片 2">
            <a:extLst>
              <a:ext uri="{FF2B5EF4-FFF2-40B4-BE49-F238E27FC236}">
                <a16:creationId xmlns:a16="http://schemas.microsoft.com/office/drawing/2014/main" id="{1E527E6D-98D8-43C6-8F54-9D1599A055B0}"/>
              </a:ext>
            </a:extLst>
          </p:cNvPr>
          <p:cNvPicPr>
            <a:picLocks noChangeAspect="1"/>
          </p:cNvPicPr>
          <p:nvPr/>
        </p:nvPicPr>
        <p:blipFill>
          <a:blip r:embed="rId2"/>
          <a:stretch>
            <a:fillRect/>
          </a:stretch>
        </p:blipFill>
        <p:spPr>
          <a:xfrm>
            <a:off x="4932040" y="2333525"/>
            <a:ext cx="2867025" cy="3352800"/>
          </a:xfrm>
          <a:prstGeom prst="rect">
            <a:avLst/>
          </a:prstGeom>
        </p:spPr>
      </p:pic>
    </p:spTree>
    <p:extLst>
      <p:ext uri="{BB962C8B-B14F-4D97-AF65-F5344CB8AC3E}">
        <p14:creationId xmlns:p14="http://schemas.microsoft.com/office/powerpoint/2010/main" val="412215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25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625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25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625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625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625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4.3 Simple Graphics Programming</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p:txBody>
          <a:bodyPr>
            <a:normAutofit fontScale="77500" lnSpcReduction="20000"/>
          </a:bodyPr>
          <a:lstStyle/>
          <a:p>
            <a:pPr>
              <a:lnSpc>
                <a:spcPct val="120000"/>
              </a:lnSpc>
              <a:buFont typeface="Wingdings" panose="05000000000000000000" pitchFamily="2" charset="2"/>
              <a:buChar char="Ø"/>
            </a:pPr>
            <a:r>
              <a:rPr lang="en-US" altLang="en-US" sz="3100" dirty="0">
                <a:solidFill>
                  <a:schemeClr val="tx1"/>
                </a:solidFill>
                <a:latin typeface="Times New Roman" panose="02020603050405020304" pitchFamily="18" charset="0"/>
                <a:cs typeface="Times New Roman" panose="02020603050405020304" pitchFamily="18" charset="0"/>
              </a:rPr>
              <a:t>Graphics is a library, we need to import the graphics commands</a:t>
            </a:r>
          </a:p>
          <a:p>
            <a:pPr marL="0" indent="0">
              <a:lnSpc>
                <a:spcPct val="120000"/>
              </a:lnSpc>
              <a:buNone/>
            </a:pPr>
            <a:r>
              <a:rPr lang="en-US" altLang="en-US" sz="2600" dirty="0">
                <a:solidFill>
                  <a:srgbClr val="FF0000"/>
                </a:solidFill>
                <a:latin typeface="Times New Roman" panose="02020603050405020304" pitchFamily="18" charset="0"/>
                <a:cs typeface="Times New Roman" panose="02020603050405020304" pitchFamily="18" charset="0"/>
              </a:rPr>
              <a:t>&gt;&gt;&gt;</a:t>
            </a:r>
            <a:r>
              <a:rPr lang="en-US" altLang="en-US" sz="2600" dirty="0">
                <a:solidFill>
                  <a:srgbClr val="0070C0"/>
                </a:solidFill>
                <a:latin typeface="Times New Roman" panose="02020603050405020304" pitchFamily="18" charset="0"/>
                <a:cs typeface="Times New Roman" panose="02020603050405020304" pitchFamily="18" charset="0"/>
              </a:rPr>
              <a:t>import graphics</a:t>
            </a:r>
          </a:p>
          <a:p>
            <a:pPr marL="0" indent="0">
              <a:lnSpc>
                <a:spcPct val="120000"/>
              </a:lnSpc>
              <a:buNone/>
            </a:pPr>
            <a:r>
              <a:rPr lang="en-US" altLang="en-US" sz="2600" dirty="0">
                <a:solidFill>
                  <a:srgbClr val="FF0000"/>
                </a:solidFill>
                <a:latin typeface="Times New Roman" panose="02020603050405020304" pitchFamily="18" charset="0"/>
                <a:cs typeface="Times New Roman" panose="02020603050405020304" pitchFamily="18" charset="0"/>
              </a:rPr>
              <a:t>If this import fails, it means that Python couldn't find the graphics module. Make sure the file is in the correct folder and try again.</a:t>
            </a:r>
          </a:p>
          <a:p>
            <a:pPr>
              <a:lnSpc>
                <a:spcPct val="120000"/>
              </a:lnSpc>
              <a:buFont typeface="Wingdings" panose="05000000000000000000" pitchFamily="2" charset="2"/>
              <a:buChar char="Ø"/>
            </a:pPr>
            <a:r>
              <a:rPr lang="en-US" altLang="en-US" sz="2600" dirty="0">
                <a:solidFill>
                  <a:schemeClr val="tx1"/>
                </a:solidFill>
                <a:latin typeface="Times New Roman" panose="02020603050405020304" pitchFamily="18" charset="0"/>
                <a:cs typeface="Times New Roman" panose="02020603050405020304" pitchFamily="18" charset="0"/>
              </a:rPr>
              <a:t>To create a graphics window on the screen where the graphics will appear.</a:t>
            </a:r>
          </a:p>
          <a:p>
            <a:pPr marL="0" indent="0">
              <a:lnSpc>
                <a:spcPct val="120000"/>
              </a:lnSpc>
              <a:buNone/>
            </a:pPr>
            <a:r>
              <a:rPr lang="en-US" altLang="en-US" sz="2600" dirty="0">
                <a:solidFill>
                  <a:srgbClr val="0070C0"/>
                </a:solidFill>
                <a:latin typeface="Times New Roman" panose="02020603050405020304" pitchFamily="18" charset="0"/>
                <a:cs typeface="Times New Roman" panose="02020603050405020304" pitchFamily="18" charset="0"/>
              </a:rPr>
              <a:t>&gt;&gt;&gt; win = graphics . GraphWin ( )</a:t>
            </a:r>
          </a:p>
          <a:p>
            <a:pPr marL="0" indent="0">
              <a:lnSpc>
                <a:spcPct val="120000"/>
              </a:lnSpc>
              <a:buNone/>
            </a:pPr>
            <a:r>
              <a:rPr lang="en-US" altLang="en-US" sz="2600" dirty="0">
                <a:solidFill>
                  <a:srgbClr val="FF0000"/>
                </a:solidFill>
                <a:latin typeface="Times New Roman" panose="02020603050405020304" pitchFamily="18" charset="0"/>
                <a:cs typeface="Times New Roman" panose="02020603050405020304" pitchFamily="18" charset="0"/>
              </a:rPr>
              <a:t>This command creates a new window titled “Graphics Window.”</a:t>
            </a:r>
          </a:p>
          <a:p>
            <a:pPr marL="0" indent="0">
              <a:lnSpc>
                <a:spcPct val="120000"/>
              </a:lnSpc>
              <a:buNone/>
            </a:pPr>
            <a:endParaRPr lang="en-US" altLang="en-US" sz="2600" dirty="0">
              <a:solidFill>
                <a:srgbClr val="0070C0"/>
              </a:solidFill>
              <a:latin typeface="Times New Roman" panose="02020603050405020304" pitchFamily="18" charset="0"/>
              <a:cs typeface="Times New Roman" panose="02020603050405020304" pitchFamily="18" charset="0"/>
            </a:endParaRP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18</a:t>
            </a:fld>
            <a:endParaRPr lang="en-US" altLang="en-US" sz="1400"/>
          </a:p>
        </p:txBody>
      </p:sp>
    </p:spTree>
    <p:extLst>
      <p:ext uri="{BB962C8B-B14F-4D97-AF65-F5344CB8AC3E}">
        <p14:creationId xmlns:p14="http://schemas.microsoft.com/office/powerpoint/2010/main" val="241202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25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2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4.3 Simple Graphics Programming</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p:txBody>
          <a:bodyPr>
            <a:normAutofit/>
          </a:bodyPr>
          <a:lstStyle/>
          <a:p>
            <a:pPr>
              <a:lnSpc>
                <a:spcPct val="120000"/>
              </a:lnSpc>
              <a:buFont typeface="Wingdings" panose="05000000000000000000" pitchFamily="2" charset="2"/>
              <a:buChar char="Ø"/>
            </a:pPr>
            <a:r>
              <a:rPr lang="en-US" altLang="en-US" sz="2600" i="1" dirty="0">
                <a:solidFill>
                  <a:schemeClr val="tx1"/>
                </a:solidFill>
                <a:latin typeface="Times New Roman" panose="02020603050405020304" pitchFamily="18" charset="0"/>
                <a:cs typeface="Times New Roman" panose="02020603050405020304" pitchFamily="18" charset="0"/>
              </a:rPr>
              <a:t>GraphWin </a:t>
            </a:r>
            <a:r>
              <a:rPr lang="en-US" altLang="en-US" sz="2600" dirty="0">
                <a:solidFill>
                  <a:schemeClr val="tx1"/>
                </a:solidFill>
                <a:latin typeface="Times New Roman" panose="02020603050405020304" pitchFamily="18" charset="0"/>
                <a:cs typeface="Times New Roman" panose="02020603050405020304" pitchFamily="18" charset="0"/>
              </a:rPr>
              <a:t>is an object assigned to the variable win. We can manipulate the window object through this variable, similar to manipulating files through file variables.</a:t>
            </a:r>
          </a:p>
          <a:p>
            <a:pPr>
              <a:lnSpc>
                <a:spcPct val="120000"/>
              </a:lnSpc>
              <a:buFont typeface="Wingdings" panose="05000000000000000000" pitchFamily="2" charset="2"/>
              <a:buChar char="Ø"/>
            </a:pPr>
            <a:r>
              <a:rPr lang="en-US" altLang="en-US" sz="2600" dirty="0">
                <a:solidFill>
                  <a:schemeClr val="tx1"/>
                </a:solidFill>
                <a:latin typeface="Times New Roman" panose="02020603050405020304" pitchFamily="18" charset="0"/>
                <a:cs typeface="Times New Roman" panose="02020603050405020304" pitchFamily="18" charset="0"/>
              </a:rPr>
              <a:t>Windows can be closed/destroyed by issuing the command</a:t>
            </a:r>
            <a:br>
              <a:rPr lang="en-US" altLang="en-US" sz="2600" dirty="0">
                <a:solidFill>
                  <a:schemeClr val="tx1"/>
                </a:solidFill>
                <a:latin typeface="Times New Roman" panose="02020603050405020304" pitchFamily="18" charset="0"/>
                <a:cs typeface="Times New Roman" panose="02020603050405020304" pitchFamily="18" charset="0"/>
              </a:rPr>
            </a:br>
            <a:r>
              <a:rPr lang="en-US" altLang="en-US" sz="2600" dirty="0">
                <a:solidFill>
                  <a:srgbClr val="0070C0"/>
                </a:solidFill>
                <a:latin typeface="Times New Roman" panose="02020603050405020304" pitchFamily="18" charset="0"/>
                <a:cs typeface="Times New Roman" panose="02020603050405020304" pitchFamily="18" charset="0"/>
              </a:rPr>
              <a:t>&gt;&gt;&gt; </a:t>
            </a:r>
            <a:r>
              <a:rPr lang="en-US" altLang="en-US" sz="2600" dirty="0" err="1">
                <a:solidFill>
                  <a:srgbClr val="0070C0"/>
                </a:solidFill>
                <a:latin typeface="Times New Roman" panose="02020603050405020304" pitchFamily="18" charset="0"/>
                <a:cs typeface="Times New Roman" panose="02020603050405020304" pitchFamily="18" charset="0"/>
              </a:rPr>
              <a:t>win.close</a:t>
            </a:r>
            <a:r>
              <a:rPr lang="en-US" altLang="en-US" sz="2600" dirty="0">
                <a:solidFill>
                  <a:srgbClr val="0070C0"/>
                </a:solidFill>
                <a:latin typeface="Times New Roman" panose="02020603050405020304" pitchFamily="18" charset="0"/>
                <a:cs typeface="Times New Roman" panose="02020603050405020304" pitchFamily="18" charset="0"/>
              </a:rPr>
              <a:t>()</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19</a:t>
            </a:fld>
            <a:endParaRPr lang="en-US" altLang="en-US" sz="1400"/>
          </a:p>
        </p:txBody>
      </p:sp>
    </p:spTree>
    <p:extLst>
      <p:ext uri="{BB962C8B-B14F-4D97-AF65-F5344CB8AC3E}">
        <p14:creationId xmlns:p14="http://schemas.microsoft.com/office/powerpoint/2010/main" val="2161968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AF9659-48D9-4AF5-AC97-5436354419D3}"/>
              </a:ext>
            </a:extLst>
          </p:cNvPr>
          <p:cNvSpPr>
            <a:spLocks noGrp="1"/>
          </p:cNvSpPr>
          <p:nvPr>
            <p:ph type="title"/>
          </p:nvPr>
        </p:nvSpPr>
        <p:spPr/>
        <p:txBody>
          <a:bodyPr/>
          <a:lstStyle/>
          <a:p>
            <a:r>
              <a:rPr lang="en-US" altLang="en-US" dirty="0"/>
              <a:t>Objectives</a:t>
            </a:r>
            <a:endParaRPr lang="en-US" dirty="0">
              <a:solidFill>
                <a:schemeClr val="tx1"/>
              </a:solidFill>
            </a:endParaRPr>
          </a:p>
        </p:txBody>
      </p:sp>
      <p:sp>
        <p:nvSpPr>
          <p:cNvPr id="3" name="内容占位符 2">
            <a:extLst>
              <a:ext uri="{FF2B5EF4-FFF2-40B4-BE49-F238E27FC236}">
                <a16:creationId xmlns:a16="http://schemas.microsoft.com/office/drawing/2014/main" id="{8EE760F9-1411-4797-84D7-FF414C6E58B8}"/>
              </a:ext>
            </a:extLst>
          </p:cNvPr>
          <p:cNvSpPr>
            <a:spLocks noGrp="1"/>
          </p:cNvSpPr>
          <p:nvPr>
            <p:ph idx="1"/>
          </p:nvPr>
        </p:nvSpPr>
        <p:spPr>
          <a:xfrm>
            <a:off x="822959" y="1737360"/>
            <a:ext cx="7543801" cy="4643967"/>
          </a:xfrm>
        </p:spPr>
        <p:txBody>
          <a:bodyPr>
            <a:noAutofit/>
          </a:bodyPr>
          <a:lstStyle/>
          <a:p>
            <a:pPr>
              <a:buFont typeface="Wingdings" panose="05000000000000000000" pitchFamily="2" charset="2"/>
              <a:buChar char="Ø"/>
            </a:pPr>
            <a:r>
              <a:rPr lang="en-US" altLang="en-US" sz="2500" dirty="0">
                <a:latin typeface="Times New Roman" panose="02020603050405020304" pitchFamily="18" charset="0"/>
                <a:cs typeface="Times New Roman" panose="02020603050405020304" pitchFamily="18" charset="0"/>
              </a:rPr>
              <a:t>To understand the concept of objects and how they can be used to simplify programs.</a:t>
            </a:r>
          </a:p>
          <a:p>
            <a:pPr>
              <a:buFont typeface="Wingdings" panose="05000000000000000000" pitchFamily="2" charset="2"/>
              <a:buChar char="Ø"/>
            </a:pPr>
            <a:r>
              <a:rPr lang="en-US" altLang="en-US" sz="2500" dirty="0">
                <a:latin typeface="Times New Roman" panose="02020603050405020304" pitchFamily="18" charset="0"/>
                <a:cs typeface="Times New Roman" panose="02020603050405020304" pitchFamily="18" charset="0"/>
              </a:rPr>
              <a:t>To be familiar with the various objects available in the graphics library.</a:t>
            </a:r>
          </a:p>
          <a:p>
            <a:pPr>
              <a:buFont typeface="Wingdings" panose="05000000000000000000" pitchFamily="2" charset="2"/>
              <a:buChar char="Ø"/>
            </a:pPr>
            <a:r>
              <a:rPr lang="en-US" altLang="en-US" sz="2500" dirty="0">
                <a:latin typeface="Times New Roman" panose="02020603050405020304" pitchFamily="18" charset="0"/>
                <a:cs typeface="Times New Roman" panose="02020603050405020304" pitchFamily="18" charset="0"/>
              </a:rPr>
              <a:t>To be able to create objects in programs and call appropriate methods to perform graphical computations.</a:t>
            </a:r>
          </a:p>
          <a:p>
            <a:pPr>
              <a:buFont typeface="Wingdings" panose="05000000000000000000" pitchFamily="2" charset="2"/>
              <a:buChar char="Ø"/>
            </a:pPr>
            <a:r>
              <a:rPr lang="en-US" altLang="en-US" sz="2500" dirty="0">
                <a:latin typeface="Times New Roman" panose="02020603050405020304" pitchFamily="18" charset="0"/>
                <a:cs typeface="Times New Roman" panose="02020603050405020304" pitchFamily="18" charset="0"/>
              </a:rPr>
              <a:t>To understand the fundamental concepts of computer graphics, especially the role of coordinate systems and coordinate transformations.</a:t>
            </a:r>
          </a:p>
        </p:txBody>
      </p:sp>
    </p:spTree>
    <p:extLst>
      <p:ext uri="{BB962C8B-B14F-4D97-AF65-F5344CB8AC3E}">
        <p14:creationId xmlns:p14="http://schemas.microsoft.com/office/powerpoint/2010/main" val="34177164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4.3 Simple Graphics Programming</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p:txBody>
          <a:bodyPr>
            <a:normAutofit fontScale="92500" lnSpcReduction="10000"/>
          </a:bodyPr>
          <a:lstStyle/>
          <a:p>
            <a:pPr>
              <a:lnSpc>
                <a:spcPct val="120000"/>
              </a:lnSpc>
              <a:buFont typeface="Wingdings" panose="05000000000000000000" pitchFamily="2" charset="2"/>
              <a:buChar char="Ø"/>
            </a:pPr>
            <a:r>
              <a:rPr lang="en-US" altLang="en-US" sz="2600" dirty="0">
                <a:solidFill>
                  <a:schemeClr val="tx1"/>
                </a:solidFill>
                <a:latin typeface="Times New Roman" panose="02020603050405020304" pitchFamily="18" charset="0"/>
                <a:cs typeface="Times New Roman" panose="02020603050405020304" pitchFamily="18" charset="0"/>
              </a:rPr>
              <a:t>It is tedious to use the </a:t>
            </a:r>
            <a:r>
              <a:rPr lang="en-US" altLang="en-US" sz="2600" i="1" dirty="0">
                <a:solidFill>
                  <a:srgbClr val="FF0000"/>
                </a:solidFill>
                <a:latin typeface="Times New Roman" panose="02020603050405020304" pitchFamily="18" charset="0"/>
                <a:cs typeface="Times New Roman" panose="02020603050405020304" pitchFamily="18" charset="0"/>
              </a:rPr>
              <a:t>graphics.</a:t>
            </a:r>
            <a:r>
              <a:rPr lang="en-US" altLang="en-US" sz="2600" dirty="0">
                <a:solidFill>
                  <a:schemeClr val="tx1"/>
                </a:solidFill>
                <a:latin typeface="Times New Roman" panose="02020603050405020304" pitchFamily="18" charset="0"/>
                <a:cs typeface="Times New Roman" panose="02020603050405020304" pitchFamily="18" charset="0"/>
              </a:rPr>
              <a:t> notation to access the graphics library routines.</a:t>
            </a:r>
          </a:p>
          <a:p>
            <a:pPr marL="0" indent="0">
              <a:lnSpc>
                <a:spcPct val="120000"/>
              </a:lnSpc>
              <a:buNone/>
            </a:pPr>
            <a:r>
              <a:rPr lang="en-US" altLang="en-US" sz="2600" dirty="0">
                <a:solidFill>
                  <a:srgbClr val="0070C0"/>
                </a:solidFill>
                <a:latin typeface="Times New Roman" panose="02020603050405020304" pitchFamily="18" charset="0"/>
                <a:cs typeface="Times New Roman" panose="02020603050405020304" pitchFamily="18" charset="0"/>
              </a:rPr>
              <a:t>       from graphics import * </a:t>
            </a:r>
          </a:p>
          <a:p>
            <a:pPr marL="0" indent="0">
              <a:lnSpc>
                <a:spcPct val="120000"/>
              </a:lnSpc>
              <a:buNone/>
            </a:pPr>
            <a:r>
              <a:rPr lang="en-US" altLang="en-US" sz="2600" dirty="0">
                <a:solidFill>
                  <a:srgbClr val="FF0000"/>
                </a:solidFill>
                <a:latin typeface="Times New Roman" panose="02020603050405020304" pitchFamily="18" charset="0"/>
                <a:cs typeface="Times New Roman" panose="02020603050405020304" pitchFamily="18" charset="0"/>
              </a:rPr>
              <a:t>	</a:t>
            </a:r>
            <a:r>
              <a:rPr lang="en-US" altLang="en-US" sz="2600" dirty="0">
                <a:solidFill>
                  <a:schemeClr val="tx1"/>
                </a:solidFill>
                <a:latin typeface="Times New Roman" panose="02020603050405020304" pitchFamily="18" charset="0"/>
                <a:cs typeface="Times New Roman" panose="02020603050405020304" pitchFamily="18" charset="0"/>
              </a:rPr>
              <a:t>instead of </a:t>
            </a:r>
          </a:p>
          <a:p>
            <a:pPr marL="0" indent="0">
              <a:lnSpc>
                <a:spcPct val="120000"/>
              </a:lnSpc>
              <a:buNone/>
            </a:pPr>
            <a:r>
              <a:rPr lang="en-US" altLang="en-US" sz="2600" dirty="0">
                <a:solidFill>
                  <a:srgbClr val="FF0000"/>
                </a:solidFill>
                <a:latin typeface="Times New Roman" panose="02020603050405020304" pitchFamily="18" charset="0"/>
                <a:cs typeface="Times New Roman" panose="02020603050405020304" pitchFamily="18" charset="0"/>
              </a:rPr>
              <a:t>       </a:t>
            </a:r>
            <a:r>
              <a:rPr lang="en-US" altLang="en-US" sz="2600" dirty="0">
                <a:solidFill>
                  <a:srgbClr val="0070C0"/>
                </a:solidFill>
                <a:latin typeface="Times New Roman" panose="02020603050405020304" pitchFamily="18" charset="0"/>
                <a:cs typeface="Times New Roman" panose="02020603050405020304" pitchFamily="18" charset="0"/>
              </a:rPr>
              <a:t>import graphics</a:t>
            </a:r>
          </a:p>
          <a:p>
            <a:pPr>
              <a:lnSpc>
                <a:spcPct val="120000"/>
              </a:lnSpc>
              <a:buFont typeface="Wingdings" panose="05000000000000000000" pitchFamily="2" charset="2"/>
              <a:buChar char="Ø"/>
            </a:pPr>
            <a:r>
              <a:rPr lang="en-US" altLang="en-US" sz="2600" dirty="0">
                <a:solidFill>
                  <a:schemeClr val="tx1"/>
                </a:solidFill>
                <a:latin typeface="Times New Roman" panose="02020603050405020304" pitchFamily="18" charset="0"/>
                <a:cs typeface="Times New Roman" panose="02020603050405020304" pitchFamily="18" charset="0"/>
              </a:rPr>
              <a:t>The </a:t>
            </a:r>
            <a:r>
              <a:rPr lang="en-US" altLang="en-US" sz="2600" dirty="0">
                <a:solidFill>
                  <a:srgbClr val="FF0000"/>
                </a:solidFill>
                <a:latin typeface="Times New Roman" panose="02020603050405020304" pitchFamily="18" charset="0"/>
                <a:cs typeface="Times New Roman" panose="02020603050405020304" pitchFamily="18" charset="0"/>
              </a:rPr>
              <a:t>“from” </a:t>
            </a:r>
            <a:r>
              <a:rPr lang="en-US" altLang="en-US" sz="2600" dirty="0">
                <a:solidFill>
                  <a:schemeClr val="tx1"/>
                </a:solidFill>
                <a:latin typeface="Times New Roman" panose="02020603050405020304" pitchFamily="18" charset="0"/>
                <a:cs typeface="Times New Roman" panose="02020603050405020304" pitchFamily="18" charset="0"/>
              </a:rPr>
              <a:t>statement allows you to load specific functions from a library module. </a:t>
            </a:r>
            <a:r>
              <a:rPr lang="en-US" altLang="en-US" sz="2600" dirty="0">
                <a:solidFill>
                  <a:srgbClr val="FF0000"/>
                </a:solidFill>
                <a:latin typeface="Times New Roman" panose="02020603050405020304" pitchFamily="18" charset="0"/>
                <a:cs typeface="Times New Roman" panose="02020603050405020304" pitchFamily="18" charset="0"/>
              </a:rPr>
              <a:t>“*”</a:t>
            </a:r>
            <a:r>
              <a:rPr lang="en-US" altLang="en-US" sz="2600" dirty="0">
                <a:solidFill>
                  <a:schemeClr val="tx1"/>
                </a:solidFill>
                <a:latin typeface="Times New Roman" panose="02020603050405020304" pitchFamily="18" charset="0"/>
                <a:cs typeface="Times New Roman" panose="02020603050405020304" pitchFamily="18" charset="0"/>
              </a:rPr>
              <a:t> will load all the functions, or you can list specific ones.</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20</a:t>
            </a:fld>
            <a:endParaRPr lang="en-US" altLang="en-US" sz="1400"/>
          </a:p>
        </p:txBody>
      </p:sp>
    </p:spTree>
    <p:extLst>
      <p:ext uri="{BB962C8B-B14F-4D97-AF65-F5344CB8AC3E}">
        <p14:creationId xmlns:p14="http://schemas.microsoft.com/office/powerpoint/2010/main" val="60102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25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2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4.3 Simple Graphics Programming</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p:txBody>
          <a:bodyPr>
            <a:normAutofit/>
          </a:bodyPr>
          <a:lstStyle/>
          <a:p>
            <a:pPr marL="0" indent="0">
              <a:lnSpc>
                <a:spcPct val="120000"/>
              </a:lnSpc>
              <a:buNone/>
            </a:pPr>
            <a:r>
              <a:rPr lang="en-US" altLang="en-US" sz="2600" dirty="0">
                <a:solidFill>
                  <a:srgbClr val="FF0000"/>
                </a:solidFill>
                <a:latin typeface="Times New Roman" panose="02020603050405020304" pitchFamily="18" charset="0"/>
                <a:cs typeface="Times New Roman" panose="02020603050405020304" pitchFamily="18" charset="0"/>
              </a:rPr>
              <a:t>Example: Doing the import this way eliminates the need to preface graphics commands with graphics.</a:t>
            </a:r>
          </a:p>
          <a:p>
            <a:pPr marL="0" indent="0">
              <a:lnSpc>
                <a:spcPct val="120000"/>
              </a:lnSpc>
              <a:buNone/>
            </a:pPr>
            <a:br>
              <a:rPr lang="en-US" altLang="en-US" sz="2600" dirty="0">
                <a:solidFill>
                  <a:schemeClr val="tx1"/>
                </a:solidFill>
                <a:latin typeface="Times New Roman" panose="02020603050405020304" pitchFamily="18" charset="0"/>
                <a:cs typeface="Times New Roman" panose="02020603050405020304" pitchFamily="18" charset="0"/>
              </a:rPr>
            </a:br>
            <a:r>
              <a:rPr lang="en-US" altLang="en-US" sz="2600" dirty="0">
                <a:solidFill>
                  <a:srgbClr val="0070C0"/>
                </a:solidFill>
                <a:latin typeface="Times New Roman" panose="02020603050405020304" pitchFamily="18" charset="0"/>
                <a:cs typeface="Times New Roman" panose="02020603050405020304" pitchFamily="18" charset="0"/>
              </a:rPr>
              <a:t>&gt;&gt;&gt; from graphics import *</a:t>
            </a:r>
            <a:br>
              <a:rPr lang="en-US" altLang="en-US" sz="2600" dirty="0">
                <a:solidFill>
                  <a:srgbClr val="0070C0"/>
                </a:solidFill>
                <a:latin typeface="Times New Roman" panose="02020603050405020304" pitchFamily="18" charset="0"/>
                <a:cs typeface="Times New Roman" panose="02020603050405020304" pitchFamily="18" charset="0"/>
              </a:rPr>
            </a:br>
            <a:r>
              <a:rPr lang="en-US" altLang="en-US" sz="2600" dirty="0">
                <a:solidFill>
                  <a:srgbClr val="0070C0"/>
                </a:solidFill>
                <a:latin typeface="Times New Roman" panose="02020603050405020304" pitchFamily="18" charset="0"/>
                <a:cs typeface="Times New Roman" panose="02020603050405020304" pitchFamily="18" charset="0"/>
              </a:rPr>
              <a:t>&gt;&gt;&gt; win = GraphWin()</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21</a:t>
            </a:fld>
            <a:endParaRPr lang="en-US" altLang="en-US" sz="1400"/>
          </a:p>
        </p:txBody>
      </p:sp>
    </p:spTree>
    <p:extLst>
      <p:ext uri="{BB962C8B-B14F-4D97-AF65-F5344CB8AC3E}">
        <p14:creationId xmlns:p14="http://schemas.microsoft.com/office/powerpoint/2010/main" val="2143112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4.3 Simple Graphics Programming</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p:txBody>
          <a:bodyPr>
            <a:normAutofit lnSpcReduction="10000"/>
          </a:bodyPr>
          <a:lstStyle/>
          <a:p>
            <a:pPr>
              <a:lnSpc>
                <a:spcPct val="120000"/>
              </a:lnSpc>
              <a:buFont typeface="Wingdings" panose="05000000000000000000" pitchFamily="2" charset="2"/>
              <a:buChar char="Ø"/>
            </a:pPr>
            <a:r>
              <a:rPr lang="en-US" altLang="en-US" sz="2600" dirty="0">
                <a:solidFill>
                  <a:schemeClr val="tx1"/>
                </a:solidFill>
                <a:latin typeface="Times New Roman" panose="02020603050405020304" pitchFamily="18" charset="0"/>
                <a:cs typeface="Times New Roman" panose="02020603050405020304" pitchFamily="18" charset="0"/>
              </a:rPr>
              <a:t>A graphics window is a collection of points called pixels (picture elements).</a:t>
            </a:r>
          </a:p>
          <a:p>
            <a:pPr>
              <a:lnSpc>
                <a:spcPct val="120000"/>
              </a:lnSpc>
              <a:buFont typeface="Wingdings" panose="05000000000000000000" pitchFamily="2" charset="2"/>
              <a:buChar char="Ø"/>
            </a:pPr>
            <a:r>
              <a:rPr lang="en-US" altLang="en-US" sz="2600" dirty="0">
                <a:solidFill>
                  <a:schemeClr val="tx1"/>
                </a:solidFill>
                <a:latin typeface="Times New Roman" panose="02020603050405020304" pitchFamily="18" charset="0"/>
                <a:cs typeface="Times New Roman" panose="02020603050405020304" pitchFamily="18" charset="0"/>
              </a:rPr>
              <a:t>The default </a:t>
            </a:r>
            <a:r>
              <a:rPr lang="en-US" altLang="en-US" sz="2600" i="1" dirty="0">
                <a:solidFill>
                  <a:schemeClr val="tx1"/>
                </a:solidFill>
                <a:latin typeface="Times New Roman" panose="02020603050405020304" pitchFamily="18" charset="0"/>
                <a:cs typeface="Times New Roman" panose="02020603050405020304" pitchFamily="18" charset="0"/>
              </a:rPr>
              <a:t>GraphWin</a:t>
            </a:r>
            <a:r>
              <a:rPr lang="en-US" altLang="en-US" sz="2600" dirty="0">
                <a:solidFill>
                  <a:schemeClr val="tx1"/>
                </a:solidFill>
                <a:latin typeface="Times New Roman" panose="02020603050405020304" pitchFamily="18" charset="0"/>
                <a:cs typeface="Times New Roman" panose="02020603050405020304" pitchFamily="18" charset="0"/>
              </a:rPr>
              <a:t> is 200 pixels tall by 200 pixels wide (40,000 pixels total).</a:t>
            </a:r>
          </a:p>
          <a:p>
            <a:pPr>
              <a:lnSpc>
                <a:spcPct val="120000"/>
              </a:lnSpc>
              <a:buFont typeface="Wingdings" panose="05000000000000000000" pitchFamily="2" charset="2"/>
              <a:buChar char="Ø"/>
            </a:pPr>
            <a:r>
              <a:rPr lang="en-US" altLang="en-US" sz="2600" dirty="0">
                <a:solidFill>
                  <a:schemeClr val="tx1"/>
                </a:solidFill>
                <a:latin typeface="Times New Roman" panose="02020603050405020304" pitchFamily="18" charset="0"/>
                <a:cs typeface="Times New Roman" panose="02020603050405020304" pitchFamily="18" charset="0"/>
              </a:rPr>
              <a:t>One way to get pictures into the window is one pixel at a time, which would be tedious. The graphics routine has a number of predefined routines to draw geometric shapes.</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22</a:t>
            </a:fld>
            <a:endParaRPr lang="en-US" altLang="en-US" sz="1400"/>
          </a:p>
        </p:txBody>
      </p:sp>
    </p:spTree>
    <p:extLst>
      <p:ext uri="{BB962C8B-B14F-4D97-AF65-F5344CB8AC3E}">
        <p14:creationId xmlns:p14="http://schemas.microsoft.com/office/powerpoint/2010/main" val="30718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4.3 Simple Graphics Programming</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p:txBody>
          <a:bodyPr>
            <a:normAutofit fontScale="85000" lnSpcReduction="10000"/>
          </a:bodyPr>
          <a:lstStyle/>
          <a:p>
            <a:pPr>
              <a:lnSpc>
                <a:spcPct val="120000"/>
              </a:lnSpc>
              <a:buFont typeface="Wingdings" panose="05000000000000000000" pitchFamily="2" charset="2"/>
              <a:buChar char="Ø"/>
            </a:pPr>
            <a:r>
              <a:rPr lang="en-US" altLang="en-US" sz="2600" dirty="0">
                <a:solidFill>
                  <a:schemeClr val="tx1"/>
                </a:solidFill>
                <a:latin typeface="Times New Roman" panose="02020603050405020304" pitchFamily="18" charset="0"/>
                <a:cs typeface="Times New Roman" panose="02020603050405020304" pitchFamily="18" charset="0"/>
              </a:rPr>
              <a:t>The simplest object is the </a:t>
            </a:r>
            <a:r>
              <a:rPr lang="en-US" altLang="en-US" sz="2600" dirty="0">
                <a:solidFill>
                  <a:srgbClr val="FF0000"/>
                </a:solidFill>
                <a:latin typeface="Times New Roman" panose="02020603050405020304" pitchFamily="18" charset="0"/>
                <a:cs typeface="Times New Roman" panose="02020603050405020304" pitchFamily="18" charset="0"/>
              </a:rPr>
              <a:t>Point</a:t>
            </a:r>
            <a:r>
              <a:rPr lang="en-US" altLang="en-US" sz="2600" dirty="0">
                <a:solidFill>
                  <a:schemeClr val="tx1"/>
                </a:solidFill>
                <a:latin typeface="Times New Roman" panose="02020603050405020304" pitchFamily="18" charset="0"/>
                <a:cs typeface="Times New Roman" panose="02020603050405020304" pitchFamily="18" charset="0"/>
              </a:rPr>
              <a:t>. Like points in geometry, point locations are represented with a coordinate system (x, y), where x is the horizontal location of the point and y is the vertical location.</a:t>
            </a:r>
          </a:p>
          <a:p>
            <a:pPr>
              <a:lnSpc>
                <a:spcPct val="120000"/>
              </a:lnSpc>
              <a:buFont typeface="Wingdings" panose="05000000000000000000" pitchFamily="2" charset="2"/>
              <a:buChar char="Ø"/>
            </a:pPr>
            <a:r>
              <a:rPr lang="en-US" altLang="en-US" sz="2600" dirty="0">
                <a:solidFill>
                  <a:schemeClr val="tx1"/>
                </a:solidFill>
                <a:latin typeface="Times New Roman" panose="02020603050405020304" pitchFamily="18" charset="0"/>
                <a:cs typeface="Times New Roman" panose="02020603050405020304" pitchFamily="18" charset="0"/>
              </a:rPr>
              <a:t>The origin (0,0) in a graphics window is the upper left corner.</a:t>
            </a:r>
          </a:p>
          <a:p>
            <a:pPr>
              <a:lnSpc>
                <a:spcPct val="120000"/>
              </a:lnSpc>
              <a:buFont typeface="Wingdings" panose="05000000000000000000" pitchFamily="2" charset="2"/>
              <a:buChar char="Ø"/>
            </a:pPr>
            <a:r>
              <a:rPr lang="en-US" altLang="en-US" sz="2600" dirty="0">
                <a:solidFill>
                  <a:schemeClr val="tx1"/>
                </a:solidFill>
                <a:latin typeface="Times New Roman" panose="02020603050405020304" pitchFamily="18" charset="0"/>
                <a:cs typeface="Times New Roman" panose="02020603050405020304" pitchFamily="18" charset="0"/>
              </a:rPr>
              <a:t>y values increase from left to right, y values from top to bottom. Lower right corner is (199, 199).</a:t>
            </a:r>
          </a:p>
          <a:p>
            <a:pPr>
              <a:lnSpc>
                <a:spcPct val="120000"/>
              </a:lnSpc>
              <a:buFont typeface="Wingdings" panose="05000000000000000000" pitchFamily="2" charset="2"/>
              <a:buChar char="Ø"/>
            </a:pPr>
            <a:r>
              <a:rPr lang="en-US" altLang="en-US" sz="2600" dirty="0">
                <a:solidFill>
                  <a:schemeClr val="tx1"/>
                </a:solidFill>
                <a:latin typeface="Times New Roman" panose="02020603050405020304" pitchFamily="18" charset="0"/>
                <a:cs typeface="Times New Roman" panose="02020603050405020304" pitchFamily="18" charset="0"/>
              </a:rPr>
              <a:t>Drawing a </a:t>
            </a:r>
            <a:r>
              <a:rPr lang="en-US" altLang="en-US" sz="2600" dirty="0">
                <a:solidFill>
                  <a:srgbClr val="FF0000"/>
                </a:solidFill>
                <a:latin typeface="Times New Roman" panose="02020603050405020304" pitchFamily="18" charset="0"/>
                <a:cs typeface="Times New Roman" panose="02020603050405020304" pitchFamily="18" charset="0"/>
              </a:rPr>
              <a:t>Point</a:t>
            </a:r>
            <a:r>
              <a:rPr lang="en-US" altLang="en-US" sz="2600" dirty="0">
                <a:solidFill>
                  <a:schemeClr val="tx1"/>
                </a:solidFill>
                <a:latin typeface="Times New Roman" panose="02020603050405020304" pitchFamily="18" charset="0"/>
                <a:cs typeface="Times New Roman" panose="02020603050405020304" pitchFamily="18" charset="0"/>
              </a:rPr>
              <a:t> sets the color of the corresponding pixel in the GraphWin. The default color for drawing is </a:t>
            </a:r>
            <a:r>
              <a:rPr lang="en-US" altLang="en-US" sz="2600" dirty="0">
                <a:solidFill>
                  <a:srgbClr val="FF0000"/>
                </a:solidFill>
                <a:latin typeface="Times New Roman" panose="02020603050405020304" pitchFamily="18" charset="0"/>
                <a:cs typeface="Times New Roman" panose="02020603050405020304" pitchFamily="18" charset="0"/>
              </a:rPr>
              <a:t>black</a:t>
            </a:r>
            <a:r>
              <a:rPr lang="en-US" altLang="en-US" sz="2600" dirty="0">
                <a:solidFill>
                  <a:schemeClr val="tx1"/>
                </a:solidFill>
                <a:latin typeface="Times New Roman" panose="02020603050405020304" pitchFamily="18" charset="0"/>
                <a:cs typeface="Times New Roman" panose="02020603050405020304" pitchFamily="18" charset="0"/>
              </a:rPr>
              <a:t>.</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23</a:t>
            </a:fld>
            <a:endParaRPr lang="en-US" altLang="en-US" sz="1400"/>
          </a:p>
        </p:txBody>
      </p:sp>
    </p:spTree>
    <p:extLst>
      <p:ext uri="{BB962C8B-B14F-4D97-AF65-F5344CB8AC3E}">
        <p14:creationId xmlns:p14="http://schemas.microsoft.com/office/powerpoint/2010/main" val="399732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4.3 Simple Graphics Programming</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p:txBody>
          <a:bodyPr>
            <a:normAutofit fontScale="25000" lnSpcReduction="20000"/>
          </a:bodyPr>
          <a:lstStyle/>
          <a:p>
            <a:pPr marL="0" indent="0">
              <a:lnSpc>
                <a:spcPct val="120000"/>
              </a:lnSpc>
              <a:buNone/>
            </a:pPr>
            <a:r>
              <a:rPr lang="en-US" altLang="en-US" sz="10400" dirty="0">
                <a:solidFill>
                  <a:srgbClr val="FF0000"/>
                </a:solidFill>
                <a:latin typeface="Times New Roman" panose="02020603050405020304" pitchFamily="18" charset="0"/>
                <a:cs typeface="Times New Roman" panose="02020603050405020304" pitchFamily="18" charset="0"/>
              </a:rPr>
              <a:t>Example: Illustrating the function Points.</a:t>
            </a:r>
          </a:p>
          <a:p>
            <a:pPr marL="0" indent="0">
              <a:lnSpc>
                <a:spcPct val="120000"/>
              </a:lnSpc>
              <a:buNone/>
            </a:pPr>
            <a:r>
              <a:rPr lang="en-US" altLang="en-US" sz="8000" dirty="0">
                <a:solidFill>
                  <a:srgbClr val="0070C0"/>
                </a:solidFill>
                <a:latin typeface="Times New Roman" panose="02020603050405020304" pitchFamily="18" charset="0"/>
                <a:cs typeface="Times New Roman" panose="02020603050405020304" pitchFamily="18" charset="0"/>
              </a:rPr>
              <a:t>&gt;&gt;&gt; from graphics import*</a:t>
            </a:r>
          </a:p>
          <a:p>
            <a:pPr marL="0" indent="0">
              <a:lnSpc>
                <a:spcPct val="120000"/>
              </a:lnSpc>
              <a:buNone/>
            </a:pPr>
            <a:r>
              <a:rPr lang="en-US" altLang="en-US" sz="8000" dirty="0">
                <a:solidFill>
                  <a:srgbClr val="0070C0"/>
                </a:solidFill>
                <a:latin typeface="Times New Roman" panose="02020603050405020304" pitchFamily="18" charset="0"/>
                <a:cs typeface="Times New Roman" panose="02020603050405020304" pitchFamily="18" charset="0"/>
              </a:rPr>
              <a:t>&gt;&gt;&gt; p=Point(50,60)</a:t>
            </a:r>
          </a:p>
          <a:p>
            <a:pPr marL="0" indent="0">
              <a:lnSpc>
                <a:spcPct val="120000"/>
              </a:lnSpc>
              <a:buNone/>
            </a:pPr>
            <a:r>
              <a:rPr lang="en-US" altLang="en-US" sz="8000" dirty="0">
                <a:solidFill>
                  <a:srgbClr val="0070C0"/>
                </a:solidFill>
                <a:latin typeface="Times New Roman" panose="02020603050405020304" pitchFamily="18" charset="0"/>
                <a:cs typeface="Times New Roman" panose="02020603050405020304" pitchFamily="18" charset="0"/>
              </a:rPr>
              <a:t>&gt;&gt;&gt; </a:t>
            </a:r>
            <a:r>
              <a:rPr lang="en-US" altLang="en-US" sz="8000" dirty="0" err="1">
                <a:solidFill>
                  <a:srgbClr val="0070C0"/>
                </a:solidFill>
                <a:latin typeface="Times New Roman" panose="02020603050405020304" pitchFamily="18" charset="0"/>
                <a:cs typeface="Times New Roman" panose="02020603050405020304" pitchFamily="18" charset="0"/>
              </a:rPr>
              <a:t>p.getX</a:t>
            </a:r>
            <a:r>
              <a:rPr lang="en-US" altLang="en-US" sz="8000" dirty="0">
                <a:solidFill>
                  <a:srgbClr val="0070C0"/>
                </a:solidFill>
                <a:latin typeface="Times New Roman" panose="02020603050405020304" pitchFamily="18" charset="0"/>
                <a:cs typeface="Times New Roman" panose="02020603050405020304" pitchFamily="18" charset="0"/>
              </a:rPr>
              <a:t>() # 50</a:t>
            </a:r>
          </a:p>
          <a:p>
            <a:pPr marL="0" indent="0">
              <a:lnSpc>
                <a:spcPct val="120000"/>
              </a:lnSpc>
              <a:buNone/>
            </a:pPr>
            <a:r>
              <a:rPr lang="en-US" altLang="en-US" sz="8000" dirty="0">
                <a:solidFill>
                  <a:srgbClr val="0070C0"/>
                </a:solidFill>
                <a:latin typeface="Times New Roman" panose="02020603050405020304" pitchFamily="18" charset="0"/>
                <a:cs typeface="Times New Roman" panose="02020603050405020304" pitchFamily="18" charset="0"/>
              </a:rPr>
              <a:t>&gt;&gt;&gt; </a:t>
            </a:r>
            <a:r>
              <a:rPr lang="en-US" altLang="en-US" sz="8000" dirty="0" err="1">
                <a:solidFill>
                  <a:srgbClr val="0070C0"/>
                </a:solidFill>
                <a:latin typeface="Times New Roman" panose="02020603050405020304" pitchFamily="18" charset="0"/>
                <a:cs typeface="Times New Roman" panose="02020603050405020304" pitchFamily="18" charset="0"/>
              </a:rPr>
              <a:t>p.getY</a:t>
            </a:r>
            <a:r>
              <a:rPr lang="en-US" altLang="en-US" sz="8000" dirty="0">
                <a:solidFill>
                  <a:srgbClr val="0070C0"/>
                </a:solidFill>
                <a:latin typeface="Times New Roman" panose="02020603050405020304" pitchFamily="18" charset="0"/>
                <a:cs typeface="Times New Roman" panose="02020603050405020304" pitchFamily="18" charset="0"/>
              </a:rPr>
              <a:t>() #60</a:t>
            </a:r>
          </a:p>
          <a:p>
            <a:pPr marL="0" indent="0">
              <a:lnSpc>
                <a:spcPct val="120000"/>
              </a:lnSpc>
              <a:buNone/>
            </a:pPr>
            <a:r>
              <a:rPr lang="en-US" altLang="en-US" sz="8000" dirty="0">
                <a:solidFill>
                  <a:srgbClr val="0070C0"/>
                </a:solidFill>
                <a:latin typeface="Times New Roman" panose="02020603050405020304" pitchFamily="18" charset="0"/>
                <a:cs typeface="Times New Roman" panose="02020603050405020304" pitchFamily="18" charset="0"/>
              </a:rPr>
              <a:t>&gt;&gt;&gt; win=GraphWin()</a:t>
            </a:r>
          </a:p>
          <a:p>
            <a:pPr marL="0" indent="0">
              <a:lnSpc>
                <a:spcPct val="120000"/>
              </a:lnSpc>
              <a:buNone/>
            </a:pPr>
            <a:r>
              <a:rPr lang="en-US" altLang="en-US" sz="8000" dirty="0">
                <a:solidFill>
                  <a:srgbClr val="0070C0"/>
                </a:solidFill>
                <a:latin typeface="Times New Roman" panose="02020603050405020304" pitchFamily="18" charset="0"/>
                <a:cs typeface="Times New Roman" panose="02020603050405020304" pitchFamily="18" charset="0"/>
              </a:rPr>
              <a:t>&gt;&gt;&gt; </a:t>
            </a:r>
            <a:r>
              <a:rPr lang="en-US" altLang="en-US" sz="8000" dirty="0" err="1">
                <a:solidFill>
                  <a:srgbClr val="0070C0"/>
                </a:solidFill>
                <a:latin typeface="Times New Roman" panose="02020603050405020304" pitchFamily="18" charset="0"/>
                <a:cs typeface="Times New Roman" panose="02020603050405020304" pitchFamily="18" charset="0"/>
              </a:rPr>
              <a:t>p.draw</a:t>
            </a:r>
            <a:r>
              <a:rPr lang="en-US" altLang="en-US" sz="8000" dirty="0">
                <a:solidFill>
                  <a:srgbClr val="0070C0"/>
                </a:solidFill>
                <a:latin typeface="Times New Roman" panose="02020603050405020304" pitchFamily="18" charset="0"/>
                <a:cs typeface="Times New Roman" panose="02020603050405020304" pitchFamily="18" charset="0"/>
              </a:rPr>
              <a:t>(win)</a:t>
            </a:r>
          </a:p>
          <a:p>
            <a:pPr marL="0" indent="0">
              <a:lnSpc>
                <a:spcPct val="120000"/>
              </a:lnSpc>
              <a:buNone/>
            </a:pPr>
            <a:r>
              <a:rPr lang="en-US" altLang="en-US" sz="8000" dirty="0">
                <a:solidFill>
                  <a:srgbClr val="0070C0"/>
                </a:solidFill>
                <a:latin typeface="Times New Roman" panose="02020603050405020304" pitchFamily="18" charset="0"/>
                <a:cs typeface="Times New Roman" panose="02020603050405020304" pitchFamily="18" charset="0"/>
              </a:rPr>
              <a:t> &gt;&gt;&gt; p2=Point(140,100)</a:t>
            </a:r>
          </a:p>
          <a:p>
            <a:pPr marL="0" indent="0">
              <a:lnSpc>
                <a:spcPct val="120000"/>
              </a:lnSpc>
              <a:buNone/>
            </a:pPr>
            <a:r>
              <a:rPr lang="en-US" altLang="en-US" sz="8000" dirty="0">
                <a:solidFill>
                  <a:srgbClr val="0070C0"/>
                </a:solidFill>
                <a:latin typeface="Times New Roman" panose="02020603050405020304" pitchFamily="18" charset="0"/>
                <a:cs typeface="Times New Roman" panose="02020603050405020304" pitchFamily="18" charset="0"/>
              </a:rPr>
              <a:t>&gt;&gt;&gt; p2.draw(win)</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24</a:t>
            </a:fld>
            <a:endParaRPr lang="en-US" altLang="en-US" sz="1400"/>
          </a:p>
        </p:txBody>
      </p:sp>
      <p:pic>
        <p:nvPicPr>
          <p:cNvPr id="3" name="图片 2">
            <a:extLst>
              <a:ext uri="{FF2B5EF4-FFF2-40B4-BE49-F238E27FC236}">
                <a16:creationId xmlns:a16="http://schemas.microsoft.com/office/drawing/2014/main" id="{2798430F-CC00-4D1E-9E11-D16B8CE17279}"/>
              </a:ext>
            </a:extLst>
          </p:cNvPr>
          <p:cNvPicPr>
            <a:picLocks noChangeAspect="1"/>
          </p:cNvPicPr>
          <p:nvPr/>
        </p:nvPicPr>
        <p:blipFill>
          <a:blip r:embed="rId2"/>
          <a:stretch>
            <a:fillRect/>
          </a:stretch>
        </p:blipFill>
        <p:spPr>
          <a:xfrm>
            <a:off x="4993178" y="2639907"/>
            <a:ext cx="2924175" cy="3352800"/>
          </a:xfrm>
          <a:prstGeom prst="rect">
            <a:avLst/>
          </a:prstGeom>
        </p:spPr>
      </p:pic>
    </p:spTree>
    <p:extLst>
      <p:ext uri="{BB962C8B-B14F-4D97-AF65-F5344CB8AC3E}">
        <p14:creationId xmlns:p14="http://schemas.microsoft.com/office/powerpoint/2010/main" val="150704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25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625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25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625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625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625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6259">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4.3 Simple Graphics Programming</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p:txBody>
          <a:bodyPr>
            <a:normAutofit fontScale="25000" lnSpcReduction="20000"/>
          </a:bodyPr>
          <a:lstStyle/>
          <a:p>
            <a:pPr marL="0" indent="0">
              <a:lnSpc>
                <a:spcPct val="120000"/>
              </a:lnSpc>
              <a:buNone/>
            </a:pPr>
            <a:r>
              <a:rPr lang="en-US" altLang="en-US" sz="10400" dirty="0">
                <a:solidFill>
                  <a:srgbClr val="FF0000"/>
                </a:solidFill>
                <a:latin typeface="Times New Roman" panose="02020603050405020304" pitchFamily="18" charset="0"/>
                <a:cs typeface="Times New Roman" panose="02020603050405020304" pitchFamily="18" charset="0"/>
              </a:rPr>
              <a:t>Example: Illustrating the function Points.</a:t>
            </a:r>
          </a:p>
          <a:p>
            <a:pPr marL="0" indent="0">
              <a:lnSpc>
                <a:spcPct val="120000"/>
              </a:lnSpc>
              <a:buNone/>
            </a:pPr>
            <a:r>
              <a:rPr lang="en-US" altLang="en-US" sz="8000" dirty="0">
                <a:solidFill>
                  <a:srgbClr val="0070C0"/>
                </a:solidFill>
                <a:latin typeface="Times New Roman" panose="02020603050405020304" pitchFamily="18" charset="0"/>
                <a:cs typeface="Times New Roman" panose="02020603050405020304" pitchFamily="18" charset="0"/>
              </a:rPr>
              <a:t>&gt;&gt;&gt; from graphics import*</a:t>
            </a:r>
          </a:p>
          <a:p>
            <a:pPr marL="0" indent="0">
              <a:lnSpc>
                <a:spcPct val="120000"/>
              </a:lnSpc>
              <a:buNone/>
            </a:pPr>
            <a:r>
              <a:rPr lang="en-US" altLang="en-US" sz="8000" dirty="0">
                <a:solidFill>
                  <a:srgbClr val="0070C0"/>
                </a:solidFill>
                <a:latin typeface="Times New Roman" panose="02020603050405020304" pitchFamily="18" charset="0"/>
                <a:cs typeface="Times New Roman" panose="02020603050405020304" pitchFamily="18" charset="0"/>
              </a:rPr>
              <a:t>&gt;&gt;&gt; p=Point(50,60)</a:t>
            </a:r>
          </a:p>
          <a:p>
            <a:pPr marL="0" indent="0">
              <a:lnSpc>
                <a:spcPct val="120000"/>
              </a:lnSpc>
              <a:buNone/>
            </a:pPr>
            <a:r>
              <a:rPr lang="en-US" altLang="en-US" sz="8000" dirty="0">
                <a:solidFill>
                  <a:srgbClr val="0070C0"/>
                </a:solidFill>
                <a:latin typeface="Times New Roman" panose="02020603050405020304" pitchFamily="18" charset="0"/>
                <a:cs typeface="Times New Roman" panose="02020603050405020304" pitchFamily="18" charset="0"/>
              </a:rPr>
              <a:t>&gt;&gt;&gt; </a:t>
            </a:r>
            <a:r>
              <a:rPr lang="en-US" altLang="en-US" sz="8000" dirty="0" err="1">
                <a:solidFill>
                  <a:srgbClr val="0070C0"/>
                </a:solidFill>
                <a:latin typeface="Times New Roman" panose="02020603050405020304" pitchFamily="18" charset="0"/>
                <a:cs typeface="Times New Roman" panose="02020603050405020304" pitchFamily="18" charset="0"/>
              </a:rPr>
              <a:t>p.getX</a:t>
            </a:r>
            <a:r>
              <a:rPr lang="en-US" altLang="en-US" sz="8000" dirty="0">
                <a:solidFill>
                  <a:srgbClr val="0070C0"/>
                </a:solidFill>
                <a:latin typeface="Times New Roman" panose="02020603050405020304" pitchFamily="18" charset="0"/>
                <a:cs typeface="Times New Roman" panose="02020603050405020304" pitchFamily="18" charset="0"/>
              </a:rPr>
              <a:t>() # 50</a:t>
            </a:r>
          </a:p>
          <a:p>
            <a:pPr marL="0" indent="0">
              <a:lnSpc>
                <a:spcPct val="120000"/>
              </a:lnSpc>
              <a:buNone/>
            </a:pPr>
            <a:r>
              <a:rPr lang="en-US" altLang="en-US" sz="8000" dirty="0">
                <a:solidFill>
                  <a:srgbClr val="0070C0"/>
                </a:solidFill>
                <a:latin typeface="Times New Roman" panose="02020603050405020304" pitchFamily="18" charset="0"/>
                <a:cs typeface="Times New Roman" panose="02020603050405020304" pitchFamily="18" charset="0"/>
              </a:rPr>
              <a:t>&gt;&gt;&gt; </a:t>
            </a:r>
            <a:r>
              <a:rPr lang="en-US" altLang="en-US" sz="8000" dirty="0" err="1">
                <a:solidFill>
                  <a:srgbClr val="0070C0"/>
                </a:solidFill>
                <a:latin typeface="Times New Roman" panose="02020603050405020304" pitchFamily="18" charset="0"/>
                <a:cs typeface="Times New Roman" panose="02020603050405020304" pitchFamily="18" charset="0"/>
              </a:rPr>
              <a:t>p.getY</a:t>
            </a:r>
            <a:r>
              <a:rPr lang="en-US" altLang="en-US" sz="8000" dirty="0">
                <a:solidFill>
                  <a:srgbClr val="0070C0"/>
                </a:solidFill>
                <a:latin typeface="Times New Roman" panose="02020603050405020304" pitchFamily="18" charset="0"/>
                <a:cs typeface="Times New Roman" panose="02020603050405020304" pitchFamily="18" charset="0"/>
              </a:rPr>
              <a:t>() #60</a:t>
            </a:r>
          </a:p>
          <a:p>
            <a:pPr marL="0" indent="0">
              <a:lnSpc>
                <a:spcPct val="120000"/>
              </a:lnSpc>
              <a:buNone/>
            </a:pPr>
            <a:r>
              <a:rPr lang="en-US" altLang="en-US" sz="8000" dirty="0">
                <a:solidFill>
                  <a:srgbClr val="0070C0"/>
                </a:solidFill>
                <a:latin typeface="Times New Roman" panose="02020603050405020304" pitchFamily="18" charset="0"/>
                <a:cs typeface="Times New Roman" panose="02020603050405020304" pitchFamily="18" charset="0"/>
              </a:rPr>
              <a:t>&gt;&gt;&gt; win=GraphWin()</a:t>
            </a:r>
          </a:p>
          <a:p>
            <a:pPr marL="0" indent="0">
              <a:lnSpc>
                <a:spcPct val="120000"/>
              </a:lnSpc>
              <a:buNone/>
            </a:pPr>
            <a:r>
              <a:rPr lang="en-US" altLang="en-US" sz="8000" dirty="0">
                <a:solidFill>
                  <a:srgbClr val="0070C0"/>
                </a:solidFill>
                <a:latin typeface="Times New Roman" panose="02020603050405020304" pitchFamily="18" charset="0"/>
                <a:cs typeface="Times New Roman" panose="02020603050405020304" pitchFamily="18" charset="0"/>
              </a:rPr>
              <a:t>&gt;&gt;&gt; </a:t>
            </a:r>
            <a:r>
              <a:rPr lang="en-US" altLang="en-US" sz="8000" dirty="0" err="1">
                <a:solidFill>
                  <a:srgbClr val="0070C0"/>
                </a:solidFill>
                <a:latin typeface="Times New Roman" panose="02020603050405020304" pitchFamily="18" charset="0"/>
                <a:cs typeface="Times New Roman" panose="02020603050405020304" pitchFamily="18" charset="0"/>
              </a:rPr>
              <a:t>p.draw</a:t>
            </a:r>
            <a:r>
              <a:rPr lang="en-US" altLang="en-US" sz="8000" dirty="0">
                <a:solidFill>
                  <a:srgbClr val="0070C0"/>
                </a:solidFill>
                <a:latin typeface="Times New Roman" panose="02020603050405020304" pitchFamily="18" charset="0"/>
                <a:cs typeface="Times New Roman" panose="02020603050405020304" pitchFamily="18" charset="0"/>
              </a:rPr>
              <a:t>(win)</a:t>
            </a:r>
          </a:p>
          <a:p>
            <a:pPr marL="0" indent="0">
              <a:lnSpc>
                <a:spcPct val="120000"/>
              </a:lnSpc>
              <a:buNone/>
            </a:pPr>
            <a:r>
              <a:rPr lang="en-US" altLang="en-US" sz="8000" dirty="0">
                <a:solidFill>
                  <a:srgbClr val="0070C0"/>
                </a:solidFill>
                <a:latin typeface="Times New Roman" panose="02020603050405020304" pitchFamily="18" charset="0"/>
                <a:cs typeface="Times New Roman" panose="02020603050405020304" pitchFamily="18" charset="0"/>
              </a:rPr>
              <a:t> &gt;&gt;&gt; p2=Point(140,100)</a:t>
            </a:r>
          </a:p>
          <a:p>
            <a:pPr marL="0" indent="0">
              <a:lnSpc>
                <a:spcPct val="120000"/>
              </a:lnSpc>
              <a:buNone/>
            </a:pPr>
            <a:r>
              <a:rPr lang="en-US" altLang="en-US" sz="8000" dirty="0">
                <a:solidFill>
                  <a:srgbClr val="0070C0"/>
                </a:solidFill>
                <a:latin typeface="Times New Roman" panose="02020603050405020304" pitchFamily="18" charset="0"/>
                <a:cs typeface="Times New Roman" panose="02020603050405020304" pitchFamily="18" charset="0"/>
              </a:rPr>
              <a:t>&gt;&gt;&gt; p2.draw(win)</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25</a:t>
            </a:fld>
            <a:endParaRPr lang="en-US" altLang="en-US" sz="1400"/>
          </a:p>
        </p:txBody>
      </p:sp>
      <p:sp>
        <p:nvSpPr>
          <p:cNvPr id="7" name="文本框 6">
            <a:extLst>
              <a:ext uri="{FF2B5EF4-FFF2-40B4-BE49-F238E27FC236}">
                <a16:creationId xmlns:a16="http://schemas.microsoft.com/office/drawing/2014/main" id="{573FD432-FB2F-4364-A05B-8162767A849D}"/>
              </a:ext>
            </a:extLst>
          </p:cNvPr>
          <p:cNvSpPr txBox="1"/>
          <p:nvPr/>
        </p:nvSpPr>
        <p:spPr>
          <a:xfrm>
            <a:off x="3867450" y="2452775"/>
            <a:ext cx="5097037" cy="3785652"/>
          </a:xfrm>
          <a:prstGeom prst="rect">
            <a:avLst/>
          </a:prstGeom>
          <a:noFill/>
        </p:spPr>
        <p:txBody>
          <a:bodyPr wrap="square">
            <a:spAutoFit/>
          </a:bodyPr>
          <a:lstStyle/>
          <a:p>
            <a:r>
              <a:rPr lang="en-US" sz="2000" dirty="0">
                <a:solidFill>
                  <a:srgbClr val="00B050"/>
                </a:solidFill>
                <a:latin typeface="Times New Roman" panose="02020603050405020304" pitchFamily="18" charset="0"/>
                <a:cs typeface="Times New Roman" panose="02020603050405020304" pitchFamily="18" charset="0"/>
              </a:rPr>
              <a:t>The first line creates a Point located at (50,60). </a:t>
            </a:r>
          </a:p>
          <a:p>
            <a:endParaRPr lang="en-US" sz="2000" dirty="0">
              <a:solidFill>
                <a:srgbClr val="00B050"/>
              </a:solidFill>
              <a:latin typeface="Times New Roman" panose="02020603050405020304" pitchFamily="18" charset="0"/>
              <a:cs typeface="Times New Roman" panose="02020603050405020304" pitchFamily="18" charset="0"/>
            </a:endParaRPr>
          </a:p>
          <a:p>
            <a:r>
              <a:rPr lang="en-US" sz="2000" dirty="0">
                <a:solidFill>
                  <a:srgbClr val="00B050"/>
                </a:solidFill>
                <a:latin typeface="Times New Roman" panose="02020603050405020304" pitchFamily="18" charset="0"/>
                <a:cs typeface="Times New Roman" panose="02020603050405020304" pitchFamily="18" charset="0"/>
              </a:rPr>
              <a:t>After the Point has been created, its coordinate values can be accessed by the operations </a:t>
            </a:r>
            <a:r>
              <a:rPr lang="en-US" sz="2000" dirty="0" err="1">
                <a:solidFill>
                  <a:srgbClr val="00B050"/>
                </a:solidFill>
                <a:latin typeface="Times New Roman" panose="02020603050405020304" pitchFamily="18" charset="0"/>
                <a:cs typeface="Times New Roman" panose="02020603050405020304" pitchFamily="18" charset="0"/>
              </a:rPr>
              <a:t>getX</a:t>
            </a:r>
            <a:r>
              <a:rPr lang="en-US" sz="2000" dirty="0">
                <a:solidFill>
                  <a:srgbClr val="00B050"/>
                </a:solidFill>
                <a:latin typeface="Times New Roman" panose="02020603050405020304" pitchFamily="18" charset="0"/>
                <a:cs typeface="Times New Roman" panose="02020603050405020304" pitchFamily="18" charset="0"/>
              </a:rPr>
              <a:t> and </a:t>
            </a:r>
            <a:r>
              <a:rPr lang="en-US" sz="2000" dirty="0" err="1">
                <a:solidFill>
                  <a:srgbClr val="00B050"/>
                </a:solidFill>
                <a:latin typeface="Times New Roman" panose="02020603050405020304" pitchFamily="18" charset="0"/>
                <a:cs typeface="Times New Roman" panose="02020603050405020304" pitchFamily="18" charset="0"/>
              </a:rPr>
              <a:t>getY</a:t>
            </a:r>
            <a:r>
              <a:rPr lang="en-US" sz="2000" dirty="0">
                <a:solidFill>
                  <a:srgbClr val="00B050"/>
                </a:solidFill>
                <a:latin typeface="Times New Roman" panose="02020603050405020304" pitchFamily="18" charset="0"/>
                <a:cs typeface="Times New Roman" panose="02020603050405020304" pitchFamily="18" charset="0"/>
              </a:rPr>
              <a:t>.</a:t>
            </a:r>
          </a:p>
          <a:p>
            <a:endParaRPr lang="en-US" sz="2000" dirty="0">
              <a:solidFill>
                <a:srgbClr val="00B050"/>
              </a:solidFill>
              <a:latin typeface="Times New Roman" panose="02020603050405020304" pitchFamily="18" charset="0"/>
              <a:cs typeface="Times New Roman" panose="02020603050405020304" pitchFamily="18" charset="0"/>
            </a:endParaRPr>
          </a:p>
          <a:p>
            <a:r>
              <a:rPr lang="en-US" sz="2000" dirty="0">
                <a:solidFill>
                  <a:srgbClr val="00B050"/>
                </a:solidFill>
                <a:latin typeface="Times New Roman" panose="02020603050405020304" pitchFamily="18" charset="0"/>
                <a:cs typeface="Times New Roman" panose="02020603050405020304" pitchFamily="18" charset="0"/>
              </a:rPr>
              <a:t>A Point is drawn into a window using the draw operation. </a:t>
            </a:r>
          </a:p>
          <a:p>
            <a:endParaRPr lang="en-US" sz="2000" dirty="0">
              <a:solidFill>
                <a:srgbClr val="00B050"/>
              </a:solidFill>
              <a:latin typeface="Times New Roman" panose="02020603050405020304" pitchFamily="18" charset="0"/>
              <a:cs typeface="Times New Roman" panose="02020603050405020304" pitchFamily="18" charset="0"/>
            </a:endParaRPr>
          </a:p>
          <a:p>
            <a:r>
              <a:rPr lang="en-US" sz="2000" dirty="0">
                <a:solidFill>
                  <a:srgbClr val="00B050"/>
                </a:solidFill>
                <a:latin typeface="Times New Roman" panose="02020603050405020304" pitchFamily="18" charset="0"/>
                <a:cs typeface="Times New Roman" panose="02020603050405020304" pitchFamily="18" charset="0"/>
              </a:rPr>
              <a:t>In this example, two different Point objects (p and p2) are created and drawn into the GraphWin called win.</a:t>
            </a:r>
          </a:p>
        </p:txBody>
      </p:sp>
    </p:spTree>
    <p:extLst>
      <p:ext uri="{BB962C8B-B14F-4D97-AF65-F5344CB8AC3E}">
        <p14:creationId xmlns:p14="http://schemas.microsoft.com/office/powerpoint/2010/main" val="2040618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4.3 Simple Graphics Programming</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a:xfrm>
            <a:off x="845242" y="1758321"/>
            <a:ext cx="7543801" cy="4023360"/>
          </a:xfrm>
        </p:spPr>
        <p:txBody>
          <a:bodyPr>
            <a:normAutofit/>
          </a:bodyPr>
          <a:lstStyle/>
          <a:p>
            <a:pPr marL="0" indent="0">
              <a:lnSpc>
                <a:spcPct val="120000"/>
              </a:lnSpc>
              <a:buNone/>
            </a:pPr>
            <a:r>
              <a:rPr lang="en-US" altLang="en-US" sz="2600" dirty="0">
                <a:solidFill>
                  <a:schemeClr val="tx1"/>
                </a:solidFill>
                <a:latin typeface="Times New Roman" panose="02020603050405020304" pitchFamily="18" charset="0"/>
                <a:cs typeface="Times New Roman" panose="02020603050405020304" pitchFamily="18" charset="0"/>
              </a:rPr>
              <a:t>Example: Use graphics commands to draw </a:t>
            </a:r>
            <a:r>
              <a:rPr lang="en-US" altLang="en-US" sz="2600" dirty="0">
                <a:solidFill>
                  <a:srgbClr val="FF0000"/>
                </a:solidFill>
                <a:latin typeface="Times New Roman" panose="02020603050405020304" pitchFamily="18" charset="0"/>
                <a:cs typeface="Times New Roman" panose="02020603050405020304" pitchFamily="18" charset="0"/>
              </a:rPr>
              <a:t>lines, circles, rectangles, ovals, polygons and text</a:t>
            </a:r>
            <a:r>
              <a:rPr lang="en-US" altLang="en-US" sz="2600" dirty="0">
                <a:solidFill>
                  <a:schemeClr val="tx1"/>
                </a:solidFill>
                <a:latin typeface="Times New Roman" panose="02020603050405020304" pitchFamily="18" charset="0"/>
                <a:cs typeface="Times New Roman" panose="02020603050405020304" pitchFamily="18" charset="0"/>
              </a:rPr>
              <a:t>.</a:t>
            </a:r>
          </a:p>
          <a:p>
            <a:pPr marL="0" indent="0">
              <a:lnSpc>
                <a:spcPct val="120000"/>
              </a:lnSpc>
              <a:buNone/>
            </a:pPr>
            <a:endParaRPr lang="en-US" altLang="en-US" sz="2600" dirty="0">
              <a:solidFill>
                <a:schemeClr val="tx1"/>
              </a:solidFill>
              <a:latin typeface="Times New Roman" panose="02020603050405020304" pitchFamily="18" charset="0"/>
              <a:cs typeface="Times New Roman" panose="02020603050405020304" pitchFamily="18" charset="0"/>
            </a:endParaRPr>
          </a:p>
          <a:p>
            <a:pPr marL="0" indent="0">
              <a:lnSpc>
                <a:spcPct val="120000"/>
              </a:lnSpc>
              <a:buNone/>
            </a:pPr>
            <a:endParaRPr lang="en-US" altLang="en-US" sz="2600" dirty="0">
              <a:solidFill>
                <a:srgbClr val="FF0000"/>
              </a:solidFill>
              <a:latin typeface="Times New Roman" panose="02020603050405020304" pitchFamily="18" charset="0"/>
              <a:cs typeface="Times New Roman" panose="02020603050405020304" pitchFamily="18" charset="0"/>
            </a:endParaRP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26</a:t>
            </a:fld>
            <a:endParaRPr lang="en-US" altLang="en-US" sz="1400"/>
          </a:p>
        </p:txBody>
      </p:sp>
      <p:sp>
        <p:nvSpPr>
          <p:cNvPr id="8" name="文本框 7">
            <a:extLst>
              <a:ext uri="{FF2B5EF4-FFF2-40B4-BE49-F238E27FC236}">
                <a16:creationId xmlns:a16="http://schemas.microsoft.com/office/drawing/2014/main" id="{EF5C059F-1A55-46F2-A9C0-86B6DEA9B2D4}"/>
              </a:ext>
            </a:extLst>
          </p:cNvPr>
          <p:cNvSpPr txBox="1"/>
          <p:nvPr/>
        </p:nvSpPr>
        <p:spPr>
          <a:xfrm>
            <a:off x="724084" y="2780928"/>
            <a:ext cx="5000043" cy="3477875"/>
          </a:xfrm>
          <a:prstGeom prst="rect">
            <a:avLst/>
          </a:prstGeom>
          <a:noFill/>
        </p:spPr>
        <p:txBody>
          <a:bodyPr wrap="square">
            <a:spAutoFit/>
          </a:bodyPr>
          <a:lstStyle/>
          <a:p>
            <a:r>
              <a:rPr lang="en-US" sz="2000" dirty="0">
                <a:solidFill>
                  <a:srgbClr val="0070C0"/>
                </a:solidFill>
                <a:latin typeface="Times New Roman" panose="02020603050405020304" pitchFamily="18" charset="0"/>
                <a:cs typeface="Times New Roman" panose="02020603050405020304" pitchFamily="18" charset="0"/>
              </a:rPr>
              <a:t>&gt;&gt;&gt;win= GraphWin('Shapes')</a:t>
            </a:r>
          </a:p>
          <a:p>
            <a:r>
              <a:rPr lang="en-US" sz="2000" dirty="0">
                <a:solidFill>
                  <a:srgbClr val="0070C0"/>
                </a:solidFill>
                <a:latin typeface="Times New Roman" panose="02020603050405020304" pitchFamily="18" charset="0"/>
                <a:cs typeface="Times New Roman" panose="02020603050405020304" pitchFamily="18" charset="0"/>
              </a:rPr>
              <a:t>&gt;&gt;&gt; center = Point(100,100)</a:t>
            </a:r>
          </a:p>
          <a:p>
            <a:r>
              <a:rPr lang="en-US" sz="2000" dirty="0">
                <a:solidFill>
                  <a:srgbClr val="0070C0"/>
                </a:solidFill>
                <a:latin typeface="Times New Roman" panose="02020603050405020304" pitchFamily="18" charset="0"/>
                <a:cs typeface="Times New Roman" panose="02020603050405020304" pitchFamily="18" charset="0"/>
              </a:rPr>
              <a:t>&gt;&gt;&gt; circ = Circle(center, 30)</a:t>
            </a:r>
          </a:p>
          <a:p>
            <a:r>
              <a:rPr lang="en-US" sz="2000" dirty="0">
                <a:solidFill>
                  <a:srgbClr val="0070C0"/>
                </a:solidFill>
                <a:latin typeface="Times New Roman" panose="02020603050405020304" pitchFamily="18" charset="0"/>
                <a:cs typeface="Times New Roman" panose="02020603050405020304" pitchFamily="18" charset="0"/>
              </a:rPr>
              <a:t>&gt;&gt;&gt; </a:t>
            </a:r>
            <a:r>
              <a:rPr lang="en-US" sz="2000" dirty="0" err="1">
                <a:solidFill>
                  <a:srgbClr val="0070C0"/>
                </a:solidFill>
                <a:latin typeface="Times New Roman" panose="02020603050405020304" pitchFamily="18" charset="0"/>
                <a:cs typeface="Times New Roman" panose="02020603050405020304" pitchFamily="18" charset="0"/>
              </a:rPr>
              <a:t>circ.setFill</a:t>
            </a:r>
            <a:r>
              <a:rPr lang="en-US" sz="2000" dirty="0">
                <a:solidFill>
                  <a:srgbClr val="0070C0"/>
                </a:solidFill>
                <a:latin typeface="Times New Roman" panose="02020603050405020304" pitchFamily="18" charset="0"/>
                <a:cs typeface="Times New Roman" panose="02020603050405020304" pitchFamily="18" charset="0"/>
              </a:rPr>
              <a:t>("red")</a:t>
            </a:r>
          </a:p>
          <a:p>
            <a:r>
              <a:rPr lang="en-US" sz="2000" dirty="0">
                <a:solidFill>
                  <a:srgbClr val="0070C0"/>
                </a:solidFill>
                <a:latin typeface="Times New Roman" panose="02020603050405020304" pitchFamily="18" charset="0"/>
                <a:cs typeface="Times New Roman" panose="02020603050405020304" pitchFamily="18" charset="0"/>
              </a:rPr>
              <a:t>&gt;&gt;&gt; </a:t>
            </a:r>
            <a:r>
              <a:rPr lang="en-US" sz="2000" dirty="0" err="1">
                <a:solidFill>
                  <a:srgbClr val="0070C0"/>
                </a:solidFill>
                <a:latin typeface="Times New Roman" panose="02020603050405020304" pitchFamily="18" charset="0"/>
                <a:cs typeface="Times New Roman" panose="02020603050405020304" pitchFamily="18" charset="0"/>
              </a:rPr>
              <a:t>circ.draw</a:t>
            </a:r>
            <a:r>
              <a:rPr lang="en-US" sz="2000" dirty="0">
                <a:solidFill>
                  <a:srgbClr val="0070C0"/>
                </a:solidFill>
                <a:latin typeface="Times New Roman" panose="02020603050405020304" pitchFamily="18" charset="0"/>
                <a:cs typeface="Times New Roman" panose="02020603050405020304" pitchFamily="18" charset="0"/>
              </a:rPr>
              <a:t>(win)</a:t>
            </a:r>
          </a:p>
          <a:p>
            <a:r>
              <a:rPr lang="en-US" sz="2000" dirty="0">
                <a:solidFill>
                  <a:srgbClr val="0070C0"/>
                </a:solidFill>
                <a:latin typeface="Times New Roman" panose="02020603050405020304" pitchFamily="18" charset="0"/>
                <a:cs typeface="Times New Roman" panose="02020603050405020304" pitchFamily="18" charset="0"/>
              </a:rPr>
              <a:t>&gt;&gt;&gt; label=Text(</a:t>
            </a:r>
            <a:r>
              <a:rPr lang="en-US" sz="2000" dirty="0" err="1">
                <a:solidFill>
                  <a:srgbClr val="0070C0"/>
                </a:solidFill>
                <a:latin typeface="Times New Roman" panose="02020603050405020304" pitchFamily="18" charset="0"/>
                <a:cs typeface="Times New Roman" panose="02020603050405020304" pitchFamily="18" charset="0"/>
              </a:rPr>
              <a:t>center,"Red</a:t>
            </a:r>
            <a:r>
              <a:rPr lang="en-US" sz="2000" dirty="0">
                <a:solidFill>
                  <a:srgbClr val="0070C0"/>
                </a:solidFill>
                <a:latin typeface="Times New Roman" panose="02020603050405020304" pitchFamily="18" charset="0"/>
                <a:cs typeface="Times New Roman" panose="02020603050405020304" pitchFamily="18" charset="0"/>
              </a:rPr>
              <a:t> Circle")</a:t>
            </a:r>
          </a:p>
          <a:p>
            <a:r>
              <a:rPr lang="en-US" sz="2000" dirty="0">
                <a:solidFill>
                  <a:srgbClr val="0070C0"/>
                </a:solidFill>
                <a:latin typeface="Times New Roman" panose="02020603050405020304" pitchFamily="18" charset="0"/>
                <a:cs typeface="Times New Roman" panose="02020603050405020304" pitchFamily="18" charset="0"/>
              </a:rPr>
              <a:t>&gt;&gt;&gt; </a:t>
            </a:r>
            <a:r>
              <a:rPr lang="en-US" sz="2000" dirty="0" err="1">
                <a:solidFill>
                  <a:srgbClr val="0070C0"/>
                </a:solidFill>
                <a:latin typeface="Times New Roman" panose="02020603050405020304" pitchFamily="18" charset="0"/>
                <a:cs typeface="Times New Roman" panose="02020603050405020304" pitchFamily="18" charset="0"/>
              </a:rPr>
              <a:t>label.draw</a:t>
            </a:r>
            <a:r>
              <a:rPr lang="en-US" sz="2000" dirty="0">
                <a:solidFill>
                  <a:srgbClr val="0070C0"/>
                </a:solidFill>
                <a:latin typeface="Times New Roman" panose="02020603050405020304" pitchFamily="18" charset="0"/>
                <a:cs typeface="Times New Roman" panose="02020603050405020304" pitchFamily="18" charset="0"/>
              </a:rPr>
              <a:t>(win)</a:t>
            </a:r>
          </a:p>
          <a:p>
            <a:r>
              <a:rPr lang="en-US" sz="2000" dirty="0">
                <a:solidFill>
                  <a:srgbClr val="0070C0"/>
                </a:solidFill>
                <a:latin typeface="Times New Roman" panose="02020603050405020304" pitchFamily="18" charset="0"/>
                <a:cs typeface="Times New Roman" panose="02020603050405020304" pitchFamily="18" charset="0"/>
              </a:rPr>
              <a:t>&gt;&gt;&gt; </a:t>
            </a:r>
            <a:r>
              <a:rPr lang="en-US" sz="2000" dirty="0" err="1">
                <a:solidFill>
                  <a:srgbClr val="0070C0"/>
                </a:solidFill>
                <a:latin typeface="Times New Roman" panose="02020603050405020304" pitchFamily="18" charset="0"/>
                <a:cs typeface="Times New Roman" panose="02020603050405020304" pitchFamily="18" charset="0"/>
              </a:rPr>
              <a:t>rect</a:t>
            </a:r>
            <a:r>
              <a:rPr lang="en-US" sz="2000" dirty="0">
                <a:solidFill>
                  <a:srgbClr val="0070C0"/>
                </a:solidFill>
                <a:latin typeface="Times New Roman" panose="02020603050405020304" pitchFamily="18" charset="0"/>
                <a:cs typeface="Times New Roman" panose="02020603050405020304" pitchFamily="18" charset="0"/>
              </a:rPr>
              <a:t>=Rectangle(Point(30,30),Point(70,70))</a:t>
            </a:r>
          </a:p>
          <a:p>
            <a:r>
              <a:rPr lang="en-US" sz="2000" dirty="0">
                <a:solidFill>
                  <a:srgbClr val="0070C0"/>
                </a:solidFill>
                <a:latin typeface="Times New Roman" panose="02020603050405020304" pitchFamily="18" charset="0"/>
                <a:cs typeface="Times New Roman" panose="02020603050405020304" pitchFamily="18" charset="0"/>
              </a:rPr>
              <a:t>&gt;&gt;&gt; </a:t>
            </a:r>
            <a:r>
              <a:rPr lang="en-US" sz="2000" dirty="0" err="1">
                <a:solidFill>
                  <a:srgbClr val="0070C0"/>
                </a:solidFill>
                <a:latin typeface="Times New Roman" panose="02020603050405020304" pitchFamily="18" charset="0"/>
                <a:cs typeface="Times New Roman" panose="02020603050405020304" pitchFamily="18" charset="0"/>
              </a:rPr>
              <a:t>rect.draw</a:t>
            </a:r>
            <a:r>
              <a:rPr lang="en-US" sz="2000" dirty="0">
                <a:solidFill>
                  <a:srgbClr val="0070C0"/>
                </a:solidFill>
                <a:latin typeface="Times New Roman" panose="02020603050405020304" pitchFamily="18" charset="0"/>
                <a:cs typeface="Times New Roman" panose="02020603050405020304" pitchFamily="18" charset="0"/>
              </a:rPr>
              <a:t>(win)</a:t>
            </a:r>
          </a:p>
          <a:p>
            <a:r>
              <a:rPr lang="en-US" sz="2000" dirty="0">
                <a:solidFill>
                  <a:srgbClr val="0070C0"/>
                </a:solidFill>
                <a:latin typeface="Times New Roman" panose="02020603050405020304" pitchFamily="18" charset="0"/>
                <a:cs typeface="Times New Roman" panose="02020603050405020304" pitchFamily="18" charset="0"/>
              </a:rPr>
              <a:t>&gt;&gt;&gt;line=Line(Point(20,30),Point(180,165))</a:t>
            </a:r>
          </a:p>
          <a:p>
            <a:r>
              <a:rPr lang="en-US" sz="2000" dirty="0">
                <a:solidFill>
                  <a:srgbClr val="0070C0"/>
                </a:solidFill>
                <a:latin typeface="Times New Roman" panose="02020603050405020304" pitchFamily="18" charset="0"/>
                <a:cs typeface="Times New Roman" panose="02020603050405020304" pitchFamily="18" charset="0"/>
              </a:rPr>
              <a:t>&gt;&gt;&gt; </a:t>
            </a:r>
            <a:r>
              <a:rPr lang="en-US" sz="2000" dirty="0" err="1">
                <a:solidFill>
                  <a:srgbClr val="0070C0"/>
                </a:solidFill>
                <a:latin typeface="Times New Roman" panose="02020603050405020304" pitchFamily="18" charset="0"/>
                <a:cs typeface="Times New Roman" panose="02020603050405020304" pitchFamily="18" charset="0"/>
              </a:rPr>
              <a:t>line.draw</a:t>
            </a:r>
            <a:r>
              <a:rPr lang="en-US" sz="2000" dirty="0">
                <a:solidFill>
                  <a:srgbClr val="0070C0"/>
                </a:solidFill>
                <a:latin typeface="Times New Roman" panose="02020603050405020304" pitchFamily="18" charset="0"/>
                <a:cs typeface="Times New Roman" panose="02020603050405020304" pitchFamily="18" charset="0"/>
              </a:rPr>
              <a:t>(win)</a:t>
            </a:r>
          </a:p>
        </p:txBody>
      </p:sp>
      <p:pic>
        <p:nvPicPr>
          <p:cNvPr id="4" name="图片 3">
            <a:extLst>
              <a:ext uri="{FF2B5EF4-FFF2-40B4-BE49-F238E27FC236}">
                <a16:creationId xmlns:a16="http://schemas.microsoft.com/office/drawing/2014/main" id="{7EB27318-64C8-4CB7-BA39-FE250EB66A4A}"/>
              </a:ext>
            </a:extLst>
          </p:cNvPr>
          <p:cNvPicPr>
            <a:picLocks noChangeAspect="1"/>
          </p:cNvPicPr>
          <p:nvPr/>
        </p:nvPicPr>
        <p:blipFill>
          <a:blip r:embed="rId2"/>
          <a:stretch>
            <a:fillRect/>
          </a:stretch>
        </p:blipFill>
        <p:spPr>
          <a:xfrm>
            <a:off x="5040803" y="2759968"/>
            <a:ext cx="2876550" cy="3228975"/>
          </a:xfrm>
          <a:prstGeom prst="rect">
            <a:avLst/>
          </a:prstGeom>
        </p:spPr>
      </p:pic>
    </p:spTree>
    <p:extLst>
      <p:ext uri="{BB962C8B-B14F-4D97-AF65-F5344CB8AC3E}">
        <p14:creationId xmlns:p14="http://schemas.microsoft.com/office/powerpoint/2010/main" val="273086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4.3 Simple Graphics Programming</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a:xfrm>
            <a:off x="845242" y="1758321"/>
            <a:ext cx="7543801" cy="4023360"/>
          </a:xfrm>
        </p:spPr>
        <p:txBody>
          <a:bodyPr>
            <a:normAutofit/>
          </a:bodyPr>
          <a:lstStyle/>
          <a:p>
            <a:pPr marL="0" indent="0">
              <a:lnSpc>
                <a:spcPct val="120000"/>
              </a:lnSpc>
              <a:buNone/>
            </a:pPr>
            <a:r>
              <a:rPr lang="en-US" altLang="en-US" sz="2600" dirty="0">
                <a:solidFill>
                  <a:schemeClr val="tx1"/>
                </a:solidFill>
                <a:latin typeface="Times New Roman" panose="02020603050405020304" pitchFamily="18" charset="0"/>
                <a:cs typeface="Times New Roman" panose="02020603050405020304" pitchFamily="18" charset="0"/>
              </a:rPr>
              <a:t>Example: Use graphics commands to draw </a:t>
            </a:r>
            <a:r>
              <a:rPr lang="en-US" altLang="en-US" sz="2600" dirty="0">
                <a:solidFill>
                  <a:srgbClr val="FF0000"/>
                </a:solidFill>
                <a:latin typeface="Times New Roman" panose="02020603050405020304" pitchFamily="18" charset="0"/>
                <a:cs typeface="Times New Roman" panose="02020603050405020304" pitchFamily="18" charset="0"/>
              </a:rPr>
              <a:t>lines, circles, rectangles, ovals, polygons and text</a:t>
            </a:r>
            <a:r>
              <a:rPr lang="en-US" altLang="en-US" sz="2600" dirty="0">
                <a:solidFill>
                  <a:schemeClr val="tx1"/>
                </a:solidFill>
                <a:latin typeface="Times New Roman" panose="02020603050405020304" pitchFamily="18" charset="0"/>
                <a:cs typeface="Times New Roman" panose="02020603050405020304" pitchFamily="18" charset="0"/>
              </a:rPr>
              <a:t>.</a:t>
            </a:r>
          </a:p>
          <a:p>
            <a:pPr marL="0" indent="0">
              <a:lnSpc>
                <a:spcPct val="120000"/>
              </a:lnSpc>
              <a:buNone/>
            </a:pPr>
            <a:endParaRPr lang="en-US" altLang="en-US" sz="2600" dirty="0">
              <a:solidFill>
                <a:schemeClr val="tx1"/>
              </a:solidFill>
              <a:latin typeface="Times New Roman" panose="02020603050405020304" pitchFamily="18" charset="0"/>
              <a:cs typeface="Times New Roman" panose="02020603050405020304" pitchFamily="18" charset="0"/>
            </a:endParaRPr>
          </a:p>
          <a:p>
            <a:pPr marL="0" indent="0">
              <a:lnSpc>
                <a:spcPct val="120000"/>
              </a:lnSpc>
              <a:buNone/>
            </a:pPr>
            <a:endParaRPr lang="en-US" altLang="en-US" sz="2600" dirty="0">
              <a:solidFill>
                <a:srgbClr val="FF0000"/>
              </a:solidFill>
              <a:latin typeface="Times New Roman" panose="02020603050405020304" pitchFamily="18" charset="0"/>
              <a:cs typeface="Times New Roman" panose="02020603050405020304" pitchFamily="18" charset="0"/>
            </a:endParaRP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27</a:t>
            </a:fld>
            <a:endParaRPr lang="en-US" altLang="en-US" sz="1400"/>
          </a:p>
        </p:txBody>
      </p:sp>
      <p:sp>
        <p:nvSpPr>
          <p:cNvPr id="8" name="文本框 7">
            <a:extLst>
              <a:ext uri="{FF2B5EF4-FFF2-40B4-BE49-F238E27FC236}">
                <a16:creationId xmlns:a16="http://schemas.microsoft.com/office/drawing/2014/main" id="{EF5C059F-1A55-46F2-A9C0-86B6DEA9B2D4}"/>
              </a:ext>
            </a:extLst>
          </p:cNvPr>
          <p:cNvSpPr txBox="1"/>
          <p:nvPr/>
        </p:nvSpPr>
        <p:spPr>
          <a:xfrm>
            <a:off x="784662" y="3068960"/>
            <a:ext cx="7664959" cy="2246769"/>
          </a:xfrm>
          <a:prstGeom prst="rect">
            <a:avLst/>
          </a:prstGeom>
          <a:noFill/>
        </p:spPr>
        <p:txBody>
          <a:bodyPr wrap="square">
            <a:spAutoFit/>
          </a:bodyPr>
          <a:lstStyle/>
          <a:p>
            <a:r>
              <a:rPr lang="en-US" sz="2000" dirty="0">
                <a:solidFill>
                  <a:srgbClr val="0070C0"/>
                </a:solidFill>
                <a:latin typeface="Times New Roman" panose="02020603050405020304" pitchFamily="18" charset="0"/>
                <a:cs typeface="Times New Roman" panose="02020603050405020304" pitchFamily="18" charset="0"/>
              </a:rPr>
              <a:t>&gt;&gt;&gt;win= GraphWin('Shapes')</a:t>
            </a:r>
          </a:p>
          <a:p>
            <a:r>
              <a:rPr lang="en-US" sz="2000" dirty="0">
                <a:solidFill>
                  <a:srgbClr val="0070C0"/>
                </a:solidFill>
                <a:latin typeface="Times New Roman" panose="02020603050405020304" pitchFamily="18" charset="0"/>
                <a:cs typeface="Times New Roman" panose="02020603050405020304" pitchFamily="18" charset="0"/>
              </a:rPr>
              <a:t>&gt;&gt;&gt; center = Point(100,100)</a:t>
            </a:r>
          </a:p>
          <a:p>
            <a:r>
              <a:rPr lang="en-US" sz="2000" dirty="0">
                <a:solidFill>
                  <a:srgbClr val="0070C0"/>
                </a:solidFill>
                <a:latin typeface="Times New Roman" panose="02020603050405020304" pitchFamily="18" charset="0"/>
                <a:cs typeface="Times New Roman" panose="02020603050405020304" pitchFamily="18" charset="0"/>
              </a:rPr>
              <a:t>&gt;&gt;&gt; circ = Circle(center, 30)</a:t>
            </a:r>
          </a:p>
          <a:p>
            <a:r>
              <a:rPr lang="en-US" sz="2000" dirty="0">
                <a:solidFill>
                  <a:srgbClr val="0070C0"/>
                </a:solidFill>
                <a:latin typeface="Times New Roman" panose="02020603050405020304" pitchFamily="18" charset="0"/>
                <a:cs typeface="Times New Roman" panose="02020603050405020304" pitchFamily="18" charset="0"/>
              </a:rPr>
              <a:t>&gt;&gt;&gt; </a:t>
            </a:r>
            <a:r>
              <a:rPr lang="en-US" sz="2000" dirty="0" err="1">
                <a:solidFill>
                  <a:srgbClr val="0070C0"/>
                </a:solidFill>
                <a:latin typeface="Times New Roman" panose="02020603050405020304" pitchFamily="18" charset="0"/>
                <a:cs typeface="Times New Roman" panose="02020603050405020304" pitchFamily="18" charset="0"/>
              </a:rPr>
              <a:t>circ.setFill</a:t>
            </a:r>
            <a:r>
              <a:rPr lang="en-US" sz="2000" dirty="0">
                <a:solidFill>
                  <a:srgbClr val="0070C0"/>
                </a:solidFill>
                <a:latin typeface="Times New Roman" panose="02020603050405020304" pitchFamily="18" charset="0"/>
                <a:cs typeface="Times New Roman" panose="02020603050405020304" pitchFamily="18" charset="0"/>
              </a:rPr>
              <a:t>("red")</a:t>
            </a:r>
          </a:p>
          <a:p>
            <a:r>
              <a:rPr lang="en-US" sz="2000" dirty="0">
                <a:solidFill>
                  <a:srgbClr val="0070C0"/>
                </a:solidFill>
                <a:latin typeface="Times New Roman" panose="02020603050405020304" pitchFamily="18" charset="0"/>
                <a:cs typeface="Times New Roman" panose="02020603050405020304" pitchFamily="18" charset="0"/>
              </a:rPr>
              <a:t>&gt;&gt;&gt; </a:t>
            </a:r>
            <a:r>
              <a:rPr lang="en-US" sz="2000" dirty="0" err="1">
                <a:solidFill>
                  <a:srgbClr val="0070C0"/>
                </a:solidFill>
                <a:latin typeface="Times New Roman" panose="02020603050405020304" pitchFamily="18" charset="0"/>
                <a:cs typeface="Times New Roman" panose="02020603050405020304" pitchFamily="18" charset="0"/>
              </a:rPr>
              <a:t>circ.draw</a:t>
            </a:r>
            <a:r>
              <a:rPr lang="en-US" sz="2000" dirty="0">
                <a:solidFill>
                  <a:srgbClr val="0070C0"/>
                </a:solidFill>
                <a:latin typeface="Times New Roman" panose="02020603050405020304" pitchFamily="18" charset="0"/>
                <a:cs typeface="Times New Roman" panose="02020603050405020304" pitchFamily="18" charset="0"/>
              </a:rPr>
              <a:t>(win)</a:t>
            </a:r>
          </a:p>
          <a:p>
            <a:r>
              <a:rPr lang="en-US" sz="2000" dirty="0">
                <a:solidFill>
                  <a:srgbClr val="FF0000"/>
                </a:solidFill>
                <a:latin typeface="Times New Roman" panose="02020603050405020304" pitchFamily="18" charset="0"/>
                <a:cs typeface="Times New Roman" panose="02020603050405020304" pitchFamily="18" charset="0"/>
              </a:rPr>
              <a:t>#### Open a graphics window and draw a red circle centered at point (100,100) with radius 30</a:t>
            </a:r>
          </a:p>
        </p:txBody>
      </p:sp>
    </p:spTree>
    <p:extLst>
      <p:ext uri="{BB962C8B-B14F-4D97-AF65-F5344CB8AC3E}">
        <p14:creationId xmlns:p14="http://schemas.microsoft.com/office/powerpoint/2010/main" val="96155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4.3 Simple Graphics Programming</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a:xfrm>
            <a:off x="845242" y="1758321"/>
            <a:ext cx="7543801" cy="4023360"/>
          </a:xfrm>
        </p:spPr>
        <p:txBody>
          <a:bodyPr>
            <a:normAutofit/>
          </a:bodyPr>
          <a:lstStyle/>
          <a:p>
            <a:pPr marL="0" indent="0">
              <a:lnSpc>
                <a:spcPct val="120000"/>
              </a:lnSpc>
              <a:buNone/>
            </a:pPr>
            <a:r>
              <a:rPr lang="en-US" altLang="en-US" sz="2600" dirty="0">
                <a:solidFill>
                  <a:schemeClr val="tx1"/>
                </a:solidFill>
                <a:latin typeface="Times New Roman" panose="02020603050405020304" pitchFamily="18" charset="0"/>
                <a:cs typeface="Times New Roman" panose="02020603050405020304" pitchFamily="18" charset="0"/>
              </a:rPr>
              <a:t>Example: Use graphics commands to draw </a:t>
            </a:r>
            <a:r>
              <a:rPr lang="en-US" altLang="en-US" sz="2600" dirty="0">
                <a:solidFill>
                  <a:srgbClr val="FF0000"/>
                </a:solidFill>
                <a:latin typeface="Times New Roman" panose="02020603050405020304" pitchFamily="18" charset="0"/>
                <a:cs typeface="Times New Roman" panose="02020603050405020304" pitchFamily="18" charset="0"/>
              </a:rPr>
              <a:t>lines, circles, rectangles, ovals, polygons and text</a:t>
            </a:r>
            <a:r>
              <a:rPr lang="en-US" altLang="en-US" sz="2600" dirty="0">
                <a:solidFill>
                  <a:schemeClr val="tx1"/>
                </a:solidFill>
                <a:latin typeface="Times New Roman" panose="02020603050405020304" pitchFamily="18" charset="0"/>
                <a:cs typeface="Times New Roman" panose="02020603050405020304" pitchFamily="18" charset="0"/>
              </a:rPr>
              <a:t>.</a:t>
            </a:r>
          </a:p>
          <a:p>
            <a:pPr marL="0" indent="0">
              <a:lnSpc>
                <a:spcPct val="120000"/>
              </a:lnSpc>
              <a:buNone/>
            </a:pPr>
            <a:endParaRPr lang="en-US" altLang="en-US" sz="2600" dirty="0">
              <a:solidFill>
                <a:schemeClr val="tx1"/>
              </a:solidFill>
              <a:latin typeface="Times New Roman" panose="02020603050405020304" pitchFamily="18" charset="0"/>
              <a:cs typeface="Times New Roman" panose="02020603050405020304" pitchFamily="18" charset="0"/>
            </a:endParaRPr>
          </a:p>
          <a:p>
            <a:pPr marL="0" indent="0">
              <a:lnSpc>
                <a:spcPct val="120000"/>
              </a:lnSpc>
              <a:buNone/>
            </a:pPr>
            <a:endParaRPr lang="en-US" altLang="en-US" sz="2600" dirty="0">
              <a:solidFill>
                <a:srgbClr val="FF0000"/>
              </a:solidFill>
              <a:latin typeface="Times New Roman" panose="02020603050405020304" pitchFamily="18" charset="0"/>
              <a:cs typeface="Times New Roman" panose="02020603050405020304" pitchFamily="18" charset="0"/>
            </a:endParaRP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28</a:t>
            </a:fld>
            <a:endParaRPr lang="en-US" altLang="en-US" sz="1400"/>
          </a:p>
        </p:txBody>
      </p:sp>
      <p:sp>
        <p:nvSpPr>
          <p:cNvPr id="8" name="文本框 7">
            <a:extLst>
              <a:ext uri="{FF2B5EF4-FFF2-40B4-BE49-F238E27FC236}">
                <a16:creationId xmlns:a16="http://schemas.microsoft.com/office/drawing/2014/main" id="{EF5C059F-1A55-46F2-A9C0-86B6DEA9B2D4}"/>
              </a:ext>
            </a:extLst>
          </p:cNvPr>
          <p:cNvSpPr txBox="1"/>
          <p:nvPr/>
        </p:nvSpPr>
        <p:spPr>
          <a:xfrm>
            <a:off x="724084" y="2780928"/>
            <a:ext cx="7664959" cy="2862322"/>
          </a:xfrm>
          <a:prstGeom prst="rect">
            <a:avLst/>
          </a:prstGeom>
          <a:noFill/>
        </p:spPr>
        <p:txBody>
          <a:bodyPr wrap="square">
            <a:spAutoFit/>
          </a:bodyPr>
          <a:lstStyle/>
          <a:p>
            <a:r>
              <a:rPr lang="en-US" sz="2000" dirty="0">
                <a:solidFill>
                  <a:srgbClr val="0070C0"/>
                </a:solidFill>
                <a:latin typeface="Times New Roman" panose="02020603050405020304" pitchFamily="18" charset="0"/>
                <a:cs typeface="Times New Roman" panose="02020603050405020304" pitchFamily="18" charset="0"/>
              </a:rPr>
              <a:t>&gt;&gt;&gt; label=Text(</a:t>
            </a:r>
            <a:r>
              <a:rPr lang="en-US" sz="2000" dirty="0" err="1">
                <a:solidFill>
                  <a:srgbClr val="0070C0"/>
                </a:solidFill>
                <a:latin typeface="Times New Roman" panose="02020603050405020304" pitchFamily="18" charset="0"/>
                <a:cs typeface="Times New Roman" panose="02020603050405020304" pitchFamily="18" charset="0"/>
              </a:rPr>
              <a:t>center,"Red</a:t>
            </a:r>
            <a:r>
              <a:rPr lang="en-US" sz="2000" dirty="0">
                <a:solidFill>
                  <a:srgbClr val="0070C0"/>
                </a:solidFill>
                <a:latin typeface="Times New Roman" panose="02020603050405020304" pitchFamily="18" charset="0"/>
                <a:cs typeface="Times New Roman" panose="02020603050405020304" pitchFamily="18" charset="0"/>
              </a:rPr>
              <a:t> Circle")</a:t>
            </a:r>
          </a:p>
          <a:p>
            <a:r>
              <a:rPr lang="en-US" sz="2000" dirty="0">
                <a:solidFill>
                  <a:srgbClr val="0070C0"/>
                </a:solidFill>
                <a:latin typeface="Times New Roman" panose="02020603050405020304" pitchFamily="18" charset="0"/>
                <a:cs typeface="Times New Roman" panose="02020603050405020304" pitchFamily="18" charset="0"/>
              </a:rPr>
              <a:t>&gt;&gt;&gt; </a:t>
            </a:r>
            <a:r>
              <a:rPr lang="en-US" sz="2000" dirty="0" err="1">
                <a:solidFill>
                  <a:srgbClr val="0070C0"/>
                </a:solidFill>
                <a:latin typeface="Times New Roman" panose="02020603050405020304" pitchFamily="18" charset="0"/>
                <a:cs typeface="Times New Roman" panose="02020603050405020304" pitchFamily="18" charset="0"/>
              </a:rPr>
              <a:t>label.draw</a:t>
            </a:r>
            <a:r>
              <a:rPr lang="en-US" sz="2000" dirty="0">
                <a:solidFill>
                  <a:srgbClr val="0070C0"/>
                </a:solidFill>
                <a:latin typeface="Times New Roman" panose="02020603050405020304" pitchFamily="18" charset="0"/>
                <a:cs typeface="Times New Roman" panose="02020603050405020304" pitchFamily="18" charset="0"/>
              </a:rPr>
              <a:t>(win)</a:t>
            </a:r>
          </a:p>
          <a:p>
            <a:r>
              <a:rPr lang="en-US" sz="2000" dirty="0">
                <a:solidFill>
                  <a:srgbClr val="FF0000"/>
                </a:solidFill>
                <a:latin typeface="Times New Roman" panose="02020603050405020304" pitchFamily="18" charset="0"/>
                <a:cs typeface="Times New Roman" panose="02020603050405020304" pitchFamily="18" charset="0"/>
              </a:rPr>
              <a:t>#### Put a textual label in the center of the circle</a:t>
            </a:r>
          </a:p>
          <a:p>
            <a:r>
              <a:rPr lang="en-US" sz="2000" dirty="0">
                <a:solidFill>
                  <a:srgbClr val="0070C0"/>
                </a:solidFill>
                <a:latin typeface="Times New Roman" panose="02020603050405020304" pitchFamily="18" charset="0"/>
                <a:cs typeface="Times New Roman" panose="02020603050405020304" pitchFamily="18" charset="0"/>
              </a:rPr>
              <a:t>&gt;&gt;&gt; </a:t>
            </a:r>
            <a:r>
              <a:rPr lang="en-US" sz="2000" dirty="0" err="1">
                <a:solidFill>
                  <a:srgbClr val="0070C0"/>
                </a:solidFill>
                <a:latin typeface="Times New Roman" panose="02020603050405020304" pitchFamily="18" charset="0"/>
                <a:cs typeface="Times New Roman" panose="02020603050405020304" pitchFamily="18" charset="0"/>
              </a:rPr>
              <a:t>rect</a:t>
            </a:r>
            <a:r>
              <a:rPr lang="en-US" sz="2000" dirty="0">
                <a:solidFill>
                  <a:srgbClr val="0070C0"/>
                </a:solidFill>
                <a:latin typeface="Times New Roman" panose="02020603050405020304" pitchFamily="18" charset="0"/>
                <a:cs typeface="Times New Roman" panose="02020603050405020304" pitchFamily="18" charset="0"/>
              </a:rPr>
              <a:t>=Rectangle(Point(30,30),Point(70,70))</a:t>
            </a:r>
          </a:p>
          <a:p>
            <a:r>
              <a:rPr lang="en-US" sz="2000" dirty="0">
                <a:solidFill>
                  <a:srgbClr val="0070C0"/>
                </a:solidFill>
                <a:latin typeface="Times New Roman" panose="02020603050405020304" pitchFamily="18" charset="0"/>
                <a:cs typeface="Times New Roman" panose="02020603050405020304" pitchFamily="18" charset="0"/>
              </a:rPr>
              <a:t>&gt;&gt;&gt; </a:t>
            </a:r>
            <a:r>
              <a:rPr lang="en-US" sz="2000" dirty="0" err="1">
                <a:solidFill>
                  <a:srgbClr val="0070C0"/>
                </a:solidFill>
                <a:latin typeface="Times New Roman" panose="02020603050405020304" pitchFamily="18" charset="0"/>
                <a:cs typeface="Times New Roman" panose="02020603050405020304" pitchFamily="18" charset="0"/>
              </a:rPr>
              <a:t>rect.draw</a:t>
            </a:r>
            <a:r>
              <a:rPr lang="en-US" sz="2000" dirty="0">
                <a:solidFill>
                  <a:srgbClr val="0070C0"/>
                </a:solidFill>
                <a:latin typeface="Times New Roman" panose="02020603050405020304" pitchFamily="18" charset="0"/>
                <a:cs typeface="Times New Roman" panose="02020603050405020304" pitchFamily="18" charset="0"/>
              </a:rPr>
              <a:t>(win)</a:t>
            </a:r>
          </a:p>
          <a:p>
            <a:r>
              <a:rPr lang="en-US" sz="2000" dirty="0">
                <a:solidFill>
                  <a:srgbClr val="0070C0"/>
                </a:solidFill>
                <a:latin typeface="Times New Roman" panose="02020603050405020304" pitchFamily="18" charset="0"/>
                <a:cs typeface="Times New Roman" panose="02020603050405020304" pitchFamily="18" charset="0"/>
              </a:rPr>
              <a:t>&gt;&gt;&gt;line=Line(Point(20,30),Point(180,165))</a:t>
            </a:r>
          </a:p>
          <a:p>
            <a:r>
              <a:rPr lang="en-US" sz="2000" dirty="0">
                <a:solidFill>
                  <a:srgbClr val="0070C0"/>
                </a:solidFill>
                <a:latin typeface="Times New Roman" panose="02020603050405020304" pitchFamily="18" charset="0"/>
                <a:cs typeface="Times New Roman" panose="02020603050405020304" pitchFamily="18" charset="0"/>
              </a:rPr>
              <a:t>&gt;&gt;&gt; </a:t>
            </a:r>
            <a:r>
              <a:rPr lang="en-US" sz="2000" dirty="0" err="1">
                <a:solidFill>
                  <a:srgbClr val="0070C0"/>
                </a:solidFill>
                <a:latin typeface="Times New Roman" panose="02020603050405020304" pitchFamily="18" charset="0"/>
                <a:cs typeface="Times New Roman" panose="02020603050405020304" pitchFamily="18" charset="0"/>
              </a:rPr>
              <a:t>line.draw</a:t>
            </a:r>
            <a:r>
              <a:rPr lang="en-US" sz="2000" dirty="0">
                <a:solidFill>
                  <a:srgbClr val="0070C0"/>
                </a:solidFill>
                <a:latin typeface="Times New Roman" panose="02020603050405020304" pitchFamily="18" charset="0"/>
                <a:cs typeface="Times New Roman" panose="02020603050405020304" pitchFamily="18" charset="0"/>
              </a:rPr>
              <a:t>(win)</a:t>
            </a:r>
          </a:p>
          <a:p>
            <a:r>
              <a:rPr lang="en-US" sz="2000" dirty="0">
                <a:solidFill>
                  <a:srgbClr val="0070C0"/>
                </a:solidFill>
                <a:latin typeface="Times New Roman" panose="02020603050405020304" pitchFamily="18" charset="0"/>
                <a:cs typeface="Times New Roman" panose="02020603050405020304" pitchFamily="18" charset="0"/>
              </a:rPr>
              <a:t>#### Draw a square using a Rectangle object and draw a line segment using a Line object</a:t>
            </a:r>
          </a:p>
        </p:txBody>
      </p:sp>
    </p:spTree>
    <p:extLst>
      <p:ext uri="{BB962C8B-B14F-4D97-AF65-F5344CB8AC3E}">
        <p14:creationId xmlns:p14="http://schemas.microsoft.com/office/powerpoint/2010/main" val="211749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4.3 Simple Graphics Programming</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a:xfrm>
            <a:off x="845242" y="1758321"/>
            <a:ext cx="7543801" cy="4023360"/>
          </a:xfrm>
        </p:spPr>
        <p:txBody>
          <a:bodyPr>
            <a:normAutofit fontScale="70000" lnSpcReduction="20000"/>
          </a:bodyPr>
          <a:lstStyle/>
          <a:p>
            <a:pPr>
              <a:lnSpc>
                <a:spcPct val="120000"/>
              </a:lnSpc>
              <a:buFont typeface="Wingdings" panose="05000000000000000000" pitchFamily="2" charset="2"/>
              <a:buChar char="Ø"/>
            </a:pPr>
            <a:r>
              <a:rPr lang="en-US" altLang="en-US" sz="2900" dirty="0">
                <a:solidFill>
                  <a:schemeClr val="tx1"/>
                </a:solidFill>
                <a:latin typeface="Times New Roman" panose="02020603050405020304" pitchFamily="18" charset="0"/>
                <a:cs typeface="Times New Roman" panose="02020603050405020304" pitchFamily="18" charset="0"/>
              </a:rPr>
              <a:t>All graphics objects support the following generic set of methods:</a:t>
            </a:r>
          </a:p>
          <a:p>
            <a:pPr>
              <a:lnSpc>
                <a:spcPct val="120000"/>
              </a:lnSpc>
              <a:buFont typeface="Wingdings" panose="05000000000000000000" pitchFamily="2" charset="2"/>
              <a:buChar char="§"/>
            </a:pPr>
            <a:r>
              <a:rPr lang="en-US" altLang="en-US" sz="2600" dirty="0" err="1">
                <a:solidFill>
                  <a:srgbClr val="FF0000"/>
                </a:solidFill>
                <a:latin typeface="Times New Roman" panose="02020603050405020304" pitchFamily="18" charset="0"/>
                <a:cs typeface="Times New Roman" panose="02020603050405020304" pitchFamily="18" charset="0"/>
              </a:rPr>
              <a:t>setFill</a:t>
            </a:r>
            <a:r>
              <a:rPr lang="en-US" altLang="en-US" sz="2600" dirty="0">
                <a:solidFill>
                  <a:srgbClr val="FF0000"/>
                </a:solidFill>
                <a:latin typeface="Times New Roman" panose="02020603050405020304" pitchFamily="18" charset="0"/>
                <a:cs typeface="Times New Roman" panose="02020603050405020304" pitchFamily="18" charset="0"/>
              </a:rPr>
              <a:t>(color) </a:t>
            </a:r>
            <a:r>
              <a:rPr lang="en-US" altLang="en-US" sz="2600" dirty="0">
                <a:solidFill>
                  <a:schemeClr val="tx1"/>
                </a:solidFill>
                <a:latin typeface="Times New Roman" panose="02020603050405020304" pitchFamily="18" charset="0"/>
                <a:cs typeface="Times New Roman" panose="02020603050405020304" pitchFamily="18" charset="0"/>
              </a:rPr>
              <a:t>Sets the interior of the object to the given color.</a:t>
            </a:r>
          </a:p>
          <a:p>
            <a:pPr>
              <a:lnSpc>
                <a:spcPct val="120000"/>
              </a:lnSpc>
              <a:buFont typeface="Wingdings" panose="05000000000000000000" pitchFamily="2" charset="2"/>
              <a:buChar char="§"/>
            </a:pPr>
            <a:r>
              <a:rPr lang="en-US" altLang="en-US" sz="2600" dirty="0" err="1">
                <a:solidFill>
                  <a:srgbClr val="FF0000"/>
                </a:solidFill>
                <a:latin typeface="Times New Roman" panose="02020603050405020304" pitchFamily="18" charset="0"/>
                <a:cs typeface="Times New Roman" panose="02020603050405020304" pitchFamily="18" charset="0"/>
              </a:rPr>
              <a:t>setOutline</a:t>
            </a:r>
            <a:r>
              <a:rPr lang="en-US" altLang="en-US" sz="2600" dirty="0">
                <a:solidFill>
                  <a:srgbClr val="FF0000"/>
                </a:solidFill>
                <a:latin typeface="Times New Roman" panose="02020603050405020304" pitchFamily="18" charset="0"/>
                <a:cs typeface="Times New Roman" panose="02020603050405020304" pitchFamily="18" charset="0"/>
              </a:rPr>
              <a:t>(color) </a:t>
            </a:r>
            <a:r>
              <a:rPr lang="en-US" altLang="en-US" sz="2600" dirty="0">
                <a:solidFill>
                  <a:schemeClr val="tx1"/>
                </a:solidFill>
                <a:latin typeface="Times New Roman" panose="02020603050405020304" pitchFamily="18" charset="0"/>
                <a:cs typeface="Times New Roman" panose="02020603050405020304" pitchFamily="18" charset="0"/>
              </a:rPr>
              <a:t>Sets the outline of the object to the given color.</a:t>
            </a:r>
          </a:p>
          <a:p>
            <a:pPr>
              <a:lnSpc>
                <a:spcPct val="120000"/>
              </a:lnSpc>
              <a:buFont typeface="Wingdings" panose="05000000000000000000" pitchFamily="2" charset="2"/>
              <a:buChar char="§"/>
            </a:pPr>
            <a:r>
              <a:rPr lang="en-US" altLang="en-US" sz="2600" dirty="0" err="1">
                <a:solidFill>
                  <a:srgbClr val="FF0000"/>
                </a:solidFill>
                <a:latin typeface="Times New Roman" panose="02020603050405020304" pitchFamily="18" charset="0"/>
                <a:cs typeface="Times New Roman" panose="02020603050405020304" pitchFamily="18" charset="0"/>
              </a:rPr>
              <a:t>setWidth</a:t>
            </a:r>
            <a:r>
              <a:rPr lang="en-US" altLang="en-US" sz="2600" dirty="0">
                <a:solidFill>
                  <a:srgbClr val="FF0000"/>
                </a:solidFill>
                <a:latin typeface="Times New Roman" panose="02020603050405020304" pitchFamily="18" charset="0"/>
                <a:cs typeface="Times New Roman" panose="02020603050405020304" pitchFamily="18" charset="0"/>
              </a:rPr>
              <a:t>(pixels) </a:t>
            </a:r>
            <a:r>
              <a:rPr lang="en-US" altLang="en-US" sz="2600" dirty="0">
                <a:solidFill>
                  <a:schemeClr val="tx1"/>
                </a:solidFill>
                <a:latin typeface="Times New Roman" panose="02020603050405020304" pitchFamily="18" charset="0"/>
                <a:cs typeface="Times New Roman" panose="02020603050405020304" pitchFamily="18" charset="0"/>
              </a:rPr>
              <a:t>Sets the width of the outline of the object to the desired number of pixels.</a:t>
            </a:r>
          </a:p>
          <a:p>
            <a:pPr>
              <a:lnSpc>
                <a:spcPct val="120000"/>
              </a:lnSpc>
              <a:buFont typeface="Wingdings" panose="05000000000000000000" pitchFamily="2" charset="2"/>
              <a:buChar char="§"/>
            </a:pPr>
            <a:r>
              <a:rPr lang="en-US" altLang="en-US" sz="2600" dirty="0">
                <a:solidFill>
                  <a:srgbClr val="FF0000"/>
                </a:solidFill>
                <a:latin typeface="Times New Roman" panose="02020603050405020304" pitchFamily="18" charset="0"/>
                <a:cs typeface="Times New Roman" panose="02020603050405020304" pitchFamily="18" charset="0"/>
              </a:rPr>
              <a:t>draw(</a:t>
            </a:r>
            <a:r>
              <a:rPr lang="en-US" altLang="en-US" sz="2600" dirty="0" err="1">
                <a:solidFill>
                  <a:srgbClr val="FF0000"/>
                </a:solidFill>
                <a:latin typeface="Times New Roman" panose="02020603050405020304" pitchFamily="18" charset="0"/>
                <a:cs typeface="Times New Roman" panose="02020603050405020304" pitchFamily="18" charset="0"/>
              </a:rPr>
              <a:t>aGraphWin</a:t>
            </a:r>
            <a:r>
              <a:rPr lang="en-US" altLang="en-US" sz="2600" dirty="0">
                <a:solidFill>
                  <a:srgbClr val="FF0000"/>
                </a:solidFill>
                <a:latin typeface="Times New Roman" panose="02020603050405020304" pitchFamily="18" charset="0"/>
                <a:cs typeface="Times New Roman" panose="02020603050405020304" pitchFamily="18" charset="0"/>
              </a:rPr>
              <a:t>) </a:t>
            </a:r>
            <a:r>
              <a:rPr lang="en-US" altLang="en-US" sz="2600" dirty="0">
                <a:solidFill>
                  <a:schemeClr val="tx1"/>
                </a:solidFill>
                <a:latin typeface="Times New Roman" panose="02020603050405020304" pitchFamily="18" charset="0"/>
                <a:cs typeface="Times New Roman" panose="02020603050405020304" pitchFamily="18" charset="0"/>
              </a:rPr>
              <a:t>Draws the object into the given GraphWin and returns the drawn object.</a:t>
            </a:r>
          </a:p>
          <a:p>
            <a:pPr>
              <a:lnSpc>
                <a:spcPct val="120000"/>
              </a:lnSpc>
              <a:buFont typeface="Wingdings" panose="05000000000000000000" pitchFamily="2" charset="2"/>
              <a:buChar char="§"/>
            </a:pPr>
            <a:r>
              <a:rPr lang="en-US" altLang="en-US" sz="2600" dirty="0">
                <a:solidFill>
                  <a:srgbClr val="FF0000"/>
                </a:solidFill>
                <a:latin typeface="Times New Roman" panose="02020603050405020304" pitchFamily="18" charset="0"/>
                <a:cs typeface="Times New Roman" panose="02020603050405020304" pitchFamily="18" charset="0"/>
              </a:rPr>
              <a:t>undraw() </a:t>
            </a:r>
            <a:r>
              <a:rPr lang="en-US" altLang="en-US" sz="2600" dirty="0">
                <a:solidFill>
                  <a:schemeClr val="tx1"/>
                </a:solidFill>
                <a:latin typeface="Times New Roman" panose="02020603050405020304" pitchFamily="18" charset="0"/>
                <a:cs typeface="Times New Roman" panose="02020603050405020304" pitchFamily="18" charset="0"/>
              </a:rPr>
              <a:t>Undraws the object from a graphics window.</a:t>
            </a:r>
          </a:p>
          <a:p>
            <a:pPr>
              <a:lnSpc>
                <a:spcPct val="120000"/>
              </a:lnSpc>
              <a:buFont typeface="Wingdings" panose="05000000000000000000" pitchFamily="2" charset="2"/>
              <a:buChar char="§"/>
            </a:pPr>
            <a:r>
              <a:rPr lang="en-US" altLang="en-US" sz="2600" dirty="0">
                <a:solidFill>
                  <a:srgbClr val="FF0000"/>
                </a:solidFill>
                <a:latin typeface="Times New Roman" panose="02020603050405020304" pitchFamily="18" charset="0"/>
                <a:cs typeface="Times New Roman" panose="02020603050405020304" pitchFamily="18" charset="0"/>
              </a:rPr>
              <a:t>move(</a:t>
            </a:r>
            <a:r>
              <a:rPr lang="en-US" altLang="en-US" sz="2600" dirty="0" err="1">
                <a:solidFill>
                  <a:srgbClr val="FF0000"/>
                </a:solidFill>
                <a:latin typeface="Times New Roman" panose="02020603050405020304" pitchFamily="18" charset="0"/>
                <a:cs typeface="Times New Roman" panose="02020603050405020304" pitchFamily="18" charset="0"/>
              </a:rPr>
              <a:t>dx,dy</a:t>
            </a:r>
            <a:r>
              <a:rPr lang="en-US" altLang="en-US" sz="2600" dirty="0">
                <a:solidFill>
                  <a:srgbClr val="FF0000"/>
                </a:solidFill>
                <a:latin typeface="Times New Roman" panose="02020603050405020304" pitchFamily="18" charset="0"/>
                <a:cs typeface="Times New Roman" panose="02020603050405020304" pitchFamily="18" charset="0"/>
              </a:rPr>
              <a:t>) </a:t>
            </a:r>
            <a:r>
              <a:rPr lang="en-US" altLang="en-US" sz="2600" dirty="0">
                <a:solidFill>
                  <a:schemeClr val="tx1"/>
                </a:solidFill>
                <a:latin typeface="Times New Roman" panose="02020603050405020304" pitchFamily="18" charset="0"/>
                <a:cs typeface="Times New Roman" panose="02020603050405020304" pitchFamily="18" charset="0"/>
              </a:rPr>
              <a:t>Moves the object dx units in the x direction and </a:t>
            </a:r>
            <a:r>
              <a:rPr lang="en-US" altLang="en-US" sz="2600" dirty="0" err="1">
                <a:solidFill>
                  <a:schemeClr val="tx1"/>
                </a:solidFill>
                <a:latin typeface="Times New Roman" panose="02020603050405020304" pitchFamily="18" charset="0"/>
                <a:cs typeface="Times New Roman" panose="02020603050405020304" pitchFamily="18" charset="0"/>
              </a:rPr>
              <a:t>dy</a:t>
            </a:r>
            <a:r>
              <a:rPr lang="en-US" altLang="en-US" sz="2600" dirty="0">
                <a:solidFill>
                  <a:schemeClr val="tx1"/>
                </a:solidFill>
                <a:latin typeface="Times New Roman" panose="02020603050405020304" pitchFamily="18" charset="0"/>
                <a:cs typeface="Times New Roman" panose="02020603050405020304" pitchFamily="18" charset="0"/>
              </a:rPr>
              <a:t> units in the y direction.</a:t>
            </a:r>
          </a:p>
          <a:p>
            <a:pPr>
              <a:lnSpc>
                <a:spcPct val="120000"/>
              </a:lnSpc>
              <a:buFont typeface="Wingdings" panose="05000000000000000000" pitchFamily="2" charset="2"/>
              <a:buChar char="Ø"/>
            </a:pPr>
            <a:endParaRPr lang="en-US" altLang="en-US" sz="2600" dirty="0">
              <a:solidFill>
                <a:schemeClr val="tx1"/>
              </a:solidFill>
              <a:latin typeface="Times New Roman" panose="02020603050405020304" pitchFamily="18" charset="0"/>
              <a:cs typeface="Times New Roman" panose="02020603050405020304" pitchFamily="18" charset="0"/>
            </a:endParaRPr>
          </a:p>
          <a:p>
            <a:pPr marL="0" indent="0">
              <a:lnSpc>
                <a:spcPct val="120000"/>
              </a:lnSpc>
              <a:buNone/>
            </a:pPr>
            <a:endParaRPr lang="en-US" altLang="en-US" sz="2600" dirty="0">
              <a:solidFill>
                <a:srgbClr val="FF0000"/>
              </a:solidFill>
              <a:latin typeface="Times New Roman" panose="02020603050405020304" pitchFamily="18" charset="0"/>
              <a:cs typeface="Times New Roman" panose="02020603050405020304" pitchFamily="18" charset="0"/>
            </a:endParaRP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29</a:t>
            </a:fld>
            <a:endParaRPr lang="en-US" altLang="en-US" sz="1400"/>
          </a:p>
        </p:txBody>
      </p:sp>
    </p:spTree>
    <p:extLst>
      <p:ext uri="{BB962C8B-B14F-4D97-AF65-F5344CB8AC3E}">
        <p14:creationId xmlns:p14="http://schemas.microsoft.com/office/powerpoint/2010/main" val="204780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lstStyle/>
          <a:p>
            <a:pPr eaLnBrk="1" hangingPunct="1"/>
            <a:r>
              <a:rPr lang="en-US" altLang="en-US" dirty="0"/>
              <a:t>Objectives</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p:txBody>
          <a:bodyPr>
            <a:normAutofit/>
          </a:bodyPr>
          <a:lstStyle/>
          <a:p>
            <a:pPr>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To understand how to work with both mouse and text-based input in a graphical programming context.</a:t>
            </a:r>
            <a:endParaRPr lang="en-US" sz="2800" dirty="0"/>
          </a:p>
          <a:p>
            <a:pPr>
              <a:buFont typeface="Wingdings" panose="05000000000000000000" pitchFamily="2" charset="2"/>
              <a:buChar char="Ø"/>
            </a:pPr>
            <a:r>
              <a:rPr lang="en-US" altLang="en-US" sz="2600" dirty="0">
                <a:latin typeface="Times New Roman" panose="02020603050405020304" pitchFamily="18" charset="0"/>
                <a:cs typeface="Times New Roman" panose="02020603050405020304" pitchFamily="18" charset="0"/>
              </a:rPr>
              <a:t>To be able to write simple interactive graphics programs using the graphics library.</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3</a:t>
            </a:fld>
            <a:endParaRPr lang="en-US" altLang="en-US" sz="1400"/>
          </a:p>
        </p:txBody>
      </p:sp>
    </p:spTree>
    <p:extLst>
      <p:ext uri="{BB962C8B-B14F-4D97-AF65-F5344CB8AC3E}">
        <p14:creationId xmlns:p14="http://schemas.microsoft.com/office/powerpoint/2010/main" val="179157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 calcmode="lin" valueType="num">
                                      <p:cBhvr additive="base">
                                        <p:cTn id="7" dur="500" fill="hold"/>
                                        <p:tgtEl>
                                          <p:spTgt spid="96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6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4.3 Simple Graphics Programming</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a:xfrm>
            <a:off x="845242" y="1758320"/>
            <a:ext cx="7543801" cy="4550999"/>
          </a:xfrm>
        </p:spPr>
        <p:txBody>
          <a:bodyPr>
            <a:normAutofit fontScale="47500" lnSpcReduction="20000"/>
          </a:bodyPr>
          <a:lstStyle/>
          <a:p>
            <a:pPr>
              <a:lnSpc>
                <a:spcPct val="120000"/>
              </a:lnSpc>
              <a:buFont typeface="Wingdings" panose="05000000000000000000" pitchFamily="2" charset="2"/>
              <a:buChar char="§"/>
            </a:pPr>
            <a:r>
              <a:rPr lang="en-US" altLang="en-US" sz="3800" dirty="0">
                <a:solidFill>
                  <a:srgbClr val="FF0000"/>
                </a:solidFill>
                <a:latin typeface="Times New Roman" panose="02020603050405020304" pitchFamily="18" charset="0"/>
                <a:cs typeface="Times New Roman" panose="02020603050405020304" pitchFamily="18" charset="0"/>
              </a:rPr>
              <a:t>Point(</a:t>
            </a:r>
            <a:r>
              <a:rPr lang="en-US" altLang="en-US" sz="3800" dirty="0" err="1">
                <a:solidFill>
                  <a:srgbClr val="FF0000"/>
                </a:solidFill>
                <a:latin typeface="Times New Roman" panose="02020603050405020304" pitchFamily="18" charset="0"/>
                <a:cs typeface="Times New Roman" panose="02020603050405020304" pitchFamily="18" charset="0"/>
              </a:rPr>
              <a:t>x,y</a:t>
            </a:r>
            <a:r>
              <a:rPr lang="en-US" altLang="en-US" sz="3800" dirty="0">
                <a:solidFill>
                  <a:srgbClr val="FF0000"/>
                </a:solidFill>
                <a:latin typeface="Times New Roman" panose="02020603050405020304" pitchFamily="18" charset="0"/>
                <a:cs typeface="Times New Roman" panose="02020603050405020304" pitchFamily="18" charset="0"/>
              </a:rPr>
              <a:t>) </a:t>
            </a:r>
            <a:r>
              <a:rPr lang="en-US" altLang="en-US" sz="3800" dirty="0">
                <a:solidFill>
                  <a:schemeClr val="tx1"/>
                </a:solidFill>
                <a:latin typeface="Times New Roman" panose="02020603050405020304" pitchFamily="18" charset="0"/>
                <a:cs typeface="Times New Roman" panose="02020603050405020304" pitchFamily="18" charset="0"/>
              </a:rPr>
              <a:t>Constructs a point having the given coordinates.</a:t>
            </a:r>
          </a:p>
          <a:p>
            <a:pPr>
              <a:lnSpc>
                <a:spcPct val="120000"/>
              </a:lnSpc>
              <a:buFont typeface="Wingdings" panose="05000000000000000000" pitchFamily="2" charset="2"/>
              <a:buChar char="§"/>
            </a:pPr>
            <a:r>
              <a:rPr lang="en-US" altLang="en-US" sz="3800" dirty="0">
                <a:solidFill>
                  <a:srgbClr val="FF0000"/>
                </a:solidFill>
                <a:latin typeface="Times New Roman" panose="02020603050405020304" pitchFamily="18" charset="0"/>
                <a:cs typeface="Times New Roman" panose="02020603050405020304" pitchFamily="18" charset="0"/>
              </a:rPr>
              <a:t>Line(point1, point2) </a:t>
            </a:r>
            <a:r>
              <a:rPr lang="en-US" altLang="en-US" sz="3800" dirty="0">
                <a:solidFill>
                  <a:schemeClr val="tx1"/>
                </a:solidFill>
                <a:latin typeface="Times New Roman" panose="02020603050405020304" pitchFamily="18" charset="0"/>
                <a:cs typeface="Times New Roman" panose="02020603050405020304" pitchFamily="18" charset="0"/>
              </a:rPr>
              <a:t>Constructs a line segment from point1 to point2.</a:t>
            </a:r>
          </a:p>
          <a:p>
            <a:pPr>
              <a:lnSpc>
                <a:spcPct val="120000"/>
              </a:lnSpc>
              <a:buFont typeface="Wingdings" panose="05000000000000000000" pitchFamily="2" charset="2"/>
              <a:buChar char="§"/>
            </a:pPr>
            <a:r>
              <a:rPr lang="en-US" altLang="en-US" sz="3800" dirty="0">
                <a:solidFill>
                  <a:srgbClr val="FF0000"/>
                </a:solidFill>
                <a:latin typeface="Times New Roman" panose="02020603050405020304" pitchFamily="18" charset="0"/>
                <a:cs typeface="Times New Roman" panose="02020603050405020304" pitchFamily="18" charset="0"/>
              </a:rPr>
              <a:t>Circle(</a:t>
            </a:r>
            <a:r>
              <a:rPr lang="en-US" altLang="en-US" sz="3800" dirty="0" err="1">
                <a:solidFill>
                  <a:srgbClr val="FF0000"/>
                </a:solidFill>
                <a:latin typeface="Times New Roman" panose="02020603050405020304" pitchFamily="18" charset="0"/>
                <a:cs typeface="Times New Roman" panose="02020603050405020304" pitchFamily="18" charset="0"/>
              </a:rPr>
              <a:t>centerPoint</a:t>
            </a:r>
            <a:r>
              <a:rPr lang="en-US" altLang="en-US" sz="3800" dirty="0">
                <a:solidFill>
                  <a:srgbClr val="FF0000"/>
                </a:solidFill>
                <a:latin typeface="Times New Roman" panose="02020603050405020304" pitchFamily="18" charset="0"/>
                <a:cs typeface="Times New Roman" panose="02020603050405020304" pitchFamily="18" charset="0"/>
              </a:rPr>
              <a:t>, radius) </a:t>
            </a:r>
            <a:r>
              <a:rPr lang="en-US" altLang="en-US" sz="3800" dirty="0">
                <a:solidFill>
                  <a:schemeClr val="tx1"/>
                </a:solidFill>
                <a:latin typeface="Times New Roman" panose="02020603050405020304" pitchFamily="18" charset="0"/>
                <a:cs typeface="Times New Roman" panose="02020603050405020304" pitchFamily="18" charset="0"/>
              </a:rPr>
              <a:t>Constructs a circle with the given center point and radius.</a:t>
            </a:r>
          </a:p>
          <a:p>
            <a:pPr>
              <a:lnSpc>
                <a:spcPct val="120000"/>
              </a:lnSpc>
              <a:buFont typeface="Wingdings" panose="05000000000000000000" pitchFamily="2" charset="2"/>
              <a:buChar char="§"/>
            </a:pPr>
            <a:r>
              <a:rPr lang="en-US" altLang="en-US" sz="3800" dirty="0">
                <a:solidFill>
                  <a:srgbClr val="FF0000"/>
                </a:solidFill>
                <a:latin typeface="Times New Roman" panose="02020603050405020304" pitchFamily="18" charset="0"/>
                <a:cs typeface="Times New Roman" panose="02020603050405020304" pitchFamily="18" charset="0"/>
              </a:rPr>
              <a:t>Rectangle(point1, point2) </a:t>
            </a:r>
            <a:r>
              <a:rPr lang="en-US" altLang="en-US" sz="3800" dirty="0">
                <a:solidFill>
                  <a:schemeClr val="tx1"/>
                </a:solidFill>
                <a:latin typeface="Times New Roman" panose="02020603050405020304" pitchFamily="18" charset="0"/>
                <a:cs typeface="Times New Roman" panose="02020603050405020304" pitchFamily="18" charset="0"/>
              </a:rPr>
              <a:t>Constructs a rectangle having opposite corners at point1 and point2.</a:t>
            </a:r>
          </a:p>
          <a:p>
            <a:pPr>
              <a:lnSpc>
                <a:spcPct val="120000"/>
              </a:lnSpc>
              <a:buFont typeface="Wingdings" panose="05000000000000000000" pitchFamily="2" charset="2"/>
              <a:buChar char="§"/>
            </a:pPr>
            <a:r>
              <a:rPr lang="en-US" altLang="en-US" sz="3800" dirty="0">
                <a:solidFill>
                  <a:srgbClr val="FF0000"/>
                </a:solidFill>
                <a:latin typeface="Times New Roman" panose="02020603050405020304" pitchFamily="18" charset="0"/>
                <a:cs typeface="Times New Roman" panose="02020603050405020304" pitchFamily="18" charset="0"/>
              </a:rPr>
              <a:t>Oval(point1, point2) </a:t>
            </a:r>
            <a:r>
              <a:rPr lang="en-US" altLang="en-US" sz="3800" dirty="0">
                <a:solidFill>
                  <a:schemeClr val="tx1"/>
                </a:solidFill>
                <a:latin typeface="Times New Roman" panose="02020603050405020304" pitchFamily="18" charset="0"/>
                <a:cs typeface="Times New Roman" panose="02020603050405020304" pitchFamily="18" charset="0"/>
              </a:rPr>
              <a:t>Constructs an oval in the bounding box determined by point1 and point2.</a:t>
            </a:r>
          </a:p>
          <a:p>
            <a:pPr>
              <a:lnSpc>
                <a:spcPct val="120000"/>
              </a:lnSpc>
              <a:buFont typeface="Wingdings" panose="05000000000000000000" pitchFamily="2" charset="2"/>
              <a:buChar char="§"/>
            </a:pPr>
            <a:r>
              <a:rPr lang="en-US" altLang="en-US" sz="3800" dirty="0">
                <a:solidFill>
                  <a:srgbClr val="FF0000"/>
                </a:solidFill>
                <a:latin typeface="Times New Roman" panose="02020603050405020304" pitchFamily="18" charset="0"/>
                <a:cs typeface="Times New Roman" panose="02020603050405020304" pitchFamily="18" charset="0"/>
              </a:rPr>
              <a:t>Polygon(point1, point2, point3, ...) </a:t>
            </a:r>
            <a:r>
              <a:rPr lang="en-US" altLang="en-US" sz="3800" dirty="0">
                <a:solidFill>
                  <a:schemeClr val="tx1"/>
                </a:solidFill>
                <a:latin typeface="Times New Roman" panose="02020603050405020304" pitchFamily="18" charset="0"/>
                <a:cs typeface="Times New Roman" panose="02020603050405020304" pitchFamily="18" charset="0"/>
              </a:rPr>
              <a:t>Constructs a polygon with the given points as vertices.</a:t>
            </a:r>
          </a:p>
          <a:p>
            <a:pPr>
              <a:lnSpc>
                <a:spcPct val="120000"/>
              </a:lnSpc>
              <a:buFont typeface="Wingdings" panose="05000000000000000000" pitchFamily="2" charset="2"/>
              <a:buChar char="§"/>
            </a:pPr>
            <a:r>
              <a:rPr lang="en-US" altLang="en-US" sz="3800" dirty="0">
                <a:solidFill>
                  <a:srgbClr val="FF0000"/>
                </a:solidFill>
                <a:latin typeface="Times New Roman" panose="02020603050405020304" pitchFamily="18" charset="0"/>
                <a:cs typeface="Times New Roman" panose="02020603050405020304" pitchFamily="18" charset="0"/>
              </a:rPr>
              <a:t>Text(</a:t>
            </a:r>
            <a:r>
              <a:rPr lang="en-US" altLang="en-US" sz="3800" dirty="0" err="1">
                <a:solidFill>
                  <a:srgbClr val="FF0000"/>
                </a:solidFill>
                <a:latin typeface="Times New Roman" panose="02020603050405020304" pitchFamily="18" charset="0"/>
                <a:cs typeface="Times New Roman" panose="02020603050405020304" pitchFamily="18" charset="0"/>
              </a:rPr>
              <a:t>anchorPoint</a:t>
            </a:r>
            <a:r>
              <a:rPr lang="en-US" altLang="en-US" sz="3800" dirty="0">
                <a:solidFill>
                  <a:srgbClr val="FF0000"/>
                </a:solidFill>
                <a:latin typeface="Times New Roman" panose="02020603050405020304" pitchFamily="18" charset="0"/>
                <a:cs typeface="Times New Roman" panose="02020603050405020304" pitchFamily="18" charset="0"/>
              </a:rPr>
              <a:t>, </a:t>
            </a:r>
            <a:r>
              <a:rPr lang="en-US" altLang="en-US" sz="3800" dirty="0" err="1">
                <a:solidFill>
                  <a:srgbClr val="FF0000"/>
                </a:solidFill>
                <a:latin typeface="Times New Roman" panose="02020603050405020304" pitchFamily="18" charset="0"/>
                <a:cs typeface="Times New Roman" panose="02020603050405020304" pitchFamily="18" charset="0"/>
              </a:rPr>
              <a:t>textString</a:t>
            </a:r>
            <a:r>
              <a:rPr lang="en-US" altLang="en-US" sz="3800" dirty="0">
                <a:solidFill>
                  <a:srgbClr val="FF0000"/>
                </a:solidFill>
                <a:latin typeface="Times New Roman" panose="02020603050405020304" pitchFamily="18" charset="0"/>
                <a:cs typeface="Times New Roman" panose="02020603050405020304" pitchFamily="18" charset="0"/>
              </a:rPr>
              <a:t>) </a:t>
            </a:r>
            <a:r>
              <a:rPr lang="en-US" altLang="en-US" sz="3800" dirty="0">
                <a:solidFill>
                  <a:schemeClr val="tx1"/>
                </a:solidFill>
                <a:latin typeface="Times New Roman" panose="02020603050405020304" pitchFamily="18" charset="0"/>
                <a:cs typeface="Times New Roman" panose="02020603050405020304" pitchFamily="18" charset="0"/>
              </a:rPr>
              <a:t>Constructs a text object that displays </a:t>
            </a:r>
            <a:r>
              <a:rPr lang="en-US" altLang="en-US" sz="3800" dirty="0" err="1">
                <a:solidFill>
                  <a:schemeClr val="tx1"/>
                </a:solidFill>
                <a:latin typeface="Times New Roman" panose="02020603050405020304" pitchFamily="18" charset="0"/>
                <a:cs typeface="Times New Roman" panose="02020603050405020304" pitchFamily="18" charset="0"/>
              </a:rPr>
              <a:t>textString</a:t>
            </a:r>
            <a:r>
              <a:rPr lang="en-US" altLang="en-US" sz="3800" dirty="0">
                <a:solidFill>
                  <a:schemeClr val="tx1"/>
                </a:solidFill>
                <a:latin typeface="Times New Roman" panose="02020603050405020304" pitchFamily="18" charset="0"/>
                <a:cs typeface="Times New Roman" panose="02020603050405020304" pitchFamily="18" charset="0"/>
              </a:rPr>
              <a:t> centered at </a:t>
            </a:r>
            <a:r>
              <a:rPr lang="en-US" altLang="en-US" sz="3800" dirty="0" err="1">
                <a:solidFill>
                  <a:schemeClr val="tx1"/>
                </a:solidFill>
                <a:latin typeface="Times New Roman" panose="02020603050405020304" pitchFamily="18" charset="0"/>
                <a:cs typeface="Times New Roman" panose="02020603050405020304" pitchFamily="18" charset="0"/>
              </a:rPr>
              <a:t>anchorPoint</a:t>
            </a:r>
            <a:r>
              <a:rPr lang="en-US" altLang="en-US" sz="3800" dirty="0">
                <a:solidFill>
                  <a:schemeClr val="tx1"/>
                </a:solidFill>
                <a:latin typeface="Times New Roman" panose="02020603050405020304" pitchFamily="18" charset="0"/>
                <a:cs typeface="Times New Roman" panose="02020603050405020304" pitchFamily="18" charset="0"/>
              </a:rPr>
              <a:t>.</a:t>
            </a:r>
          </a:p>
          <a:p>
            <a:pPr>
              <a:lnSpc>
                <a:spcPct val="120000"/>
              </a:lnSpc>
              <a:buFont typeface="Wingdings" panose="05000000000000000000" pitchFamily="2" charset="2"/>
              <a:buChar char="Ø"/>
            </a:pPr>
            <a:endParaRPr lang="en-US" altLang="en-US" sz="2600" dirty="0">
              <a:solidFill>
                <a:schemeClr val="tx1"/>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endParaRPr lang="en-US" altLang="en-US" sz="2600" dirty="0">
              <a:solidFill>
                <a:schemeClr val="tx1"/>
              </a:solidFill>
              <a:latin typeface="Times New Roman" panose="02020603050405020304" pitchFamily="18" charset="0"/>
              <a:cs typeface="Times New Roman" panose="02020603050405020304" pitchFamily="18" charset="0"/>
            </a:endParaRP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30</a:t>
            </a:fld>
            <a:endParaRPr lang="en-US" altLang="en-US" sz="1400"/>
          </a:p>
        </p:txBody>
      </p:sp>
    </p:spTree>
    <p:extLst>
      <p:ext uri="{BB962C8B-B14F-4D97-AF65-F5344CB8AC3E}">
        <p14:creationId xmlns:p14="http://schemas.microsoft.com/office/powerpoint/2010/main" val="2903435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zh-CN" sz="4200" dirty="0"/>
              <a:t>Class</a:t>
            </a:r>
            <a:r>
              <a:rPr lang="en-US" altLang="en-US" sz="4200" dirty="0"/>
              <a:t> problem</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a:xfrm>
            <a:off x="845242" y="1758321"/>
            <a:ext cx="7543801" cy="1022607"/>
          </a:xfrm>
        </p:spPr>
        <p:txBody>
          <a:bodyPr>
            <a:normAutofit/>
          </a:bodyPr>
          <a:lstStyle/>
          <a:p>
            <a:pPr marL="0" indent="0">
              <a:lnSpc>
                <a:spcPct val="120000"/>
              </a:lnSpc>
              <a:buNone/>
            </a:pPr>
            <a:r>
              <a:rPr lang="en-US" altLang="zh-CN" sz="2200" dirty="0">
                <a:solidFill>
                  <a:schemeClr val="tx1"/>
                </a:solidFill>
                <a:latin typeface="Times New Roman" panose="02020603050405020304" pitchFamily="18" charset="0"/>
                <a:cs typeface="Times New Roman" panose="02020603050405020304" pitchFamily="18" charset="0"/>
              </a:rPr>
              <a:t>Draw two circles with the same center</a:t>
            </a:r>
            <a:r>
              <a:rPr lang="en-US" altLang="en-US" sz="2200" dirty="0">
                <a:solidFill>
                  <a:schemeClr val="tx1"/>
                </a:solidFill>
                <a:latin typeface="Times New Roman" panose="02020603050405020304" pitchFamily="18" charset="0"/>
                <a:cs typeface="Times New Roman" panose="02020603050405020304" pitchFamily="18" charset="0"/>
              </a:rPr>
              <a:t>, the smaller one with a red and the bigger one with a green color. </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31</a:t>
            </a:fld>
            <a:endParaRPr lang="en-US" altLang="en-US" sz="1400"/>
          </a:p>
        </p:txBody>
      </p:sp>
      <p:sp>
        <p:nvSpPr>
          <p:cNvPr id="6" name="文本框 5">
            <a:extLst>
              <a:ext uri="{FF2B5EF4-FFF2-40B4-BE49-F238E27FC236}">
                <a16:creationId xmlns:a16="http://schemas.microsoft.com/office/drawing/2014/main" id="{8310A1CD-E854-485C-BD92-2C69FC4E449E}"/>
              </a:ext>
            </a:extLst>
          </p:cNvPr>
          <p:cNvSpPr txBox="1"/>
          <p:nvPr/>
        </p:nvSpPr>
        <p:spPr>
          <a:xfrm>
            <a:off x="869898" y="3216782"/>
            <a:ext cx="4572000" cy="2708434"/>
          </a:xfrm>
          <a:prstGeom prst="rect">
            <a:avLst/>
          </a:prstGeom>
          <a:noFill/>
        </p:spPr>
        <p:txBody>
          <a:bodyPr wrap="square">
            <a:spAutoFit/>
          </a:bodyPr>
          <a:lstStyle/>
          <a:p>
            <a:r>
              <a:rPr lang="en-US" sz="1700" dirty="0">
                <a:solidFill>
                  <a:srgbClr val="0070C0"/>
                </a:solidFill>
                <a:latin typeface="Times New Roman" panose="02020603050405020304" pitchFamily="18" charset="0"/>
                <a:cs typeface="Times New Roman" panose="02020603050405020304" pitchFamily="18" charset="0"/>
              </a:rPr>
              <a:t>from graphics import*</a:t>
            </a:r>
          </a:p>
          <a:p>
            <a:r>
              <a:rPr lang="en-US" sz="1700" dirty="0">
                <a:solidFill>
                  <a:srgbClr val="0070C0"/>
                </a:solidFill>
                <a:latin typeface="Times New Roman" panose="02020603050405020304" pitchFamily="18" charset="0"/>
                <a:cs typeface="Times New Roman" panose="02020603050405020304" pitchFamily="18" charset="0"/>
              </a:rPr>
              <a:t>def main():</a:t>
            </a:r>
          </a:p>
          <a:p>
            <a:r>
              <a:rPr lang="en-US" sz="1700" dirty="0">
                <a:solidFill>
                  <a:srgbClr val="0070C0"/>
                </a:solidFill>
                <a:latin typeface="Times New Roman" panose="02020603050405020304" pitchFamily="18" charset="0"/>
                <a:cs typeface="Times New Roman" panose="02020603050405020304" pitchFamily="18" charset="0"/>
              </a:rPr>
              <a:t>    center=Point(100,100)</a:t>
            </a:r>
          </a:p>
          <a:p>
            <a:r>
              <a:rPr lang="en-US" sz="1700" dirty="0">
                <a:solidFill>
                  <a:srgbClr val="0070C0"/>
                </a:solidFill>
                <a:latin typeface="Times New Roman" panose="02020603050405020304" pitchFamily="18" charset="0"/>
                <a:cs typeface="Times New Roman" panose="02020603050405020304" pitchFamily="18" charset="0"/>
              </a:rPr>
              <a:t>    circ1=Circle(center,10)</a:t>
            </a:r>
          </a:p>
          <a:p>
            <a:r>
              <a:rPr lang="en-US" sz="1700" dirty="0">
                <a:solidFill>
                  <a:srgbClr val="0070C0"/>
                </a:solidFill>
                <a:latin typeface="Times New Roman" panose="02020603050405020304" pitchFamily="18" charset="0"/>
                <a:cs typeface="Times New Roman" panose="02020603050405020304" pitchFamily="18" charset="0"/>
              </a:rPr>
              <a:t>    circ2=Circle(center,30)</a:t>
            </a:r>
          </a:p>
          <a:p>
            <a:r>
              <a:rPr lang="en-US" sz="1700" dirty="0">
                <a:solidFill>
                  <a:srgbClr val="0070C0"/>
                </a:solidFill>
                <a:latin typeface="Times New Roman" panose="02020603050405020304" pitchFamily="18" charset="0"/>
                <a:cs typeface="Times New Roman" panose="02020603050405020304" pitchFamily="18" charset="0"/>
              </a:rPr>
              <a:t>    win= GraphWin('Circles')</a:t>
            </a:r>
          </a:p>
          <a:p>
            <a:r>
              <a:rPr lang="en-US" sz="1700" dirty="0">
                <a:solidFill>
                  <a:srgbClr val="0070C0"/>
                </a:solidFill>
                <a:latin typeface="Times New Roman" panose="02020603050405020304" pitchFamily="18" charset="0"/>
                <a:cs typeface="Times New Roman" panose="02020603050405020304" pitchFamily="18" charset="0"/>
              </a:rPr>
              <a:t>    circ2.draw(win)</a:t>
            </a:r>
          </a:p>
          <a:p>
            <a:r>
              <a:rPr lang="en-US" sz="1700" dirty="0">
                <a:solidFill>
                  <a:srgbClr val="0070C0"/>
                </a:solidFill>
                <a:latin typeface="Times New Roman" panose="02020603050405020304" pitchFamily="18" charset="0"/>
                <a:cs typeface="Times New Roman" panose="02020603050405020304" pitchFamily="18" charset="0"/>
              </a:rPr>
              <a:t>    circ2.setFill("yellow")</a:t>
            </a:r>
          </a:p>
          <a:p>
            <a:r>
              <a:rPr lang="en-US" sz="1700" dirty="0">
                <a:solidFill>
                  <a:srgbClr val="0070C0"/>
                </a:solidFill>
                <a:latin typeface="Times New Roman" panose="02020603050405020304" pitchFamily="18" charset="0"/>
                <a:cs typeface="Times New Roman" panose="02020603050405020304" pitchFamily="18" charset="0"/>
              </a:rPr>
              <a:t>    circ1.draw(win)</a:t>
            </a:r>
          </a:p>
          <a:p>
            <a:r>
              <a:rPr lang="en-US" sz="1700" dirty="0">
                <a:solidFill>
                  <a:srgbClr val="0070C0"/>
                </a:solidFill>
                <a:latin typeface="Times New Roman" panose="02020603050405020304" pitchFamily="18" charset="0"/>
                <a:cs typeface="Times New Roman" panose="02020603050405020304" pitchFamily="18" charset="0"/>
              </a:rPr>
              <a:t>    circ1.setFill("red")</a:t>
            </a:r>
          </a:p>
        </p:txBody>
      </p:sp>
      <p:sp>
        <p:nvSpPr>
          <p:cNvPr id="10" name="文本框 9">
            <a:extLst>
              <a:ext uri="{FF2B5EF4-FFF2-40B4-BE49-F238E27FC236}">
                <a16:creationId xmlns:a16="http://schemas.microsoft.com/office/drawing/2014/main" id="{6424C1FE-A445-4A34-95FF-999E72FC09EC}"/>
              </a:ext>
            </a:extLst>
          </p:cNvPr>
          <p:cNvSpPr txBox="1"/>
          <p:nvPr/>
        </p:nvSpPr>
        <p:spPr>
          <a:xfrm>
            <a:off x="837848" y="2617222"/>
            <a:ext cx="8183641" cy="646331"/>
          </a:xfrm>
          <a:prstGeom prst="rect">
            <a:avLst/>
          </a:prstGeom>
          <a:noFill/>
        </p:spPr>
        <p:txBody>
          <a:bodyPr wrap="square">
            <a:spAutoFit/>
          </a:bodyPr>
          <a:lstStyle/>
          <a:p>
            <a:r>
              <a:rPr lang="en-US" dirty="0">
                <a:solidFill>
                  <a:srgbClr val="FF0000"/>
                </a:solidFill>
              </a:rPr>
              <a:t>Hint: Objects drawn later will appear on top of objects drawn earlier. Fill in the color of the big one.</a:t>
            </a:r>
          </a:p>
        </p:txBody>
      </p:sp>
      <p:pic>
        <p:nvPicPr>
          <p:cNvPr id="3" name="图片 2">
            <a:extLst>
              <a:ext uri="{FF2B5EF4-FFF2-40B4-BE49-F238E27FC236}">
                <a16:creationId xmlns:a16="http://schemas.microsoft.com/office/drawing/2014/main" id="{C12A9D00-562B-4582-8043-C777F961280A}"/>
              </a:ext>
            </a:extLst>
          </p:cNvPr>
          <p:cNvPicPr>
            <a:picLocks noChangeAspect="1"/>
          </p:cNvPicPr>
          <p:nvPr/>
        </p:nvPicPr>
        <p:blipFill>
          <a:blip r:embed="rId3"/>
          <a:stretch>
            <a:fillRect/>
          </a:stretch>
        </p:blipFill>
        <p:spPr>
          <a:xfrm>
            <a:off x="5077752" y="3068960"/>
            <a:ext cx="2867025" cy="3267075"/>
          </a:xfrm>
          <a:prstGeom prst="rect">
            <a:avLst/>
          </a:prstGeom>
        </p:spPr>
      </p:pic>
    </p:spTree>
    <p:extLst>
      <p:ext uri="{BB962C8B-B14F-4D97-AF65-F5344CB8AC3E}">
        <p14:creationId xmlns:p14="http://schemas.microsoft.com/office/powerpoint/2010/main" val="32695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Practice problem</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a:xfrm>
            <a:off x="845242" y="1758321"/>
            <a:ext cx="7543801" cy="1022607"/>
          </a:xfrm>
        </p:spPr>
        <p:txBody>
          <a:bodyPr>
            <a:normAutofit/>
          </a:bodyPr>
          <a:lstStyle/>
          <a:p>
            <a:pPr marL="0" indent="0">
              <a:lnSpc>
                <a:spcPct val="120000"/>
              </a:lnSpc>
              <a:buNone/>
            </a:pPr>
            <a:r>
              <a:rPr lang="en-US" altLang="en-US" sz="2200" dirty="0">
                <a:solidFill>
                  <a:schemeClr val="tx1"/>
                </a:solidFill>
                <a:latin typeface="Times New Roman" panose="02020603050405020304" pitchFamily="18" charset="0"/>
                <a:cs typeface="Times New Roman" panose="02020603050405020304" pitchFamily="18" charset="0"/>
              </a:rPr>
              <a:t>Using the function </a:t>
            </a:r>
            <a:r>
              <a:rPr lang="en-US" altLang="en-US" sz="2200" dirty="0">
                <a:solidFill>
                  <a:srgbClr val="FF0000"/>
                </a:solidFill>
                <a:latin typeface="Times New Roman" panose="02020603050405020304" pitchFamily="18" charset="0"/>
                <a:cs typeface="Times New Roman" panose="02020603050405020304" pitchFamily="18" charset="0"/>
              </a:rPr>
              <a:t>Rectangle to </a:t>
            </a:r>
            <a:r>
              <a:rPr lang="en-US" altLang="en-US" sz="2200" dirty="0">
                <a:solidFill>
                  <a:schemeClr val="tx1"/>
                </a:solidFill>
                <a:latin typeface="Times New Roman" panose="02020603050405020304" pitchFamily="18" charset="0"/>
                <a:cs typeface="Times New Roman" panose="02020603050405020304" pitchFamily="18" charset="0"/>
              </a:rPr>
              <a:t>construct two Squares, the smaller one with a red color is inside the bigger one with a yellow color. </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32</a:t>
            </a:fld>
            <a:endParaRPr lang="en-US" altLang="en-US" sz="1400"/>
          </a:p>
        </p:txBody>
      </p:sp>
      <p:sp>
        <p:nvSpPr>
          <p:cNvPr id="6" name="文本框 5">
            <a:extLst>
              <a:ext uri="{FF2B5EF4-FFF2-40B4-BE49-F238E27FC236}">
                <a16:creationId xmlns:a16="http://schemas.microsoft.com/office/drawing/2014/main" id="{8310A1CD-E854-485C-BD92-2C69FC4E449E}"/>
              </a:ext>
            </a:extLst>
          </p:cNvPr>
          <p:cNvSpPr txBox="1"/>
          <p:nvPr/>
        </p:nvSpPr>
        <p:spPr>
          <a:xfrm>
            <a:off x="852138" y="2636912"/>
            <a:ext cx="4572000" cy="3693319"/>
          </a:xfrm>
          <a:prstGeom prst="rect">
            <a:avLst/>
          </a:prstGeom>
          <a:noFill/>
        </p:spPr>
        <p:txBody>
          <a:bodyPr wrap="square">
            <a:spAutoFit/>
          </a:bodyPr>
          <a:lstStyle/>
          <a:p>
            <a:r>
              <a:rPr lang="en-US" dirty="0">
                <a:solidFill>
                  <a:srgbClr val="0070C0"/>
                </a:solidFill>
                <a:latin typeface="Times New Roman" panose="02020603050405020304" pitchFamily="18" charset="0"/>
                <a:cs typeface="Times New Roman" panose="02020603050405020304" pitchFamily="18" charset="0"/>
              </a:rPr>
              <a:t>from graphics import*</a:t>
            </a:r>
          </a:p>
          <a:p>
            <a:r>
              <a:rPr lang="en-US" dirty="0">
                <a:solidFill>
                  <a:srgbClr val="0070C0"/>
                </a:solidFill>
                <a:latin typeface="Times New Roman" panose="02020603050405020304" pitchFamily="18" charset="0"/>
                <a:cs typeface="Times New Roman" panose="02020603050405020304" pitchFamily="18" charset="0"/>
              </a:rPr>
              <a:t>def main():</a:t>
            </a:r>
          </a:p>
          <a:p>
            <a:r>
              <a:rPr lang="en-US" dirty="0">
                <a:solidFill>
                  <a:srgbClr val="0070C0"/>
                </a:solidFill>
                <a:latin typeface="Times New Roman" panose="02020603050405020304" pitchFamily="18" charset="0"/>
                <a:cs typeface="Times New Roman" panose="02020603050405020304" pitchFamily="18" charset="0"/>
              </a:rPr>
              <a:t>    A=Point(100,100)</a:t>
            </a:r>
          </a:p>
          <a:p>
            <a:r>
              <a:rPr lang="en-US" dirty="0">
                <a:solidFill>
                  <a:srgbClr val="0070C0"/>
                </a:solidFill>
                <a:latin typeface="Times New Roman" panose="02020603050405020304" pitchFamily="18" charset="0"/>
                <a:cs typeface="Times New Roman" panose="02020603050405020304" pitchFamily="18" charset="0"/>
              </a:rPr>
              <a:t>    B=Point(120,120)</a:t>
            </a:r>
          </a:p>
          <a:p>
            <a:r>
              <a:rPr lang="en-US" dirty="0">
                <a:solidFill>
                  <a:srgbClr val="0070C0"/>
                </a:solidFill>
                <a:latin typeface="Times New Roman" panose="02020603050405020304" pitchFamily="18" charset="0"/>
                <a:cs typeface="Times New Roman" panose="02020603050405020304" pitchFamily="18" charset="0"/>
              </a:rPr>
              <a:t>    C=Point(80,80)</a:t>
            </a:r>
          </a:p>
          <a:p>
            <a:r>
              <a:rPr lang="en-US" dirty="0">
                <a:solidFill>
                  <a:srgbClr val="0070C0"/>
                </a:solidFill>
                <a:latin typeface="Times New Roman" panose="02020603050405020304" pitchFamily="18" charset="0"/>
                <a:cs typeface="Times New Roman" panose="02020603050405020304" pitchFamily="18" charset="0"/>
              </a:rPr>
              <a:t>    D=Point(140,140)</a:t>
            </a:r>
          </a:p>
          <a:p>
            <a:r>
              <a:rPr lang="en-US" dirty="0">
                <a:solidFill>
                  <a:srgbClr val="0070C0"/>
                </a:solidFill>
                <a:latin typeface="Times New Roman" panose="02020603050405020304" pitchFamily="18" charset="0"/>
                <a:cs typeface="Times New Roman" panose="02020603050405020304" pitchFamily="18" charset="0"/>
              </a:rPr>
              <a:t>    squr1=Rectangle(A,B)</a:t>
            </a:r>
          </a:p>
          <a:p>
            <a:r>
              <a:rPr lang="en-US" dirty="0">
                <a:solidFill>
                  <a:srgbClr val="0070C0"/>
                </a:solidFill>
                <a:latin typeface="Times New Roman" panose="02020603050405020304" pitchFamily="18" charset="0"/>
                <a:cs typeface="Times New Roman" panose="02020603050405020304" pitchFamily="18" charset="0"/>
              </a:rPr>
              <a:t>    squr2=Rectangle(C,D)</a:t>
            </a:r>
          </a:p>
          <a:p>
            <a:r>
              <a:rPr lang="en-US" dirty="0">
                <a:solidFill>
                  <a:srgbClr val="0070C0"/>
                </a:solidFill>
                <a:latin typeface="Times New Roman" panose="02020603050405020304" pitchFamily="18" charset="0"/>
                <a:cs typeface="Times New Roman" panose="02020603050405020304" pitchFamily="18" charset="0"/>
              </a:rPr>
              <a:t>    win= GraphWin('Squares')</a:t>
            </a:r>
          </a:p>
          <a:p>
            <a:r>
              <a:rPr lang="en-US" dirty="0">
                <a:solidFill>
                  <a:srgbClr val="0070C0"/>
                </a:solidFill>
                <a:latin typeface="Times New Roman" panose="02020603050405020304" pitchFamily="18" charset="0"/>
                <a:cs typeface="Times New Roman" panose="02020603050405020304" pitchFamily="18" charset="0"/>
              </a:rPr>
              <a:t>    squr2.draw(win)</a:t>
            </a:r>
          </a:p>
          <a:p>
            <a:r>
              <a:rPr lang="en-US" dirty="0">
                <a:solidFill>
                  <a:srgbClr val="0070C0"/>
                </a:solidFill>
                <a:latin typeface="Times New Roman" panose="02020603050405020304" pitchFamily="18" charset="0"/>
                <a:cs typeface="Times New Roman" panose="02020603050405020304" pitchFamily="18" charset="0"/>
              </a:rPr>
              <a:t>    squr2.setFill("yellow")</a:t>
            </a:r>
          </a:p>
          <a:p>
            <a:r>
              <a:rPr lang="en-US" dirty="0">
                <a:solidFill>
                  <a:srgbClr val="0070C0"/>
                </a:solidFill>
                <a:latin typeface="Times New Roman" panose="02020603050405020304" pitchFamily="18" charset="0"/>
                <a:cs typeface="Times New Roman" panose="02020603050405020304" pitchFamily="18" charset="0"/>
              </a:rPr>
              <a:t>    squr1.draw(win)</a:t>
            </a:r>
          </a:p>
          <a:p>
            <a:r>
              <a:rPr lang="en-US" dirty="0">
                <a:solidFill>
                  <a:srgbClr val="0070C0"/>
                </a:solidFill>
                <a:latin typeface="Times New Roman" panose="02020603050405020304" pitchFamily="18" charset="0"/>
                <a:cs typeface="Times New Roman" panose="02020603050405020304" pitchFamily="18" charset="0"/>
              </a:rPr>
              <a:t>    squr1.setFill("red")</a:t>
            </a:r>
          </a:p>
        </p:txBody>
      </p:sp>
      <p:pic>
        <p:nvPicPr>
          <p:cNvPr id="4" name="图片 3">
            <a:extLst>
              <a:ext uri="{FF2B5EF4-FFF2-40B4-BE49-F238E27FC236}">
                <a16:creationId xmlns:a16="http://schemas.microsoft.com/office/drawing/2014/main" id="{1A4DD647-E44F-4B4D-975B-002DB5BA2DAF}"/>
              </a:ext>
            </a:extLst>
          </p:cNvPr>
          <p:cNvPicPr>
            <a:picLocks noChangeAspect="1"/>
          </p:cNvPicPr>
          <p:nvPr/>
        </p:nvPicPr>
        <p:blipFill>
          <a:blip r:embed="rId2"/>
          <a:stretch>
            <a:fillRect/>
          </a:stretch>
        </p:blipFill>
        <p:spPr>
          <a:xfrm>
            <a:off x="5080912" y="3068669"/>
            <a:ext cx="2867025" cy="2829803"/>
          </a:xfrm>
          <a:prstGeom prst="rect">
            <a:avLst/>
          </a:prstGeom>
        </p:spPr>
      </p:pic>
    </p:spTree>
    <p:extLst>
      <p:ext uri="{BB962C8B-B14F-4D97-AF65-F5344CB8AC3E}">
        <p14:creationId xmlns:p14="http://schemas.microsoft.com/office/powerpoint/2010/main" val="274279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EA5D9D-443B-45E2-B751-1B3189209191}"/>
              </a:ext>
            </a:extLst>
          </p:cNvPr>
          <p:cNvSpPr>
            <a:spLocks noGrp="1"/>
          </p:cNvSpPr>
          <p:nvPr>
            <p:ph type="title"/>
          </p:nvPr>
        </p:nvSpPr>
        <p:spPr/>
        <p:txBody>
          <a:bodyPr/>
          <a:lstStyle/>
          <a:p>
            <a:r>
              <a:rPr lang="en-US" dirty="0">
                <a:solidFill>
                  <a:srgbClr val="FF0000"/>
                </a:solidFill>
              </a:rPr>
              <a:t>Homework</a:t>
            </a:r>
          </a:p>
        </p:txBody>
      </p:sp>
      <p:sp>
        <p:nvSpPr>
          <p:cNvPr id="8" name="文本框 7">
            <a:extLst>
              <a:ext uri="{FF2B5EF4-FFF2-40B4-BE49-F238E27FC236}">
                <a16:creationId xmlns:a16="http://schemas.microsoft.com/office/drawing/2014/main" id="{9DEBCD00-2C31-40FB-9416-BDAD6761A1AC}"/>
              </a:ext>
            </a:extLst>
          </p:cNvPr>
          <p:cNvSpPr txBox="1"/>
          <p:nvPr/>
        </p:nvSpPr>
        <p:spPr>
          <a:xfrm>
            <a:off x="795471" y="1988840"/>
            <a:ext cx="8208912" cy="2677656"/>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An archery target consists of a central circle of yellow surrounded by concentric rings of red, blue, black and white. Each ring has the same width, which is the same as the radius of the yellow circle. Write a program that draws such a target.</a:t>
            </a:r>
          </a:p>
          <a:p>
            <a:endParaRPr lang="en-US" sz="2400" dirty="0">
              <a:latin typeface="Times New Roman" panose="02020603050405020304" pitchFamily="18" charset="0"/>
              <a:cs typeface="Times New Roman" panose="02020603050405020304" pitchFamily="18" charset="0"/>
            </a:endParaRPr>
          </a:p>
          <a:p>
            <a:r>
              <a:rPr lang="en-US" sz="2400" dirty="0">
                <a:solidFill>
                  <a:srgbClr val="FF0000"/>
                </a:solidFill>
              </a:rPr>
              <a:t>Hint: Objects drawn later will appear on top of objects drawn earlier.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1164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4.4 Using Graphical Objects</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a:xfrm>
            <a:off x="845242" y="1758320"/>
            <a:ext cx="7543801" cy="4550999"/>
          </a:xfrm>
        </p:spPr>
        <p:txBody>
          <a:bodyPr>
            <a:normAutofit lnSpcReduction="10000"/>
          </a:bodyPr>
          <a:lstStyle/>
          <a:p>
            <a:pPr>
              <a:lnSpc>
                <a:spcPct val="120000"/>
              </a:lnSpc>
              <a:buFont typeface="Wingdings" panose="05000000000000000000" pitchFamily="2" charset="2"/>
              <a:buChar char="Ø"/>
            </a:pPr>
            <a:r>
              <a:rPr lang="en-US" altLang="en-US" sz="2800" dirty="0">
                <a:solidFill>
                  <a:schemeClr val="tx1"/>
                </a:solidFill>
                <a:latin typeface="Times New Roman" panose="02020603050405020304" pitchFamily="18" charset="0"/>
                <a:cs typeface="Times New Roman" panose="02020603050405020304" pitchFamily="18" charset="0"/>
              </a:rPr>
              <a:t>To really understand the graphics module, we need to take an </a:t>
            </a:r>
            <a:r>
              <a:rPr lang="en-US" altLang="en-US" sz="2800" i="1" dirty="0">
                <a:solidFill>
                  <a:schemeClr val="tx1"/>
                </a:solidFill>
                <a:latin typeface="Times New Roman" panose="02020603050405020304" pitchFamily="18" charset="0"/>
                <a:cs typeface="Times New Roman" panose="02020603050405020304" pitchFamily="18" charset="0"/>
              </a:rPr>
              <a:t>object –oriented </a:t>
            </a:r>
            <a:r>
              <a:rPr lang="en-US" altLang="en-US" sz="2800" dirty="0">
                <a:solidFill>
                  <a:schemeClr val="tx1"/>
                </a:solidFill>
                <a:latin typeface="Times New Roman" panose="02020603050405020304" pitchFamily="18" charset="0"/>
                <a:cs typeface="Times New Roman" panose="02020603050405020304" pitchFamily="18" charset="0"/>
              </a:rPr>
              <a:t>point of view. </a:t>
            </a:r>
          </a:p>
          <a:p>
            <a:pPr>
              <a:lnSpc>
                <a:spcPct val="120000"/>
              </a:lnSpc>
              <a:buFont typeface="Wingdings" panose="05000000000000000000" pitchFamily="2" charset="2"/>
              <a:buChar char="Ø"/>
            </a:pPr>
            <a:r>
              <a:rPr lang="en-US" altLang="en-US" sz="2800" dirty="0">
                <a:solidFill>
                  <a:srgbClr val="FF0000"/>
                </a:solidFill>
                <a:latin typeface="Times New Roman" panose="02020603050405020304" pitchFamily="18" charset="0"/>
                <a:cs typeface="Times New Roman" panose="02020603050405020304" pitchFamily="18" charset="0"/>
              </a:rPr>
              <a:t>Objects combine data with operations.</a:t>
            </a:r>
          </a:p>
          <a:p>
            <a:pPr>
              <a:lnSpc>
                <a:spcPct val="120000"/>
              </a:lnSpc>
              <a:buFont typeface="Wingdings" panose="05000000000000000000" pitchFamily="2" charset="2"/>
              <a:buChar char="Ø"/>
            </a:pPr>
            <a:r>
              <a:rPr lang="en-US" altLang="en-US" sz="2800" dirty="0">
                <a:solidFill>
                  <a:schemeClr val="tx1"/>
                </a:solidFill>
                <a:latin typeface="Times New Roman" panose="02020603050405020304" pitchFamily="18" charset="0"/>
                <a:cs typeface="Times New Roman" panose="02020603050405020304" pitchFamily="18" charset="0"/>
              </a:rPr>
              <a:t>Computation is preformed by asking an object to carry out one of its operations.</a:t>
            </a:r>
          </a:p>
          <a:p>
            <a:pPr>
              <a:lnSpc>
                <a:spcPct val="120000"/>
              </a:lnSpc>
              <a:buFont typeface="Wingdings" panose="05000000000000000000" pitchFamily="2" charset="2"/>
              <a:buChar char="Ø"/>
            </a:pPr>
            <a:r>
              <a:rPr lang="en-US" altLang="en-US" sz="2800" dirty="0">
                <a:solidFill>
                  <a:schemeClr val="tx1"/>
                </a:solidFill>
                <a:latin typeface="Times New Roman" panose="02020603050405020304" pitchFamily="18" charset="0"/>
                <a:cs typeface="Times New Roman" panose="02020603050405020304" pitchFamily="18" charset="0"/>
              </a:rPr>
              <a:t>In the previous examples we manipulated </a:t>
            </a:r>
            <a:r>
              <a:rPr lang="en-US" altLang="en-US" sz="2800" i="1" dirty="0">
                <a:solidFill>
                  <a:schemeClr val="tx1"/>
                </a:solidFill>
                <a:latin typeface="Times New Roman" panose="02020603050405020304" pitchFamily="18" charset="0"/>
                <a:cs typeface="Times New Roman" panose="02020603050405020304" pitchFamily="18" charset="0"/>
              </a:rPr>
              <a:t>GraphWin, Point, Circle, Oval, Line, Text and Rectangle.</a:t>
            </a:r>
            <a:r>
              <a:rPr lang="en-US" altLang="en-US" sz="2800" dirty="0">
                <a:solidFill>
                  <a:schemeClr val="tx1"/>
                </a:solidFill>
                <a:latin typeface="Times New Roman" panose="02020603050405020304" pitchFamily="18" charset="0"/>
                <a:cs typeface="Times New Roman" panose="02020603050405020304" pitchFamily="18" charset="0"/>
              </a:rPr>
              <a:t> These are examples of </a:t>
            </a:r>
            <a:r>
              <a:rPr lang="en-US" altLang="en-US" sz="2800" i="1" dirty="0">
                <a:solidFill>
                  <a:schemeClr val="tx1"/>
                </a:solidFill>
                <a:latin typeface="Times New Roman" panose="02020603050405020304" pitchFamily="18" charset="0"/>
                <a:cs typeface="Times New Roman" panose="02020603050405020304" pitchFamily="18" charset="0"/>
              </a:rPr>
              <a:t>classes</a:t>
            </a:r>
            <a:r>
              <a:rPr lang="en-US" altLang="en-US" sz="2800" dirty="0">
                <a:solidFill>
                  <a:schemeClr val="tx1"/>
                </a:solidFill>
                <a:latin typeface="Times New Roman" panose="02020603050405020304" pitchFamily="18" charset="0"/>
                <a:cs typeface="Times New Roman" panose="02020603050405020304" pitchFamily="18" charset="0"/>
              </a:rPr>
              <a:t>.</a:t>
            </a:r>
          </a:p>
          <a:p>
            <a:pPr>
              <a:lnSpc>
                <a:spcPct val="120000"/>
              </a:lnSpc>
              <a:buFont typeface="Wingdings" panose="05000000000000000000" pitchFamily="2" charset="2"/>
              <a:buChar char="Ø"/>
            </a:pPr>
            <a:endParaRPr lang="en-US" altLang="en-US" sz="2600" dirty="0">
              <a:solidFill>
                <a:schemeClr val="tx1"/>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endParaRPr lang="en-US" altLang="en-US" sz="2600" dirty="0">
              <a:solidFill>
                <a:schemeClr val="tx1"/>
              </a:solidFill>
              <a:latin typeface="Times New Roman" panose="02020603050405020304" pitchFamily="18" charset="0"/>
              <a:cs typeface="Times New Roman" panose="02020603050405020304" pitchFamily="18" charset="0"/>
            </a:endParaRP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34</a:t>
            </a:fld>
            <a:endParaRPr lang="en-US" altLang="en-US" sz="1400"/>
          </a:p>
        </p:txBody>
      </p:sp>
    </p:spTree>
    <p:extLst>
      <p:ext uri="{BB962C8B-B14F-4D97-AF65-F5344CB8AC3E}">
        <p14:creationId xmlns:p14="http://schemas.microsoft.com/office/powerpoint/2010/main" val="19369957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4.4 Using Graphical Objects</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a:xfrm>
            <a:off x="845242" y="1758320"/>
            <a:ext cx="7543801" cy="4550999"/>
          </a:xfrm>
        </p:spPr>
        <p:txBody>
          <a:bodyPr>
            <a:normAutofit fontScale="92500"/>
          </a:bodyPr>
          <a:lstStyle/>
          <a:p>
            <a:pPr>
              <a:lnSpc>
                <a:spcPct val="120000"/>
              </a:lnSpc>
              <a:buFont typeface="Wingdings" panose="05000000000000000000" pitchFamily="2" charset="2"/>
              <a:buChar char="Ø"/>
            </a:pPr>
            <a:r>
              <a:rPr lang="en-US" altLang="en-US" sz="2800" dirty="0">
                <a:solidFill>
                  <a:schemeClr val="tx1"/>
                </a:solidFill>
                <a:latin typeface="Times New Roman" panose="02020603050405020304" pitchFamily="18" charset="0"/>
                <a:cs typeface="Times New Roman" panose="02020603050405020304" pitchFamily="18" charset="0"/>
              </a:rPr>
              <a:t>Each object is an instance of some class, and the class describes the properties of the instance.</a:t>
            </a:r>
          </a:p>
          <a:p>
            <a:pPr>
              <a:lnSpc>
                <a:spcPct val="120000"/>
              </a:lnSpc>
              <a:buFont typeface="Wingdings" panose="05000000000000000000" pitchFamily="2" charset="2"/>
              <a:buChar char="Ø"/>
            </a:pPr>
            <a:r>
              <a:rPr lang="en-US" altLang="en-US" sz="2800" dirty="0">
                <a:solidFill>
                  <a:schemeClr val="tx1"/>
                </a:solidFill>
                <a:latin typeface="Times New Roman" panose="02020603050405020304" pitchFamily="18" charset="0"/>
                <a:cs typeface="Times New Roman" panose="02020603050405020304" pitchFamily="18" charset="0"/>
              </a:rPr>
              <a:t>Take an example: </a:t>
            </a:r>
          </a:p>
          <a:p>
            <a:pPr marL="0" indent="0">
              <a:lnSpc>
                <a:spcPct val="120000"/>
              </a:lnSpc>
              <a:buNone/>
            </a:pPr>
            <a:r>
              <a:rPr lang="en-US" altLang="en-US" sz="2200" dirty="0">
                <a:solidFill>
                  <a:srgbClr val="0070C0"/>
                </a:solidFill>
                <a:latin typeface="Times New Roman" panose="02020603050405020304" pitchFamily="18" charset="0"/>
                <a:cs typeface="Times New Roman" panose="02020603050405020304" pitchFamily="18" charset="0"/>
              </a:rPr>
              <a:t>If we say that Augie is a dog, it means Augie is a specific individual in the larger class of all dogs. Augie is an instance of the dog class. Furthermore, Augie has four legs, a tail, a cold, wet nose.</a:t>
            </a:r>
          </a:p>
          <a:p>
            <a:pPr marL="0" indent="0">
              <a:lnSpc>
                <a:spcPct val="120000"/>
              </a:lnSpc>
              <a:buNone/>
            </a:pPr>
            <a:r>
              <a:rPr lang="en-US" altLang="en-US" sz="2200" dirty="0">
                <a:solidFill>
                  <a:srgbClr val="0070C0"/>
                </a:solidFill>
                <a:latin typeface="Times New Roman" panose="02020603050405020304" pitchFamily="18" charset="0"/>
                <a:cs typeface="Times New Roman" panose="02020603050405020304" pitchFamily="18" charset="0"/>
              </a:rPr>
              <a:t>If Rex is a dog, we expect that he will have similar properties like Augie, even though Rex and Augie may differ in specific details such as size or color.</a:t>
            </a:r>
          </a:p>
          <a:p>
            <a:pPr>
              <a:lnSpc>
                <a:spcPct val="120000"/>
              </a:lnSpc>
              <a:buFont typeface="Wingdings" panose="05000000000000000000" pitchFamily="2" charset="2"/>
              <a:buChar char="Ø"/>
            </a:pPr>
            <a:endParaRPr lang="en-US" altLang="en-US" sz="2600" dirty="0">
              <a:solidFill>
                <a:schemeClr val="tx1"/>
              </a:solidFill>
              <a:latin typeface="Times New Roman" panose="02020603050405020304" pitchFamily="18" charset="0"/>
              <a:cs typeface="Times New Roman" panose="02020603050405020304" pitchFamily="18" charset="0"/>
            </a:endParaRP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35</a:t>
            </a:fld>
            <a:endParaRPr lang="en-US" altLang="en-US" sz="1400"/>
          </a:p>
        </p:txBody>
      </p:sp>
    </p:spTree>
    <p:extLst>
      <p:ext uri="{BB962C8B-B14F-4D97-AF65-F5344CB8AC3E}">
        <p14:creationId xmlns:p14="http://schemas.microsoft.com/office/powerpoint/2010/main" val="29307288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CACF13-B92A-453D-A8FF-214CFFA06F2F}"/>
              </a:ext>
            </a:extLst>
          </p:cNvPr>
          <p:cNvSpPr>
            <a:spLocks noGrp="1"/>
          </p:cNvSpPr>
          <p:nvPr>
            <p:ph type="title"/>
          </p:nvPr>
        </p:nvSpPr>
        <p:spPr/>
        <p:txBody>
          <a:bodyPr/>
          <a:lstStyle/>
          <a:p>
            <a:r>
              <a:rPr lang="en-US" altLang="en-US" sz="4800" dirty="0"/>
              <a:t>4.4 Using Graphical Objects</a:t>
            </a:r>
            <a:endParaRPr lang="en-US" dirty="0"/>
          </a:p>
        </p:txBody>
      </p:sp>
      <p:sp>
        <p:nvSpPr>
          <p:cNvPr id="3" name="内容占位符 2">
            <a:extLst>
              <a:ext uri="{FF2B5EF4-FFF2-40B4-BE49-F238E27FC236}">
                <a16:creationId xmlns:a16="http://schemas.microsoft.com/office/drawing/2014/main" id="{CC78465C-39CB-4F60-BB6F-E3CA32D1B973}"/>
              </a:ext>
            </a:extLst>
          </p:cNvPr>
          <p:cNvSpPr>
            <a:spLocks noGrp="1"/>
          </p:cNvSpPr>
          <p:nvPr>
            <p:ph idx="1"/>
          </p:nvPr>
        </p:nvSpPr>
        <p:spPr/>
        <p:txBody>
          <a:bodyPr>
            <a:normAutofit/>
          </a:bodyPr>
          <a:lstStyle/>
          <a:p>
            <a:pPr algn="l">
              <a:buFont typeface="Wingdings" panose="05000000000000000000" pitchFamily="2" charset="2"/>
              <a:buChar char="Ø"/>
            </a:pPr>
            <a:r>
              <a:rPr lang="en-US" sz="2600" b="0" i="0" u="none" strike="noStrike" baseline="0" dirty="0">
                <a:latin typeface="Times New Roman" panose="02020603050405020304" pitchFamily="18" charset="0"/>
                <a:cs typeface="Times New Roman" panose="02020603050405020304" pitchFamily="18" charset="0"/>
              </a:rPr>
              <a:t>The same ideas hold for our computational objects. We can create two separate instances of </a:t>
            </a:r>
            <a:r>
              <a:rPr lang="en-US" sz="2600" b="0" i="1" u="none" strike="noStrike" baseline="0" dirty="0">
                <a:latin typeface="Times New Roman" panose="02020603050405020304" pitchFamily="18" charset="0"/>
                <a:cs typeface="Times New Roman" panose="02020603050405020304" pitchFamily="18" charset="0"/>
              </a:rPr>
              <a:t>Point</a:t>
            </a:r>
            <a:r>
              <a:rPr lang="en-US" sz="2600" b="0" i="0" u="none" strike="noStrike" baseline="0" dirty="0">
                <a:latin typeface="Times New Roman" panose="02020603050405020304" pitchFamily="18" charset="0"/>
                <a:cs typeface="Times New Roman" panose="02020603050405020304" pitchFamily="18" charset="0"/>
              </a:rPr>
              <a:t>, say p1 and p2. </a:t>
            </a:r>
          </a:p>
          <a:p>
            <a:pPr algn="l">
              <a:buFont typeface="Wingdings" panose="05000000000000000000" pitchFamily="2" charset="2"/>
              <a:buChar char="Ø"/>
            </a:pPr>
            <a:r>
              <a:rPr lang="en-US" sz="2600" b="0" i="0" u="none" strike="noStrike" baseline="0" dirty="0">
                <a:latin typeface="Times New Roman" panose="02020603050405020304" pitchFamily="18" charset="0"/>
                <a:cs typeface="Times New Roman" panose="02020603050405020304" pitchFamily="18" charset="0"/>
              </a:rPr>
              <a:t>Each of these points has an x and y value, and they both support the same set of operations like </a:t>
            </a:r>
            <a:r>
              <a:rPr lang="en-US" sz="2600" b="0" i="1" u="none" strike="noStrike" baseline="0" dirty="0" err="1">
                <a:latin typeface="Times New Roman" panose="02020603050405020304" pitchFamily="18" charset="0"/>
                <a:cs typeface="Times New Roman" panose="02020603050405020304" pitchFamily="18" charset="0"/>
              </a:rPr>
              <a:t>getX</a:t>
            </a:r>
            <a:r>
              <a:rPr lang="en-US" sz="2600" b="0" i="1" u="none" strike="noStrike" baseline="0" dirty="0">
                <a:latin typeface="Times New Roman" panose="02020603050405020304" pitchFamily="18" charset="0"/>
                <a:cs typeface="Times New Roman" panose="02020603050405020304" pitchFamily="18" charset="0"/>
              </a:rPr>
              <a:t> and draw</a:t>
            </a:r>
            <a:r>
              <a:rPr lang="en-US" sz="2600" b="0" i="0" u="none" strike="noStrike" baseline="0" dirty="0">
                <a:latin typeface="Times New Roman" panose="02020603050405020304" pitchFamily="18" charset="0"/>
                <a:cs typeface="Times New Roman" panose="02020603050405020304" pitchFamily="18" charset="0"/>
              </a:rPr>
              <a:t>. </a:t>
            </a:r>
          </a:p>
          <a:p>
            <a:pPr algn="l">
              <a:buFont typeface="Wingdings" panose="05000000000000000000" pitchFamily="2" charset="2"/>
              <a:buChar char="Ø"/>
            </a:pPr>
            <a:r>
              <a:rPr lang="en-US" sz="2600" b="0" i="0" u="none" strike="noStrike" baseline="0" dirty="0">
                <a:latin typeface="Times New Roman" panose="02020603050405020304" pitchFamily="18" charset="0"/>
                <a:cs typeface="Times New Roman" panose="02020603050405020304" pitchFamily="18" charset="0"/>
              </a:rPr>
              <a:t>These properties hold because the objects are Points.</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3958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4.4 Using Graphical Objects</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a:xfrm>
            <a:off x="845242" y="1758320"/>
            <a:ext cx="7543801" cy="4550999"/>
          </a:xfrm>
        </p:spPr>
        <p:txBody>
          <a:bodyPr>
            <a:normAutofit/>
          </a:bodyPr>
          <a:lstStyle/>
          <a:p>
            <a:pPr>
              <a:lnSpc>
                <a:spcPct val="120000"/>
              </a:lnSpc>
              <a:buFont typeface="Wingdings" panose="05000000000000000000" pitchFamily="2" charset="2"/>
              <a:buChar char="Ø"/>
            </a:pPr>
            <a:r>
              <a:rPr lang="en-US" altLang="en-US" sz="2600" dirty="0">
                <a:solidFill>
                  <a:schemeClr val="tx1"/>
                </a:solidFill>
                <a:latin typeface="Times New Roman" panose="02020603050405020304" pitchFamily="18" charset="0"/>
                <a:cs typeface="Times New Roman" panose="02020603050405020304" pitchFamily="18" charset="0"/>
              </a:rPr>
              <a:t>To create a new instance of a class, we use a special operation called a constructor.</a:t>
            </a:r>
            <a:br>
              <a:rPr lang="en-US" altLang="en-US" sz="2600" dirty="0">
                <a:solidFill>
                  <a:schemeClr val="tx1"/>
                </a:solidFill>
                <a:latin typeface="Times New Roman" panose="02020603050405020304" pitchFamily="18" charset="0"/>
                <a:cs typeface="Times New Roman" panose="02020603050405020304" pitchFamily="18" charset="0"/>
              </a:rPr>
            </a:br>
            <a:r>
              <a:rPr lang="en-US" altLang="en-US" sz="2600" dirty="0">
                <a:solidFill>
                  <a:srgbClr val="0070C0"/>
                </a:solidFill>
                <a:latin typeface="Times New Roman" panose="02020603050405020304" pitchFamily="18" charset="0"/>
                <a:cs typeface="Times New Roman" panose="02020603050405020304" pitchFamily="18" charset="0"/>
              </a:rPr>
              <a:t>&lt;class-name&gt;(&lt;param1&gt;, &lt;param2&gt;, …)</a:t>
            </a:r>
          </a:p>
          <a:p>
            <a:pPr>
              <a:lnSpc>
                <a:spcPct val="120000"/>
              </a:lnSpc>
              <a:buFont typeface="Arial" panose="020B0604020202020204" pitchFamily="34" charset="0"/>
              <a:buChar char="•"/>
            </a:pPr>
            <a:r>
              <a:rPr lang="en-US" altLang="en-US" sz="2600" dirty="0">
                <a:solidFill>
                  <a:schemeClr val="tx1"/>
                </a:solidFill>
                <a:latin typeface="Times New Roman" panose="02020603050405020304" pitchFamily="18" charset="0"/>
                <a:cs typeface="Times New Roman" panose="02020603050405020304" pitchFamily="18" charset="0"/>
              </a:rPr>
              <a:t>&lt;class-name&gt; is the name of the class we want to create a new instance of, e.g</a:t>
            </a:r>
            <a:r>
              <a:rPr lang="en-US" altLang="en-US" sz="2600" i="1" dirty="0">
                <a:solidFill>
                  <a:schemeClr val="tx1"/>
                </a:solidFill>
                <a:latin typeface="Times New Roman" panose="02020603050405020304" pitchFamily="18" charset="0"/>
                <a:cs typeface="Times New Roman" panose="02020603050405020304" pitchFamily="18" charset="0"/>
              </a:rPr>
              <a:t>. Circle or Point</a:t>
            </a:r>
            <a:r>
              <a:rPr lang="en-US" altLang="en-US" sz="2600" dirty="0">
                <a:solidFill>
                  <a:schemeClr val="tx1"/>
                </a:solidFill>
                <a:latin typeface="Times New Roman" panose="02020603050405020304" pitchFamily="18" charset="0"/>
                <a:cs typeface="Times New Roman" panose="02020603050405020304" pitchFamily="18" charset="0"/>
              </a:rPr>
              <a:t>.</a:t>
            </a:r>
          </a:p>
          <a:p>
            <a:pPr>
              <a:lnSpc>
                <a:spcPct val="120000"/>
              </a:lnSpc>
              <a:buFont typeface="Arial" panose="020B0604020202020204" pitchFamily="34" charset="0"/>
              <a:buChar char="•"/>
            </a:pPr>
            <a:r>
              <a:rPr lang="en-US" altLang="en-US" sz="2600" dirty="0">
                <a:solidFill>
                  <a:schemeClr val="tx1"/>
                </a:solidFill>
                <a:latin typeface="Times New Roman" panose="02020603050405020304" pitchFamily="18" charset="0"/>
                <a:cs typeface="Times New Roman" panose="02020603050405020304" pitchFamily="18" charset="0"/>
              </a:rPr>
              <a:t>The parameters are required to initialize the object. </a:t>
            </a:r>
            <a:r>
              <a:rPr lang="en-US" altLang="en-US" sz="2600" dirty="0">
                <a:solidFill>
                  <a:srgbClr val="0070C0"/>
                </a:solidFill>
                <a:latin typeface="Times New Roman" panose="02020603050405020304" pitchFamily="18" charset="0"/>
                <a:cs typeface="Times New Roman" panose="02020603050405020304" pitchFamily="18" charset="0"/>
              </a:rPr>
              <a:t>For example, Point requires two numeric values.</a:t>
            </a:r>
          </a:p>
          <a:p>
            <a:pPr>
              <a:lnSpc>
                <a:spcPct val="120000"/>
              </a:lnSpc>
              <a:buFont typeface="Wingdings" panose="05000000000000000000" pitchFamily="2" charset="2"/>
              <a:buChar char="Ø"/>
            </a:pPr>
            <a:endParaRPr lang="en-US" altLang="en-US" sz="2600" dirty="0">
              <a:solidFill>
                <a:schemeClr val="tx1"/>
              </a:solidFill>
              <a:latin typeface="Times New Roman" panose="02020603050405020304" pitchFamily="18" charset="0"/>
              <a:cs typeface="Times New Roman" panose="02020603050405020304" pitchFamily="18" charset="0"/>
            </a:endParaRP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37</a:t>
            </a:fld>
            <a:endParaRPr lang="en-US" altLang="en-US" sz="1400"/>
          </a:p>
        </p:txBody>
      </p:sp>
    </p:spTree>
    <p:extLst>
      <p:ext uri="{BB962C8B-B14F-4D97-AF65-F5344CB8AC3E}">
        <p14:creationId xmlns:p14="http://schemas.microsoft.com/office/powerpoint/2010/main" val="2221633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4.4 Using Graphical Objects</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a:xfrm>
            <a:off x="845242" y="1758320"/>
            <a:ext cx="7543801" cy="4550999"/>
          </a:xfrm>
        </p:spPr>
        <p:txBody>
          <a:bodyPr>
            <a:normAutofit/>
          </a:bodyPr>
          <a:lstStyle/>
          <a:p>
            <a:pPr marL="0" indent="0">
              <a:lnSpc>
                <a:spcPct val="120000"/>
              </a:lnSpc>
              <a:buNone/>
            </a:pPr>
            <a:r>
              <a:rPr lang="en-US" altLang="en-US" sz="2600" dirty="0">
                <a:solidFill>
                  <a:srgbClr val="0070C0"/>
                </a:solidFill>
                <a:latin typeface="Times New Roman" panose="02020603050405020304" pitchFamily="18" charset="0"/>
                <a:cs typeface="Times New Roman" panose="02020603050405020304" pitchFamily="18" charset="0"/>
              </a:rPr>
              <a:t>p = Point(50, 60)</a:t>
            </a:r>
          </a:p>
          <a:p>
            <a:pPr>
              <a:lnSpc>
                <a:spcPct val="120000"/>
              </a:lnSpc>
              <a:buFont typeface="Wingdings" panose="05000000000000000000" pitchFamily="2" charset="2"/>
              <a:buChar char="Ø"/>
            </a:pPr>
            <a:r>
              <a:rPr lang="en-US" altLang="en-US" sz="2600" dirty="0">
                <a:solidFill>
                  <a:schemeClr val="tx1"/>
                </a:solidFill>
                <a:latin typeface="Times New Roman" panose="02020603050405020304" pitchFamily="18" charset="0"/>
                <a:cs typeface="Times New Roman" panose="02020603050405020304" pitchFamily="18" charset="0"/>
              </a:rPr>
              <a:t>The constructor for the Point class requires to parameters, the x and y coordinates for the point.</a:t>
            </a:r>
          </a:p>
          <a:p>
            <a:pPr>
              <a:lnSpc>
                <a:spcPct val="120000"/>
              </a:lnSpc>
              <a:buFont typeface="Wingdings" panose="05000000000000000000" pitchFamily="2" charset="2"/>
              <a:buChar char="Ø"/>
            </a:pPr>
            <a:r>
              <a:rPr lang="en-US" altLang="en-US" sz="2600" dirty="0">
                <a:solidFill>
                  <a:schemeClr val="tx1"/>
                </a:solidFill>
                <a:latin typeface="Times New Roman" panose="02020603050405020304" pitchFamily="18" charset="0"/>
                <a:cs typeface="Times New Roman" panose="02020603050405020304" pitchFamily="18" charset="0"/>
              </a:rPr>
              <a:t>These values are stored as instance variables inside of the object. </a:t>
            </a:r>
          </a:p>
          <a:p>
            <a:pPr>
              <a:lnSpc>
                <a:spcPct val="120000"/>
              </a:lnSpc>
              <a:buFont typeface="Wingdings" panose="05000000000000000000" pitchFamily="2" charset="2"/>
              <a:buChar char="Ø"/>
            </a:pPr>
            <a:r>
              <a:rPr lang="en-US" altLang="en-US" sz="2600" dirty="0">
                <a:solidFill>
                  <a:schemeClr val="tx1"/>
                </a:solidFill>
                <a:latin typeface="Times New Roman" panose="02020603050405020304" pitchFamily="18" charset="0"/>
                <a:cs typeface="Times New Roman" panose="02020603050405020304" pitchFamily="18" charset="0"/>
              </a:rPr>
              <a:t>The resulting point is then assigned to the variable </a:t>
            </a:r>
            <a:r>
              <a:rPr lang="en-US" altLang="en-US" sz="2600" dirty="0">
                <a:solidFill>
                  <a:srgbClr val="0070C0"/>
                </a:solidFill>
                <a:latin typeface="Times New Roman" panose="02020603050405020304" pitchFamily="18" charset="0"/>
                <a:cs typeface="Times New Roman" panose="02020603050405020304" pitchFamily="18" charset="0"/>
              </a:rPr>
              <a:t>p</a:t>
            </a:r>
            <a:r>
              <a:rPr lang="en-US" altLang="en-US" sz="2600" dirty="0">
                <a:solidFill>
                  <a:schemeClr val="tx1"/>
                </a:solidFill>
                <a:latin typeface="Times New Roman" panose="02020603050405020304" pitchFamily="18" charset="0"/>
                <a:cs typeface="Times New Roman" panose="02020603050405020304" pitchFamily="18" charset="0"/>
              </a:rPr>
              <a:t>.</a:t>
            </a:r>
          </a:p>
          <a:p>
            <a:pPr>
              <a:lnSpc>
                <a:spcPct val="120000"/>
              </a:lnSpc>
              <a:buFont typeface="Wingdings" panose="05000000000000000000" pitchFamily="2" charset="2"/>
              <a:buChar char="Ø"/>
            </a:pPr>
            <a:endParaRPr lang="en-US" altLang="en-US" sz="2600" dirty="0">
              <a:solidFill>
                <a:schemeClr val="tx1"/>
              </a:solidFill>
              <a:latin typeface="Times New Roman" panose="02020603050405020304" pitchFamily="18" charset="0"/>
              <a:cs typeface="Times New Roman" panose="02020603050405020304" pitchFamily="18" charset="0"/>
            </a:endParaRP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38</a:t>
            </a:fld>
            <a:endParaRPr lang="en-US" altLang="en-US" sz="1400"/>
          </a:p>
        </p:txBody>
      </p:sp>
      <p:pic>
        <p:nvPicPr>
          <p:cNvPr id="5" name="Picture 5">
            <a:extLst>
              <a:ext uri="{FF2B5EF4-FFF2-40B4-BE49-F238E27FC236}">
                <a16:creationId xmlns:a16="http://schemas.microsoft.com/office/drawing/2014/main" id="{7A58D49E-59A5-42F2-BF14-FD454D5277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4033819"/>
            <a:ext cx="4267200" cy="2020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4580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4.4 Using Graphical Objects</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a:xfrm>
            <a:off x="845242" y="1758320"/>
            <a:ext cx="7543801" cy="4550999"/>
          </a:xfrm>
        </p:spPr>
        <p:txBody>
          <a:bodyPr>
            <a:normAutofit/>
          </a:bodyPr>
          <a:lstStyle/>
          <a:p>
            <a:pPr>
              <a:lnSpc>
                <a:spcPct val="120000"/>
              </a:lnSpc>
              <a:buFont typeface="Wingdings" panose="05000000000000000000" pitchFamily="2" charset="2"/>
              <a:buChar char="Ø"/>
            </a:pPr>
            <a:r>
              <a:rPr lang="en-US" altLang="en-US" sz="2600" dirty="0">
                <a:solidFill>
                  <a:schemeClr val="tx1"/>
                </a:solidFill>
                <a:latin typeface="Times New Roman" panose="02020603050405020304" pitchFamily="18" charset="0"/>
                <a:cs typeface="Times New Roman" panose="02020603050405020304" pitchFamily="18" charset="0"/>
              </a:rPr>
              <a:t>To perform an operation on an object, we send the object a message. The set of messages an object responds to are called the </a:t>
            </a:r>
            <a:r>
              <a:rPr lang="en-US" altLang="en-US" sz="2600" i="1" dirty="0">
                <a:solidFill>
                  <a:schemeClr val="tx1"/>
                </a:solidFill>
                <a:latin typeface="Times New Roman" panose="02020603050405020304" pitchFamily="18" charset="0"/>
                <a:cs typeface="Times New Roman" panose="02020603050405020304" pitchFamily="18" charset="0"/>
              </a:rPr>
              <a:t>methods of the object</a:t>
            </a:r>
            <a:r>
              <a:rPr lang="en-US" altLang="en-US" sz="2600" dirty="0">
                <a:solidFill>
                  <a:schemeClr val="tx1"/>
                </a:solidFill>
                <a:latin typeface="Times New Roman" panose="02020603050405020304" pitchFamily="18" charset="0"/>
                <a:cs typeface="Times New Roman" panose="02020603050405020304" pitchFamily="18" charset="0"/>
              </a:rPr>
              <a:t>.</a:t>
            </a:r>
          </a:p>
          <a:p>
            <a:pPr>
              <a:lnSpc>
                <a:spcPct val="120000"/>
              </a:lnSpc>
              <a:buFont typeface="Wingdings" panose="05000000000000000000" pitchFamily="2" charset="2"/>
              <a:buChar char="Ø"/>
            </a:pPr>
            <a:r>
              <a:rPr lang="en-US" altLang="en-US" sz="2600" dirty="0">
                <a:solidFill>
                  <a:schemeClr val="tx1"/>
                </a:solidFill>
                <a:latin typeface="Times New Roman" panose="02020603050405020304" pitchFamily="18" charset="0"/>
                <a:cs typeface="Times New Roman" panose="02020603050405020304" pitchFamily="18" charset="0"/>
              </a:rPr>
              <a:t>Methods are like functions that live inside the object.</a:t>
            </a:r>
          </a:p>
          <a:p>
            <a:pPr>
              <a:lnSpc>
                <a:spcPct val="120000"/>
              </a:lnSpc>
              <a:buFont typeface="Wingdings" panose="05000000000000000000" pitchFamily="2" charset="2"/>
              <a:buChar char="Ø"/>
            </a:pPr>
            <a:r>
              <a:rPr lang="en-US" altLang="en-US" sz="2600" dirty="0">
                <a:solidFill>
                  <a:schemeClr val="tx1"/>
                </a:solidFill>
                <a:latin typeface="Times New Roman" panose="02020603050405020304" pitchFamily="18" charset="0"/>
                <a:cs typeface="Times New Roman" panose="02020603050405020304" pitchFamily="18" charset="0"/>
              </a:rPr>
              <a:t>Methods are invoked using dot-notation:</a:t>
            </a:r>
            <a:br>
              <a:rPr lang="en-US" altLang="en-US" sz="2600" dirty="0">
                <a:solidFill>
                  <a:schemeClr val="tx1"/>
                </a:solidFill>
                <a:latin typeface="Times New Roman" panose="02020603050405020304" pitchFamily="18" charset="0"/>
                <a:cs typeface="Times New Roman" panose="02020603050405020304" pitchFamily="18" charset="0"/>
              </a:rPr>
            </a:br>
            <a:r>
              <a:rPr lang="en-US" altLang="en-US" sz="2600" dirty="0">
                <a:solidFill>
                  <a:srgbClr val="FF0000"/>
                </a:solidFill>
                <a:latin typeface="Times New Roman" panose="02020603050405020304" pitchFamily="18" charset="0"/>
                <a:cs typeface="Times New Roman" panose="02020603050405020304" pitchFamily="18" charset="0"/>
              </a:rPr>
              <a:t>&lt;object&gt;.&lt;method-name&gt;(&lt;param1&gt;, &lt;param2&gt;, …)</a:t>
            </a:r>
          </a:p>
          <a:p>
            <a:pPr>
              <a:lnSpc>
                <a:spcPct val="120000"/>
              </a:lnSpc>
              <a:buFont typeface="Wingdings" panose="05000000000000000000" pitchFamily="2" charset="2"/>
              <a:buChar char="Ø"/>
            </a:pPr>
            <a:endParaRPr lang="en-US" altLang="en-US" sz="2600" dirty="0">
              <a:solidFill>
                <a:schemeClr val="tx1"/>
              </a:solidFill>
              <a:latin typeface="Times New Roman" panose="02020603050405020304" pitchFamily="18" charset="0"/>
              <a:cs typeface="Times New Roman" panose="02020603050405020304" pitchFamily="18" charset="0"/>
            </a:endParaRP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39</a:t>
            </a:fld>
            <a:endParaRPr lang="en-US" altLang="en-US" sz="1400"/>
          </a:p>
        </p:txBody>
      </p:sp>
    </p:spTree>
    <p:extLst>
      <p:ext uri="{BB962C8B-B14F-4D97-AF65-F5344CB8AC3E}">
        <p14:creationId xmlns:p14="http://schemas.microsoft.com/office/powerpoint/2010/main" val="312362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lstStyle/>
          <a:p>
            <a:pPr eaLnBrk="1" hangingPunct="1"/>
            <a:r>
              <a:rPr lang="en-US" altLang="en-US" dirty="0"/>
              <a:t>4.1 Overview</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p:txBody>
          <a:bodyPr>
            <a:normAutofit/>
          </a:bodyPr>
          <a:lstStyle/>
          <a:p>
            <a:pPr>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Each data type can represent a certain set of values, and each had a set of associated operations.</a:t>
            </a:r>
          </a:p>
          <a:p>
            <a:pPr>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The traditional programming view is that data is passive – it’s manipulated and combined with active operations.</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4</a:t>
            </a:fld>
            <a:endParaRPr lang="en-US" altLang="en-US" sz="1400"/>
          </a:p>
        </p:txBody>
      </p:sp>
    </p:spTree>
    <p:extLst>
      <p:ext uri="{BB962C8B-B14F-4D97-AF65-F5344CB8AC3E}">
        <p14:creationId xmlns:p14="http://schemas.microsoft.com/office/powerpoint/2010/main" val="202631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 calcmode="lin" valueType="num">
                                      <p:cBhvr additive="base">
                                        <p:cTn id="7" dur="500" fill="hold"/>
                                        <p:tgtEl>
                                          <p:spTgt spid="96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6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6259">
                                            <p:txEl>
                                              <p:pRg st="1" end="1"/>
                                            </p:txEl>
                                          </p:spTgt>
                                        </p:tgtEl>
                                        <p:attrNameLst>
                                          <p:attrName>style.visibility</p:attrName>
                                        </p:attrNameLst>
                                      </p:cBhvr>
                                      <p:to>
                                        <p:strVal val="visible"/>
                                      </p:to>
                                    </p:set>
                                    <p:anim calcmode="lin" valueType="num">
                                      <p:cBhvr additive="base">
                                        <p:cTn id="13" dur="500" fill="hold"/>
                                        <p:tgtEl>
                                          <p:spTgt spid="96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625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4.4 Using Graphical Objects</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a:xfrm>
            <a:off x="845242" y="1758320"/>
            <a:ext cx="7543801" cy="4550999"/>
          </a:xfrm>
        </p:spPr>
        <p:txBody>
          <a:bodyPr>
            <a:noAutofit/>
          </a:bodyPr>
          <a:lstStyle/>
          <a:p>
            <a:pPr>
              <a:lnSpc>
                <a:spcPct val="120000"/>
              </a:lnSpc>
              <a:buFont typeface="Wingdings" panose="05000000000000000000" pitchFamily="2" charset="2"/>
              <a:buChar char="Ø"/>
            </a:pPr>
            <a:r>
              <a:rPr lang="en-US" altLang="en-US" sz="2200" dirty="0" err="1">
                <a:solidFill>
                  <a:srgbClr val="FF0000"/>
                </a:solidFill>
                <a:latin typeface="Times New Roman" panose="02020603050405020304" pitchFamily="18" charset="0"/>
                <a:cs typeface="Times New Roman" panose="02020603050405020304" pitchFamily="18" charset="0"/>
              </a:rPr>
              <a:t>p.getX</a:t>
            </a:r>
            <a:r>
              <a:rPr lang="en-US" altLang="en-US" sz="2200" dirty="0">
                <a:solidFill>
                  <a:srgbClr val="FF0000"/>
                </a:solidFill>
                <a:latin typeface="Times New Roman" panose="02020603050405020304" pitchFamily="18" charset="0"/>
                <a:cs typeface="Times New Roman" panose="02020603050405020304" pitchFamily="18" charset="0"/>
              </a:rPr>
              <a:t>() and </a:t>
            </a:r>
            <a:r>
              <a:rPr lang="en-US" altLang="en-US" sz="2200" dirty="0" err="1">
                <a:solidFill>
                  <a:srgbClr val="FF0000"/>
                </a:solidFill>
                <a:latin typeface="Times New Roman" panose="02020603050405020304" pitchFamily="18" charset="0"/>
                <a:cs typeface="Times New Roman" panose="02020603050405020304" pitchFamily="18" charset="0"/>
              </a:rPr>
              <a:t>p.getY</a:t>
            </a:r>
            <a:r>
              <a:rPr lang="en-US" altLang="en-US" sz="2200" dirty="0">
                <a:solidFill>
                  <a:srgbClr val="FF0000"/>
                </a:solidFill>
                <a:latin typeface="Times New Roman" panose="02020603050405020304" pitchFamily="18" charset="0"/>
                <a:cs typeface="Times New Roman" panose="02020603050405020304" pitchFamily="18" charset="0"/>
              </a:rPr>
              <a:t>() </a:t>
            </a:r>
            <a:r>
              <a:rPr lang="en-US" altLang="en-US" sz="2200" dirty="0">
                <a:solidFill>
                  <a:schemeClr val="tx1"/>
                </a:solidFill>
                <a:latin typeface="Times New Roman" panose="02020603050405020304" pitchFamily="18" charset="0"/>
                <a:cs typeface="Times New Roman" panose="02020603050405020304" pitchFamily="18" charset="0"/>
              </a:rPr>
              <a:t>returns the x and y values of the point. Routines like these are referred to as accessors because they allow us to access information from the instance variables of the object.</a:t>
            </a:r>
          </a:p>
          <a:p>
            <a:pPr>
              <a:lnSpc>
                <a:spcPct val="120000"/>
              </a:lnSpc>
              <a:buFont typeface="Wingdings" panose="05000000000000000000" pitchFamily="2" charset="2"/>
              <a:buChar char="Ø"/>
            </a:pPr>
            <a:r>
              <a:rPr lang="en-US" altLang="en-US" sz="2200" dirty="0">
                <a:solidFill>
                  <a:schemeClr val="tx1"/>
                </a:solidFill>
                <a:latin typeface="Times New Roman" panose="02020603050405020304" pitchFamily="18" charset="0"/>
                <a:cs typeface="Times New Roman" panose="02020603050405020304" pitchFamily="18" charset="0"/>
              </a:rPr>
              <a:t>Other methods change the state of the object by changing the values of the object’s instance variables.</a:t>
            </a:r>
          </a:p>
          <a:p>
            <a:pPr>
              <a:lnSpc>
                <a:spcPct val="120000"/>
              </a:lnSpc>
              <a:buFont typeface="Wingdings" panose="05000000000000000000" pitchFamily="2" charset="2"/>
              <a:buChar char="Ø"/>
            </a:pPr>
            <a:r>
              <a:rPr lang="en-US" altLang="en-US" sz="2200" dirty="0">
                <a:solidFill>
                  <a:srgbClr val="FF0000"/>
                </a:solidFill>
                <a:latin typeface="Times New Roman" panose="02020603050405020304" pitchFamily="18" charset="0"/>
                <a:cs typeface="Times New Roman" panose="02020603050405020304" pitchFamily="18" charset="0"/>
              </a:rPr>
              <a:t>move(dx, </a:t>
            </a:r>
            <a:r>
              <a:rPr lang="en-US" altLang="en-US" sz="2200" dirty="0" err="1">
                <a:solidFill>
                  <a:srgbClr val="FF0000"/>
                </a:solidFill>
                <a:latin typeface="Times New Roman" panose="02020603050405020304" pitchFamily="18" charset="0"/>
                <a:cs typeface="Times New Roman" panose="02020603050405020304" pitchFamily="18" charset="0"/>
              </a:rPr>
              <a:t>dy</a:t>
            </a:r>
            <a:r>
              <a:rPr lang="en-US" altLang="en-US" sz="2200" dirty="0">
                <a:solidFill>
                  <a:srgbClr val="FF0000"/>
                </a:solidFill>
                <a:latin typeface="Times New Roman" panose="02020603050405020304" pitchFamily="18" charset="0"/>
                <a:cs typeface="Times New Roman" panose="02020603050405020304" pitchFamily="18" charset="0"/>
              </a:rPr>
              <a:t>) </a:t>
            </a:r>
            <a:r>
              <a:rPr lang="en-US" altLang="en-US" sz="2200" dirty="0">
                <a:solidFill>
                  <a:schemeClr val="tx1"/>
                </a:solidFill>
                <a:latin typeface="Times New Roman" panose="02020603050405020304" pitchFamily="18" charset="0"/>
                <a:cs typeface="Times New Roman" panose="02020603050405020304" pitchFamily="18" charset="0"/>
              </a:rPr>
              <a:t>moves the object dx units in the x direction and </a:t>
            </a:r>
            <a:r>
              <a:rPr lang="en-US" altLang="en-US" sz="2200" dirty="0" err="1">
                <a:solidFill>
                  <a:schemeClr val="tx1"/>
                </a:solidFill>
                <a:latin typeface="Times New Roman" panose="02020603050405020304" pitchFamily="18" charset="0"/>
                <a:cs typeface="Times New Roman" panose="02020603050405020304" pitchFamily="18" charset="0"/>
              </a:rPr>
              <a:t>dy</a:t>
            </a:r>
            <a:r>
              <a:rPr lang="en-US" altLang="en-US" sz="2200" dirty="0">
                <a:solidFill>
                  <a:schemeClr val="tx1"/>
                </a:solidFill>
                <a:latin typeface="Times New Roman" panose="02020603050405020304" pitchFamily="18" charset="0"/>
                <a:cs typeface="Times New Roman" panose="02020603050405020304" pitchFamily="18" charset="0"/>
              </a:rPr>
              <a:t> in the y direction.</a:t>
            </a:r>
          </a:p>
          <a:p>
            <a:pPr>
              <a:lnSpc>
                <a:spcPct val="120000"/>
              </a:lnSpc>
              <a:buFont typeface="Wingdings" panose="05000000000000000000" pitchFamily="2" charset="2"/>
              <a:buChar char="Ø"/>
            </a:pPr>
            <a:r>
              <a:rPr lang="en-US" altLang="en-US" sz="2200" dirty="0">
                <a:solidFill>
                  <a:srgbClr val="FF0000"/>
                </a:solidFill>
                <a:latin typeface="Times New Roman" panose="02020603050405020304" pitchFamily="18" charset="0"/>
                <a:cs typeface="Times New Roman" panose="02020603050405020304" pitchFamily="18" charset="0"/>
              </a:rPr>
              <a:t>Move</a:t>
            </a:r>
            <a:r>
              <a:rPr lang="en-US" altLang="en-US" sz="2200" dirty="0">
                <a:solidFill>
                  <a:schemeClr val="tx1"/>
                </a:solidFill>
                <a:latin typeface="Times New Roman" panose="02020603050405020304" pitchFamily="18" charset="0"/>
                <a:cs typeface="Times New Roman" panose="02020603050405020304" pitchFamily="18" charset="0"/>
              </a:rPr>
              <a:t> erases the old image and draws it in its new position. Methods that change the state of an object are called mutators.</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40</a:t>
            </a:fld>
            <a:endParaRPr lang="en-US" altLang="en-US" sz="1400"/>
          </a:p>
        </p:txBody>
      </p:sp>
    </p:spTree>
    <p:extLst>
      <p:ext uri="{BB962C8B-B14F-4D97-AF65-F5344CB8AC3E}">
        <p14:creationId xmlns:p14="http://schemas.microsoft.com/office/powerpoint/2010/main" val="2443822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4.4 Using Graphical Objects</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a:xfrm>
            <a:off x="845242" y="1758320"/>
            <a:ext cx="7543801" cy="4550999"/>
          </a:xfrm>
        </p:spPr>
        <p:txBody>
          <a:bodyPr>
            <a:noAutofit/>
          </a:bodyPr>
          <a:lstStyle/>
          <a:p>
            <a:pPr marL="0" indent="0">
              <a:lnSpc>
                <a:spcPct val="120000"/>
              </a:lnSpc>
              <a:buNone/>
            </a:pPr>
            <a:r>
              <a:rPr lang="en-US" altLang="en-US" sz="2200" dirty="0">
                <a:solidFill>
                  <a:srgbClr val="FF0000"/>
                </a:solidFill>
                <a:latin typeface="Times New Roman" panose="02020603050405020304" pitchFamily="18" charset="0"/>
                <a:cs typeface="Times New Roman" panose="02020603050405020304" pitchFamily="18" charset="0"/>
              </a:rPr>
              <a:t>Class example</a:t>
            </a:r>
          </a:p>
          <a:p>
            <a:pPr marL="0" indent="0">
              <a:lnSpc>
                <a:spcPct val="120000"/>
              </a:lnSpc>
              <a:buNone/>
            </a:pPr>
            <a:r>
              <a:rPr lang="en-US" altLang="en-US" sz="2200" dirty="0">
                <a:solidFill>
                  <a:srgbClr val="0070C0"/>
                </a:solidFill>
                <a:latin typeface="Times New Roman" panose="02020603050405020304" pitchFamily="18" charset="0"/>
                <a:cs typeface="Times New Roman" panose="02020603050405020304" pitchFamily="18" charset="0"/>
              </a:rPr>
              <a:t>win=</a:t>
            </a:r>
            <a:r>
              <a:rPr lang="en-US" altLang="en-US" sz="2200" dirty="0" err="1">
                <a:solidFill>
                  <a:srgbClr val="0070C0"/>
                </a:solidFill>
                <a:latin typeface="Times New Roman" panose="02020603050405020304" pitchFamily="18" charset="0"/>
                <a:cs typeface="Times New Roman" panose="02020603050405020304" pitchFamily="18" charset="0"/>
              </a:rPr>
              <a:t>GraphWin</a:t>
            </a:r>
            <a:r>
              <a:rPr lang="en-US" altLang="en-US" sz="2200" dirty="0">
                <a:solidFill>
                  <a:srgbClr val="0070C0"/>
                </a:solidFill>
                <a:latin typeface="Times New Roman" panose="02020603050405020304" pitchFamily="18" charset="0"/>
                <a:cs typeface="Times New Roman" panose="02020603050405020304" pitchFamily="18" charset="0"/>
              </a:rPr>
              <a:t>()</a:t>
            </a:r>
          </a:p>
          <a:p>
            <a:pPr marL="0" indent="0">
              <a:lnSpc>
                <a:spcPct val="120000"/>
              </a:lnSpc>
              <a:buNone/>
            </a:pPr>
            <a:r>
              <a:rPr lang="en-US" altLang="en-US" sz="2200" dirty="0">
                <a:solidFill>
                  <a:srgbClr val="0070C0"/>
                </a:solidFill>
                <a:latin typeface="Times New Roman" panose="02020603050405020304" pitchFamily="18" charset="0"/>
                <a:cs typeface="Times New Roman" panose="02020603050405020304" pitchFamily="18" charset="0"/>
              </a:rPr>
              <a:t>circ = Circle(Point(100, 100), 30)</a:t>
            </a:r>
          </a:p>
          <a:p>
            <a:pPr marL="0" indent="0">
              <a:lnSpc>
                <a:spcPct val="120000"/>
              </a:lnSpc>
              <a:buNone/>
            </a:pPr>
            <a:r>
              <a:rPr lang="en-US" altLang="en-US" sz="2200" dirty="0" err="1">
                <a:solidFill>
                  <a:srgbClr val="0070C0"/>
                </a:solidFill>
                <a:latin typeface="Times New Roman" panose="02020603050405020304" pitchFamily="18" charset="0"/>
                <a:cs typeface="Times New Roman" panose="02020603050405020304" pitchFamily="18" charset="0"/>
              </a:rPr>
              <a:t>circ.draw</a:t>
            </a:r>
            <a:r>
              <a:rPr lang="en-US" altLang="en-US" sz="2200" dirty="0">
                <a:solidFill>
                  <a:srgbClr val="0070C0"/>
                </a:solidFill>
                <a:latin typeface="Times New Roman" panose="02020603050405020304" pitchFamily="18" charset="0"/>
                <a:cs typeface="Times New Roman" panose="02020603050405020304" pitchFamily="18" charset="0"/>
              </a:rPr>
              <a:t>(win)</a:t>
            </a:r>
          </a:p>
          <a:p>
            <a:pPr marL="0" indent="0">
              <a:lnSpc>
                <a:spcPct val="120000"/>
              </a:lnSpc>
              <a:buNone/>
            </a:pPr>
            <a:r>
              <a:rPr lang="en-US" altLang="en-US" sz="2200" dirty="0" err="1">
                <a:solidFill>
                  <a:srgbClr val="0070C0"/>
                </a:solidFill>
                <a:latin typeface="Times New Roman" panose="02020603050405020304" pitchFamily="18" charset="0"/>
                <a:cs typeface="Times New Roman" panose="02020603050405020304" pitchFamily="18" charset="0"/>
              </a:rPr>
              <a:t>circ.move</a:t>
            </a:r>
            <a:r>
              <a:rPr lang="en-US" altLang="en-US" sz="2200" dirty="0">
                <a:solidFill>
                  <a:srgbClr val="0070C0"/>
                </a:solidFill>
                <a:latin typeface="Times New Roman" panose="02020603050405020304" pitchFamily="18" charset="0"/>
                <a:cs typeface="Times New Roman" panose="02020603050405020304" pitchFamily="18" charset="0"/>
              </a:rPr>
              <a:t>(10,10)</a:t>
            </a:r>
          </a:p>
          <a:p>
            <a:pPr marL="0" indent="0">
              <a:lnSpc>
                <a:spcPct val="120000"/>
              </a:lnSpc>
              <a:buNone/>
            </a:pPr>
            <a:r>
              <a:rPr lang="en-US" altLang="en-US" sz="2200" dirty="0" err="1">
                <a:solidFill>
                  <a:srgbClr val="0070C0"/>
                </a:solidFill>
                <a:latin typeface="Times New Roman" panose="02020603050405020304" pitchFamily="18" charset="0"/>
                <a:cs typeface="Times New Roman" panose="02020603050405020304" pitchFamily="18" charset="0"/>
              </a:rPr>
              <a:t>circ.move</a:t>
            </a:r>
            <a:r>
              <a:rPr lang="en-US" altLang="en-US" sz="2200" dirty="0">
                <a:solidFill>
                  <a:srgbClr val="0070C0"/>
                </a:solidFill>
                <a:latin typeface="Times New Roman" panose="02020603050405020304" pitchFamily="18" charset="0"/>
                <a:cs typeface="Times New Roman" panose="02020603050405020304" pitchFamily="18" charset="0"/>
              </a:rPr>
              <a:t>(20,20)</a:t>
            </a:r>
          </a:p>
          <a:p>
            <a:pPr marL="0" indent="0">
              <a:lnSpc>
                <a:spcPct val="120000"/>
              </a:lnSpc>
              <a:buNone/>
            </a:pPr>
            <a:endParaRPr lang="en-US" altLang="en-US" sz="2200" dirty="0">
              <a:solidFill>
                <a:schemeClr val="tx1"/>
              </a:solidFill>
              <a:latin typeface="Times New Roman" panose="02020603050405020304" pitchFamily="18" charset="0"/>
              <a:cs typeface="Times New Roman" panose="02020603050405020304" pitchFamily="18" charset="0"/>
            </a:endParaRP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41</a:t>
            </a:fld>
            <a:endParaRPr lang="en-US" altLang="en-US" sz="1400"/>
          </a:p>
        </p:txBody>
      </p:sp>
      <p:pic>
        <p:nvPicPr>
          <p:cNvPr id="3" name="图片 2">
            <a:extLst>
              <a:ext uri="{FF2B5EF4-FFF2-40B4-BE49-F238E27FC236}">
                <a16:creationId xmlns:a16="http://schemas.microsoft.com/office/drawing/2014/main" id="{89E47387-182E-4159-90B7-05CCC08F377D}"/>
              </a:ext>
            </a:extLst>
          </p:cNvPr>
          <p:cNvPicPr>
            <a:picLocks noChangeAspect="1"/>
          </p:cNvPicPr>
          <p:nvPr/>
        </p:nvPicPr>
        <p:blipFill>
          <a:blip r:embed="rId2"/>
          <a:stretch>
            <a:fillRect/>
          </a:stretch>
        </p:blipFill>
        <p:spPr>
          <a:xfrm>
            <a:off x="4860032" y="1913228"/>
            <a:ext cx="2867025" cy="3305175"/>
          </a:xfrm>
          <a:prstGeom prst="rect">
            <a:avLst/>
          </a:prstGeom>
        </p:spPr>
      </p:pic>
      <p:pic>
        <p:nvPicPr>
          <p:cNvPr id="5" name="图片 4">
            <a:extLst>
              <a:ext uri="{FF2B5EF4-FFF2-40B4-BE49-F238E27FC236}">
                <a16:creationId xmlns:a16="http://schemas.microsoft.com/office/drawing/2014/main" id="{43482241-6ECE-46C9-BAA8-36865732BBEB}"/>
              </a:ext>
            </a:extLst>
          </p:cNvPr>
          <p:cNvPicPr>
            <a:picLocks noChangeAspect="1"/>
          </p:cNvPicPr>
          <p:nvPr/>
        </p:nvPicPr>
        <p:blipFill>
          <a:blip r:embed="rId3"/>
          <a:stretch>
            <a:fillRect/>
          </a:stretch>
        </p:blipFill>
        <p:spPr>
          <a:xfrm>
            <a:off x="6228184" y="2708920"/>
            <a:ext cx="2857500" cy="3286125"/>
          </a:xfrm>
          <a:prstGeom prst="rect">
            <a:avLst/>
          </a:prstGeom>
        </p:spPr>
      </p:pic>
      <p:pic>
        <p:nvPicPr>
          <p:cNvPr id="7" name="图片 6">
            <a:extLst>
              <a:ext uri="{FF2B5EF4-FFF2-40B4-BE49-F238E27FC236}">
                <a16:creationId xmlns:a16="http://schemas.microsoft.com/office/drawing/2014/main" id="{E5F719F4-4FBC-4175-A0E4-9743FF7FF161}"/>
              </a:ext>
            </a:extLst>
          </p:cNvPr>
          <p:cNvPicPr>
            <a:picLocks noChangeAspect="1"/>
          </p:cNvPicPr>
          <p:nvPr/>
        </p:nvPicPr>
        <p:blipFill>
          <a:blip r:embed="rId4"/>
          <a:stretch>
            <a:fillRect/>
          </a:stretch>
        </p:blipFill>
        <p:spPr>
          <a:xfrm>
            <a:off x="3995936" y="2213375"/>
            <a:ext cx="2867025" cy="3314700"/>
          </a:xfrm>
          <a:prstGeom prst="rect">
            <a:avLst/>
          </a:prstGeom>
        </p:spPr>
      </p:pic>
    </p:spTree>
    <p:extLst>
      <p:ext uri="{BB962C8B-B14F-4D97-AF65-F5344CB8AC3E}">
        <p14:creationId xmlns:p14="http://schemas.microsoft.com/office/powerpoint/2010/main" val="371099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25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625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625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4.4 Using Graphical Objects</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a:xfrm>
            <a:off x="845242" y="1758320"/>
            <a:ext cx="7543801" cy="4550999"/>
          </a:xfrm>
        </p:spPr>
        <p:txBody>
          <a:bodyPr>
            <a:noAutofit/>
          </a:bodyPr>
          <a:lstStyle/>
          <a:p>
            <a:pPr marL="0" indent="0">
              <a:lnSpc>
                <a:spcPct val="120000"/>
              </a:lnSpc>
              <a:buNone/>
            </a:pPr>
            <a:r>
              <a:rPr lang="en-US" altLang="en-US" sz="2200" dirty="0">
                <a:solidFill>
                  <a:srgbClr val="FF0000"/>
                </a:solidFill>
                <a:latin typeface="Times New Roman" panose="02020603050405020304" pitchFamily="18" charset="0"/>
                <a:cs typeface="Times New Roman" panose="02020603050405020304" pitchFamily="18" charset="0"/>
              </a:rPr>
              <a:t>Class example: Write a program to create two circles that are 20 units apart.</a:t>
            </a:r>
          </a:p>
          <a:p>
            <a:pPr>
              <a:lnSpc>
                <a:spcPct val="120000"/>
              </a:lnSpc>
              <a:buFont typeface="Arial" panose="020B0604020202020204" pitchFamily="34" charset="0"/>
              <a:buChar char="•"/>
            </a:pPr>
            <a:r>
              <a:rPr lang="en-US" altLang="en-US" sz="2200" dirty="0">
                <a:solidFill>
                  <a:srgbClr val="FF0000"/>
                </a:solidFill>
                <a:latin typeface="Times New Roman" panose="02020603050405020304" pitchFamily="18" charset="0"/>
                <a:cs typeface="Times New Roman" panose="02020603050405020304" pitchFamily="18" charset="0"/>
              </a:rPr>
              <a:t>In the same graph window</a:t>
            </a:r>
          </a:p>
          <a:p>
            <a:pPr>
              <a:lnSpc>
                <a:spcPct val="120000"/>
              </a:lnSpc>
              <a:buFont typeface="Arial" panose="020B0604020202020204" pitchFamily="34" charset="0"/>
              <a:buChar char="•"/>
            </a:pPr>
            <a:r>
              <a:rPr lang="en-US" altLang="en-US" sz="2200" dirty="0">
                <a:solidFill>
                  <a:srgbClr val="FF0000"/>
                </a:solidFill>
                <a:latin typeface="Times New Roman" panose="02020603050405020304" pitchFamily="18" charset="0"/>
                <a:cs typeface="Times New Roman" panose="02020603050405020304" pitchFamily="18" charset="0"/>
              </a:rPr>
              <a:t>To differ them with different color</a:t>
            </a:r>
          </a:p>
          <a:p>
            <a:pPr marL="0" indent="0">
              <a:lnSpc>
                <a:spcPct val="120000"/>
              </a:lnSpc>
              <a:buNone/>
            </a:pPr>
            <a:endParaRPr lang="en-US" altLang="en-US" sz="2200" dirty="0">
              <a:solidFill>
                <a:schemeClr val="tx1"/>
              </a:solidFill>
              <a:latin typeface="Times New Roman" panose="02020603050405020304" pitchFamily="18" charset="0"/>
              <a:cs typeface="Times New Roman" panose="02020603050405020304" pitchFamily="18" charset="0"/>
            </a:endParaRP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42</a:t>
            </a:fld>
            <a:endParaRPr lang="en-US" altLang="en-US" sz="1400"/>
          </a:p>
        </p:txBody>
      </p:sp>
    </p:spTree>
    <p:extLst>
      <p:ext uri="{BB962C8B-B14F-4D97-AF65-F5344CB8AC3E}">
        <p14:creationId xmlns:p14="http://schemas.microsoft.com/office/powerpoint/2010/main" val="23600084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4.4 Using Graphical Objects</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a:xfrm>
            <a:off x="845242" y="1758321"/>
            <a:ext cx="7543801" cy="878592"/>
          </a:xfrm>
        </p:spPr>
        <p:txBody>
          <a:bodyPr>
            <a:noAutofit/>
          </a:bodyPr>
          <a:lstStyle/>
          <a:p>
            <a:pPr marL="0" indent="0">
              <a:lnSpc>
                <a:spcPct val="120000"/>
              </a:lnSpc>
              <a:buNone/>
            </a:pPr>
            <a:r>
              <a:rPr lang="en-US" altLang="en-US" sz="2200" dirty="0">
                <a:solidFill>
                  <a:srgbClr val="FF0000"/>
                </a:solidFill>
                <a:latin typeface="Times New Roman" panose="02020603050405020304" pitchFamily="18" charset="0"/>
                <a:cs typeface="Times New Roman" panose="02020603050405020304" pitchFamily="18" charset="0"/>
              </a:rPr>
              <a:t>Class example: Write a program to create two circles that are 20 units apart.</a:t>
            </a:r>
          </a:p>
          <a:p>
            <a:pPr marL="0" indent="0">
              <a:lnSpc>
                <a:spcPct val="120000"/>
              </a:lnSpc>
              <a:buNone/>
            </a:pPr>
            <a:endParaRPr lang="en-US" altLang="en-US" sz="2200" dirty="0">
              <a:solidFill>
                <a:schemeClr val="tx1"/>
              </a:solidFill>
              <a:latin typeface="Times New Roman" panose="02020603050405020304" pitchFamily="18" charset="0"/>
              <a:cs typeface="Times New Roman" panose="02020603050405020304" pitchFamily="18" charset="0"/>
            </a:endParaRP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43</a:t>
            </a:fld>
            <a:endParaRPr lang="en-US" altLang="en-US" sz="1400"/>
          </a:p>
        </p:txBody>
      </p:sp>
      <p:sp>
        <p:nvSpPr>
          <p:cNvPr id="6" name="文本框 5">
            <a:extLst>
              <a:ext uri="{FF2B5EF4-FFF2-40B4-BE49-F238E27FC236}">
                <a16:creationId xmlns:a16="http://schemas.microsoft.com/office/drawing/2014/main" id="{D20A1274-7DAE-49B3-B960-A8A5AB3E4E18}"/>
              </a:ext>
            </a:extLst>
          </p:cNvPr>
          <p:cNvSpPr txBox="1"/>
          <p:nvPr/>
        </p:nvSpPr>
        <p:spPr>
          <a:xfrm>
            <a:off x="807864" y="2684945"/>
            <a:ext cx="4572000" cy="3477875"/>
          </a:xfrm>
          <a:prstGeom prst="rect">
            <a:avLst/>
          </a:prstGeom>
          <a:noFill/>
        </p:spPr>
        <p:txBody>
          <a:bodyPr wrap="square">
            <a:spAutoFit/>
          </a:bodyPr>
          <a:lstStyle/>
          <a:p>
            <a:r>
              <a:rPr lang="en-US" sz="2000" dirty="0">
                <a:solidFill>
                  <a:srgbClr val="0070C0"/>
                </a:solidFill>
              </a:rPr>
              <a:t>from graphics import*</a:t>
            </a:r>
          </a:p>
          <a:p>
            <a:r>
              <a:rPr lang="en-US" sz="2000" dirty="0">
                <a:solidFill>
                  <a:srgbClr val="0070C0"/>
                </a:solidFill>
              </a:rPr>
              <a:t>def main():</a:t>
            </a:r>
          </a:p>
          <a:p>
            <a:r>
              <a:rPr lang="en-US" sz="2000" dirty="0">
                <a:solidFill>
                  <a:srgbClr val="0070C0"/>
                </a:solidFill>
              </a:rPr>
              <a:t>    win=GraphWin()</a:t>
            </a:r>
          </a:p>
          <a:p>
            <a:r>
              <a:rPr lang="en-US" sz="2000" dirty="0">
                <a:solidFill>
                  <a:srgbClr val="0070C0"/>
                </a:solidFill>
              </a:rPr>
              <a:t>    circ1 = Circle(Point(80, 50), 10)</a:t>
            </a:r>
          </a:p>
          <a:p>
            <a:r>
              <a:rPr lang="en-US" sz="2000" dirty="0">
                <a:solidFill>
                  <a:srgbClr val="0070C0"/>
                </a:solidFill>
              </a:rPr>
              <a:t>    circ1.setFill('yellow')</a:t>
            </a:r>
          </a:p>
          <a:p>
            <a:r>
              <a:rPr lang="en-US" sz="2000" dirty="0">
                <a:solidFill>
                  <a:srgbClr val="0070C0"/>
                </a:solidFill>
              </a:rPr>
              <a:t>    circ1.setOutline('red')</a:t>
            </a:r>
          </a:p>
          <a:p>
            <a:r>
              <a:rPr lang="en-US" sz="2000" dirty="0">
                <a:solidFill>
                  <a:srgbClr val="0070C0"/>
                </a:solidFill>
              </a:rPr>
              <a:t>    circ2 = Circle(Point(100, 50), 10)</a:t>
            </a:r>
          </a:p>
          <a:p>
            <a:r>
              <a:rPr lang="en-US" sz="2000" dirty="0">
                <a:solidFill>
                  <a:srgbClr val="0070C0"/>
                </a:solidFill>
              </a:rPr>
              <a:t>    circ2.setFill('yellow')</a:t>
            </a:r>
          </a:p>
          <a:p>
            <a:r>
              <a:rPr lang="en-US" sz="2000" dirty="0">
                <a:solidFill>
                  <a:srgbClr val="0070C0"/>
                </a:solidFill>
              </a:rPr>
              <a:t>    circ2.setOutline('green')</a:t>
            </a:r>
          </a:p>
          <a:p>
            <a:r>
              <a:rPr lang="en-US" sz="2000" dirty="0">
                <a:solidFill>
                  <a:srgbClr val="0070C0"/>
                </a:solidFill>
              </a:rPr>
              <a:t>    circ1.draw(win)</a:t>
            </a:r>
          </a:p>
          <a:p>
            <a:r>
              <a:rPr lang="en-US" sz="2000" dirty="0">
                <a:solidFill>
                  <a:srgbClr val="0070C0"/>
                </a:solidFill>
              </a:rPr>
              <a:t>    circ2.draw(win)</a:t>
            </a:r>
          </a:p>
        </p:txBody>
      </p:sp>
      <p:pic>
        <p:nvPicPr>
          <p:cNvPr id="4" name="图片 3">
            <a:extLst>
              <a:ext uri="{FF2B5EF4-FFF2-40B4-BE49-F238E27FC236}">
                <a16:creationId xmlns:a16="http://schemas.microsoft.com/office/drawing/2014/main" id="{E675FF3C-ADEB-42C3-BBCD-BB2D509FA2BD}"/>
              </a:ext>
            </a:extLst>
          </p:cNvPr>
          <p:cNvPicPr>
            <a:picLocks noChangeAspect="1"/>
          </p:cNvPicPr>
          <p:nvPr/>
        </p:nvPicPr>
        <p:blipFill>
          <a:blip r:embed="rId2"/>
          <a:stretch>
            <a:fillRect/>
          </a:stretch>
        </p:blipFill>
        <p:spPr>
          <a:xfrm>
            <a:off x="5379864" y="2656489"/>
            <a:ext cx="2857500" cy="3276600"/>
          </a:xfrm>
          <a:prstGeom prst="rect">
            <a:avLst/>
          </a:prstGeom>
        </p:spPr>
      </p:pic>
    </p:spTree>
    <p:extLst>
      <p:ext uri="{BB962C8B-B14F-4D97-AF65-F5344CB8AC3E}">
        <p14:creationId xmlns:p14="http://schemas.microsoft.com/office/powerpoint/2010/main" val="169970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4.4 Using Graphical Objects</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a:xfrm>
            <a:off x="819695" y="1737361"/>
            <a:ext cx="7543801" cy="878592"/>
          </a:xfrm>
        </p:spPr>
        <p:txBody>
          <a:bodyPr>
            <a:noAutofit/>
          </a:bodyPr>
          <a:lstStyle/>
          <a:p>
            <a:pPr marL="0" indent="0">
              <a:lnSpc>
                <a:spcPct val="120000"/>
              </a:lnSpc>
              <a:buNone/>
            </a:pPr>
            <a:r>
              <a:rPr lang="en-US" altLang="en-US" sz="2200" dirty="0">
                <a:solidFill>
                  <a:srgbClr val="FF0000"/>
                </a:solidFill>
                <a:latin typeface="Times New Roman" panose="02020603050405020304" pitchFamily="18" charset="0"/>
                <a:cs typeface="Times New Roman" panose="02020603050405020304" pitchFamily="18" charset="0"/>
              </a:rPr>
              <a:t>Class example: Write a program to create two circles that are 20 units apart.</a:t>
            </a:r>
          </a:p>
          <a:p>
            <a:pPr marL="0" indent="0">
              <a:lnSpc>
                <a:spcPct val="100000"/>
              </a:lnSpc>
              <a:buNone/>
            </a:pPr>
            <a:r>
              <a:rPr lang="en-US" altLang="en-US" dirty="0">
                <a:solidFill>
                  <a:srgbClr val="0070C0"/>
                </a:solidFill>
                <a:latin typeface="Times New Roman" panose="02020603050405020304" pitchFamily="18" charset="0"/>
                <a:cs typeface="Times New Roman" panose="02020603050405020304" pitchFamily="18" charset="0"/>
              </a:rPr>
              <a:t>The graphics library has a better solution. Graphical objects have a </a:t>
            </a:r>
            <a:r>
              <a:rPr lang="en-US" altLang="en-US" dirty="0">
                <a:solidFill>
                  <a:srgbClr val="FF0000"/>
                </a:solidFill>
                <a:latin typeface="Times New Roman" panose="02020603050405020304" pitchFamily="18" charset="0"/>
                <a:cs typeface="Times New Roman" panose="02020603050405020304" pitchFamily="18" charset="0"/>
              </a:rPr>
              <a:t>clone method </a:t>
            </a:r>
            <a:r>
              <a:rPr lang="en-US" altLang="en-US" dirty="0">
                <a:solidFill>
                  <a:srgbClr val="0070C0"/>
                </a:solidFill>
                <a:latin typeface="Times New Roman" panose="02020603050405020304" pitchFamily="18" charset="0"/>
                <a:cs typeface="Times New Roman" panose="02020603050405020304" pitchFamily="18" charset="0"/>
              </a:rPr>
              <a:t>that will make a copy of the object!</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44</a:t>
            </a:fld>
            <a:endParaRPr lang="en-US" altLang="en-US" sz="1400"/>
          </a:p>
        </p:txBody>
      </p:sp>
      <p:sp>
        <p:nvSpPr>
          <p:cNvPr id="8" name="文本框 7">
            <a:extLst>
              <a:ext uri="{FF2B5EF4-FFF2-40B4-BE49-F238E27FC236}">
                <a16:creationId xmlns:a16="http://schemas.microsoft.com/office/drawing/2014/main" id="{F1436404-D488-464E-9AB8-4F94D60E1EB8}"/>
              </a:ext>
            </a:extLst>
          </p:cNvPr>
          <p:cNvSpPr txBox="1"/>
          <p:nvPr/>
        </p:nvSpPr>
        <p:spPr>
          <a:xfrm>
            <a:off x="819695" y="3429000"/>
            <a:ext cx="4572000" cy="3016210"/>
          </a:xfrm>
          <a:prstGeom prst="rect">
            <a:avLst/>
          </a:prstGeom>
          <a:noFill/>
        </p:spPr>
        <p:txBody>
          <a:bodyPr wrap="square">
            <a:spAutoFit/>
          </a:bodyPr>
          <a:lstStyle/>
          <a:p>
            <a:r>
              <a:rPr lang="en-US" sz="1900" dirty="0"/>
              <a:t>from graphics import*</a:t>
            </a:r>
          </a:p>
          <a:p>
            <a:r>
              <a:rPr lang="en-US" sz="1900" dirty="0"/>
              <a:t>def main():</a:t>
            </a:r>
          </a:p>
          <a:p>
            <a:r>
              <a:rPr lang="en-US" sz="1900" dirty="0"/>
              <a:t>    win=GraphWin()</a:t>
            </a:r>
          </a:p>
          <a:p>
            <a:r>
              <a:rPr lang="en-US" sz="1900" dirty="0"/>
              <a:t>    circ1 = Circle(Point(80, 50), 10)</a:t>
            </a:r>
          </a:p>
          <a:p>
            <a:r>
              <a:rPr lang="en-US" sz="1900" dirty="0"/>
              <a:t>    circ1.setFill('yellow')</a:t>
            </a:r>
          </a:p>
          <a:p>
            <a:r>
              <a:rPr lang="en-US" sz="1900" dirty="0"/>
              <a:t>    circ1.setOutline('red’)</a:t>
            </a:r>
          </a:p>
          <a:p>
            <a:r>
              <a:rPr lang="en-US" sz="1900" dirty="0"/>
              <a:t>   circ2=circ1.clone()</a:t>
            </a:r>
          </a:p>
          <a:p>
            <a:r>
              <a:rPr lang="en-US" sz="1900" dirty="0"/>
              <a:t>    circ2.move(20,0)</a:t>
            </a:r>
          </a:p>
          <a:p>
            <a:r>
              <a:rPr lang="en-US" sz="1900" dirty="0"/>
              <a:t>    circ1.draw(win)</a:t>
            </a:r>
          </a:p>
          <a:p>
            <a:r>
              <a:rPr lang="en-US" sz="1900" dirty="0"/>
              <a:t>    circ2.draw(win)</a:t>
            </a:r>
          </a:p>
        </p:txBody>
      </p:sp>
      <p:pic>
        <p:nvPicPr>
          <p:cNvPr id="9" name="图片 8">
            <a:extLst>
              <a:ext uri="{FF2B5EF4-FFF2-40B4-BE49-F238E27FC236}">
                <a16:creationId xmlns:a16="http://schemas.microsoft.com/office/drawing/2014/main" id="{CFCE2BF3-84FD-40A1-A968-961DA8BCB717}"/>
              </a:ext>
            </a:extLst>
          </p:cNvPr>
          <p:cNvPicPr>
            <a:picLocks noChangeAspect="1"/>
          </p:cNvPicPr>
          <p:nvPr/>
        </p:nvPicPr>
        <p:blipFill>
          <a:blip r:embed="rId2"/>
          <a:stretch>
            <a:fillRect/>
          </a:stretch>
        </p:blipFill>
        <p:spPr>
          <a:xfrm>
            <a:off x="5391695" y="2708920"/>
            <a:ext cx="2857500" cy="3276600"/>
          </a:xfrm>
          <a:prstGeom prst="rect">
            <a:avLst/>
          </a:prstGeom>
        </p:spPr>
      </p:pic>
    </p:spTree>
    <p:extLst>
      <p:ext uri="{BB962C8B-B14F-4D97-AF65-F5344CB8AC3E}">
        <p14:creationId xmlns:p14="http://schemas.microsoft.com/office/powerpoint/2010/main" val="63145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Practice problem</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a:xfrm>
            <a:off x="819695" y="1737361"/>
            <a:ext cx="7543801" cy="878592"/>
          </a:xfrm>
        </p:spPr>
        <p:txBody>
          <a:bodyPr>
            <a:noAutofit/>
          </a:bodyPr>
          <a:lstStyle/>
          <a:p>
            <a:pPr marL="0" indent="0">
              <a:lnSpc>
                <a:spcPct val="120000"/>
              </a:lnSpc>
              <a:buNone/>
            </a:pPr>
            <a:r>
              <a:rPr lang="en-US" altLang="en-US" sz="2200" dirty="0">
                <a:solidFill>
                  <a:srgbClr val="FF0000"/>
                </a:solidFill>
                <a:latin typeface="Times New Roman" panose="02020603050405020304" pitchFamily="18" charset="0"/>
                <a:cs typeface="Times New Roman" panose="02020603050405020304" pitchFamily="18" charset="0"/>
              </a:rPr>
              <a:t>Write a program that draws 3 dice on the screen with the face value 1, 3, 5.</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45</a:t>
            </a:fld>
            <a:endParaRPr lang="en-US" altLang="en-US" sz="1400"/>
          </a:p>
        </p:txBody>
      </p:sp>
      <p:sp>
        <p:nvSpPr>
          <p:cNvPr id="8" name="文本框 7">
            <a:extLst>
              <a:ext uri="{FF2B5EF4-FFF2-40B4-BE49-F238E27FC236}">
                <a16:creationId xmlns:a16="http://schemas.microsoft.com/office/drawing/2014/main" id="{F1436404-D488-464E-9AB8-4F94D60E1EB8}"/>
              </a:ext>
            </a:extLst>
          </p:cNvPr>
          <p:cNvSpPr txBox="1"/>
          <p:nvPr/>
        </p:nvSpPr>
        <p:spPr>
          <a:xfrm>
            <a:off x="251520" y="2615953"/>
            <a:ext cx="4965288" cy="3893374"/>
          </a:xfrm>
          <a:prstGeom prst="rect">
            <a:avLst/>
          </a:prstGeom>
          <a:noFill/>
        </p:spPr>
        <p:txBody>
          <a:bodyPr wrap="square">
            <a:spAutoFit/>
          </a:bodyPr>
          <a:lstStyle/>
          <a:p>
            <a:r>
              <a:rPr lang="en-US" sz="1900" dirty="0">
                <a:solidFill>
                  <a:srgbClr val="00B0F0"/>
                </a:solidFill>
              </a:rPr>
              <a:t>from graphics import*</a:t>
            </a:r>
          </a:p>
          <a:p>
            <a:r>
              <a:rPr lang="en-US" sz="1900" dirty="0">
                <a:solidFill>
                  <a:srgbClr val="00B0F0"/>
                </a:solidFill>
              </a:rPr>
              <a:t>def main():</a:t>
            </a:r>
          </a:p>
          <a:p>
            <a:r>
              <a:rPr lang="en-US" sz="1900" dirty="0">
                <a:solidFill>
                  <a:srgbClr val="00B0F0"/>
                </a:solidFill>
              </a:rPr>
              <a:t>    win=GraphWin()</a:t>
            </a:r>
          </a:p>
          <a:p>
            <a:r>
              <a:rPr lang="en-US" sz="1900" dirty="0">
                <a:solidFill>
                  <a:srgbClr val="00B0F0"/>
                </a:solidFill>
              </a:rPr>
              <a:t>face1=Rectangle(Point(100,100),Point(120,120))</a:t>
            </a:r>
          </a:p>
          <a:p>
            <a:r>
              <a:rPr lang="en-US" sz="1900" dirty="0">
                <a:solidFill>
                  <a:srgbClr val="00B0F0"/>
                </a:solidFill>
              </a:rPr>
              <a:t>   center=Point(110,110)</a:t>
            </a:r>
          </a:p>
          <a:p>
            <a:r>
              <a:rPr lang="en-US" sz="1900" dirty="0">
                <a:solidFill>
                  <a:srgbClr val="00B0F0"/>
                </a:solidFill>
              </a:rPr>
              <a:t>    label1=Text(center,"1")</a:t>
            </a:r>
          </a:p>
          <a:p>
            <a:r>
              <a:rPr lang="en-US" sz="1900" dirty="0">
                <a:solidFill>
                  <a:srgbClr val="00B0F0"/>
                </a:solidFill>
              </a:rPr>
              <a:t>    face1.setOutline('red')</a:t>
            </a:r>
          </a:p>
          <a:p>
            <a:r>
              <a:rPr lang="en-US" sz="1900" dirty="0">
                <a:solidFill>
                  <a:srgbClr val="00B0F0"/>
                </a:solidFill>
              </a:rPr>
              <a:t>    face2=face1.clone()</a:t>
            </a:r>
          </a:p>
          <a:p>
            <a:r>
              <a:rPr lang="en-US" sz="1900" dirty="0">
                <a:solidFill>
                  <a:srgbClr val="00B0F0"/>
                </a:solidFill>
              </a:rPr>
              <a:t>    face2.move(20,0)</a:t>
            </a:r>
          </a:p>
          <a:p>
            <a:r>
              <a:rPr lang="en-US" sz="1900" dirty="0">
                <a:solidFill>
                  <a:srgbClr val="00B0F0"/>
                </a:solidFill>
              </a:rPr>
              <a:t>    center2=</a:t>
            </a:r>
            <a:r>
              <a:rPr lang="en-US" sz="1900" dirty="0" err="1">
                <a:solidFill>
                  <a:srgbClr val="00B0F0"/>
                </a:solidFill>
              </a:rPr>
              <a:t>center.clone</a:t>
            </a:r>
            <a:r>
              <a:rPr lang="en-US" sz="1900" dirty="0">
                <a:solidFill>
                  <a:srgbClr val="00B0F0"/>
                </a:solidFill>
              </a:rPr>
              <a:t>()</a:t>
            </a:r>
          </a:p>
          <a:p>
            <a:r>
              <a:rPr lang="en-US" sz="1900" dirty="0">
                <a:solidFill>
                  <a:srgbClr val="00B0F0"/>
                </a:solidFill>
              </a:rPr>
              <a:t>    center2.move(20,0)</a:t>
            </a:r>
          </a:p>
          <a:p>
            <a:r>
              <a:rPr lang="en-US" sz="1900" dirty="0">
                <a:solidFill>
                  <a:srgbClr val="00B0F0"/>
                </a:solidFill>
              </a:rPr>
              <a:t>    label2=Text(center2,"3")</a:t>
            </a:r>
          </a:p>
          <a:p>
            <a:endParaRPr lang="en-US" sz="1900" dirty="0"/>
          </a:p>
        </p:txBody>
      </p:sp>
      <p:pic>
        <p:nvPicPr>
          <p:cNvPr id="3" name="图片 2">
            <a:extLst>
              <a:ext uri="{FF2B5EF4-FFF2-40B4-BE49-F238E27FC236}">
                <a16:creationId xmlns:a16="http://schemas.microsoft.com/office/drawing/2014/main" id="{CD86C65A-2416-46C1-9AC9-A66CF4E14D63}"/>
              </a:ext>
            </a:extLst>
          </p:cNvPr>
          <p:cNvPicPr>
            <a:picLocks noChangeAspect="1"/>
          </p:cNvPicPr>
          <p:nvPr/>
        </p:nvPicPr>
        <p:blipFill>
          <a:blip r:embed="rId2"/>
          <a:stretch>
            <a:fillRect/>
          </a:stretch>
        </p:blipFill>
        <p:spPr>
          <a:xfrm>
            <a:off x="5572922" y="423070"/>
            <a:ext cx="2867025" cy="2743200"/>
          </a:xfrm>
          <a:prstGeom prst="rect">
            <a:avLst/>
          </a:prstGeom>
        </p:spPr>
      </p:pic>
      <p:sp>
        <p:nvSpPr>
          <p:cNvPr id="10" name="文本框 9">
            <a:extLst>
              <a:ext uri="{FF2B5EF4-FFF2-40B4-BE49-F238E27FC236}">
                <a16:creationId xmlns:a16="http://schemas.microsoft.com/office/drawing/2014/main" id="{C52BBF7E-2939-43AB-9A3F-2C001BF6313F}"/>
              </a:ext>
            </a:extLst>
          </p:cNvPr>
          <p:cNvSpPr txBox="1"/>
          <p:nvPr/>
        </p:nvSpPr>
        <p:spPr>
          <a:xfrm>
            <a:off x="5139344" y="3344606"/>
            <a:ext cx="4572000" cy="3139321"/>
          </a:xfrm>
          <a:prstGeom prst="rect">
            <a:avLst/>
          </a:prstGeom>
          <a:noFill/>
        </p:spPr>
        <p:txBody>
          <a:bodyPr wrap="square">
            <a:spAutoFit/>
          </a:bodyPr>
          <a:lstStyle/>
          <a:p>
            <a:r>
              <a:rPr lang="en-US" dirty="0"/>
              <a:t>    </a:t>
            </a:r>
            <a:r>
              <a:rPr lang="en-US" dirty="0">
                <a:solidFill>
                  <a:srgbClr val="00B0F0"/>
                </a:solidFill>
              </a:rPr>
              <a:t>face3=face2.clone()</a:t>
            </a:r>
          </a:p>
          <a:p>
            <a:r>
              <a:rPr lang="en-US" dirty="0">
                <a:solidFill>
                  <a:srgbClr val="00B0F0"/>
                </a:solidFill>
              </a:rPr>
              <a:t>    face3.move(20,0)</a:t>
            </a:r>
          </a:p>
          <a:p>
            <a:r>
              <a:rPr lang="en-US" dirty="0">
                <a:solidFill>
                  <a:srgbClr val="00B0F0"/>
                </a:solidFill>
              </a:rPr>
              <a:t>    center3=center2.clone()</a:t>
            </a:r>
          </a:p>
          <a:p>
            <a:r>
              <a:rPr lang="en-US" dirty="0">
                <a:solidFill>
                  <a:srgbClr val="00B0F0"/>
                </a:solidFill>
              </a:rPr>
              <a:t>    center3.move(20,0)</a:t>
            </a:r>
          </a:p>
          <a:p>
            <a:r>
              <a:rPr lang="en-US" dirty="0">
                <a:solidFill>
                  <a:srgbClr val="00B0F0"/>
                </a:solidFill>
              </a:rPr>
              <a:t>    label3=Text(center3,"5")</a:t>
            </a:r>
          </a:p>
          <a:p>
            <a:r>
              <a:rPr lang="en-US" dirty="0">
                <a:solidFill>
                  <a:srgbClr val="00B0F0"/>
                </a:solidFill>
              </a:rPr>
              <a:t>    face3.draw(win)</a:t>
            </a:r>
          </a:p>
          <a:p>
            <a:r>
              <a:rPr lang="en-US" dirty="0">
                <a:solidFill>
                  <a:srgbClr val="00B0F0"/>
                </a:solidFill>
              </a:rPr>
              <a:t>    label3.draw(win)</a:t>
            </a:r>
          </a:p>
          <a:p>
            <a:r>
              <a:rPr lang="en-US" dirty="0">
                <a:solidFill>
                  <a:srgbClr val="00B0F0"/>
                </a:solidFill>
              </a:rPr>
              <a:t>    face1.draw(win)</a:t>
            </a:r>
          </a:p>
          <a:p>
            <a:r>
              <a:rPr lang="en-US" dirty="0">
                <a:solidFill>
                  <a:srgbClr val="00B0F0"/>
                </a:solidFill>
              </a:rPr>
              <a:t>    label1.draw(win)</a:t>
            </a:r>
          </a:p>
          <a:p>
            <a:r>
              <a:rPr lang="en-US" dirty="0">
                <a:solidFill>
                  <a:srgbClr val="00B0F0"/>
                </a:solidFill>
              </a:rPr>
              <a:t>    face2.draw(win)</a:t>
            </a:r>
          </a:p>
          <a:p>
            <a:r>
              <a:rPr lang="en-US" dirty="0">
                <a:solidFill>
                  <a:srgbClr val="00B0F0"/>
                </a:solidFill>
              </a:rPr>
              <a:t>    label2.draw(win)</a:t>
            </a:r>
          </a:p>
        </p:txBody>
      </p:sp>
    </p:spTree>
    <p:extLst>
      <p:ext uri="{BB962C8B-B14F-4D97-AF65-F5344CB8AC3E}">
        <p14:creationId xmlns:p14="http://schemas.microsoft.com/office/powerpoint/2010/main" val="370557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solidFill>
                  <a:srgbClr val="FF0000"/>
                </a:solidFill>
              </a:rPr>
              <a:t>Homework</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a:xfrm>
            <a:off x="819695" y="1737361"/>
            <a:ext cx="7543801" cy="878592"/>
          </a:xfrm>
        </p:spPr>
        <p:txBody>
          <a:bodyPr>
            <a:noAutofit/>
          </a:bodyPr>
          <a:lstStyle/>
          <a:p>
            <a:pPr marL="0" indent="0">
              <a:lnSpc>
                <a:spcPct val="120000"/>
              </a:lnSpc>
              <a:buNone/>
            </a:pPr>
            <a:r>
              <a:rPr lang="en-US" sz="2600" dirty="0">
                <a:solidFill>
                  <a:srgbClr val="FF0000"/>
                </a:solidFill>
                <a:latin typeface="Times New Roman" panose="02020603050405020304" pitchFamily="18" charset="0"/>
                <a:cs typeface="Times New Roman" panose="02020603050405020304" pitchFamily="18" charset="0"/>
              </a:rPr>
              <a:t>Write a program that draws some sort of face.</a:t>
            </a:r>
            <a:endParaRPr lang="en-US" altLang="en-US" sz="2600" dirty="0">
              <a:solidFill>
                <a:srgbClr val="FF0000"/>
              </a:solidFill>
              <a:latin typeface="Times New Roman" panose="02020603050405020304" pitchFamily="18" charset="0"/>
              <a:cs typeface="Times New Roman" panose="02020603050405020304" pitchFamily="18" charset="0"/>
            </a:endParaRP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46</a:t>
            </a:fld>
            <a:endParaRPr lang="en-US" altLang="en-US" sz="1400"/>
          </a:p>
        </p:txBody>
      </p:sp>
      <p:pic>
        <p:nvPicPr>
          <p:cNvPr id="4" name="图片 3">
            <a:extLst>
              <a:ext uri="{FF2B5EF4-FFF2-40B4-BE49-F238E27FC236}">
                <a16:creationId xmlns:a16="http://schemas.microsoft.com/office/drawing/2014/main" id="{9A060E46-56C5-4FDC-8E02-B53DD21CFE6D}"/>
              </a:ext>
            </a:extLst>
          </p:cNvPr>
          <p:cNvPicPr>
            <a:picLocks noChangeAspect="1"/>
          </p:cNvPicPr>
          <p:nvPr/>
        </p:nvPicPr>
        <p:blipFill>
          <a:blip r:embed="rId2"/>
          <a:stretch>
            <a:fillRect/>
          </a:stretch>
        </p:blipFill>
        <p:spPr>
          <a:xfrm>
            <a:off x="3481932" y="3213348"/>
            <a:ext cx="2219325" cy="2057400"/>
          </a:xfrm>
          <a:prstGeom prst="rect">
            <a:avLst/>
          </a:prstGeom>
        </p:spPr>
      </p:pic>
    </p:spTree>
    <p:extLst>
      <p:ext uri="{BB962C8B-B14F-4D97-AF65-F5344CB8AC3E}">
        <p14:creationId xmlns:p14="http://schemas.microsoft.com/office/powerpoint/2010/main" val="391586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4.5 Graphing Future Value</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a:xfrm>
            <a:off x="819695" y="1737360"/>
            <a:ext cx="7543801" cy="3779872"/>
          </a:xfrm>
        </p:spPr>
        <p:txBody>
          <a:bodyPr>
            <a:noAutofit/>
          </a:bodyPr>
          <a:lstStyle/>
          <a:p>
            <a:pPr>
              <a:lnSpc>
                <a:spcPct val="120000"/>
              </a:lnSpc>
              <a:buFont typeface="Wingdings" panose="05000000000000000000" pitchFamily="2" charset="2"/>
              <a:buChar char="Ø"/>
            </a:pPr>
            <a:r>
              <a:rPr lang="en-US" altLang="en-US" sz="2600" dirty="0">
                <a:solidFill>
                  <a:schemeClr val="tx1"/>
                </a:solidFill>
                <a:latin typeface="Times New Roman" panose="02020603050405020304" pitchFamily="18" charset="0"/>
                <a:cs typeface="Times New Roman" panose="02020603050405020304" pitchFamily="18" charset="0"/>
              </a:rPr>
              <a:t>One of the most important uses of graphics is providing a visual representation of data. </a:t>
            </a:r>
          </a:p>
          <a:p>
            <a:pPr>
              <a:lnSpc>
                <a:spcPct val="120000"/>
              </a:lnSpc>
              <a:buFont typeface="Wingdings" panose="05000000000000000000" pitchFamily="2" charset="2"/>
              <a:buChar char="Ø"/>
            </a:pPr>
            <a:r>
              <a:rPr lang="en-US" altLang="en-US" sz="2600" dirty="0">
                <a:solidFill>
                  <a:schemeClr val="tx1"/>
                </a:solidFill>
                <a:latin typeface="Times New Roman" panose="02020603050405020304" pitchFamily="18" charset="0"/>
                <a:cs typeface="Times New Roman" panose="02020603050405020304" pitchFamily="18" charset="0"/>
              </a:rPr>
              <a:t>Recall the class example: Computed the future value of a ten-year investment? </a:t>
            </a:r>
          </a:p>
          <a:p>
            <a:pPr>
              <a:lnSpc>
                <a:spcPct val="120000"/>
              </a:lnSpc>
              <a:buFont typeface="Wingdings" panose="05000000000000000000" pitchFamily="2" charset="2"/>
              <a:buChar char="Ø"/>
            </a:pPr>
            <a:r>
              <a:rPr lang="en-US" altLang="en-US" sz="2600" dirty="0">
                <a:solidFill>
                  <a:schemeClr val="tx1"/>
                </a:solidFill>
                <a:latin typeface="Times New Roman" panose="02020603050405020304" pitchFamily="18" charset="0"/>
                <a:cs typeface="Times New Roman" panose="02020603050405020304" pitchFamily="18" charset="0"/>
              </a:rPr>
              <a:t>In this section we will create a graphical summary.</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47</a:t>
            </a:fld>
            <a:endParaRPr lang="en-US" altLang="en-US" sz="1400"/>
          </a:p>
        </p:txBody>
      </p:sp>
      <p:pic>
        <p:nvPicPr>
          <p:cNvPr id="3" name="图片 2">
            <a:extLst>
              <a:ext uri="{FF2B5EF4-FFF2-40B4-BE49-F238E27FC236}">
                <a16:creationId xmlns:a16="http://schemas.microsoft.com/office/drawing/2014/main" id="{65AAD28F-F0EE-4A55-80E0-44477F2722E6}"/>
              </a:ext>
            </a:extLst>
          </p:cNvPr>
          <p:cNvPicPr>
            <a:picLocks noChangeAspect="1"/>
          </p:cNvPicPr>
          <p:nvPr/>
        </p:nvPicPr>
        <p:blipFill>
          <a:blip r:embed="rId2"/>
          <a:stretch>
            <a:fillRect/>
          </a:stretch>
        </p:blipFill>
        <p:spPr>
          <a:xfrm>
            <a:off x="3496568" y="2307873"/>
            <a:ext cx="4876800" cy="3581400"/>
          </a:xfrm>
          <a:prstGeom prst="rect">
            <a:avLst/>
          </a:prstGeom>
        </p:spPr>
      </p:pic>
    </p:spTree>
    <p:extLst>
      <p:ext uri="{BB962C8B-B14F-4D97-AF65-F5344CB8AC3E}">
        <p14:creationId xmlns:p14="http://schemas.microsoft.com/office/powerpoint/2010/main" val="266985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4.5 Graphing Future Value</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a:xfrm>
            <a:off x="819695" y="1737360"/>
            <a:ext cx="7543801" cy="3779872"/>
          </a:xfrm>
        </p:spPr>
        <p:txBody>
          <a:bodyPr>
            <a:noAutofit/>
          </a:bodyPr>
          <a:lstStyle/>
          <a:p>
            <a:pPr>
              <a:lnSpc>
                <a:spcPct val="120000"/>
              </a:lnSpc>
              <a:buFont typeface="Wingdings" panose="05000000000000000000" pitchFamily="2" charset="2"/>
              <a:buChar char="Ø"/>
            </a:pPr>
            <a:r>
              <a:rPr lang="en-US" altLang="en-US" sz="2400" dirty="0">
                <a:solidFill>
                  <a:schemeClr val="tx1"/>
                </a:solidFill>
                <a:latin typeface="Times New Roman" panose="02020603050405020304" pitchFamily="18" charset="0"/>
                <a:cs typeface="Times New Roman" panose="02020603050405020304" pitchFamily="18" charset="0"/>
              </a:rPr>
              <a:t>The original program </a:t>
            </a:r>
            <a:r>
              <a:rPr lang="en-US" altLang="en-US" sz="2400" i="1" dirty="0">
                <a:solidFill>
                  <a:schemeClr val="tx1"/>
                </a:solidFill>
                <a:latin typeface="Times New Roman" panose="02020603050405020304" pitchFamily="18" charset="0"/>
                <a:cs typeface="Times New Roman" panose="02020603050405020304" pitchFamily="18" charset="0"/>
              </a:rPr>
              <a:t>futval.py </a:t>
            </a:r>
            <a:r>
              <a:rPr lang="en-US" altLang="en-US" sz="2400" dirty="0">
                <a:solidFill>
                  <a:schemeClr val="tx1"/>
                </a:solidFill>
                <a:latin typeface="Times New Roman" panose="02020603050405020304" pitchFamily="18" charset="0"/>
                <a:cs typeface="Times New Roman" panose="02020603050405020304" pitchFamily="18" charset="0"/>
              </a:rPr>
              <a:t>had two inputs: the amount of money to be invested and the annualized rate of interest</a:t>
            </a:r>
          </a:p>
          <a:p>
            <a:pPr>
              <a:lnSpc>
                <a:spcPct val="120000"/>
              </a:lnSpc>
              <a:buFont typeface="Wingdings" panose="05000000000000000000" pitchFamily="2" charset="2"/>
              <a:buChar char="Ø"/>
            </a:pPr>
            <a:r>
              <a:rPr lang="en-US" altLang="en-US" sz="2400" dirty="0">
                <a:solidFill>
                  <a:schemeClr val="tx1"/>
                </a:solidFill>
                <a:latin typeface="Times New Roman" panose="02020603050405020304" pitchFamily="18" charset="0"/>
                <a:cs typeface="Times New Roman" panose="02020603050405020304" pitchFamily="18" charset="0"/>
              </a:rPr>
              <a:t>The program calculated the change in principal year by year for ten years using the formula</a:t>
            </a:r>
          </a:p>
          <a:p>
            <a:pPr marL="0" indent="0">
              <a:lnSpc>
                <a:spcPct val="120000"/>
              </a:lnSpc>
              <a:buNone/>
            </a:pPr>
            <a:r>
              <a:rPr lang="en-US" altLang="en-US" sz="2400" dirty="0">
                <a:solidFill>
                  <a:schemeClr val="tx1"/>
                </a:solidFill>
                <a:latin typeface="Times New Roman" panose="02020603050405020304" pitchFamily="18" charset="0"/>
                <a:cs typeface="Times New Roman" panose="02020603050405020304" pitchFamily="18" charset="0"/>
              </a:rPr>
              <a:t>	principal = principal * (1 + </a:t>
            </a:r>
            <a:r>
              <a:rPr lang="en-US" altLang="en-US" sz="2400" dirty="0" err="1">
                <a:solidFill>
                  <a:schemeClr val="tx1"/>
                </a:solidFill>
                <a:latin typeface="Times New Roman" panose="02020603050405020304" pitchFamily="18" charset="0"/>
                <a:cs typeface="Times New Roman" panose="02020603050405020304" pitchFamily="18" charset="0"/>
              </a:rPr>
              <a:t>apr</a:t>
            </a:r>
            <a:r>
              <a:rPr lang="en-US" altLang="en-US" sz="2400" dirty="0">
                <a:solidFill>
                  <a:schemeClr val="tx1"/>
                </a:solidFill>
                <a:latin typeface="Times New Roman" panose="02020603050405020304" pitchFamily="18" charset="0"/>
                <a:cs typeface="Times New Roman" panose="02020603050405020304" pitchFamily="18" charset="0"/>
              </a:rPr>
              <a:t>). </a:t>
            </a:r>
          </a:p>
          <a:p>
            <a:pPr>
              <a:lnSpc>
                <a:spcPct val="120000"/>
              </a:lnSpc>
              <a:buFont typeface="Wingdings" panose="05000000000000000000" pitchFamily="2" charset="2"/>
              <a:buChar char="Ø"/>
            </a:pPr>
            <a:r>
              <a:rPr lang="en-US" altLang="en-US" sz="2400" dirty="0">
                <a:solidFill>
                  <a:schemeClr val="tx1"/>
                </a:solidFill>
                <a:latin typeface="Times New Roman" panose="02020603050405020304" pitchFamily="18" charset="0"/>
                <a:cs typeface="Times New Roman" panose="02020603050405020304" pitchFamily="18" charset="0"/>
              </a:rPr>
              <a:t>In the graphical version, the output will be a ten-year bar graph where </a:t>
            </a:r>
            <a:r>
              <a:rPr lang="en-US" altLang="en-US" sz="2400" dirty="0">
                <a:solidFill>
                  <a:srgbClr val="00B0F0"/>
                </a:solidFill>
                <a:latin typeface="Times New Roman" panose="02020603050405020304" pitchFamily="18" charset="0"/>
                <a:cs typeface="Times New Roman" panose="02020603050405020304" pitchFamily="18" charset="0"/>
              </a:rPr>
              <a:t>the height of successive bars represents the value of the principal</a:t>
            </a:r>
            <a:r>
              <a:rPr lang="en-US" altLang="en-US" sz="2400" dirty="0">
                <a:solidFill>
                  <a:schemeClr val="tx1"/>
                </a:solidFill>
                <a:latin typeface="Times New Roman" panose="02020603050405020304" pitchFamily="18" charset="0"/>
                <a:cs typeface="Times New Roman" panose="02020603050405020304" pitchFamily="18" charset="0"/>
              </a:rPr>
              <a:t> in successive years.</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48</a:t>
            </a:fld>
            <a:endParaRPr lang="en-US" altLang="en-US" sz="1400"/>
          </a:p>
        </p:txBody>
      </p:sp>
    </p:spTree>
    <p:extLst>
      <p:ext uri="{BB962C8B-B14F-4D97-AF65-F5344CB8AC3E}">
        <p14:creationId xmlns:p14="http://schemas.microsoft.com/office/powerpoint/2010/main" val="267104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4.5 Graphing Future Value</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a:xfrm>
            <a:off x="819696" y="1737360"/>
            <a:ext cx="5579666" cy="3779872"/>
          </a:xfrm>
        </p:spPr>
        <p:txBody>
          <a:bodyPr>
            <a:noAutofit/>
          </a:bodyPr>
          <a:lstStyle/>
          <a:p>
            <a:pPr>
              <a:lnSpc>
                <a:spcPct val="120000"/>
              </a:lnSpc>
              <a:buFont typeface="Wingdings" panose="05000000000000000000" pitchFamily="2" charset="2"/>
              <a:buChar char="Ø"/>
            </a:pPr>
            <a:r>
              <a:rPr lang="en-US" altLang="en-US" sz="2400" dirty="0">
                <a:solidFill>
                  <a:srgbClr val="FF0000"/>
                </a:solidFill>
                <a:latin typeface="Times New Roman" panose="02020603050405020304" pitchFamily="18" charset="0"/>
                <a:cs typeface="Times New Roman" panose="02020603050405020304" pitchFamily="18" charset="0"/>
              </a:rPr>
              <a:t>Suppose we invest $2000 at 10% interest. </a:t>
            </a:r>
          </a:p>
          <a:p>
            <a:pPr>
              <a:lnSpc>
                <a:spcPct val="120000"/>
              </a:lnSpc>
              <a:buFont typeface="Wingdings" panose="05000000000000000000" pitchFamily="2" charset="2"/>
              <a:buChar char="Ø"/>
            </a:pPr>
            <a:r>
              <a:rPr lang="en-US" altLang="zh-CN" sz="2400" dirty="0">
                <a:solidFill>
                  <a:schemeClr val="tx1"/>
                </a:solidFill>
                <a:latin typeface="Times New Roman" panose="02020603050405020304" pitchFamily="18" charset="0"/>
                <a:cs typeface="Times New Roman" panose="02020603050405020304" pitchFamily="18" charset="0"/>
              </a:rPr>
              <a:t>With the program we obtain the</a:t>
            </a:r>
            <a:r>
              <a:rPr lang="en-US" altLang="en-US" sz="2400" dirty="0">
                <a:solidFill>
                  <a:schemeClr val="tx1"/>
                </a:solidFill>
                <a:latin typeface="Times New Roman" panose="02020603050405020304" pitchFamily="18" charset="0"/>
                <a:cs typeface="Times New Roman" panose="02020603050405020304" pitchFamily="18" charset="0"/>
              </a:rPr>
              <a:t> growth of the investment over a ten-year period. </a:t>
            </a:r>
          </a:p>
          <a:p>
            <a:pPr>
              <a:lnSpc>
                <a:spcPct val="120000"/>
              </a:lnSpc>
              <a:buFont typeface="Wingdings" panose="05000000000000000000" pitchFamily="2" charset="2"/>
              <a:buChar char="Ø"/>
            </a:pPr>
            <a:r>
              <a:rPr lang="en-US" altLang="en-US" sz="2400" dirty="0">
                <a:solidFill>
                  <a:schemeClr val="tx1"/>
                </a:solidFill>
                <a:latin typeface="Times New Roman" panose="02020603050405020304" pitchFamily="18" charset="0"/>
                <a:cs typeface="Times New Roman" panose="02020603050405020304" pitchFamily="18" charset="0"/>
              </a:rPr>
              <a:t>Our program will display this information in a bar graph. </a:t>
            </a:r>
          </a:p>
          <a:p>
            <a:pPr>
              <a:lnSpc>
                <a:spcPct val="120000"/>
              </a:lnSpc>
              <a:buFont typeface="Wingdings" panose="05000000000000000000" pitchFamily="2" charset="2"/>
              <a:buChar char="Ø"/>
            </a:pPr>
            <a:r>
              <a:rPr lang="en-US" altLang="en-US" sz="2400" dirty="0">
                <a:solidFill>
                  <a:schemeClr val="tx1"/>
                </a:solidFill>
                <a:latin typeface="Times New Roman" panose="02020603050405020304" pitchFamily="18" charset="0"/>
                <a:cs typeface="Times New Roman" panose="02020603050405020304" pitchFamily="18" charset="0"/>
              </a:rPr>
              <a:t> The graph contains eleven bars. The first bar shows the original value of the principal.</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49</a:t>
            </a:fld>
            <a:endParaRPr lang="en-US" altLang="en-US" sz="1400"/>
          </a:p>
        </p:txBody>
      </p:sp>
      <p:pic>
        <p:nvPicPr>
          <p:cNvPr id="3" name="图片 2">
            <a:extLst>
              <a:ext uri="{FF2B5EF4-FFF2-40B4-BE49-F238E27FC236}">
                <a16:creationId xmlns:a16="http://schemas.microsoft.com/office/drawing/2014/main" id="{45BCDD7D-818F-452B-814D-D5A030FD354E}"/>
              </a:ext>
            </a:extLst>
          </p:cNvPr>
          <p:cNvPicPr>
            <a:picLocks noChangeAspect="1"/>
          </p:cNvPicPr>
          <p:nvPr/>
        </p:nvPicPr>
        <p:blipFill>
          <a:blip r:embed="rId2"/>
          <a:stretch>
            <a:fillRect/>
          </a:stretch>
        </p:blipFill>
        <p:spPr>
          <a:xfrm>
            <a:off x="6329969" y="1537469"/>
            <a:ext cx="2771775" cy="4038600"/>
          </a:xfrm>
          <a:prstGeom prst="rect">
            <a:avLst/>
          </a:prstGeom>
        </p:spPr>
      </p:pic>
    </p:spTree>
    <p:extLst>
      <p:ext uri="{BB962C8B-B14F-4D97-AF65-F5344CB8AC3E}">
        <p14:creationId xmlns:p14="http://schemas.microsoft.com/office/powerpoint/2010/main" val="253951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lstStyle/>
          <a:p>
            <a:pPr eaLnBrk="1" hangingPunct="1"/>
            <a:r>
              <a:rPr lang="en-US" altLang="en-US" dirty="0"/>
              <a:t>4.1 Overview</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p:txBody>
          <a:bodyPr>
            <a:normAutofit lnSpcReduction="10000"/>
          </a:bodyPr>
          <a:lstStyle/>
          <a:p>
            <a:pPr>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Modern computer programs are built using an object-oriented approach.</a:t>
            </a:r>
          </a:p>
          <a:p>
            <a:pPr>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Graphical programming is a lot of fun and provides a great vehicle for learning about objects.</a:t>
            </a:r>
          </a:p>
          <a:p>
            <a:pPr>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Most applications you’re familiar with have </a:t>
            </a:r>
            <a:r>
              <a:rPr lang="en-US" altLang="en-US" sz="2800" dirty="0">
                <a:solidFill>
                  <a:srgbClr val="0070C0"/>
                </a:solidFill>
                <a:latin typeface="Times New Roman" panose="02020603050405020304" pitchFamily="18" charset="0"/>
                <a:cs typeface="Times New Roman" panose="02020603050405020304" pitchFamily="18" charset="0"/>
              </a:rPr>
              <a:t>Graphical User Interfaces </a:t>
            </a:r>
            <a:r>
              <a:rPr lang="en-US" altLang="en-US" sz="2800" dirty="0">
                <a:latin typeface="Times New Roman" panose="02020603050405020304" pitchFamily="18" charset="0"/>
                <a:cs typeface="Times New Roman" panose="02020603050405020304" pitchFamily="18" charset="0"/>
              </a:rPr>
              <a:t>(GUI) that provide windows, icons, buttons and menus.</a:t>
            </a:r>
          </a:p>
          <a:p>
            <a:pPr>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There’s a graphics library </a:t>
            </a:r>
            <a:r>
              <a:rPr lang="en-US" altLang="en-US" sz="2800" dirty="0">
                <a:solidFill>
                  <a:srgbClr val="FF0000"/>
                </a:solidFill>
                <a:latin typeface="Times New Roman" panose="02020603050405020304" pitchFamily="18" charset="0"/>
                <a:cs typeface="Times New Roman" panose="02020603050405020304" pitchFamily="18" charset="0"/>
              </a:rPr>
              <a:t>(</a:t>
            </a:r>
            <a:r>
              <a:rPr lang="en-US" altLang="en-US" sz="2800" i="1" dirty="0">
                <a:solidFill>
                  <a:srgbClr val="FF0000"/>
                </a:solidFill>
                <a:latin typeface="Times New Roman" panose="02020603050405020304" pitchFamily="18" charset="0"/>
                <a:cs typeface="Times New Roman" panose="02020603050405020304" pitchFamily="18" charset="0"/>
              </a:rPr>
              <a:t>graphics.py</a:t>
            </a:r>
            <a:r>
              <a:rPr lang="en-US" altLang="en-US" sz="2800" dirty="0">
                <a:solidFill>
                  <a:srgbClr val="FF0000"/>
                </a:solidFill>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written specifically to go with this </a:t>
            </a:r>
            <a:r>
              <a:rPr lang="en-US" altLang="zh-CN" sz="2800" dirty="0">
                <a:latin typeface="Times New Roman" panose="02020603050405020304" pitchFamily="18" charset="0"/>
                <a:cs typeface="Times New Roman" panose="02020603050405020304" pitchFamily="18" charset="0"/>
              </a:rPr>
              <a:t>course</a:t>
            </a:r>
            <a:r>
              <a:rPr lang="en-US" altLang="en-US" sz="2800" dirty="0">
                <a:latin typeface="Times New Roman" panose="02020603050405020304" pitchFamily="18" charset="0"/>
                <a:cs typeface="Times New Roman" panose="02020603050405020304" pitchFamily="18" charset="0"/>
              </a:rPr>
              <a:t>. </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5</a:t>
            </a:fld>
            <a:endParaRPr lang="en-US" altLang="en-US" sz="1400"/>
          </a:p>
        </p:txBody>
      </p:sp>
    </p:spTree>
    <p:extLst>
      <p:ext uri="{BB962C8B-B14F-4D97-AF65-F5344CB8AC3E}">
        <p14:creationId xmlns:p14="http://schemas.microsoft.com/office/powerpoint/2010/main" val="317052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 calcmode="lin" valueType="num">
                                      <p:cBhvr additive="base">
                                        <p:cTn id="7" dur="500" fill="hold"/>
                                        <p:tgtEl>
                                          <p:spTgt spid="96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6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6259">
                                            <p:txEl>
                                              <p:pRg st="1" end="1"/>
                                            </p:txEl>
                                          </p:spTgt>
                                        </p:tgtEl>
                                        <p:attrNameLst>
                                          <p:attrName>style.visibility</p:attrName>
                                        </p:attrNameLst>
                                      </p:cBhvr>
                                      <p:to>
                                        <p:strVal val="visible"/>
                                      </p:to>
                                    </p:set>
                                    <p:anim calcmode="lin" valueType="num">
                                      <p:cBhvr additive="base">
                                        <p:cTn id="13" dur="500" fill="hold"/>
                                        <p:tgtEl>
                                          <p:spTgt spid="96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62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6259">
                                            <p:txEl>
                                              <p:pRg st="2" end="2"/>
                                            </p:txEl>
                                          </p:spTgt>
                                        </p:tgtEl>
                                        <p:attrNameLst>
                                          <p:attrName>style.visibility</p:attrName>
                                        </p:attrNameLst>
                                      </p:cBhvr>
                                      <p:to>
                                        <p:strVal val="visible"/>
                                      </p:to>
                                    </p:set>
                                    <p:anim calcmode="lin" valueType="num">
                                      <p:cBhvr additive="base">
                                        <p:cTn id="19" dur="500" fill="hold"/>
                                        <p:tgtEl>
                                          <p:spTgt spid="962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6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6259">
                                            <p:txEl>
                                              <p:pRg st="3" end="3"/>
                                            </p:txEl>
                                          </p:spTgt>
                                        </p:tgtEl>
                                        <p:attrNameLst>
                                          <p:attrName>style.visibility</p:attrName>
                                        </p:attrNameLst>
                                      </p:cBhvr>
                                      <p:to>
                                        <p:strVal val="visible"/>
                                      </p:to>
                                    </p:set>
                                    <p:anim calcmode="lin" valueType="num">
                                      <p:cBhvr additive="base">
                                        <p:cTn id="25" dur="500" fill="hold"/>
                                        <p:tgtEl>
                                          <p:spTgt spid="962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625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4.5 Graphing Future Value</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a:xfrm>
            <a:off x="819695" y="1737360"/>
            <a:ext cx="7543801" cy="3779872"/>
          </a:xfrm>
        </p:spPr>
        <p:txBody>
          <a:bodyPr>
            <a:noAutofit/>
          </a:bodyPr>
          <a:lstStyle/>
          <a:p>
            <a:pPr>
              <a:lnSpc>
                <a:spcPct val="120000"/>
              </a:lnSpc>
              <a:buFont typeface="Wingdings" panose="05000000000000000000" pitchFamily="2" charset="2"/>
              <a:buChar char="Ø"/>
            </a:pPr>
            <a:r>
              <a:rPr lang="en-US" altLang="en-US" sz="2600" dirty="0">
                <a:solidFill>
                  <a:srgbClr val="FF0000"/>
                </a:solidFill>
                <a:latin typeface="Times New Roman" panose="02020603050405020304" pitchFamily="18" charset="0"/>
                <a:cs typeface="Times New Roman" panose="02020603050405020304" pitchFamily="18" charset="0"/>
              </a:rPr>
              <a:t>How to draw a bar for year five with height corresponding to $3221.02?</a:t>
            </a:r>
          </a:p>
          <a:p>
            <a:pPr>
              <a:lnSpc>
                <a:spcPct val="120000"/>
              </a:lnSpc>
              <a:buFont typeface="Wingdings" panose="05000000000000000000" pitchFamily="2" charset="2"/>
              <a:buChar char="Ø"/>
            </a:pPr>
            <a:r>
              <a:rPr lang="en-US" sz="2600" b="0" i="0" u="none" strike="noStrike" baseline="0" dirty="0">
                <a:solidFill>
                  <a:srgbClr val="FF0000"/>
                </a:solidFill>
                <a:latin typeface="Times New Roman" panose="02020603050405020304" pitchFamily="18" charset="0"/>
                <a:cs typeface="Times New Roman" panose="02020603050405020304" pitchFamily="18" charset="0"/>
              </a:rPr>
              <a:t>How should the labels be drawn?</a:t>
            </a:r>
          </a:p>
          <a:p>
            <a:pPr>
              <a:lnSpc>
                <a:spcPct val="120000"/>
              </a:lnSpc>
              <a:buFont typeface="Wingdings" panose="05000000000000000000" pitchFamily="2" charset="2"/>
              <a:buChar char="Ø"/>
            </a:pPr>
            <a:r>
              <a:rPr lang="en-US" altLang="en-US" sz="2600" dirty="0">
                <a:solidFill>
                  <a:srgbClr val="FF0000"/>
                </a:solidFill>
                <a:latin typeface="Times New Roman" panose="02020603050405020304" pitchFamily="18" charset="0"/>
                <a:cs typeface="Times New Roman" panose="02020603050405020304" pitchFamily="18" charset="0"/>
              </a:rPr>
              <a:t>How wide should the bar be?</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50</a:t>
            </a:fld>
            <a:endParaRPr lang="en-US" altLang="en-US" sz="1400"/>
          </a:p>
        </p:txBody>
      </p:sp>
      <p:pic>
        <p:nvPicPr>
          <p:cNvPr id="6" name="图片 5">
            <a:extLst>
              <a:ext uri="{FF2B5EF4-FFF2-40B4-BE49-F238E27FC236}">
                <a16:creationId xmlns:a16="http://schemas.microsoft.com/office/drawing/2014/main" id="{45EE18F0-2D60-4C47-B3B8-91C9D9221F4B}"/>
              </a:ext>
            </a:extLst>
          </p:cNvPr>
          <p:cNvPicPr>
            <a:picLocks noChangeAspect="1"/>
          </p:cNvPicPr>
          <p:nvPr/>
        </p:nvPicPr>
        <p:blipFill>
          <a:blip r:embed="rId2"/>
          <a:stretch>
            <a:fillRect/>
          </a:stretch>
        </p:blipFill>
        <p:spPr>
          <a:xfrm>
            <a:off x="5904792" y="2420888"/>
            <a:ext cx="3041104" cy="2978511"/>
          </a:xfrm>
          <a:prstGeom prst="rect">
            <a:avLst/>
          </a:prstGeom>
        </p:spPr>
      </p:pic>
      <p:sp>
        <p:nvSpPr>
          <p:cNvPr id="7" name="文本框 6">
            <a:extLst>
              <a:ext uri="{FF2B5EF4-FFF2-40B4-BE49-F238E27FC236}">
                <a16:creationId xmlns:a16="http://schemas.microsoft.com/office/drawing/2014/main" id="{393A24C7-4E9C-4941-8252-9EB380924762}"/>
              </a:ext>
            </a:extLst>
          </p:cNvPr>
          <p:cNvSpPr txBox="1"/>
          <p:nvPr/>
        </p:nvSpPr>
        <p:spPr>
          <a:xfrm>
            <a:off x="611560" y="4437112"/>
            <a:ext cx="5040560" cy="1107996"/>
          </a:xfrm>
          <a:prstGeom prst="rect">
            <a:avLst/>
          </a:prstGeom>
          <a:noFill/>
        </p:spPr>
        <p:txBody>
          <a:bodyPr wrap="square">
            <a:spAutoFit/>
          </a:bodyPr>
          <a:lstStyle/>
          <a:p>
            <a:r>
              <a:rPr lang="en-US" sz="2200" dirty="0">
                <a:solidFill>
                  <a:srgbClr val="0070C0"/>
                </a:solidFill>
                <a:latin typeface="Times New Roman" panose="02020603050405020304" pitchFamily="18" charset="0"/>
                <a:cs typeface="Times New Roman" panose="02020603050405020304" pitchFamily="18" charset="0"/>
              </a:rPr>
              <a:t>Use pencil and paper handy to draw some diagrams and scratch out calculations as</a:t>
            </a:r>
          </a:p>
          <a:p>
            <a:r>
              <a:rPr lang="en-US" sz="2200" dirty="0">
                <a:solidFill>
                  <a:srgbClr val="0070C0"/>
                </a:solidFill>
                <a:latin typeface="Times New Roman" panose="02020603050405020304" pitchFamily="18" charset="0"/>
                <a:cs typeface="Times New Roman" panose="02020603050405020304" pitchFamily="18" charset="0"/>
              </a:rPr>
              <a:t>we go along.</a:t>
            </a:r>
          </a:p>
        </p:txBody>
      </p:sp>
    </p:spTree>
    <p:extLst>
      <p:ext uri="{BB962C8B-B14F-4D97-AF65-F5344CB8AC3E}">
        <p14:creationId xmlns:p14="http://schemas.microsoft.com/office/powerpoint/2010/main" val="155180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25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4.5 Graphing Future Value</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51</a:t>
            </a:fld>
            <a:endParaRPr lang="en-US" altLang="en-US" sz="1400"/>
          </a:p>
        </p:txBody>
      </p:sp>
      <p:pic>
        <p:nvPicPr>
          <p:cNvPr id="7" name="图片 6">
            <a:extLst>
              <a:ext uri="{FF2B5EF4-FFF2-40B4-BE49-F238E27FC236}">
                <a16:creationId xmlns:a16="http://schemas.microsoft.com/office/drawing/2014/main" id="{6D8CACB2-2BE3-47D3-A9F7-9D523FA341B2}"/>
              </a:ext>
            </a:extLst>
          </p:cNvPr>
          <p:cNvPicPr>
            <a:picLocks noChangeAspect="1"/>
          </p:cNvPicPr>
          <p:nvPr/>
        </p:nvPicPr>
        <p:blipFill>
          <a:blip r:embed="rId2"/>
          <a:stretch>
            <a:fillRect/>
          </a:stretch>
        </p:blipFill>
        <p:spPr>
          <a:xfrm>
            <a:off x="1022985" y="1916832"/>
            <a:ext cx="7143750" cy="3781425"/>
          </a:xfrm>
          <a:prstGeom prst="rect">
            <a:avLst/>
          </a:prstGeom>
        </p:spPr>
      </p:pic>
    </p:spTree>
    <p:extLst>
      <p:ext uri="{BB962C8B-B14F-4D97-AF65-F5344CB8AC3E}">
        <p14:creationId xmlns:p14="http://schemas.microsoft.com/office/powerpoint/2010/main" val="4036709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4.5 Graphing Future Value</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52</a:t>
            </a:fld>
            <a:endParaRPr lang="en-US" altLang="en-US" sz="1400"/>
          </a:p>
        </p:txBody>
      </p:sp>
      <p:pic>
        <p:nvPicPr>
          <p:cNvPr id="7" name="图片 6">
            <a:extLst>
              <a:ext uri="{FF2B5EF4-FFF2-40B4-BE49-F238E27FC236}">
                <a16:creationId xmlns:a16="http://schemas.microsoft.com/office/drawing/2014/main" id="{6D8CACB2-2BE3-47D3-A9F7-9D523FA341B2}"/>
              </a:ext>
            </a:extLst>
          </p:cNvPr>
          <p:cNvPicPr>
            <a:picLocks noChangeAspect="1"/>
          </p:cNvPicPr>
          <p:nvPr/>
        </p:nvPicPr>
        <p:blipFill>
          <a:blip r:embed="rId2"/>
          <a:stretch>
            <a:fillRect/>
          </a:stretch>
        </p:blipFill>
        <p:spPr>
          <a:xfrm>
            <a:off x="4646088" y="1937798"/>
            <a:ext cx="4577080" cy="3546897"/>
          </a:xfrm>
          <a:prstGeom prst="rect">
            <a:avLst/>
          </a:prstGeom>
        </p:spPr>
      </p:pic>
      <p:sp>
        <p:nvSpPr>
          <p:cNvPr id="6" name="文本框 5">
            <a:extLst>
              <a:ext uri="{FF2B5EF4-FFF2-40B4-BE49-F238E27FC236}">
                <a16:creationId xmlns:a16="http://schemas.microsoft.com/office/drawing/2014/main" id="{6FDEB7AE-332E-40D1-A570-E43FAC7A96FD}"/>
              </a:ext>
            </a:extLst>
          </p:cNvPr>
          <p:cNvSpPr txBox="1"/>
          <p:nvPr/>
        </p:nvSpPr>
        <p:spPr>
          <a:xfrm>
            <a:off x="539552" y="2126198"/>
            <a:ext cx="4577080" cy="3170099"/>
          </a:xfrm>
          <a:prstGeom prst="rect">
            <a:avLst/>
          </a:prstGeom>
          <a:noFill/>
        </p:spPr>
        <p:txBody>
          <a:bodyPr wrap="square">
            <a:spAutoFit/>
          </a:bodyPr>
          <a:lstStyle/>
          <a:p>
            <a:r>
              <a:rPr lang="en-US" sz="2000" dirty="0">
                <a:solidFill>
                  <a:srgbClr val="FF0000"/>
                </a:solidFill>
              </a:rPr>
              <a:t># Create a graphics window with labels on left edge</a:t>
            </a:r>
          </a:p>
          <a:p>
            <a:r>
              <a:rPr lang="en-US" sz="2000" dirty="0">
                <a:solidFill>
                  <a:srgbClr val="0070C0"/>
                </a:solidFill>
              </a:rPr>
              <a:t>    win = GraphWin("Investment Growth Chart",320 ,240)</a:t>
            </a:r>
          </a:p>
          <a:p>
            <a:r>
              <a:rPr lang="en-US" sz="2000" dirty="0">
                <a:solidFill>
                  <a:srgbClr val="0070C0"/>
                </a:solidFill>
              </a:rPr>
              <a:t>    </a:t>
            </a:r>
            <a:r>
              <a:rPr lang="en-US" sz="2000" dirty="0" err="1">
                <a:solidFill>
                  <a:srgbClr val="0070C0"/>
                </a:solidFill>
              </a:rPr>
              <a:t>win.setBackground</a:t>
            </a:r>
            <a:r>
              <a:rPr lang="en-US" sz="2000" dirty="0">
                <a:solidFill>
                  <a:srgbClr val="0070C0"/>
                </a:solidFill>
              </a:rPr>
              <a:t>("white" )</a:t>
            </a:r>
          </a:p>
          <a:p>
            <a:r>
              <a:rPr lang="en-US" sz="2000" dirty="0">
                <a:solidFill>
                  <a:srgbClr val="0070C0"/>
                </a:solidFill>
              </a:rPr>
              <a:t>    Text(Point( 20,230), "0.0K").draw(win)</a:t>
            </a:r>
          </a:p>
          <a:p>
            <a:r>
              <a:rPr lang="en-US" sz="2000" dirty="0">
                <a:solidFill>
                  <a:srgbClr val="0070C0"/>
                </a:solidFill>
              </a:rPr>
              <a:t>    Text(Point( 20,180), "2.5K").draw(win)</a:t>
            </a:r>
          </a:p>
          <a:p>
            <a:r>
              <a:rPr lang="en-US" sz="2000" dirty="0">
                <a:solidFill>
                  <a:srgbClr val="0070C0"/>
                </a:solidFill>
              </a:rPr>
              <a:t>    Text(Point( 20,130),"5.0K").draw(win)</a:t>
            </a:r>
          </a:p>
          <a:p>
            <a:r>
              <a:rPr lang="en-US" sz="2000" dirty="0">
                <a:solidFill>
                  <a:srgbClr val="0070C0"/>
                </a:solidFill>
              </a:rPr>
              <a:t>    Text(Point( 20,80), "7.5K").draw(win)</a:t>
            </a:r>
          </a:p>
          <a:p>
            <a:r>
              <a:rPr lang="en-US" sz="2000" dirty="0">
                <a:solidFill>
                  <a:srgbClr val="0070C0"/>
                </a:solidFill>
              </a:rPr>
              <a:t>    Text(Point( 20,30), "10.0K").draw(win)</a:t>
            </a:r>
          </a:p>
        </p:txBody>
      </p:sp>
    </p:spTree>
    <p:extLst>
      <p:ext uri="{BB962C8B-B14F-4D97-AF65-F5344CB8AC3E}">
        <p14:creationId xmlns:p14="http://schemas.microsoft.com/office/powerpoint/2010/main" val="261588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4.5 Graphing Future Value</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53</a:t>
            </a:fld>
            <a:endParaRPr lang="en-US" altLang="en-US" sz="1400"/>
          </a:p>
        </p:txBody>
      </p:sp>
      <p:pic>
        <p:nvPicPr>
          <p:cNvPr id="7" name="图片 6">
            <a:extLst>
              <a:ext uri="{FF2B5EF4-FFF2-40B4-BE49-F238E27FC236}">
                <a16:creationId xmlns:a16="http://schemas.microsoft.com/office/drawing/2014/main" id="{6D8CACB2-2BE3-47D3-A9F7-9D523FA341B2}"/>
              </a:ext>
            </a:extLst>
          </p:cNvPr>
          <p:cNvPicPr>
            <a:picLocks noChangeAspect="1"/>
          </p:cNvPicPr>
          <p:nvPr/>
        </p:nvPicPr>
        <p:blipFill>
          <a:blip r:embed="rId2"/>
          <a:stretch>
            <a:fillRect/>
          </a:stretch>
        </p:blipFill>
        <p:spPr>
          <a:xfrm>
            <a:off x="4646088" y="1937798"/>
            <a:ext cx="4577080" cy="3546897"/>
          </a:xfrm>
          <a:prstGeom prst="rect">
            <a:avLst/>
          </a:prstGeom>
        </p:spPr>
      </p:pic>
      <p:sp>
        <p:nvSpPr>
          <p:cNvPr id="8" name="文本框 7">
            <a:extLst>
              <a:ext uri="{FF2B5EF4-FFF2-40B4-BE49-F238E27FC236}">
                <a16:creationId xmlns:a16="http://schemas.microsoft.com/office/drawing/2014/main" id="{95DC4EE0-2BD1-458D-85A4-DDBE5C71E6B2}"/>
              </a:ext>
            </a:extLst>
          </p:cNvPr>
          <p:cNvSpPr txBox="1"/>
          <p:nvPr/>
        </p:nvSpPr>
        <p:spPr>
          <a:xfrm>
            <a:off x="683568" y="2413337"/>
            <a:ext cx="4248472" cy="2246769"/>
          </a:xfrm>
          <a:prstGeom prst="rect">
            <a:avLst/>
          </a:prstGeom>
          <a:noFill/>
        </p:spPr>
        <p:txBody>
          <a:bodyPr wrap="square">
            <a:spAutoFit/>
          </a:bodyPr>
          <a:lstStyle/>
          <a:p>
            <a:r>
              <a:rPr lang="en-US" sz="2000" dirty="0">
                <a:solidFill>
                  <a:srgbClr val="FF0000"/>
                </a:solidFill>
              </a:rPr>
              <a:t># Draw bar for initial principal</a:t>
            </a:r>
          </a:p>
          <a:p>
            <a:r>
              <a:rPr lang="en-US" sz="2000" dirty="0">
                <a:solidFill>
                  <a:srgbClr val="0070C0"/>
                </a:solidFill>
              </a:rPr>
              <a:t>    height=principal * 0.02</a:t>
            </a:r>
          </a:p>
          <a:p>
            <a:r>
              <a:rPr lang="en-US" sz="2000" dirty="0">
                <a:solidFill>
                  <a:srgbClr val="0070C0"/>
                </a:solidFill>
              </a:rPr>
              <a:t>    bar=Rectangle (Point(40,230) , Point(65,230-height))</a:t>
            </a:r>
          </a:p>
          <a:p>
            <a:r>
              <a:rPr lang="en-US" sz="2000" dirty="0">
                <a:solidFill>
                  <a:srgbClr val="0070C0"/>
                </a:solidFill>
              </a:rPr>
              <a:t>    </a:t>
            </a:r>
            <a:r>
              <a:rPr lang="en-US" sz="2000" dirty="0" err="1">
                <a:solidFill>
                  <a:srgbClr val="0070C0"/>
                </a:solidFill>
              </a:rPr>
              <a:t>bar.setFill</a:t>
            </a:r>
            <a:r>
              <a:rPr lang="en-US" sz="2000" dirty="0">
                <a:solidFill>
                  <a:srgbClr val="0070C0"/>
                </a:solidFill>
              </a:rPr>
              <a:t> ("green")</a:t>
            </a:r>
          </a:p>
          <a:p>
            <a:r>
              <a:rPr lang="en-US" sz="2000" dirty="0">
                <a:solidFill>
                  <a:srgbClr val="0070C0"/>
                </a:solidFill>
              </a:rPr>
              <a:t>    </a:t>
            </a:r>
            <a:r>
              <a:rPr lang="en-US" sz="2000" dirty="0" err="1">
                <a:solidFill>
                  <a:srgbClr val="0070C0"/>
                </a:solidFill>
              </a:rPr>
              <a:t>bar.setWidth</a:t>
            </a:r>
            <a:r>
              <a:rPr lang="en-US" sz="2000" dirty="0">
                <a:solidFill>
                  <a:srgbClr val="0070C0"/>
                </a:solidFill>
              </a:rPr>
              <a:t>(2)</a:t>
            </a:r>
          </a:p>
          <a:p>
            <a:r>
              <a:rPr lang="en-US" sz="2000" dirty="0">
                <a:solidFill>
                  <a:srgbClr val="0070C0"/>
                </a:solidFill>
              </a:rPr>
              <a:t>    </a:t>
            </a:r>
            <a:r>
              <a:rPr lang="en-US" sz="2000" dirty="0" err="1">
                <a:solidFill>
                  <a:srgbClr val="0070C0"/>
                </a:solidFill>
              </a:rPr>
              <a:t>bar.draw</a:t>
            </a:r>
            <a:r>
              <a:rPr lang="en-US" sz="2000" dirty="0">
                <a:solidFill>
                  <a:srgbClr val="0070C0"/>
                </a:solidFill>
              </a:rPr>
              <a:t>(win)</a:t>
            </a:r>
          </a:p>
        </p:txBody>
      </p:sp>
    </p:spTree>
    <p:extLst>
      <p:ext uri="{BB962C8B-B14F-4D97-AF65-F5344CB8AC3E}">
        <p14:creationId xmlns:p14="http://schemas.microsoft.com/office/powerpoint/2010/main" val="24188223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4.5 Graphing Future Value</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54</a:t>
            </a:fld>
            <a:endParaRPr lang="en-US" altLang="en-US" sz="1400"/>
          </a:p>
        </p:txBody>
      </p:sp>
      <p:pic>
        <p:nvPicPr>
          <p:cNvPr id="7" name="图片 6">
            <a:extLst>
              <a:ext uri="{FF2B5EF4-FFF2-40B4-BE49-F238E27FC236}">
                <a16:creationId xmlns:a16="http://schemas.microsoft.com/office/drawing/2014/main" id="{6D8CACB2-2BE3-47D3-A9F7-9D523FA341B2}"/>
              </a:ext>
            </a:extLst>
          </p:cNvPr>
          <p:cNvPicPr>
            <a:picLocks noChangeAspect="1"/>
          </p:cNvPicPr>
          <p:nvPr/>
        </p:nvPicPr>
        <p:blipFill>
          <a:blip r:embed="rId2"/>
          <a:stretch>
            <a:fillRect/>
          </a:stretch>
        </p:blipFill>
        <p:spPr>
          <a:xfrm>
            <a:off x="4646088" y="1937798"/>
            <a:ext cx="4577080" cy="3546897"/>
          </a:xfrm>
          <a:prstGeom prst="rect">
            <a:avLst/>
          </a:prstGeom>
        </p:spPr>
      </p:pic>
      <p:sp>
        <p:nvSpPr>
          <p:cNvPr id="8" name="文本框 7">
            <a:extLst>
              <a:ext uri="{FF2B5EF4-FFF2-40B4-BE49-F238E27FC236}">
                <a16:creationId xmlns:a16="http://schemas.microsoft.com/office/drawing/2014/main" id="{2207CF25-F315-43D6-BFF7-58D65A4FB0FB}"/>
              </a:ext>
            </a:extLst>
          </p:cNvPr>
          <p:cNvSpPr txBox="1"/>
          <p:nvPr/>
        </p:nvSpPr>
        <p:spPr>
          <a:xfrm>
            <a:off x="611560" y="1994125"/>
            <a:ext cx="4612640" cy="3785652"/>
          </a:xfrm>
          <a:prstGeom prst="rect">
            <a:avLst/>
          </a:prstGeom>
          <a:noFill/>
        </p:spPr>
        <p:txBody>
          <a:bodyPr wrap="square">
            <a:spAutoFit/>
          </a:bodyPr>
          <a:lstStyle/>
          <a:p>
            <a:r>
              <a:rPr lang="en-US" sz="2000" dirty="0">
                <a:solidFill>
                  <a:srgbClr val="FF0000"/>
                </a:solidFill>
              </a:rPr>
              <a:t> # Draw bars for successive years</a:t>
            </a:r>
          </a:p>
          <a:p>
            <a:r>
              <a:rPr lang="en-US" sz="2000" dirty="0">
                <a:solidFill>
                  <a:srgbClr val="0070C0"/>
                </a:solidFill>
              </a:rPr>
              <a:t>    for year in range (1 ,11):</a:t>
            </a:r>
          </a:p>
          <a:p>
            <a:r>
              <a:rPr lang="en-US" sz="2000" dirty="0">
                <a:solidFill>
                  <a:srgbClr val="0070C0"/>
                </a:solidFill>
              </a:rPr>
              <a:t>        # calculate value f or the next year</a:t>
            </a:r>
          </a:p>
          <a:p>
            <a:r>
              <a:rPr lang="en-US" sz="2000" dirty="0">
                <a:solidFill>
                  <a:srgbClr val="0070C0"/>
                </a:solidFill>
              </a:rPr>
              <a:t>        principal = principal*(1+ </a:t>
            </a:r>
            <a:r>
              <a:rPr lang="en-US" sz="2000" dirty="0" err="1">
                <a:solidFill>
                  <a:srgbClr val="0070C0"/>
                </a:solidFill>
              </a:rPr>
              <a:t>apr</a:t>
            </a:r>
            <a:r>
              <a:rPr lang="en-US" sz="2000" dirty="0">
                <a:solidFill>
                  <a:srgbClr val="0070C0"/>
                </a:solidFill>
              </a:rPr>
              <a:t>)</a:t>
            </a:r>
          </a:p>
          <a:p>
            <a:r>
              <a:rPr lang="en-US" sz="2000" dirty="0">
                <a:solidFill>
                  <a:srgbClr val="0070C0"/>
                </a:solidFill>
              </a:rPr>
              <a:t>        # draw bar for this value</a:t>
            </a:r>
          </a:p>
          <a:p>
            <a:r>
              <a:rPr lang="en-US" sz="2000" dirty="0">
                <a:solidFill>
                  <a:srgbClr val="0070C0"/>
                </a:solidFill>
              </a:rPr>
              <a:t>        </a:t>
            </a:r>
            <a:r>
              <a:rPr lang="en-US" sz="2000" dirty="0" err="1">
                <a:solidFill>
                  <a:srgbClr val="0070C0"/>
                </a:solidFill>
              </a:rPr>
              <a:t>xll</a:t>
            </a:r>
            <a:r>
              <a:rPr lang="en-US" sz="2000" dirty="0">
                <a:solidFill>
                  <a:srgbClr val="0070C0"/>
                </a:solidFill>
              </a:rPr>
              <a:t>=year*25+40</a:t>
            </a:r>
          </a:p>
          <a:p>
            <a:r>
              <a:rPr lang="en-US" sz="2000" dirty="0">
                <a:solidFill>
                  <a:srgbClr val="0070C0"/>
                </a:solidFill>
              </a:rPr>
              <a:t>        height=principal* 0.02</a:t>
            </a:r>
          </a:p>
          <a:p>
            <a:r>
              <a:rPr lang="en-US" sz="2000" dirty="0">
                <a:solidFill>
                  <a:srgbClr val="0070C0"/>
                </a:solidFill>
              </a:rPr>
              <a:t>        bar= Rectangle (Point(xll,230), Point(xll+25,230-height))</a:t>
            </a:r>
          </a:p>
          <a:p>
            <a:r>
              <a:rPr lang="en-US" sz="2000" dirty="0">
                <a:solidFill>
                  <a:srgbClr val="0070C0"/>
                </a:solidFill>
              </a:rPr>
              <a:t>        </a:t>
            </a:r>
            <a:r>
              <a:rPr lang="en-US" sz="2000" dirty="0" err="1">
                <a:solidFill>
                  <a:srgbClr val="0070C0"/>
                </a:solidFill>
              </a:rPr>
              <a:t>bar.setFill</a:t>
            </a:r>
            <a:r>
              <a:rPr lang="en-US" sz="2000" dirty="0">
                <a:solidFill>
                  <a:srgbClr val="0070C0"/>
                </a:solidFill>
              </a:rPr>
              <a:t>("green")</a:t>
            </a:r>
          </a:p>
          <a:p>
            <a:r>
              <a:rPr lang="en-US" sz="2000" dirty="0">
                <a:solidFill>
                  <a:srgbClr val="0070C0"/>
                </a:solidFill>
              </a:rPr>
              <a:t>        </a:t>
            </a:r>
            <a:r>
              <a:rPr lang="en-US" sz="2000" dirty="0" err="1">
                <a:solidFill>
                  <a:srgbClr val="0070C0"/>
                </a:solidFill>
              </a:rPr>
              <a:t>bar.setWidth</a:t>
            </a:r>
            <a:r>
              <a:rPr lang="en-US" sz="2000" dirty="0">
                <a:solidFill>
                  <a:srgbClr val="0070C0"/>
                </a:solidFill>
              </a:rPr>
              <a:t>(2)</a:t>
            </a:r>
          </a:p>
          <a:p>
            <a:r>
              <a:rPr lang="en-US" sz="2000" dirty="0">
                <a:solidFill>
                  <a:srgbClr val="0070C0"/>
                </a:solidFill>
              </a:rPr>
              <a:t>        </a:t>
            </a:r>
            <a:r>
              <a:rPr lang="en-US" sz="2000" dirty="0" err="1">
                <a:solidFill>
                  <a:srgbClr val="0070C0"/>
                </a:solidFill>
              </a:rPr>
              <a:t>bar.draw</a:t>
            </a:r>
            <a:r>
              <a:rPr lang="en-US" sz="2000" dirty="0">
                <a:solidFill>
                  <a:srgbClr val="0070C0"/>
                </a:solidFill>
              </a:rPr>
              <a:t>(win)</a:t>
            </a:r>
          </a:p>
        </p:txBody>
      </p:sp>
    </p:spTree>
    <p:extLst>
      <p:ext uri="{BB962C8B-B14F-4D97-AF65-F5344CB8AC3E}">
        <p14:creationId xmlns:p14="http://schemas.microsoft.com/office/powerpoint/2010/main" val="274055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4.5 Graphing Future Value</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55</a:t>
            </a:fld>
            <a:endParaRPr lang="en-US" altLang="en-US" sz="1400"/>
          </a:p>
        </p:txBody>
      </p:sp>
      <p:pic>
        <p:nvPicPr>
          <p:cNvPr id="3" name="图片 2">
            <a:extLst>
              <a:ext uri="{FF2B5EF4-FFF2-40B4-BE49-F238E27FC236}">
                <a16:creationId xmlns:a16="http://schemas.microsoft.com/office/drawing/2014/main" id="{F006FF5D-9B5F-4AE4-8CAA-313E3695C48F}"/>
              </a:ext>
            </a:extLst>
          </p:cNvPr>
          <p:cNvPicPr>
            <a:picLocks noChangeAspect="1"/>
          </p:cNvPicPr>
          <p:nvPr/>
        </p:nvPicPr>
        <p:blipFill>
          <a:blip r:embed="rId2"/>
          <a:stretch>
            <a:fillRect/>
          </a:stretch>
        </p:blipFill>
        <p:spPr>
          <a:xfrm>
            <a:off x="1835696" y="1988840"/>
            <a:ext cx="4619625" cy="3857625"/>
          </a:xfrm>
          <a:prstGeom prst="rect">
            <a:avLst/>
          </a:prstGeom>
        </p:spPr>
      </p:pic>
    </p:spTree>
    <p:extLst>
      <p:ext uri="{BB962C8B-B14F-4D97-AF65-F5344CB8AC3E}">
        <p14:creationId xmlns:p14="http://schemas.microsoft.com/office/powerpoint/2010/main" val="27039987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4.6 Choosing Coordinates</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56</a:t>
            </a:fld>
            <a:endParaRPr lang="en-US" altLang="en-US" sz="1400"/>
          </a:p>
        </p:txBody>
      </p:sp>
      <p:sp>
        <p:nvSpPr>
          <p:cNvPr id="6" name="文本框 5">
            <a:extLst>
              <a:ext uri="{FF2B5EF4-FFF2-40B4-BE49-F238E27FC236}">
                <a16:creationId xmlns:a16="http://schemas.microsoft.com/office/drawing/2014/main" id="{5365DB20-F3E7-44C2-BC8F-052ECAA735D5}"/>
              </a:ext>
            </a:extLst>
          </p:cNvPr>
          <p:cNvSpPr txBox="1"/>
          <p:nvPr/>
        </p:nvSpPr>
        <p:spPr>
          <a:xfrm>
            <a:off x="814080" y="1844824"/>
            <a:ext cx="7709480" cy="2963055"/>
          </a:xfrm>
          <a:prstGeom prst="rect">
            <a:avLst/>
          </a:prstGeom>
          <a:noFill/>
        </p:spPr>
        <p:txBody>
          <a:bodyPr wrap="square">
            <a:spAutoFit/>
          </a:bodyPr>
          <a:lstStyle/>
          <a:p>
            <a:pPr marL="91440" indent="-91440" defTabSz="914400">
              <a:lnSpc>
                <a:spcPct val="120000"/>
              </a:lnSpc>
              <a:spcBef>
                <a:spcPts val="1200"/>
              </a:spcBef>
              <a:spcAft>
                <a:spcPts val="200"/>
              </a:spcAft>
              <a:buClr>
                <a:schemeClr val="accent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Most graphics programming problems require some sort of a coordinate transformation to change values from a real-world problem into the window coordinates that get mapped onto the computer screen.</a:t>
            </a:r>
          </a:p>
          <a:p>
            <a:pPr marL="91440" indent="-91440" defTabSz="914400">
              <a:lnSpc>
                <a:spcPct val="120000"/>
              </a:lnSpc>
              <a:spcBef>
                <a:spcPts val="1200"/>
              </a:spcBef>
              <a:spcAft>
                <a:spcPts val="200"/>
              </a:spcAft>
              <a:buClr>
                <a:schemeClr val="accent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Coordinate transformation is an integral </a:t>
            </a:r>
            <a:r>
              <a:rPr lang="en-US" sz="2600" dirty="0">
                <a:latin typeface="Times New Roman" panose="02020603050405020304" pitchFamily="18" charset="0"/>
                <a:cs typeface="Times New Roman" panose="02020603050405020304" pitchFamily="18" charset="0"/>
              </a:rPr>
              <a:t>and well-studied component of computer graphics.</a:t>
            </a:r>
          </a:p>
        </p:txBody>
      </p:sp>
    </p:spTree>
    <p:extLst>
      <p:ext uri="{BB962C8B-B14F-4D97-AF65-F5344CB8AC3E}">
        <p14:creationId xmlns:p14="http://schemas.microsoft.com/office/powerpoint/2010/main" val="87066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4.6 Choosing Coordinates</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57</a:t>
            </a:fld>
            <a:endParaRPr lang="en-US" altLang="en-US" sz="1400"/>
          </a:p>
        </p:txBody>
      </p:sp>
      <p:sp>
        <p:nvSpPr>
          <p:cNvPr id="6" name="文本框 5">
            <a:extLst>
              <a:ext uri="{FF2B5EF4-FFF2-40B4-BE49-F238E27FC236}">
                <a16:creationId xmlns:a16="http://schemas.microsoft.com/office/drawing/2014/main" id="{5365DB20-F3E7-44C2-BC8F-052ECAA735D5}"/>
              </a:ext>
            </a:extLst>
          </p:cNvPr>
          <p:cNvSpPr txBox="1"/>
          <p:nvPr/>
        </p:nvSpPr>
        <p:spPr>
          <a:xfrm>
            <a:off x="814080" y="1844824"/>
            <a:ext cx="7709480" cy="2092881"/>
          </a:xfrm>
          <a:prstGeom prst="rect">
            <a:avLst/>
          </a:prstGeom>
          <a:noFill/>
        </p:spPr>
        <p:txBody>
          <a:bodyPr wrap="square">
            <a:spAutoFit/>
          </a:bodyPr>
          <a:lstStyle/>
          <a:p>
            <a:r>
              <a:rPr lang="en-US" sz="2600" dirty="0">
                <a:solidFill>
                  <a:srgbClr val="FF0000"/>
                </a:solidFill>
                <a:latin typeface="Times New Roman" panose="02020603050405020304" pitchFamily="18" charset="0"/>
                <a:cs typeface="Times New Roman" panose="02020603050405020304" pitchFamily="18" charset="0"/>
              </a:rPr>
              <a:t>Example: Set coordinates to go from (0 , 0) in the lower left to (3 , 3) in the upper right .  </a:t>
            </a:r>
          </a:p>
          <a:p>
            <a:endParaRPr lang="en-US" sz="2600" dirty="0">
              <a:solidFill>
                <a:srgbClr val="FF0000"/>
              </a:solidFill>
              <a:latin typeface="Times New Roman" panose="02020603050405020304" pitchFamily="18" charset="0"/>
              <a:cs typeface="Times New Roman" panose="02020603050405020304" pitchFamily="18" charset="0"/>
            </a:endParaRPr>
          </a:p>
          <a:p>
            <a:r>
              <a:rPr lang="en-US" sz="2600" dirty="0">
                <a:solidFill>
                  <a:srgbClr val="0070C0"/>
                </a:solidFill>
                <a:latin typeface="Fd34034-Identity-H"/>
              </a:rPr>
              <a:t>Win() gives us a </a:t>
            </a:r>
            <a:r>
              <a:rPr lang="en-US" sz="2600" b="0" i="0" u="none" strike="noStrike" baseline="0" dirty="0">
                <a:solidFill>
                  <a:srgbClr val="0070C0"/>
                </a:solidFill>
                <a:latin typeface="Fd34034-Identity-H"/>
              </a:rPr>
              <a:t>default 200 x 200 window</a:t>
            </a:r>
            <a:endParaRPr lang="en-US" sz="2600" dirty="0">
              <a:solidFill>
                <a:srgbClr val="0070C0"/>
              </a:solidFill>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A8CFFD3D-340E-4CA7-86FA-9256C5D561AC}"/>
              </a:ext>
            </a:extLst>
          </p:cNvPr>
          <p:cNvSpPr txBox="1"/>
          <p:nvPr/>
        </p:nvSpPr>
        <p:spPr>
          <a:xfrm>
            <a:off x="799976" y="3722002"/>
            <a:ext cx="6292304" cy="892552"/>
          </a:xfrm>
          <a:prstGeom prst="rect">
            <a:avLst/>
          </a:prstGeom>
          <a:noFill/>
        </p:spPr>
        <p:txBody>
          <a:bodyPr wrap="square">
            <a:spAutoFit/>
          </a:bodyPr>
          <a:lstStyle/>
          <a:p>
            <a:r>
              <a:rPr lang="en-US" sz="2600" dirty="0">
                <a:solidFill>
                  <a:srgbClr val="0070C0"/>
                </a:solidFill>
              </a:rPr>
              <a:t>&gt;&gt;&gt; win=GraphWin("Change coordinate")</a:t>
            </a:r>
          </a:p>
          <a:p>
            <a:r>
              <a:rPr lang="en-US" sz="2600" dirty="0">
                <a:solidFill>
                  <a:srgbClr val="0070C0"/>
                </a:solidFill>
              </a:rPr>
              <a:t>&gt;&gt;&gt; </a:t>
            </a:r>
            <a:r>
              <a:rPr lang="en-US" sz="2600" dirty="0" err="1">
                <a:solidFill>
                  <a:srgbClr val="0070C0"/>
                </a:solidFill>
              </a:rPr>
              <a:t>win.setCoords</a:t>
            </a:r>
            <a:r>
              <a:rPr lang="en-US" sz="2600" dirty="0">
                <a:solidFill>
                  <a:srgbClr val="0070C0"/>
                </a:solidFill>
              </a:rPr>
              <a:t>(0,0,3,3)</a:t>
            </a:r>
          </a:p>
        </p:txBody>
      </p:sp>
      <p:pic>
        <p:nvPicPr>
          <p:cNvPr id="4" name="图片 3">
            <a:extLst>
              <a:ext uri="{FF2B5EF4-FFF2-40B4-BE49-F238E27FC236}">
                <a16:creationId xmlns:a16="http://schemas.microsoft.com/office/drawing/2014/main" id="{BD48384F-55F0-456C-88E2-10757CE9B3C1}"/>
              </a:ext>
            </a:extLst>
          </p:cNvPr>
          <p:cNvPicPr>
            <a:picLocks noChangeAspect="1"/>
          </p:cNvPicPr>
          <p:nvPr/>
        </p:nvPicPr>
        <p:blipFill>
          <a:blip r:embed="rId2"/>
          <a:stretch>
            <a:fillRect/>
          </a:stretch>
        </p:blipFill>
        <p:spPr>
          <a:xfrm>
            <a:off x="5542338" y="2643049"/>
            <a:ext cx="2867025" cy="3295650"/>
          </a:xfrm>
          <a:prstGeom prst="rect">
            <a:avLst/>
          </a:prstGeom>
        </p:spPr>
      </p:pic>
    </p:spTree>
    <p:extLst>
      <p:ext uri="{BB962C8B-B14F-4D97-AF65-F5344CB8AC3E}">
        <p14:creationId xmlns:p14="http://schemas.microsoft.com/office/powerpoint/2010/main" val="109033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4.6 Choosing Coordinates</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58</a:t>
            </a:fld>
            <a:endParaRPr lang="en-US" altLang="en-US" sz="1400"/>
          </a:p>
        </p:txBody>
      </p:sp>
      <p:sp>
        <p:nvSpPr>
          <p:cNvPr id="6" name="文本框 5">
            <a:extLst>
              <a:ext uri="{FF2B5EF4-FFF2-40B4-BE49-F238E27FC236}">
                <a16:creationId xmlns:a16="http://schemas.microsoft.com/office/drawing/2014/main" id="{5365DB20-F3E7-44C2-BC8F-052ECAA735D5}"/>
              </a:ext>
            </a:extLst>
          </p:cNvPr>
          <p:cNvSpPr txBox="1"/>
          <p:nvPr/>
        </p:nvSpPr>
        <p:spPr>
          <a:xfrm>
            <a:off x="814080" y="1844824"/>
            <a:ext cx="7709480" cy="2893100"/>
          </a:xfrm>
          <a:prstGeom prst="rect">
            <a:avLst/>
          </a:prstGeom>
          <a:noFill/>
        </p:spPr>
        <p:txBody>
          <a:bodyPr wrap="square">
            <a:spAutoFit/>
          </a:bodyPr>
          <a:lstStyle/>
          <a:p>
            <a:r>
              <a:rPr lang="en-US" sz="2600" dirty="0">
                <a:solidFill>
                  <a:srgbClr val="FF0000"/>
                </a:solidFill>
                <a:latin typeface="Times New Roman" panose="02020603050405020304" pitchFamily="18" charset="0"/>
                <a:cs typeface="Times New Roman" panose="02020603050405020304" pitchFamily="18" charset="0"/>
              </a:rPr>
              <a:t>Example: Set coordinates to go from (0 , 0) in the lower left to (3 , 3) in the upper right .  </a:t>
            </a:r>
          </a:p>
          <a:p>
            <a:r>
              <a:rPr lang="en-US" sz="2600" dirty="0">
                <a:solidFill>
                  <a:srgbClr val="FF0000"/>
                </a:solidFill>
                <a:latin typeface="Times New Roman" panose="02020603050405020304" pitchFamily="18" charset="0"/>
                <a:cs typeface="Times New Roman" panose="02020603050405020304" pitchFamily="18" charset="0"/>
              </a:rPr>
              <a:t>Add the x axis and y axis in this window.</a:t>
            </a:r>
          </a:p>
          <a:p>
            <a:endParaRPr lang="en-US" sz="2600" dirty="0">
              <a:solidFill>
                <a:srgbClr val="FF0000"/>
              </a:solidFill>
              <a:latin typeface="Times New Roman" panose="02020603050405020304" pitchFamily="18" charset="0"/>
              <a:cs typeface="Times New Roman" panose="02020603050405020304" pitchFamily="18" charset="0"/>
            </a:endParaRPr>
          </a:p>
          <a:p>
            <a:r>
              <a:rPr lang="en-US" sz="2600" dirty="0">
                <a:solidFill>
                  <a:srgbClr val="0070C0"/>
                </a:solidFill>
                <a:latin typeface="Fd34034-Identity-H"/>
              </a:rPr>
              <a:t>X axis is line through (0,0) and (0,3)</a:t>
            </a:r>
          </a:p>
          <a:p>
            <a:r>
              <a:rPr lang="en-US" sz="2600" dirty="0">
                <a:solidFill>
                  <a:srgbClr val="0070C0"/>
                </a:solidFill>
                <a:latin typeface="Fd34034-Identity-H"/>
                <a:cs typeface="Times New Roman" panose="02020603050405020304" pitchFamily="18" charset="0"/>
              </a:rPr>
              <a:t>Y axis is a line go through (0,0) and (3,0)</a:t>
            </a:r>
            <a:endParaRPr lang="en-US" sz="2600" dirty="0">
              <a:solidFill>
                <a:srgbClr val="0070C0"/>
              </a:solidFill>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C1C65EF4-29C6-44C4-B0D4-7FA98189EBDB}"/>
              </a:ext>
            </a:extLst>
          </p:cNvPr>
          <p:cNvPicPr>
            <a:picLocks noChangeAspect="1"/>
          </p:cNvPicPr>
          <p:nvPr/>
        </p:nvPicPr>
        <p:blipFill>
          <a:blip r:embed="rId2"/>
          <a:stretch>
            <a:fillRect/>
          </a:stretch>
        </p:blipFill>
        <p:spPr>
          <a:xfrm>
            <a:off x="6084168" y="2708920"/>
            <a:ext cx="2914650" cy="3333750"/>
          </a:xfrm>
          <a:prstGeom prst="rect">
            <a:avLst/>
          </a:prstGeom>
        </p:spPr>
      </p:pic>
      <p:sp>
        <p:nvSpPr>
          <p:cNvPr id="10" name="文本框 9">
            <a:extLst>
              <a:ext uri="{FF2B5EF4-FFF2-40B4-BE49-F238E27FC236}">
                <a16:creationId xmlns:a16="http://schemas.microsoft.com/office/drawing/2014/main" id="{6A1C9632-E602-41DE-8925-1691A208BDAE}"/>
              </a:ext>
            </a:extLst>
          </p:cNvPr>
          <p:cNvSpPr txBox="1"/>
          <p:nvPr/>
        </p:nvSpPr>
        <p:spPr>
          <a:xfrm>
            <a:off x="755576" y="4328468"/>
            <a:ext cx="5141366" cy="2123658"/>
          </a:xfrm>
          <a:prstGeom prst="rect">
            <a:avLst/>
          </a:prstGeom>
          <a:noFill/>
        </p:spPr>
        <p:txBody>
          <a:bodyPr wrap="square">
            <a:spAutoFit/>
          </a:bodyPr>
          <a:lstStyle/>
          <a:p>
            <a:r>
              <a:rPr lang="en-US" sz="2200" dirty="0">
                <a:solidFill>
                  <a:srgbClr val="0070C0"/>
                </a:solidFill>
              </a:rPr>
              <a:t>&gt;&gt;&gt; xl=Line(Point(0,0), Point(0,3))</a:t>
            </a:r>
          </a:p>
          <a:p>
            <a:r>
              <a:rPr lang="en-US" sz="2200" dirty="0">
                <a:solidFill>
                  <a:srgbClr val="0070C0"/>
                </a:solidFill>
              </a:rPr>
              <a:t>&gt;&gt;&gt; </a:t>
            </a:r>
            <a:r>
              <a:rPr lang="en-US" sz="2200" dirty="0" err="1">
                <a:solidFill>
                  <a:srgbClr val="0070C0"/>
                </a:solidFill>
              </a:rPr>
              <a:t>xl.draw</a:t>
            </a:r>
            <a:r>
              <a:rPr lang="en-US" sz="2200" dirty="0">
                <a:solidFill>
                  <a:srgbClr val="0070C0"/>
                </a:solidFill>
              </a:rPr>
              <a:t>(win)</a:t>
            </a:r>
          </a:p>
          <a:p>
            <a:r>
              <a:rPr lang="en-US" sz="2200" dirty="0">
                <a:solidFill>
                  <a:srgbClr val="0070C0"/>
                </a:solidFill>
              </a:rPr>
              <a:t>&gt;&gt;&gt; </a:t>
            </a:r>
            <a:r>
              <a:rPr lang="en-US" sz="2200" dirty="0" err="1">
                <a:solidFill>
                  <a:srgbClr val="0070C0"/>
                </a:solidFill>
              </a:rPr>
              <a:t>xl.setFill</a:t>
            </a:r>
            <a:r>
              <a:rPr lang="en-US" sz="2200" dirty="0">
                <a:solidFill>
                  <a:srgbClr val="0070C0"/>
                </a:solidFill>
              </a:rPr>
              <a:t>("red")</a:t>
            </a:r>
          </a:p>
          <a:p>
            <a:r>
              <a:rPr lang="en-US" sz="2200" dirty="0">
                <a:solidFill>
                  <a:srgbClr val="0070C0"/>
                </a:solidFill>
              </a:rPr>
              <a:t>&gt;&gt;&gt; </a:t>
            </a:r>
            <a:r>
              <a:rPr lang="en-US" sz="2200" dirty="0" err="1">
                <a:solidFill>
                  <a:srgbClr val="0070C0"/>
                </a:solidFill>
              </a:rPr>
              <a:t>yl</a:t>
            </a:r>
            <a:r>
              <a:rPr lang="en-US" sz="2200" dirty="0">
                <a:solidFill>
                  <a:srgbClr val="0070C0"/>
                </a:solidFill>
              </a:rPr>
              <a:t>=Line(Point(0,0),Point(3,0))</a:t>
            </a:r>
          </a:p>
          <a:p>
            <a:r>
              <a:rPr lang="en-US" sz="2200" dirty="0">
                <a:solidFill>
                  <a:srgbClr val="0070C0"/>
                </a:solidFill>
              </a:rPr>
              <a:t>&gt;&gt;&gt; </a:t>
            </a:r>
            <a:r>
              <a:rPr lang="en-US" sz="2200" dirty="0" err="1">
                <a:solidFill>
                  <a:srgbClr val="0070C0"/>
                </a:solidFill>
              </a:rPr>
              <a:t>yl.draw</a:t>
            </a:r>
            <a:r>
              <a:rPr lang="en-US" sz="2200" dirty="0">
                <a:solidFill>
                  <a:srgbClr val="0070C0"/>
                </a:solidFill>
              </a:rPr>
              <a:t>(win)</a:t>
            </a:r>
          </a:p>
          <a:p>
            <a:r>
              <a:rPr lang="en-US" sz="2200" dirty="0">
                <a:solidFill>
                  <a:srgbClr val="0070C0"/>
                </a:solidFill>
              </a:rPr>
              <a:t>&gt;&gt;&gt; </a:t>
            </a:r>
            <a:r>
              <a:rPr lang="en-US" sz="2200" dirty="0" err="1">
                <a:solidFill>
                  <a:srgbClr val="0070C0"/>
                </a:solidFill>
              </a:rPr>
              <a:t>yl.setFill</a:t>
            </a:r>
            <a:r>
              <a:rPr lang="en-US" sz="2200" dirty="0">
                <a:solidFill>
                  <a:srgbClr val="0070C0"/>
                </a:solidFill>
              </a:rPr>
              <a:t>("red")</a:t>
            </a:r>
          </a:p>
        </p:txBody>
      </p:sp>
    </p:spTree>
    <p:extLst>
      <p:ext uri="{BB962C8B-B14F-4D97-AF65-F5344CB8AC3E}">
        <p14:creationId xmlns:p14="http://schemas.microsoft.com/office/powerpoint/2010/main" val="188536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solidFill>
                  <a:srgbClr val="FF0000"/>
                </a:solidFill>
              </a:rPr>
              <a:t>Homework</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59</a:t>
            </a:fld>
            <a:endParaRPr lang="en-US" altLang="en-US" sz="1400"/>
          </a:p>
        </p:txBody>
      </p:sp>
      <p:sp>
        <p:nvSpPr>
          <p:cNvPr id="6" name="文本框 5">
            <a:extLst>
              <a:ext uri="{FF2B5EF4-FFF2-40B4-BE49-F238E27FC236}">
                <a16:creationId xmlns:a16="http://schemas.microsoft.com/office/drawing/2014/main" id="{5365DB20-F3E7-44C2-BC8F-052ECAA735D5}"/>
              </a:ext>
            </a:extLst>
          </p:cNvPr>
          <p:cNvSpPr txBox="1"/>
          <p:nvPr/>
        </p:nvSpPr>
        <p:spPr>
          <a:xfrm>
            <a:off x="855112" y="1916832"/>
            <a:ext cx="7709480" cy="4093428"/>
          </a:xfrm>
          <a:prstGeom prst="rect">
            <a:avLst/>
          </a:prstGeom>
          <a:noFill/>
        </p:spPr>
        <p:txBody>
          <a:bodyPr wrap="square">
            <a:spAutoFit/>
          </a:bodyPr>
          <a:lstStyle/>
          <a:p>
            <a:r>
              <a:rPr lang="en-US" sz="2600" dirty="0">
                <a:solidFill>
                  <a:srgbClr val="0070C0"/>
                </a:solidFill>
                <a:latin typeface="Times New Roman" panose="02020603050405020304" pitchFamily="18" charset="0"/>
                <a:cs typeface="Times New Roman" panose="02020603050405020304" pitchFamily="18" charset="0"/>
              </a:rPr>
              <a:t>Set coordinates to go from (-1 , -1) in the lower left to (4, 4) in the upper right .  </a:t>
            </a:r>
            <a:r>
              <a:rPr lang="en-US" altLang="zh-CN" sz="2600" dirty="0">
                <a:solidFill>
                  <a:srgbClr val="0070C0"/>
                </a:solidFill>
                <a:latin typeface="Times New Roman" panose="02020603050405020304" pitchFamily="18" charset="0"/>
                <a:cs typeface="Times New Roman" panose="02020603050405020304" pitchFamily="18" charset="0"/>
              </a:rPr>
              <a:t>Draw the line go through the points (0,1) and (2,3). </a:t>
            </a:r>
          </a:p>
          <a:p>
            <a:pPr marL="457200" indent="-457200">
              <a:buFont typeface="Wingdings" panose="05000000000000000000" pitchFamily="2" charset="2"/>
              <a:buChar char="ü"/>
            </a:pPr>
            <a:r>
              <a:rPr lang="en-US" altLang="zh-CN" sz="2600" dirty="0">
                <a:solidFill>
                  <a:srgbClr val="FF0000"/>
                </a:solidFill>
                <a:latin typeface="Times New Roman" panose="02020603050405020304" pitchFamily="18" charset="0"/>
                <a:cs typeface="Times New Roman" panose="02020603050405020304" pitchFamily="18" charset="0"/>
              </a:rPr>
              <a:t>Label the equation of this line, like y=</a:t>
            </a:r>
            <a:r>
              <a:rPr lang="en-US" altLang="zh-CN" sz="2600" dirty="0" err="1">
                <a:solidFill>
                  <a:srgbClr val="FF0000"/>
                </a:solidFill>
                <a:latin typeface="Times New Roman" panose="02020603050405020304" pitchFamily="18" charset="0"/>
                <a:cs typeface="Times New Roman" panose="02020603050405020304" pitchFamily="18" charset="0"/>
              </a:rPr>
              <a:t>ax+b</a:t>
            </a:r>
            <a:r>
              <a:rPr lang="en-US" altLang="zh-CN" sz="2600" dirty="0">
                <a:solidFill>
                  <a:srgbClr val="FF0000"/>
                </a:solidFill>
                <a:latin typeface="Times New Roman" panose="02020603050405020304" pitchFamily="18" charset="0"/>
                <a:cs typeface="Times New Roman" panose="02020603050405020304" pitchFamily="18" charset="0"/>
              </a:rPr>
              <a:t>, you need to find the correct values of a and b. ( a is the slope, b is the intercept)</a:t>
            </a:r>
          </a:p>
          <a:p>
            <a:pPr marL="457200" indent="-457200">
              <a:buFont typeface="Wingdings" panose="05000000000000000000" pitchFamily="2" charset="2"/>
              <a:buChar char="ü"/>
            </a:pPr>
            <a:r>
              <a:rPr lang="en-US" altLang="zh-CN" sz="2600" dirty="0">
                <a:solidFill>
                  <a:srgbClr val="FF0000"/>
                </a:solidFill>
                <a:latin typeface="Times New Roman" panose="02020603050405020304" pitchFamily="18" charset="0"/>
                <a:cs typeface="Times New Roman" panose="02020603050405020304" pitchFamily="18" charset="0"/>
              </a:rPr>
              <a:t>Label the two points in the window.</a:t>
            </a:r>
          </a:p>
          <a:p>
            <a:pPr marL="457200" indent="-457200">
              <a:buFont typeface="Wingdings" panose="05000000000000000000" pitchFamily="2" charset="2"/>
              <a:buChar char="ü"/>
            </a:pPr>
            <a:r>
              <a:rPr lang="en-US" altLang="zh-CN" sz="2600" dirty="0">
                <a:solidFill>
                  <a:srgbClr val="FF0000"/>
                </a:solidFill>
                <a:latin typeface="Times New Roman" panose="02020603050405020304" pitchFamily="18" charset="0"/>
                <a:cs typeface="Times New Roman" panose="02020603050405020304" pitchFamily="18" charset="0"/>
              </a:rPr>
              <a:t>The line with the red color and two points with the green color. </a:t>
            </a:r>
            <a:endParaRPr lang="en-US" sz="2600" dirty="0">
              <a:solidFill>
                <a:srgbClr val="FF0000"/>
              </a:solidFill>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D82DCC3F-A96C-44EF-A293-9A0110F5A70F}"/>
              </a:ext>
            </a:extLst>
          </p:cNvPr>
          <p:cNvPicPr>
            <a:picLocks noChangeAspect="1"/>
          </p:cNvPicPr>
          <p:nvPr/>
        </p:nvPicPr>
        <p:blipFill>
          <a:blip r:embed="rId2"/>
          <a:stretch>
            <a:fillRect/>
          </a:stretch>
        </p:blipFill>
        <p:spPr>
          <a:xfrm>
            <a:off x="5868144" y="2564904"/>
            <a:ext cx="2895600" cy="3324225"/>
          </a:xfrm>
          <a:prstGeom prst="rect">
            <a:avLst/>
          </a:prstGeom>
        </p:spPr>
      </p:pic>
    </p:spTree>
    <p:extLst>
      <p:ext uri="{BB962C8B-B14F-4D97-AF65-F5344CB8AC3E}">
        <p14:creationId xmlns:p14="http://schemas.microsoft.com/office/powerpoint/2010/main" val="43652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lstStyle/>
          <a:p>
            <a:pPr eaLnBrk="1" hangingPunct="1"/>
            <a:r>
              <a:rPr lang="en-US" altLang="en-US" dirty="0"/>
              <a:t>4.2 The Object of Objects</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p:txBody>
          <a:bodyPr>
            <a:normAutofit/>
          </a:bodyPr>
          <a:lstStyle/>
          <a:p>
            <a:pPr>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Basic idea – view a complex system as the interaction of simpler </a:t>
            </a:r>
            <a:r>
              <a:rPr lang="en-US" altLang="en-US" sz="2800" i="1" dirty="0">
                <a:latin typeface="Times New Roman" panose="02020603050405020304" pitchFamily="18" charset="0"/>
                <a:cs typeface="Times New Roman" panose="02020603050405020304" pitchFamily="18" charset="0"/>
              </a:rPr>
              <a:t>objects</a:t>
            </a:r>
            <a:r>
              <a:rPr lang="en-US" altLang="en-US" sz="2800" dirty="0">
                <a:latin typeface="Times New Roman" panose="02020603050405020304" pitchFamily="18" charset="0"/>
                <a:cs typeface="Times New Roman" panose="02020603050405020304" pitchFamily="18" charset="0"/>
              </a:rPr>
              <a:t>. An </a:t>
            </a:r>
            <a:r>
              <a:rPr lang="en-US" altLang="en-US" sz="2800" i="1" dirty="0">
                <a:latin typeface="Times New Roman" panose="02020603050405020304" pitchFamily="18" charset="0"/>
                <a:cs typeface="Times New Roman" panose="02020603050405020304" pitchFamily="18" charset="0"/>
              </a:rPr>
              <a:t>object</a:t>
            </a:r>
            <a:r>
              <a:rPr lang="en-US" altLang="en-US" sz="2800" dirty="0">
                <a:latin typeface="Times New Roman" panose="02020603050405020304" pitchFamily="18" charset="0"/>
                <a:cs typeface="Times New Roman" panose="02020603050405020304" pitchFamily="18" charset="0"/>
              </a:rPr>
              <a:t> is a sort of active data type that combines data and operations.</a:t>
            </a:r>
          </a:p>
          <a:p>
            <a:pPr>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Objects </a:t>
            </a:r>
            <a:r>
              <a:rPr lang="en-US" altLang="en-US" sz="2800" i="1" dirty="0">
                <a:latin typeface="Times New Roman" panose="02020603050405020304" pitchFamily="18" charset="0"/>
                <a:cs typeface="Times New Roman" panose="02020603050405020304" pitchFamily="18" charset="0"/>
              </a:rPr>
              <a:t>know stuff </a:t>
            </a:r>
            <a:r>
              <a:rPr lang="en-US" altLang="en-US" sz="2800" dirty="0">
                <a:latin typeface="Times New Roman" panose="02020603050405020304" pitchFamily="18" charset="0"/>
                <a:cs typeface="Times New Roman" panose="02020603050405020304" pitchFamily="18" charset="0"/>
              </a:rPr>
              <a:t>(contain data) and they can </a:t>
            </a:r>
            <a:r>
              <a:rPr lang="en-US" altLang="en-US" sz="2800" i="1" dirty="0">
                <a:latin typeface="Times New Roman" panose="02020603050405020304" pitchFamily="18" charset="0"/>
                <a:cs typeface="Times New Roman" panose="02020603050405020304" pitchFamily="18" charset="0"/>
              </a:rPr>
              <a:t>do stuff</a:t>
            </a:r>
            <a:r>
              <a:rPr lang="en-US" altLang="en-US" sz="2800" dirty="0">
                <a:latin typeface="Times New Roman" panose="02020603050405020304" pitchFamily="18" charset="0"/>
                <a:cs typeface="Times New Roman" panose="02020603050405020304" pitchFamily="18" charset="0"/>
              </a:rPr>
              <a:t> (have operations).</a:t>
            </a:r>
          </a:p>
          <a:p>
            <a:pPr>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Objects interact by sending each other messages.</a:t>
            </a:r>
          </a:p>
          <a:p>
            <a:pPr marL="0" indent="0">
              <a:buNone/>
            </a:pPr>
            <a:endParaRPr lang="en-US" altLang="en-US" sz="2800" dirty="0">
              <a:latin typeface="Times New Roman" panose="02020603050405020304" pitchFamily="18" charset="0"/>
              <a:cs typeface="Times New Roman" panose="02020603050405020304" pitchFamily="18" charset="0"/>
            </a:endParaRP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6</a:t>
            </a:fld>
            <a:endParaRPr lang="en-US" altLang="en-US" sz="1400"/>
          </a:p>
        </p:txBody>
      </p:sp>
    </p:spTree>
    <p:extLst>
      <p:ext uri="{BB962C8B-B14F-4D97-AF65-F5344CB8AC3E}">
        <p14:creationId xmlns:p14="http://schemas.microsoft.com/office/powerpoint/2010/main" val="3803331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 calcmode="lin" valueType="num">
                                      <p:cBhvr additive="base">
                                        <p:cTn id="7" dur="500" fill="hold"/>
                                        <p:tgtEl>
                                          <p:spTgt spid="96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6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6259">
                                            <p:txEl>
                                              <p:pRg st="1" end="1"/>
                                            </p:txEl>
                                          </p:spTgt>
                                        </p:tgtEl>
                                        <p:attrNameLst>
                                          <p:attrName>style.visibility</p:attrName>
                                        </p:attrNameLst>
                                      </p:cBhvr>
                                      <p:to>
                                        <p:strVal val="visible"/>
                                      </p:to>
                                    </p:set>
                                    <p:anim calcmode="lin" valueType="num">
                                      <p:cBhvr additive="base">
                                        <p:cTn id="13" dur="500" fill="hold"/>
                                        <p:tgtEl>
                                          <p:spTgt spid="96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62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6259">
                                            <p:txEl>
                                              <p:pRg st="2" end="2"/>
                                            </p:txEl>
                                          </p:spTgt>
                                        </p:tgtEl>
                                        <p:attrNameLst>
                                          <p:attrName>style.visibility</p:attrName>
                                        </p:attrNameLst>
                                      </p:cBhvr>
                                      <p:to>
                                        <p:strVal val="visible"/>
                                      </p:to>
                                    </p:set>
                                    <p:anim calcmode="lin" valueType="num">
                                      <p:cBhvr additive="base">
                                        <p:cTn id="19" dur="500" fill="hold"/>
                                        <p:tgtEl>
                                          <p:spTgt spid="962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625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4.7 Interactive Graphics</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60</a:t>
            </a:fld>
            <a:endParaRPr lang="en-US" altLang="en-US" sz="1400"/>
          </a:p>
        </p:txBody>
      </p:sp>
      <p:sp>
        <p:nvSpPr>
          <p:cNvPr id="6" name="文本框 5">
            <a:extLst>
              <a:ext uri="{FF2B5EF4-FFF2-40B4-BE49-F238E27FC236}">
                <a16:creationId xmlns:a16="http://schemas.microsoft.com/office/drawing/2014/main" id="{5365DB20-F3E7-44C2-BC8F-052ECAA735D5}"/>
              </a:ext>
            </a:extLst>
          </p:cNvPr>
          <p:cNvSpPr txBox="1"/>
          <p:nvPr/>
        </p:nvSpPr>
        <p:spPr>
          <a:xfrm>
            <a:off x="814080" y="1844824"/>
            <a:ext cx="7709480" cy="4822859"/>
          </a:xfrm>
          <a:prstGeom prst="rect">
            <a:avLst/>
          </a:prstGeom>
          <a:noFill/>
        </p:spPr>
        <p:txBody>
          <a:bodyPr wrap="square">
            <a:spAutoFit/>
          </a:bodyPr>
          <a:lstStyle/>
          <a:p>
            <a:pPr marL="91440" indent="-91440" defTabSz="914400">
              <a:lnSpc>
                <a:spcPct val="120000"/>
              </a:lnSpc>
              <a:spcBef>
                <a:spcPts val="1200"/>
              </a:spcBef>
              <a:spcAft>
                <a:spcPts val="200"/>
              </a:spcAft>
              <a:buClr>
                <a:schemeClr val="accent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a GUI environment, users typically interact with their applications by clicking on buttons, choosing items from menus, and typing information into on-screen text boxes.</a:t>
            </a:r>
          </a:p>
          <a:p>
            <a:pPr marL="91440" indent="-91440" defTabSz="914400">
              <a:lnSpc>
                <a:spcPct val="120000"/>
              </a:lnSpc>
              <a:spcBef>
                <a:spcPts val="1200"/>
              </a:spcBef>
              <a:spcAft>
                <a:spcPts val="200"/>
              </a:spcAft>
              <a:buClr>
                <a:schemeClr val="accent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These applications use a technique called event-driven programming.</a:t>
            </a:r>
          </a:p>
          <a:p>
            <a:pPr marL="91440" indent="-91440" defTabSz="914400">
              <a:lnSpc>
                <a:spcPct val="120000"/>
              </a:lnSpc>
              <a:spcBef>
                <a:spcPts val="1200"/>
              </a:spcBef>
              <a:spcAft>
                <a:spcPts val="200"/>
              </a:spcAft>
              <a:buClr>
                <a:schemeClr val="accent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Event-driven programming draws interface elements (widgets) on the screen and then waits for the user to do something.</a:t>
            </a:r>
          </a:p>
          <a:p>
            <a:endParaRPr lang="en-US" sz="2600" dirty="0">
              <a:solidFill>
                <a:srgbClr val="FF0000"/>
              </a:solidFill>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773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4.7 Interactive Graphics</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61</a:t>
            </a:fld>
            <a:endParaRPr lang="en-US" altLang="en-US" sz="1400"/>
          </a:p>
        </p:txBody>
      </p:sp>
      <p:sp>
        <p:nvSpPr>
          <p:cNvPr id="6" name="文本框 5">
            <a:extLst>
              <a:ext uri="{FF2B5EF4-FFF2-40B4-BE49-F238E27FC236}">
                <a16:creationId xmlns:a16="http://schemas.microsoft.com/office/drawing/2014/main" id="{5365DB20-F3E7-44C2-BC8F-052ECAA735D5}"/>
              </a:ext>
            </a:extLst>
          </p:cNvPr>
          <p:cNvSpPr txBox="1"/>
          <p:nvPr/>
        </p:nvSpPr>
        <p:spPr>
          <a:xfrm>
            <a:off x="814080" y="1844824"/>
            <a:ext cx="7709480" cy="3936462"/>
          </a:xfrm>
          <a:prstGeom prst="rect">
            <a:avLst/>
          </a:prstGeom>
          <a:noFill/>
        </p:spPr>
        <p:txBody>
          <a:bodyPr wrap="square">
            <a:spAutoFit/>
          </a:bodyPr>
          <a:lstStyle/>
          <a:p>
            <a:pPr marL="91440" indent="-91440" defTabSz="914400">
              <a:lnSpc>
                <a:spcPct val="120000"/>
              </a:lnSpc>
              <a:spcBef>
                <a:spcPts val="1200"/>
              </a:spcBef>
              <a:spcAft>
                <a:spcPts val="200"/>
              </a:spcAft>
              <a:buClr>
                <a:schemeClr val="accent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 event is generated whenever a user moves the mouse, clicks the mouse, or types a key on the keyboard.</a:t>
            </a:r>
          </a:p>
          <a:p>
            <a:pPr marL="91440" indent="-91440" defTabSz="914400">
              <a:lnSpc>
                <a:spcPct val="120000"/>
              </a:lnSpc>
              <a:spcBef>
                <a:spcPts val="1200"/>
              </a:spcBef>
              <a:spcAft>
                <a:spcPts val="200"/>
              </a:spcAft>
              <a:buClr>
                <a:schemeClr val="accent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 event is an object that encapsulates information about what just happened!</a:t>
            </a:r>
          </a:p>
          <a:p>
            <a:pPr marL="91440" indent="-91440" defTabSz="914400">
              <a:lnSpc>
                <a:spcPct val="120000"/>
              </a:lnSpc>
              <a:spcBef>
                <a:spcPts val="1200"/>
              </a:spcBef>
              <a:spcAft>
                <a:spcPts val="200"/>
              </a:spcAft>
              <a:buClr>
                <a:schemeClr val="accent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event object is sent to the appropriate part of the program to be processed, for example, a button event.</a:t>
            </a:r>
          </a:p>
          <a:p>
            <a:endParaRPr lang="en-US" sz="2600" dirty="0">
              <a:solidFill>
                <a:srgbClr val="FF0000"/>
              </a:solidFill>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36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4.7 Interactive Graphics</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62</a:t>
            </a:fld>
            <a:endParaRPr lang="en-US" altLang="en-US" sz="1400"/>
          </a:p>
        </p:txBody>
      </p:sp>
      <p:sp>
        <p:nvSpPr>
          <p:cNvPr id="6" name="文本框 5">
            <a:extLst>
              <a:ext uri="{FF2B5EF4-FFF2-40B4-BE49-F238E27FC236}">
                <a16:creationId xmlns:a16="http://schemas.microsoft.com/office/drawing/2014/main" id="{5365DB20-F3E7-44C2-BC8F-052ECAA735D5}"/>
              </a:ext>
            </a:extLst>
          </p:cNvPr>
          <p:cNvSpPr txBox="1"/>
          <p:nvPr/>
        </p:nvSpPr>
        <p:spPr>
          <a:xfrm>
            <a:off x="814080" y="1844824"/>
            <a:ext cx="7709480" cy="4559197"/>
          </a:xfrm>
          <a:prstGeom prst="rect">
            <a:avLst/>
          </a:prstGeom>
          <a:noFill/>
        </p:spPr>
        <p:txBody>
          <a:bodyPr wrap="square">
            <a:spAutoFit/>
          </a:bodyPr>
          <a:lstStyle/>
          <a:p>
            <a:pPr defTabSz="914400">
              <a:lnSpc>
                <a:spcPct val="120000"/>
              </a:lnSpc>
              <a:spcBef>
                <a:spcPts val="1200"/>
              </a:spcBef>
              <a:spcAft>
                <a:spcPts val="200"/>
              </a:spcAft>
              <a:buClr>
                <a:schemeClr val="accent1"/>
              </a:buClr>
              <a:buSzPct val="100000"/>
            </a:pPr>
            <a:r>
              <a:rPr lang="en-US" altLang="en-US" sz="2400" dirty="0">
                <a:solidFill>
                  <a:srgbClr val="333399"/>
                </a:solidFill>
              </a:rPr>
              <a:t>  Getting Mouse Clicks</a:t>
            </a:r>
          </a:p>
          <a:p>
            <a:pPr marL="91440" indent="-91440" defTabSz="914400">
              <a:lnSpc>
                <a:spcPct val="120000"/>
              </a:lnSpc>
              <a:spcBef>
                <a:spcPts val="1200"/>
              </a:spcBef>
              <a:spcAft>
                <a:spcPts val="200"/>
              </a:spcAft>
              <a:buClr>
                <a:schemeClr val="accent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 can get graphical information from the user via the </a:t>
            </a:r>
            <a:r>
              <a:rPr lang="en-US" sz="2400" i="1" dirty="0">
                <a:solidFill>
                  <a:srgbClr val="0070C0"/>
                </a:solidFill>
                <a:latin typeface="Times New Roman" panose="02020603050405020304" pitchFamily="18" charset="0"/>
                <a:cs typeface="Times New Roman" panose="02020603050405020304" pitchFamily="18" charset="0"/>
              </a:rPr>
              <a:t>getMouse</a:t>
            </a:r>
            <a:r>
              <a:rPr lang="en-US" sz="2400" dirty="0">
                <a:latin typeface="Times New Roman" panose="02020603050405020304" pitchFamily="18" charset="0"/>
                <a:cs typeface="Times New Roman" panose="02020603050405020304" pitchFamily="18" charset="0"/>
              </a:rPr>
              <a:t> method of the </a:t>
            </a:r>
            <a:r>
              <a:rPr lang="en-US" sz="2400" dirty="0">
                <a:solidFill>
                  <a:srgbClr val="0070C0"/>
                </a:solidFill>
                <a:latin typeface="Times New Roman" panose="02020603050405020304" pitchFamily="18" charset="0"/>
                <a:cs typeface="Times New Roman" panose="02020603050405020304" pitchFamily="18" charset="0"/>
              </a:rPr>
              <a:t>GraphWin</a:t>
            </a:r>
            <a:r>
              <a:rPr lang="en-US" sz="2400" dirty="0">
                <a:latin typeface="Times New Roman" panose="02020603050405020304" pitchFamily="18" charset="0"/>
                <a:cs typeface="Times New Roman" panose="02020603050405020304" pitchFamily="18" charset="0"/>
              </a:rPr>
              <a:t> class.</a:t>
            </a:r>
          </a:p>
          <a:p>
            <a:pPr marL="91440" indent="-91440" defTabSz="914400">
              <a:lnSpc>
                <a:spcPct val="120000"/>
              </a:lnSpc>
              <a:spcBef>
                <a:spcPts val="1200"/>
              </a:spcBef>
              <a:spcAft>
                <a:spcPts val="200"/>
              </a:spcAft>
              <a:buClr>
                <a:schemeClr val="accent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When </a:t>
            </a:r>
            <a:r>
              <a:rPr lang="en-US" sz="2400" dirty="0">
                <a:solidFill>
                  <a:srgbClr val="0070C0"/>
                </a:solidFill>
                <a:latin typeface="Times New Roman" panose="02020603050405020304" pitchFamily="18" charset="0"/>
                <a:cs typeface="Times New Roman" panose="02020603050405020304" pitchFamily="18" charset="0"/>
              </a:rPr>
              <a:t>getMouse</a:t>
            </a:r>
            <a:r>
              <a:rPr lang="en-US" sz="2400" dirty="0">
                <a:latin typeface="Times New Roman" panose="02020603050405020304" pitchFamily="18" charset="0"/>
                <a:cs typeface="Times New Roman" panose="02020603050405020304" pitchFamily="18" charset="0"/>
              </a:rPr>
              <a:t> is invoked on a </a:t>
            </a:r>
            <a:r>
              <a:rPr lang="en-US" sz="2400" dirty="0">
                <a:solidFill>
                  <a:srgbClr val="0070C0"/>
                </a:solidFill>
                <a:latin typeface="Times New Roman" panose="02020603050405020304" pitchFamily="18" charset="0"/>
                <a:cs typeface="Times New Roman" panose="02020603050405020304" pitchFamily="18" charset="0"/>
              </a:rPr>
              <a:t>GraphWin</a:t>
            </a:r>
            <a:r>
              <a:rPr lang="en-US" sz="2400" dirty="0">
                <a:latin typeface="Times New Roman" panose="02020603050405020304" pitchFamily="18" charset="0"/>
                <a:cs typeface="Times New Roman" panose="02020603050405020304" pitchFamily="18" charset="0"/>
              </a:rPr>
              <a:t>, the program pauses and waits for the user to click the mouse somewhere in the window.</a:t>
            </a:r>
          </a:p>
          <a:p>
            <a:pPr marL="91440" indent="-91440" defTabSz="914400">
              <a:lnSpc>
                <a:spcPct val="120000"/>
              </a:lnSpc>
              <a:spcBef>
                <a:spcPts val="1200"/>
              </a:spcBef>
              <a:spcAft>
                <a:spcPts val="200"/>
              </a:spcAft>
              <a:buClr>
                <a:schemeClr val="accent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spot where the user clicked is returned as a Point.</a:t>
            </a:r>
          </a:p>
          <a:p>
            <a:endParaRPr lang="en-US" sz="2600" dirty="0">
              <a:solidFill>
                <a:srgbClr val="FF0000"/>
              </a:solidFill>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795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D9B12B-7928-4D05-871E-E039F9BBFE0C}"/>
              </a:ext>
            </a:extLst>
          </p:cNvPr>
          <p:cNvSpPr>
            <a:spLocks noGrp="1"/>
          </p:cNvSpPr>
          <p:nvPr>
            <p:ph type="title"/>
          </p:nvPr>
        </p:nvSpPr>
        <p:spPr/>
        <p:txBody>
          <a:bodyPr/>
          <a:lstStyle/>
          <a:p>
            <a:r>
              <a:rPr lang="en-US" altLang="en-US" sz="4800" dirty="0"/>
              <a:t>4.7 Interactive Graphics</a:t>
            </a:r>
            <a:endParaRPr lang="en-US" dirty="0"/>
          </a:p>
        </p:txBody>
      </p:sp>
      <p:sp>
        <p:nvSpPr>
          <p:cNvPr id="4" name="页脚占位符 3">
            <a:extLst>
              <a:ext uri="{FF2B5EF4-FFF2-40B4-BE49-F238E27FC236}">
                <a16:creationId xmlns:a16="http://schemas.microsoft.com/office/drawing/2014/main" id="{2E1158B0-075B-45F9-AC0B-657CA49C3C4C}"/>
              </a:ext>
            </a:extLst>
          </p:cNvPr>
          <p:cNvSpPr>
            <a:spLocks noGrp="1"/>
          </p:cNvSpPr>
          <p:nvPr>
            <p:ph type="ftr" sz="quarter" idx="11"/>
          </p:nvPr>
        </p:nvSpPr>
        <p:spPr/>
        <p:txBody>
          <a:bodyPr/>
          <a:lstStyle/>
          <a:p>
            <a:r>
              <a:rPr lang="en-US" altLang="en-US"/>
              <a:t>Python Programming, 2/e</a:t>
            </a:r>
          </a:p>
        </p:txBody>
      </p:sp>
      <p:sp>
        <p:nvSpPr>
          <p:cNvPr id="6" name="文本框 5">
            <a:extLst>
              <a:ext uri="{FF2B5EF4-FFF2-40B4-BE49-F238E27FC236}">
                <a16:creationId xmlns:a16="http://schemas.microsoft.com/office/drawing/2014/main" id="{EEEA8121-9E88-48C8-A134-07AF1FB68BE9}"/>
              </a:ext>
            </a:extLst>
          </p:cNvPr>
          <p:cNvSpPr txBox="1"/>
          <p:nvPr/>
        </p:nvSpPr>
        <p:spPr>
          <a:xfrm>
            <a:off x="822960" y="2792140"/>
            <a:ext cx="4572000" cy="2862322"/>
          </a:xfrm>
          <a:prstGeom prst="rect">
            <a:avLst/>
          </a:prstGeom>
          <a:noFill/>
        </p:spPr>
        <p:txBody>
          <a:bodyPr wrap="square">
            <a:spAutoFit/>
          </a:bodyPr>
          <a:lstStyle/>
          <a:p>
            <a:r>
              <a:rPr lang="en-US" sz="2000" dirty="0">
                <a:solidFill>
                  <a:srgbClr val="0070C0"/>
                </a:solidFill>
              </a:rPr>
              <a:t>from graphics import*</a:t>
            </a:r>
          </a:p>
          <a:p>
            <a:r>
              <a:rPr lang="en-US" sz="2000" dirty="0">
                <a:solidFill>
                  <a:srgbClr val="0070C0"/>
                </a:solidFill>
              </a:rPr>
              <a:t>def main( ):</a:t>
            </a:r>
          </a:p>
          <a:p>
            <a:r>
              <a:rPr lang="en-US" sz="2000" dirty="0">
                <a:solidFill>
                  <a:srgbClr val="0070C0"/>
                </a:solidFill>
              </a:rPr>
              <a:t>    win = GraphWin ( " Click Me ! " )</a:t>
            </a:r>
          </a:p>
          <a:p>
            <a:r>
              <a:rPr lang="en-US" sz="2000" dirty="0">
                <a:solidFill>
                  <a:srgbClr val="0070C0"/>
                </a:solidFill>
              </a:rPr>
              <a:t>    for </a:t>
            </a:r>
            <a:r>
              <a:rPr lang="en-US" sz="2000" dirty="0" err="1">
                <a:solidFill>
                  <a:srgbClr val="0070C0"/>
                </a:solidFill>
              </a:rPr>
              <a:t>i</a:t>
            </a:r>
            <a:r>
              <a:rPr lang="en-US" sz="2000" dirty="0">
                <a:solidFill>
                  <a:srgbClr val="0070C0"/>
                </a:solidFill>
              </a:rPr>
              <a:t> in range (10):</a:t>
            </a:r>
          </a:p>
          <a:p>
            <a:r>
              <a:rPr lang="en-US" sz="2000" dirty="0">
                <a:solidFill>
                  <a:srgbClr val="0070C0"/>
                </a:solidFill>
              </a:rPr>
              <a:t>        p = </a:t>
            </a:r>
            <a:r>
              <a:rPr lang="en-US" sz="2000" dirty="0" err="1">
                <a:solidFill>
                  <a:srgbClr val="0070C0"/>
                </a:solidFill>
              </a:rPr>
              <a:t>win.getMouse</a:t>
            </a:r>
            <a:r>
              <a:rPr lang="en-US" sz="2000" dirty="0">
                <a:solidFill>
                  <a:srgbClr val="0070C0"/>
                </a:solidFill>
              </a:rPr>
              <a:t>( )</a:t>
            </a:r>
          </a:p>
          <a:p>
            <a:r>
              <a:rPr lang="en-US" sz="2000" dirty="0">
                <a:solidFill>
                  <a:srgbClr val="0070C0"/>
                </a:solidFill>
              </a:rPr>
              <a:t>        print(" You clicked at: ",</a:t>
            </a:r>
            <a:r>
              <a:rPr lang="en-US" sz="2000" dirty="0" err="1">
                <a:solidFill>
                  <a:srgbClr val="0070C0"/>
                </a:solidFill>
              </a:rPr>
              <a:t>p.getX</a:t>
            </a:r>
            <a:r>
              <a:rPr lang="en-US" sz="2000" dirty="0">
                <a:solidFill>
                  <a:srgbClr val="0070C0"/>
                </a:solidFill>
              </a:rPr>
              <a:t>(), </a:t>
            </a:r>
            <a:r>
              <a:rPr lang="en-US" sz="2000" dirty="0" err="1">
                <a:solidFill>
                  <a:srgbClr val="0070C0"/>
                </a:solidFill>
              </a:rPr>
              <a:t>p.getY</a:t>
            </a:r>
            <a:r>
              <a:rPr lang="en-US" sz="2000" dirty="0">
                <a:solidFill>
                  <a:srgbClr val="0070C0"/>
                </a:solidFill>
              </a:rPr>
              <a:t>())</a:t>
            </a:r>
          </a:p>
          <a:p>
            <a:endParaRPr lang="en-US" sz="2000" dirty="0">
              <a:solidFill>
                <a:srgbClr val="0070C0"/>
              </a:solidFill>
            </a:endParaRPr>
          </a:p>
          <a:p>
            <a:r>
              <a:rPr lang="en-US" sz="2000" dirty="0">
                <a:solidFill>
                  <a:srgbClr val="0070C0"/>
                </a:solidFill>
              </a:rPr>
              <a:t>main ( )</a:t>
            </a:r>
          </a:p>
        </p:txBody>
      </p:sp>
      <p:sp>
        <p:nvSpPr>
          <p:cNvPr id="8" name="文本框 7">
            <a:extLst>
              <a:ext uri="{FF2B5EF4-FFF2-40B4-BE49-F238E27FC236}">
                <a16:creationId xmlns:a16="http://schemas.microsoft.com/office/drawing/2014/main" id="{7B383543-21A6-47DE-AEFB-27108DC025CF}"/>
              </a:ext>
            </a:extLst>
          </p:cNvPr>
          <p:cNvSpPr txBox="1"/>
          <p:nvPr/>
        </p:nvSpPr>
        <p:spPr>
          <a:xfrm>
            <a:off x="822960" y="1970746"/>
            <a:ext cx="7475592" cy="892552"/>
          </a:xfrm>
          <a:prstGeom prst="rect">
            <a:avLst/>
          </a:prstGeom>
          <a:noFill/>
        </p:spPr>
        <p:txBody>
          <a:bodyPr wrap="square">
            <a:spAutoFit/>
          </a:bodyPr>
          <a:lstStyle/>
          <a:p>
            <a:r>
              <a:rPr lang="en-US" sz="2600" dirty="0">
                <a:latin typeface="Times New Roman" panose="02020603050405020304" pitchFamily="18" charset="0"/>
                <a:cs typeface="Times New Roman" panose="02020603050405020304" pitchFamily="18" charset="0"/>
              </a:rPr>
              <a:t>The following code reports the coordinates of a mouse click</a:t>
            </a:r>
          </a:p>
        </p:txBody>
      </p:sp>
      <p:pic>
        <p:nvPicPr>
          <p:cNvPr id="10" name="图片 9">
            <a:extLst>
              <a:ext uri="{FF2B5EF4-FFF2-40B4-BE49-F238E27FC236}">
                <a16:creationId xmlns:a16="http://schemas.microsoft.com/office/drawing/2014/main" id="{422AB1A0-B686-4968-A9F5-CFAE8B1C1CF4}"/>
              </a:ext>
            </a:extLst>
          </p:cNvPr>
          <p:cNvPicPr>
            <a:picLocks noChangeAspect="1"/>
          </p:cNvPicPr>
          <p:nvPr/>
        </p:nvPicPr>
        <p:blipFill>
          <a:blip r:embed="rId2"/>
          <a:stretch>
            <a:fillRect/>
          </a:stretch>
        </p:blipFill>
        <p:spPr>
          <a:xfrm>
            <a:off x="1187624" y="2445974"/>
            <a:ext cx="7810500" cy="3371850"/>
          </a:xfrm>
          <a:prstGeom prst="rect">
            <a:avLst/>
          </a:prstGeom>
        </p:spPr>
      </p:pic>
    </p:spTree>
    <p:extLst>
      <p:ext uri="{BB962C8B-B14F-4D97-AF65-F5344CB8AC3E}">
        <p14:creationId xmlns:p14="http://schemas.microsoft.com/office/powerpoint/2010/main" val="162552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Class Example</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64</a:t>
            </a:fld>
            <a:endParaRPr lang="en-US" altLang="en-US" sz="1400"/>
          </a:p>
        </p:txBody>
      </p:sp>
      <p:sp>
        <p:nvSpPr>
          <p:cNvPr id="6" name="文本框 5">
            <a:extLst>
              <a:ext uri="{FF2B5EF4-FFF2-40B4-BE49-F238E27FC236}">
                <a16:creationId xmlns:a16="http://schemas.microsoft.com/office/drawing/2014/main" id="{5365DB20-F3E7-44C2-BC8F-052ECAA735D5}"/>
              </a:ext>
            </a:extLst>
          </p:cNvPr>
          <p:cNvSpPr txBox="1"/>
          <p:nvPr/>
        </p:nvSpPr>
        <p:spPr>
          <a:xfrm>
            <a:off x="814080" y="1844824"/>
            <a:ext cx="7709480" cy="947247"/>
          </a:xfrm>
          <a:prstGeom prst="rect">
            <a:avLst/>
          </a:prstGeom>
          <a:noFill/>
        </p:spPr>
        <p:txBody>
          <a:bodyPr wrap="square">
            <a:spAutoFit/>
          </a:bodyPr>
          <a:lstStyle/>
          <a:p>
            <a:pPr defTabSz="914400">
              <a:lnSpc>
                <a:spcPct val="120000"/>
              </a:lnSpc>
              <a:spcBef>
                <a:spcPts val="1200"/>
              </a:spcBef>
              <a:spcAft>
                <a:spcPts val="200"/>
              </a:spcAft>
              <a:buClr>
                <a:schemeClr val="accent1"/>
              </a:buClr>
              <a:buSzPct val="100000"/>
            </a:pPr>
            <a:r>
              <a:rPr lang="en-US" altLang="en-US" sz="2400" dirty="0">
                <a:solidFill>
                  <a:srgbClr val="333399"/>
                </a:solidFill>
              </a:rPr>
              <a:t>Write a program to draw a triangle by clicking on three points in a graphics window.</a:t>
            </a:r>
            <a:endParaRPr lang="en-US" sz="26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52F90761-AAE2-4A49-A6B5-41AE40602C3D}"/>
              </a:ext>
            </a:extLst>
          </p:cNvPr>
          <p:cNvSpPr txBox="1"/>
          <p:nvPr/>
        </p:nvSpPr>
        <p:spPr>
          <a:xfrm>
            <a:off x="810528" y="2861262"/>
            <a:ext cx="4409544" cy="3600986"/>
          </a:xfrm>
          <a:prstGeom prst="rect">
            <a:avLst/>
          </a:prstGeom>
          <a:noFill/>
        </p:spPr>
        <p:txBody>
          <a:bodyPr wrap="square">
            <a:spAutoFit/>
          </a:bodyPr>
          <a:lstStyle/>
          <a:p>
            <a:r>
              <a:rPr lang="en-US" sz="1900" dirty="0">
                <a:solidFill>
                  <a:srgbClr val="0070C0"/>
                </a:solidFill>
              </a:rPr>
              <a:t>  win=GraphWin("Draw a Triangle ")</a:t>
            </a:r>
          </a:p>
          <a:p>
            <a:r>
              <a:rPr lang="en-US" sz="1900" dirty="0">
                <a:solidFill>
                  <a:srgbClr val="0070C0"/>
                </a:solidFill>
              </a:rPr>
              <a:t>    </a:t>
            </a:r>
            <a:r>
              <a:rPr lang="en-US" sz="1900" dirty="0" err="1">
                <a:solidFill>
                  <a:srgbClr val="0070C0"/>
                </a:solidFill>
              </a:rPr>
              <a:t>win.setCoords</a:t>
            </a:r>
            <a:r>
              <a:rPr lang="en-US" sz="1900" dirty="0">
                <a:solidFill>
                  <a:srgbClr val="0070C0"/>
                </a:solidFill>
              </a:rPr>
              <a:t>(0,0,10,10)</a:t>
            </a:r>
          </a:p>
          <a:p>
            <a:r>
              <a:rPr lang="en-US" sz="1900" dirty="0">
                <a:solidFill>
                  <a:srgbClr val="0070C0"/>
                </a:solidFill>
              </a:rPr>
              <a:t>    message=Text(Point(5,0.5),"Click on three points")</a:t>
            </a:r>
          </a:p>
          <a:p>
            <a:r>
              <a:rPr lang="en-US" sz="1900" dirty="0">
                <a:solidFill>
                  <a:srgbClr val="0070C0"/>
                </a:solidFill>
              </a:rPr>
              <a:t>    </a:t>
            </a:r>
            <a:r>
              <a:rPr lang="en-US" sz="1900" dirty="0" err="1">
                <a:solidFill>
                  <a:srgbClr val="0070C0"/>
                </a:solidFill>
              </a:rPr>
              <a:t>message.draw</a:t>
            </a:r>
            <a:r>
              <a:rPr lang="en-US" sz="1900" dirty="0">
                <a:solidFill>
                  <a:srgbClr val="0070C0"/>
                </a:solidFill>
              </a:rPr>
              <a:t>(win)</a:t>
            </a:r>
          </a:p>
          <a:p>
            <a:r>
              <a:rPr lang="en-US" sz="1900" dirty="0">
                <a:solidFill>
                  <a:srgbClr val="FF0000"/>
                </a:solidFill>
              </a:rPr>
              <a:t>#get the three points</a:t>
            </a:r>
          </a:p>
          <a:p>
            <a:r>
              <a:rPr lang="en-US" sz="1900" dirty="0">
                <a:solidFill>
                  <a:srgbClr val="0070C0"/>
                </a:solidFill>
              </a:rPr>
              <a:t>    p1=</a:t>
            </a:r>
            <a:r>
              <a:rPr lang="en-US" sz="1900" dirty="0" err="1">
                <a:solidFill>
                  <a:srgbClr val="0070C0"/>
                </a:solidFill>
              </a:rPr>
              <a:t>win.getMouse</a:t>
            </a:r>
            <a:r>
              <a:rPr lang="en-US" sz="1900" dirty="0">
                <a:solidFill>
                  <a:srgbClr val="0070C0"/>
                </a:solidFill>
              </a:rPr>
              <a:t>( )</a:t>
            </a:r>
          </a:p>
          <a:p>
            <a:r>
              <a:rPr lang="en-US" sz="1900" dirty="0">
                <a:solidFill>
                  <a:srgbClr val="0070C0"/>
                </a:solidFill>
              </a:rPr>
              <a:t>    p1.draw(win)</a:t>
            </a:r>
          </a:p>
          <a:p>
            <a:r>
              <a:rPr lang="en-US" sz="1900" dirty="0">
                <a:solidFill>
                  <a:srgbClr val="0070C0"/>
                </a:solidFill>
              </a:rPr>
              <a:t>    p2=</a:t>
            </a:r>
            <a:r>
              <a:rPr lang="en-US" sz="1900" dirty="0" err="1">
                <a:solidFill>
                  <a:srgbClr val="0070C0"/>
                </a:solidFill>
              </a:rPr>
              <a:t>win.getMouse</a:t>
            </a:r>
            <a:r>
              <a:rPr lang="en-US" sz="1900" dirty="0">
                <a:solidFill>
                  <a:srgbClr val="0070C0"/>
                </a:solidFill>
              </a:rPr>
              <a:t>( )</a:t>
            </a:r>
          </a:p>
          <a:p>
            <a:r>
              <a:rPr lang="en-US" sz="1900" dirty="0">
                <a:solidFill>
                  <a:srgbClr val="0070C0"/>
                </a:solidFill>
              </a:rPr>
              <a:t>    p2.draw(win)</a:t>
            </a:r>
          </a:p>
          <a:p>
            <a:r>
              <a:rPr lang="en-US" sz="1900" dirty="0">
                <a:solidFill>
                  <a:srgbClr val="0070C0"/>
                </a:solidFill>
              </a:rPr>
              <a:t>    p3=</a:t>
            </a:r>
            <a:r>
              <a:rPr lang="en-US" sz="1900" dirty="0" err="1">
                <a:solidFill>
                  <a:srgbClr val="0070C0"/>
                </a:solidFill>
              </a:rPr>
              <a:t>win.getMouse</a:t>
            </a:r>
            <a:r>
              <a:rPr lang="en-US" sz="1900" dirty="0">
                <a:solidFill>
                  <a:srgbClr val="0070C0"/>
                </a:solidFill>
              </a:rPr>
              <a:t>( )</a:t>
            </a:r>
          </a:p>
          <a:p>
            <a:r>
              <a:rPr lang="en-US" sz="1900" dirty="0">
                <a:solidFill>
                  <a:srgbClr val="0070C0"/>
                </a:solidFill>
              </a:rPr>
              <a:t>    p3.draw(win)</a:t>
            </a:r>
          </a:p>
        </p:txBody>
      </p:sp>
      <p:sp>
        <p:nvSpPr>
          <p:cNvPr id="8" name="文本框 7">
            <a:extLst>
              <a:ext uri="{FF2B5EF4-FFF2-40B4-BE49-F238E27FC236}">
                <a16:creationId xmlns:a16="http://schemas.microsoft.com/office/drawing/2014/main" id="{958AD581-7081-4DB4-B6CF-71B121535FBD}"/>
              </a:ext>
            </a:extLst>
          </p:cNvPr>
          <p:cNvSpPr txBox="1"/>
          <p:nvPr/>
        </p:nvSpPr>
        <p:spPr>
          <a:xfrm>
            <a:off x="4668820" y="3284984"/>
            <a:ext cx="4572000" cy="3016210"/>
          </a:xfrm>
          <a:prstGeom prst="rect">
            <a:avLst/>
          </a:prstGeom>
          <a:noFill/>
        </p:spPr>
        <p:txBody>
          <a:bodyPr wrap="square">
            <a:spAutoFit/>
          </a:bodyPr>
          <a:lstStyle/>
          <a:p>
            <a:r>
              <a:rPr lang="en-US" sz="1900" dirty="0">
                <a:solidFill>
                  <a:srgbClr val="FF0000"/>
                </a:solidFill>
              </a:rPr>
              <a:t>#draw the triangle</a:t>
            </a:r>
          </a:p>
          <a:p>
            <a:r>
              <a:rPr lang="en-US" sz="1900" dirty="0">
                <a:solidFill>
                  <a:srgbClr val="0070C0"/>
                </a:solidFill>
              </a:rPr>
              <a:t>    triangle=Polygon(p1,p2,p3)</a:t>
            </a:r>
          </a:p>
          <a:p>
            <a:r>
              <a:rPr lang="en-US" sz="1900" dirty="0">
                <a:solidFill>
                  <a:srgbClr val="0070C0"/>
                </a:solidFill>
              </a:rPr>
              <a:t>    </a:t>
            </a:r>
            <a:r>
              <a:rPr lang="en-US" sz="1900" dirty="0" err="1">
                <a:solidFill>
                  <a:srgbClr val="0070C0"/>
                </a:solidFill>
              </a:rPr>
              <a:t>triangle.setFill</a:t>
            </a:r>
            <a:r>
              <a:rPr lang="en-US" sz="1900" dirty="0">
                <a:solidFill>
                  <a:srgbClr val="0070C0"/>
                </a:solidFill>
              </a:rPr>
              <a:t>("red")</a:t>
            </a:r>
          </a:p>
          <a:p>
            <a:r>
              <a:rPr lang="en-US" sz="1900" dirty="0">
                <a:solidFill>
                  <a:srgbClr val="0070C0"/>
                </a:solidFill>
              </a:rPr>
              <a:t>    </a:t>
            </a:r>
            <a:r>
              <a:rPr lang="en-US" sz="1900" dirty="0" err="1">
                <a:solidFill>
                  <a:srgbClr val="0070C0"/>
                </a:solidFill>
              </a:rPr>
              <a:t>triangle.setOutline</a:t>
            </a:r>
            <a:r>
              <a:rPr lang="en-US" sz="1900" dirty="0">
                <a:solidFill>
                  <a:srgbClr val="0070C0"/>
                </a:solidFill>
              </a:rPr>
              <a:t>("blue")</a:t>
            </a:r>
          </a:p>
          <a:p>
            <a:r>
              <a:rPr lang="en-US" sz="1900" dirty="0">
                <a:solidFill>
                  <a:srgbClr val="0070C0"/>
                </a:solidFill>
              </a:rPr>
              <a:t>    </a:t>
            </a:r>
            <a:r>
              <a:rPr lang="en-US" sz="1900" dirty="0" err="1">
                <a:solidFill>
                  <a:srgbClr val="0070C0"/>
                </a:solidFill>
              </a:rPr>
              <a:t>triangle.draw</a:t>
            </a:r>
            <a:r>
              <a:rPr lang="en-US" sz="1900" dirty="0">
                <a:solidFill>
                  <a:srgbClr val="0070C0"/>
                </a:solidFill>
              </a:rPr>
              <a:t>(win)</a:t>
            </a:r>
          </a:p>
          <a:p>
            <a:r>
              <a:rPr lang="en-US" sz="1900" dirty="0">
                <a:solidFill>
                  <a:srgbClr val="FF0000"/>
                </a:solidFill>
              </a:rPr>
              <a:t>#use another click to quit</a:t>
            </a:r>
          </a:p>
          <a:p>
            <a:r>
              <a:rPr lang="en-US" sz="1900" dirty="0">
                <a:solidFill>
                  <a:srgbClr val="0070C0"/>
                </a:solidFill>
              </a:rPr>
              <a:t>    </a:t>
            </a:r>
            <a:r>
              <a:rPr lang="en-US" sz="1900" dirty="0" err="1">
                <a:solidFill>
                  <a:srgbClr val="0070C0"/>
                </a:solidFill>
              </a:rPr>
              <a:t>message.setText</a:t>
            </a:r>
            <a:r>
              <a:rPr lang="en-US" sz="1900" dirty="0">
                <a:solidFill>
                  <a:srgbClr val="0070C0"/>
                </a:solidFill>
              </a:rPr>
              <a:t>( "Click anywhere to quit.")</a:t>
            </a:r>
          </a:p>
          <a:p>
            <a:r>
              <a:rPr lang="en-US" sz="1900" dirty="0">
                <a:solidFill>
                  <a:srgbClr val="0070C0"/>
                </a:solidFill>
              </a:rPr>
              <a:t>    </a:t>
            </a:r>
            <a:r>
              <a:rPr lang="en-US" sz="1900" dirty="0" err="1">
                <a:solidFill>
                  <a:srgbClr val="0070C0"/>
                </a:solidFill>
              </a:rPr>
              <a:t>win.getMouse</a:t>
            </a:r>
            <a:r>
              <a:rPr lang="en-US" sz="1900" dirty="0">
                <a:solidFill>
                  <a:srgbClr val="0070C0"/>
                </a:solidFill>
              </a:rPr>
              <a:t>( )</a:t>
            </a:r>
          </a:p>
          <a:p>
            <a:r>
              <a:rPr lang="en-US" sz="1900" dirty="0">
                <a:solidFill>
                  <a:srgbClr val="0070C0"/>
                </a:solidFill>
              </a:rPr>
              <a:t>    </a:t>
            </a:r>
            <a:r>
              <a:rPr lang="en-US" sz="1900" dirty="0" err="1">
                <a:solidFill>
                  <a:srgbClr val="0070C0"/>
                </a:solidFill>
              </a:rPr>
              <a:t>win.close</a:t>
            </a:r>
            <a:r>
              <a:rPr lang="en-US" sz="1900" dirty="0">
                <a:solidFill>
                  <a:srgbClr val="0070C0"/>
                </a:solidFill>
              </a:rPr>
              <a:t>()</a:t>
            </a:r>
          </a:p>
        </p:txBody>
      </p:sp>
      <p:pic>
        <p:nvPicPr>
          <p:cNvPr id="9" name="图片 8">
            <a:extLst>
              <a:ext uri="{FF2B5EF4-FFF2-40B4-BE49-F238E27FC236}">
                <a16:creationId xmlns:a16="http://schemas.microsoft.com/office/drawing/2014/main" id="{3FBD44AE-AB6D-48EE-8CB6-77EAE775A9B3}"/>
              </a:ext>
            </a:extLst>
          </p:cNvPr>
          <p:cNvPicPr>
            <a:picLocks noChangeAspect="1"/>
          </p:cNvPicPr>
          <p:nvPr/>
        </p:nvPicPr>
        <p:blipFill>
          <a:blip r:embed="rId2"/>
          <a:stretch>
            <a:fillRect/>
          </a:stretch>
        </p:blipFill>
        <p:spPr>
          <a:xfrm>
            <a:off x="5419390" y="1495155"/>
            <a:ext cx="2876550" cy="3257550"/>
          </a:xfrm>
          <a:prstGeom prst="rect">
            <a:avLst/>
          </a:prstGeom>
        </p:spPr>
      </p:pic>
    </p:spTree>
    <p:extLst>
      <p:ext uri="{BB962C8B-B14F-4D97-AF65-F5344CB8AC3E}">
        <p14:creationId xmlns:p14="http://schemas.microsoft.com/office/powerpoint/2010/main" val="150960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Practice problem</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65</a:t>
            </a:fld>
            <a:endParaRPr lang="en-US" altLang="en-US" sz="1400"/>
          </a:p>
        </p:txBody>
      </p:sp>
      <p:sp>
        <p:nvSpPr>
          <p:cNvPr id="6" name="文本框 5">
            <a:extLst>
              <a:ext uri="{FF2B5EF4-FFF2-40B4-BE49-F238E27FC236}">
                <a16:creationId xmlns:a16="http://schemas.microsoft.com/office/drawing/2014/main" id="{5365DB20-F3E7-44C2-BC8F-052ECAA735D5}"/>
              </a:ext>
            </a:extLst>
          </p:cNvPr>
          <p:cNvSpPr txBox="1"/>
          <p:nvPr/>
        </p:nvSpPr>
        <p:spPr>
          <a:xfrm>
            <a:off x="814080" y="1844824"/>
            <a:ext cx="7709480" cy="947247"/>
          </a:xfrm>
          <a:prstGeom prst="rect">
            <a:avLst/>
          </a:prstGeom>
          <a:noFill/>
        </p:spPr>
        <p:txBody>
          <a:bodyPr wrap="square">
            <a:spAutoFit/>
          </a:bodyPr>
          <a:lstStyle/>
          <a:p>
            <a:pPr defTabSz="914400">
              <a:lnSpc>
                <a:spcPct val="120000"/>
              </a:lnSpc>
              <a:spcBef>
                <a:spcPts val="1200"/>
              </a:spcBef>
              <a:spcAft>
                <a:spcPts val="200"/>
              </a:spcAft>
              <a:buClr>
                <a:schemeClr val="accent1"/>
              </a:buClr>
              <a:buSzPct val="100000"/>
            </a:pPr>
            <a:r>
              <a:rPr lang="en-US" altLang="zh-CN" sz="2400" dirty="0">
                <a:solidFill>
                  <a:srgbClr val="333399"/>
                </a:solidFill>
              </a:rPr>
              <a:t>After click three times in a window, you will get </a:t>
            </a:r>
            <a:r>
              <a:rPr lang="en-US" altLang="en-US" sz="2400" dirty="0">
                <a:solidFill>
                  <a:srgbClr val="333399"/>
                </a:solidFill>
              </a:rPr>
              <a:t>a rectangle, circle and oval. Write a program to do it.</a:t>
            </a:r>
            <a:endParaRPr lang="en-US" sz="26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297E8973-ECE4-4565-921F-AD51884AF0AE}"/>
              </a:ext>
            </a:extLst>
          </p:cNvPr>
          <p:cNvPicPr>
            <a:picLocks noChangeAspect="1"/>
          </p:cNvPicPr>
          <p:nvPr/>
        </p:nvPicPr>
        <p:blipFill>
          <a:blip r:embed="rId2"/>
          <a:stretch>
            <a:fillRect/>
          </a:stretch>
        </p:blipFill>
        <p:spPr>
          <a:xfrm>
            <a:off x="620440" y="1989212"/>
            <a:ext cx="4730781" cy="4653136"/>
          </a:xfrm>
          <a:prstGeom prst="rect">
            <a:avLst/>
          </a:prstGeom>
        </p:spPr>
      </p:pic>
      <p:pic>
        <p:nvPicPr>
          <p:cNvPr id="5" name="图片 4">
            <a:extLst>
              <a:ext uri="{FF2B5EF4-FFF2-40B4-BE49-F238E27FC236}">
                <a16:creationId xmlns:a16="http://schemas.microsoft.com/office/drawing/2014/main" id="{B701B4E6-537F-47A9-BCA3-C401DAC9217F}"/>
              </a:ext>
            </a:extLst>
          </p:cNvPr>
          <p:cNvPicPr>
            <a:picLocks noChangeAspect="1"/>
          </p:cNvPicPr>
          <p:nvPr/>
        </p:nvPicPr>
        <p:blipFill>
          <a:blip r:embed="rId3"/>
          <a:stretch>
            <a:fillRect/>
          </a:stretch>
        </p:blipFill>
        <p:spPr>
          <a:xfrm>
            <a:off x="5577382" y="2408580"/>
            <a:ext cx="2828925" cy="3314700"/>
          </a:xfrm>
          <a:prstGeom prst="rect">
            <a:avLst/>
          </a:prstGeom>
        </p:spPr>
      </p:pic>
    </p:spTree>
    <p:extLst>
      <p:ext uri="{BB962C8B-B14F-4D97-AF65-F5344CB8AC3E}">
        <p14:creationId xmlns:p14="http://schemas.microsoft.com/office/powerpoint/2010/main" val="320786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solidFill>
                  <a:srgbClr val="FF0000"/>
                </a:solidFill>
              </a:rPr>
              <a:t>Homework</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66</a:t>
            </a:fld>
            <a:endParaRPr lang="en-US" altLang="en-US" sz="1400"/>
          </a:p>
        </p:txBody>
      </p:sp>
      <p:sp>
        <p:nvSpPr>
          <p:cNvPr id="6" name="文本框 5">
            <a:extLst>
              <a:ext uri="{FF2B5EF4-FFF2-40B4-BE49-F238E27FC236}">
                <a16:creationId xmlns:a16="http://schemas.microsoft.com/office/drawing/2014/main" id="{5365DB20-F3E7-44C2-BC8F-052ECAA735D5}"/>
              </a:ext>
            </a:extLst>
          </p:cNvPr>
          <p:cNvSpPr txBox="1"/>
          <p:nvPr/>
        </p:nvSpPr>
        <p:spPr>
          <a:xfrm>
            <a:off x="814080" y="1844824"/>
            <a:ext cx="7709480" cy="3739485"/>
          </a:xfrm>
          <a:prstGeom prst="rect">
            <a:avLst/>
          </a:prstGeom>
          <a:noFill/>
        </p:spPr>
        <p:txBody>
          <a:bodyPr wrap="square">
            <a:spAutoFit/>
          </a:bodyPr>
          <a:lstStyle/>
          <a:p>
            <a:pPr defTabSz="914400">
              <a:lnSpc>
                <a:spcPct val="120000"/>
              </a:lnSpc>
              <a:spcBef>
                <a:spcPts val="1200"/>
              </a:spcBef>
              <a:spcAft>
                <a:spcPts val="200"/>
              </a:spcAft>
              <a:buClr>
                <a:schemeClr val="accent1"/>
              </a:buClr>
              <a:buSzPct val="100000"/>
            </a:pPr>
            <a:r>
              <a:rPr lang="en-US" sz="2000" b="0" i="0" u="none" strike="noStrike" baseline="0" dirty="0">
                <a:solidFill>
                  <a:srgbClr val="FF0000"/>
                </a:solidFill>
                <a:latin typeface="Times New Roman" panose="02020603050405020304" pitchFamily="18" charset="0"/>
                <a:cs typeface="Times New Roman" panose="02020603050405020304" pitchFamily="18" charset="0"/>
              </a:rPr>
              <a:t>Write a program that click five times to draw some sort of face.</a:t>
            </a:r>
          </a:p>
          <a:p>
            <a:pPr defTabSz="914400">
              <a:lnSpc>
                <a:spcPct val="120000"/>
              </a:lnSpc>
              <a:spcBef>
                <a:spcPts val="1200"/>
              </a:spcBef>
              <a:spcAft>
                <a:spcPts val="200"/>
              </a:spcAft>
              <a:buClr>
                <a:schemeClr val="accent1"/>
              </a:buClr>
              <a:buSzPct val="100000"/>
            </a:pPr>
            <a:endParaRPr lang="en-US" sz="2000" dirty="0">
              <a:solidFill>
                <a:srgbClr val="FF0000"/>
              </a:solidFill>
              <a:latin typeface="Times New Roman" panose="02020603050405020304" pitchFamily="18" charset="0"/>
              <a:cs typeface="Times New Roman" panose="02020603050405020304" pitchFamily="18" charset="0"/>
            </a:endParaRPr>
          </a:p>
          <a:p>
            <a:pPr defTabSz="914400">
              <a:lnSpc>
                <a:spcPct val="120000"/>
              </a:lnSpc>
              <a:spcBef>
                <a:spcPts val="1200"/>
              </a:spcBef>
              <a:spcAft>
                <a:spcPts val="200"/>
              </a:spcAft>
              <a:buClr>
                <a:schemeClr val="accent1"/>
              </a:buClr>
              <a:buSzPct val="100000"/>
            </a:pPr>
            <a:endParaRPr lang="en-US" sz="2000" b="0" i="0" u="none" strike="noStrike" baseline="0" dirty="0">
              <a:solidFill>
                <a:srgbClr val="FF0000"/>
              </a:solidFill>
              <a:latin typeface="Times New Roman" panose="02020603050405020304" pitchFamily="18" charset="0"/>
              <a:cs typeface="Times New Roman" panose="02020603050405020304" pitchFamily="18" charset="0"/>
            </a:endParaRPr>
          </a:p>
          <a:p>
            <a:pPr algn="l"/>
            <a:r>
              <a:rPr lang="en-US" sz="2000" b="0" i="0" u="none" strike="noStrike" baseline="0" dirty="0">
                <a:solidFill>
                  <a:srgbClr val="0070C0"/>
                </a:solidFill>
                <a:latin typeface="NimbusRomNo9L-Regu"/>
              </a:rPr>
              <a:t>There are 5 "control points" for the face that come from 5 mouse clicks by the user. In order they are:</a:t>
            </a:r>
          </a:p>
          <a:p>
            <a:pPr algn="l"/>
            <a:r>
              <a:rPr lang="en-US" sz="2000" b="0" i="0" u="none" strike="noStrike" baseline="0" dirty="0">
                <a:solidFill>
                  <a:srgbClr val="0070C0"/>
                </a:solidFill>
                <a:latin typeface="NimbusMonL-Regu"/>
              </a:rPr>
              <a:t>p1</a:t>
            </a:r>
            <a:r>
              <a:rPr lang="en-US" sz="2000" b="0" i="0" u="none" strike="noStrike" baseline="0" dirty="0">
                <a:solidFill>
                  <a:srgbClr val="0070C0"/>
                </a:solidFill>
                <a:latin typeface="NimbusRomNo9L-Regu"/>
              </a:rPr>
              <a:t>: The center of the face</a:t>
            </a:r>
          </a:p>
          <a:p>
            <a:pPr algn="l"/>
            <a:r>
              <a:rPr lang="en-US" sz="2000" b="0" i="0" u="none" strike="noStrike" baseline="0" dirty="0">
                <a:solidFill>
                  <a:srgbClr val="0070C0"/>
                </a:solidFill>
                <a:latin typeface="NimbusMonL-Regu"/>
              </a:rPr>
              <a:t>p2</a:t>
            </a:r>
            <a:r>
              <a:rPr lang="en-US" sz="2000" b="0" i="0" u="none" strike="noStrike" baseline="0" dirty="0">
                <a:solidFill>
                  <a:srgbClr val="0070C0"/>
                </a:solidFill>
                <a:latin typeface="NimbusRomNo9L-Regu"/>
              </a:rPr>
              <a:t>: Somewhere on the edge of the face</a:t>
            </a:r>
          </a:p>
          <a:p>
            <a:pPr algn="l"/>
            <a:r>
              <a:rPr lang="en-US" sz="2000" b="0" i="0" u="none" strike="noStrike" baseline="0" dirty="0">
                <a:solidFill>
                  <a:srgbClr val="0070C0"/>
                </a:solidFill>
                <a:latin typeface="NimbusMonL-Regu"/>
              </a:rPr>
              <a:t>p3</a:t>
            </a:r>
            <a:r>
              <a:rPr lang="en-US" sz="2000" b="0" i="0" u="none" strike="noStrike" baseline="0" dirty="0">
                <a:solidFill>
                  <a:srgbClr val="0070C0"/>
                </a:solidFill>
                <a:latin typeface="NimbusRomNo9L-Regu"/>
              </a:rPr>
              <a:t>: The lower-left corner of the nose</a:t>
            </a:r>
          </a:p>
          <a:p>
            <a:pPr algn="l"/>
            <a:r>
              <a:rPr lang="en-US" sz="2000" b="0" i="0" u="none" strike="noStrike" baseline="0" dirty="0">
                <a:solidFill>
                  <a:srgbClr val="0070C0"/>
                </a:solidFill>
                <a:latin typeface="NimbusMonL-Regu"/>
              </a:rPr>
              <a:t>p4</a:t>
            </a:r>
            <a:r>
              <a:rPr lang="en-US" sz="2000" b="0" i="0" u="none" strike="noStrike" baseline="0" dirty="0">
                <a:solidFill>
                  <a:srgbClr val="0070C0"/>
                </a:solidFill>
                <a:latin typeface="NimbusRomNo9L-Regu"/>
              </a:rPr>
              <a:t>: The center of the left eye</a:t>
            </a:r>
          </a:p>
          <a:p>
            <a:pPr algn="l"/>
            <a:r>
              <a:rPr lang="en-US" sz="2000" b="0" i="0" u="none" strike="noStrike" baseline="0" dirty="0">
                <a:solidFill>
                  <a:srgbClr val="0070C0"/>
                </a:solidFill>
                <a:latin typeface="NimbusMonL-Regu"/>
              </a:rPr>
              <a:t>p5</a:t>
            </a:r>
            <a:r>
              <a:rPr lang="en-US" sz="2000" b="0" i="0" u="none" strike="noStrike" baseline="0" dirty="0">
                <a:solidFill>
                  <a:srgbClr val="0070C0"/>
                </a:solidFill>
                <a:latin typeface="NimbusRomNo9L-Regu"/>
              </a:rPr>
              <a:t>: The lower-left corner of the mouth</a:t>
            </a:r>
            <a:endParaRPr lang="en-US" sz="2000" dirty="0">
              <a:solidFill>
                <a:srgbClr val="0070C0"/>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4DCED8EF-0FC1-423B-87DC-7C7ECF2940DB}"/>
              </a:ext>
            </a:extLst>
          </p:cNvPr>
          <p:cNvPicPr>
            <a:picLocks noChangeAspect="1"/>
          </p:cNvPicPr>
          <p:nvPr/>
        </p:nvPicPr>
        <p:blipFill>
          <a:blip r:embed="rId2"/>
          <a:stretch>
            <a:fillRect/>
          </a:stretch>
        </p:blipFill>
        <p:spPr>
          <a:xfrm>
            <a:off x="6142413" y="1011982"/>
            <a:ext cx="2266950" cy="2352675"/>
          </a:xfrm>
          <a:prstGeom prst="rect">
            <a:avLst/>
          </a:prstGeom>
        </p:spPr>
      </p:pic>
    </p:spTree>
    <p:extLst>
      <p:ext uri="{BB962C8B-B14F-4D97-AF65-F5344CB8AC3E}">
        <p14:creationId xmlns:p14="http://schemas.microsoft.com/office/powerpoint/2010/main" val="265424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solidFill>
                  <a:srgbClr val="FF0000"/>
                </a:solidFill>
              </a:rPr>
              <a:t>Homework</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67</a:t>
            </a:fld>
            <a:endParaRPr lang="en-US" altLang="en-US" sz="1400"/>
          </a:p>
        </p:txBody>
      </p:sp>
      <p:sp>
        <p:nvSpPr>
          <p:cNvPr id="6" name="文本框 5">
            <a:extLst>
              <a:ext uri="{FF2B5EF4-FFF2-40B4-BE49-F238E27FC236}">
                <a16:creationId xmlns:a16="http://schemas.microsoft.com/office/drawing/2014/main" id="{5365DB20-F3E7-44C2-BC8F-052ECAA735D5}"/>
              </a:ext>
            </a:extLst>
          </p:cNvPr>
          <p:cNvSpPr txBox="1"/>
          <p:nvPr/>
        </p:nvSpPr>
        <p:spPr>
          <a:xfrm>
            <a:off x="814080" y="1844825"/>
            <a:ext cx="7595283" cy="429413"/>
          </a:xfrm>
          <a:prstGeom prst="rect">
            <a:avLst/>
          </a:prstGeom>
          <a:noFill/>
        </p:spPr>
        <p:txBody>
          <a:bodyPr wrap="square">
            <a:spAutoFit/>
          </a:bodyPr>
          <a:lstStyle/>
          <a:p>
            <a:pPr defTabSz="914400">
              <a:lnSpc>
                <a:spcPct val="120000"/>
              </a:lnSpc>
              <a:spcBef>
                <a:spcPts val="1200"/>
              </a:spcBef>
              <a:spcAft>
                <a:spcPts val="200"/>
              </a:spcAft>
              <a:buClr>
                <a:schemeClr val="accent1"/>
              </a:buClr>
              <a:buSzPct val="100000"/>
            </a:pPr>
            <a:r>
              <a:rPr lang="en-US" sz="2000" b="0" i="0" u="none" strike="noStrike" baseline="0" dirty="0">
                <a:solidFill>
                  <a:srgbClr val="FF0000"/>
                </a:solidFill>
                <a:latin typeface="Times New Roman" panose="02020603050405020304" pitchFamily="18" charset="0"/>
                <a:cs typeface="Times New Roman" panose="02020603050405020304" pitchFamily="18" charset="0"/>
              </a:rPr>
              <a:t>Write a program that click five times to draw some sort of face.</a:t>
            </a:r>
            <a:endParaRPr lang="en-US" sz="2600" dirty="0">
              <a:solidFill>
                <a:srgbClr val="FF0000"/>
              </a:solidFill>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7F8780A1-C5A2-45E8-8487-372A315C3D2E}"/>
              </a:ext>
            </a:extLst>
          </p:cNvPr>
          <p:cNvSpPr txBox="1"/>
          <p:nvPr/>
        </p:nvSpPr>
        <p:spPr>
          <a:xfrm>
            <a:off x="719064" y="2363302"/>
            <a:ext cx="8029400" cy="3693319"/>
          </a:xfrm>
          <a:prstGeom prst="rect">
            <a:avLst/>
          </a:prstGeom>
          <a:noFill/>
        </p:spPr>
        <p:txBody>
          <a:bodyPr wrap="square">
            <a:spAutoFit/>
          </a:bodyPr>
          <a:lstStyle/>
          <a:p>
            <a:r>
              <a:rPr lang="en-US" dirty="0">
                <a:solidFill>
                  <a:srgbClr val="0070C0"/>
                </a:solidFill>
              </a:rPr>
              <a:t>The size and locations of the various features are determined by these control points as follows:</a:t>
            </a:r>
          </a:p>
          <a:p>
            <a:r>
              <a:rPr lang="en-US" dirty="0">
                <a:solidFill>
                  <a:srgbClr val="FF0000"/>
                </a:solidFill>
              </a:rPr>
              <a:t>Head: </a:t>
            </a:r>
            <a:r>
              <a:rPr lang="en-US" dirty="0">
                <a:solidFill>
                  <a:srgbClr val="0070C0"/>
                </a:solidFill>
              </a:rPr>
              <a:t>This is a circle centered at p1 and having radius equal to the distance from p1 to p2.</a:t>
            </a:r>
          </a:p>
          <a:p>
            <a:r>
              <a:rPr lang="en-US" dirty="0">
                <a:solidFill>
                  <a:srgbClr val="FF0000"/>
                </a:solidFill>
              </a:rPr>
              <a:t>Nose: </a:t>
            </a:r>
            <a:r>
              <a:rPr lang="en-US" dirty="0">
                <a:solidFill>
                  <a:srgbClr val="0070C0"/>
                </a:solidFill>
              </a:rPr>
              <a:t>The nose is an isosceles triangle formed by p1, p3, and a point that is vertically aligned with p3 and the same distance to the right of p1 as p3 is to the left of p1. Thus the nose will always be symmetric and horizontally centered in the face.</a:t>
            </a:r>
          </a:p>
          <a:p>
            <a:r>
              <a:rPr lang="en-US" dirty="0">
                <a:solidFill>
                  <a:srgbClr val="FF0000"/>
                </a:solidFill>
              </a:rPr>
              <a:t>Eyes: </a:t>
            </a:r>
            <a:r>
              <a:rPr lang="en-US" dirty="0">
                <a:solidFill>
                  <a:srgbClr val="0070C0"/>
                </a:solidFill>
              </a:rPr>
              <a:t>The eyes are circles with a radius equal to one-tenth the radius of the head. The left eye is centered at p4 and the right eye should be placed symmetrically to match the left.</a:t>
            </a:r>
          </a:p>
          <a:p>
            <a:r>
              <a:rPr lang="en-US" dirty="0">
                <a:solidFill>
                  <a:srgbClr val="FF0000"/>
                </a:solidFill>
              </a:rPr>
              <a:t>Mouth: </a:t>
            </a:r>
            <a:r>
              <a:rPr lang="en-US" dirty="0">
                <a:solidFill>
                  <a:srgbClr val="0070C0"/>
                </a:solidFill>
              </a:rPr>
              <a:t>The mouth is an oval with the lower-left corner of its bounding-box at p5. The mouth is centered horizontally and the height of the bounding-box is the same as the radius of the eyes</a:t>
            </a:r>
          </a:p>
        </p:txBody>
      </p:sp>
      <p:pic>
        <p:nvPicPr>
          <p:cNvPr id="8" name="图片 7">
            <a:extLst>
              <a:ext uri="{FF2B5EF4-FFF2-40B4-BE49-F238E27FC236}">
                <a16:creationId xmlns:a16="http://schemas.microsoft.com/office/drawing/2014/main" id="{A091D5D8-A1C9-409E-AD41-F406D32DC7AE}"/>
              </a:ext>
            </a:extLst>
          </p:cNvPr>
          <p:cNvPicPr>
            <a:picLocks noChangeAspect="1"/>
          </p:cNvPicPr>
          <p:nvPr/>
        </p:nvPicPr>
        <p:blipFill>
          <a:blip r:embed="rId2"/>
          <a:stretch>
            <a:fillRect/>
          </a:stretch>
        </p:blipFill>
        <p:spPr>
          <a:xfrm>
            <a:off x="6588224" y="79594"/>
            <a:ext cx="2266950" cy="2352675"/>
          </a:xfrm>
          <a:prstGeom prst="rect">
            <a:avLst/>
          </a:prstGeom>
        </p:spPr>
      </p:pic>
    </p:spTree>
    <p:extLst>
      <p:ext uri="{BB962C8B-B14F-4D97-AF65-F5344CB8AC3E}">
        <p14:creationId xmlns:p14="http://schemas.microsoft.com/office/powerpoint/2010/main" val="6634616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4.7 Interactive Graphics</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68</a:t>
            </a:fld>
            <a:endParaRPr lang="en-US" altLang="en-US" sz="1400"/>
          </a:p>
        </p:txBody>
      </p:sp>
      <p:sp>
        <p:nvSpPr>
          <p:cNvPr id="6" name="文本框 5">
            <a:extLst>
              <a:ext uri="{FF2B5EF4-FFF2-40B4-BE49-F238E27FC236}">
                <a16:creationId xmlns:a16="http://schemas.microsoft.com/office/drawing/2014/main" id="{5365DB20-F3E7-44C2-BC8F-052ECAA735D5}"/>
              </a:ext>
            </a:extLst>
          </p:cNvPr>
          <p:cNvSpPr txBox="1"/>
          <p:nvPr/>
        </p:nvSpPr>
        <p:spPr>
          <a:xfrm>
            <a:off x="814080" y="1844824"/>
            <a:ext cx="7709480" cy="4159087"/>
          </a:xfrm>
          <a:prstGeom prst="rect">
            <a:avLst/>
          </a:prstGeom>
          <a:noFill/>
        </p:spPr>
        <p:txBody>
          <a:bodyPr wrap="square">
            <a:spAutoFit/>
          </a:bodyPr>
          <a:lstStyle/>
          <a:p>
            <a:pPr defTabSz="914400">
              <a:lnSpc>
                <a:spcPct val="120000"/>
              </a:lnSpc>
              <a:spcBef>
                <a:spcPts val="1200"/>
              </a:spcBef>
              <a:spcAft>
                <a:spcPts val="200"/>
              </a:spcAft>
              <a:buClr>
                <a:schemeClr val="accent1"/>
              </a:buClr>
              <a:buSzPct val="100000"/>
            </a:pPr>
            <a:r>
              <a:rPr lang="en-US" altLang="en-US" sz="2400" dirty="0">
                <a:solidFill>
                  <a:srgbClr val="333399"/>
                </a:solidFill>
              </a:rPr>
              <a:t>  Handling Textual Input</a:t>
            </a:r>
          </a:p>
          <a:p>
            <a:pPr marL="91440" indent="-91440" defTabSz="914400">
              <a:lnSpc>
                <a:spcPct val="120000"/>
              </a:lnSpc>
              <a:spcBef>
                <a:spcPts val="1200"/>
              </a:spcBef>
              <a:spcAft>
                <a:spcPts val="200"/>
              </a:spcAft>
              <a:buClr>
                <a:schemeClr val="accent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the triangle example, all of the input was provided through mouse clicks.</a:t>
            </a:r>
          </a:p>
          <a:p>
            <a:pPr marL="91440" indent="-91440" defTabSz="914400">
              <a:lnSpc>
                <a:spcPct val="120000"/>
              </a:lnSpc>
              <a:spcBef>
                <a:spcPts val="1200"/>
              </a:spcBef>
              <a:spcAft>
                <a:spcPts val="200"/>
              </a:spcAft>
              <a:buClr>
                <a:schemeClr val="accent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Often we will want to allow the user to interact with a graphics window via the keyboard. </a:t>
            </a:r>
          </a:p>
          <a:p>
            <a:pPr marL="91440" indent="-91440" defTabSz="914400">
              <a:lnSpc>
                <a:spcPct val="120000"/>
              </a:lnSpc>
              <a:spcBef>
                <a:spcPts val="1200"/>
              </a:spcBef>
              <a:spcAft>
                <a:spcPts val="200"/>
              </a:spcAft>
              <a:buClr>
                <a:schemeClr val="accent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Graph Win object provides a </a:t>
            </a:r>
            <a:r>
              <a:rPr lang="en-US" sz="2400" i="1" dirty="0">
                <a:latin typeface="Times New Roman" panose="02020603050405020304" pitchFamily="18" charset="0"/>
                <a:cs typeface="Times New Roman" panose="02020603050405020304" pitchFamily="18" charset="0"/>
              </a:rPr>
              <a:t>getKey () </a:t>
            </a:r>
            <a:r>
              <a:rPr lang="en-US" sz="2400" dirty="0">
                <a:latin typeface="Times New Roman" panose="02020603050405020304" pitchFamily="18" charset="0"/>
                <a:cs typeface="Times New Roman" panose="02020603050405020304" pitchFamily="18" charset="0"/>
              </a:rPr>
              <a:t>method that works very much like the getMouse method.</a:t>
            </a:r>
            <a:endParaRPr lang="en-US" sz="2600" dirty="0">
              <a:solidFill>
                <a:srgbClr val="FF0000"/>
              </a:solidFill>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700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4.7 Interactive Graphics</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69</a:t>
            </a:fld>
            <a:endParaRPr lang="en-US" altLang="en-US" sz="1400"/>
          </a:p>
        </p:txBody>
      </p:sp>
      <p:sp>
        <p:nvSpPr>
          <p:cNvPr id="6" name="文本框 5">
            <a:extLst>
              <a:ext uri="{FF2B5EF4-FFF2-40B4-BE49-F238E27FC236}">
                <a16:creationId xmlns:a16="http://schemas.microsoft.com/office/drawing/2014/main" id="{5365DB20-F3E7-44C2-BC8F-052ECAA735D5}"/>
              </a:ext>
            </a:extLst>
          </p:cNvPr>
          <p:cNvSpPr txBox="1"/>
          <p:nvPr/>
        </p:nvSpPr>
        <p:spPr>
          <a:xfrm>
            <a:off x="814080" y="1844824"/>
            <a:ext cx="7709480" cy="1176732"/>
          </a:xfrm>
          <a:prstGeom prst="rect">
            <a:avLst/>
          </a:prstGeom>
          <a:noFill/>
        </p:spPr>
        <p:txBody>
          <a:bodyPr wrap="square">
            <a:spAutoFit/>
          </a:bodyPr>
          <a:lstStyle/>
          <a:p>
            <a:pPr defTabSz="914400">
              <a:lnSpc>
                <a:spcPct val="120000"/>
              </a:lnSpc>
              <a:spcBef>
                <a:spcPts val="1200"/>
              </a:spcBef>
              <a:spcAft>
                <a:spcPts val="200"/>
              </a:spcAft>
              <a:buClr>
                <a:schemeClr val="accent1"/>
              </a:buClr>
              <a:buSzPct val="100000"/>
            </a:pPr>
            <a:r>
              <a:rPr lang="en-US" altLang="en-US" sz="2400" dirty="0">
                <a:solidFill>
                  <a:srgbClr val="333399"/>
                </a:solidFill>
              </a:rPr>
              <a:t>  Handling Textual Input</a:t>
            </a:r>
          </a:p>
          <a:p>
            <a:pPr algn="l"/>
            <a:r>
              <a:rPr lang="en-US" sz="2000" dirty="0">
                <a:solidFill>
                  <a:srgbClr val="FF0000"/>
                </a:solidFill>
                <a:latin typeface="Times New Roman" panose="02020603050405020304" pitchFamily="18" charset="0"/>
                <a:cs typeface="Times New Roman" panose="02020603050405020304" pitchFamily="18" charset="0"/>
              </a:rPr>
              <a:t>Example: </a:t>
            </a:r>
            <a:r>
              <a:rPr lang="en-US" sz="2000" b="0" i="0" u="none" strike="noStrike" baseline="0" dirty="0">
                <a:solidFill>
                  <a:srgbClr val="FF0000"/>
                </a:solidFill>
                <a:latin typeface="Times New Roman" panose="02020603050405020304" pitchFamily="18" charset="0"/>
                <a:cs typeface="Times New Roman" panose="02020603050405020304" pitchFamily="18" charset="0"/>
              </a:rPr>
              <a:t>Write a program that allows the user to label positions in a window by typing a single keypress after each mouse click.</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3A7D6FA4-7EE4-4CC9-994F-6D0CFEAB06DC}"/>
              </a:ext>
            </a:extLst>
          </p:cNvPr>
          <p:cNvSpPr txBox="1"/>
          <p:nvPr/>
        </p:nvSpPr>
        <p:spPr>
          <a:xfrm>
            <a:off x="683568" y="3148595"/>
            <a:ext cx="3888432" cy="3139321"/>
          </a:xfrm>
          <a:prstGeom prst="rect">
            <a:avLst/>
          </a:prstGeom>
          <a:noFill/>
        </p:spPr>
        <p:txBody>
          <a:bodyPr wrap="square">
            <a:spAutoFit/>
          </a:bodyPr>
          <a:lstStyle/>
          <a:p>
            <a:r>
              <a:rPr lang="en-US" sz="2000" dirty="0">
                <a:solidFill>
                  <a:srgbClr val="0070C0"/>
                </a:solidFill>
              </a:rPr>
              <a:t>from graphics import *</a:t>
            </a:r>
          </a:p>
          <a:p>
            <a:r>
              <a:rPr lang="en-US" sz="2000" dirty="0">
                <a:solidFill>
                  <a:srgbClr val="0070C0"/>
                </a:solidFill>
              </a:rPr>
              <a:t>def main ( ):</a:t>
            </a:r>
          </a:p>
          <a:p>
            <a:r>
              <a:rPr lang="en-US" sz="2000" dirty="0">
                <a:solidFill>
                  <a:srgbClr val="0070C0"/>
                </a:solidFill>
              </a:rPr>
              <a:t>    win=GraphWin ("Click and Type " ,400 ,400)</a:t>
            </a:r>
          </a:p>
          <a:p>
            <a:r>
              <a:rPr lang="en-US" sz="2000" dirty="0">
                <a:solidFill>
                  <a:srgbClr val="0070C0"/>
                </a:solidFill>
              </a:rPr>
              <a:t>    for </a:t>
            </a:r>
            <a:r>
              <a:rPr lang="en-US" sz="2000" dirty="0" err="1">
                <a:solidFill>
                  <a:srgbClr val="0070C0"/>
                </a:solidFill>
              </a:rPr>
              <a:t>i</a:t>
            </a:r>
            <a:r>
              <a:rPr lang="en-US" sz="2000" dirty="0">
                <a:solidFill>
                  <a:srgbClr val="0070C0"/>
                </a:solidFill>
              </a:rPr>
              <a:t> in range (5):</a:t>
            </a:r>
          </a:p>
          <a:p>
            <a:r>
              <a:rPr lang="en-US" sz="2000" dirty="0">
                <a:solidFill>
                  <a:srgbClr val="0070C0"/>
                </a:solidFill>
              </a:rPr>
              <a:t>        </a:t>
            </a:r>
            <a:r>
              <a:rPr lang="en-US" sz="2000" dirty="0" err="1">
                <a:solidFill>
                  <a:srgbClr val="0070C0"/>
                </a:solidFill>
              </a:rPr>
              <a:t>pt</a:t>
            </a:r>
            <a:r>
              <a:rPr lang="en-US" sz="2000" dirty="0">
                <a:solidFill>
                  <a:srgbClr val="0070C0"/>
                </a:solidFill>
              </a:rPr>
              <a:t>=</a:t>
            </a:r>
            <a:r>
              <a:rPr lang="en-US" sz="2000" dirty="0" err="1">
                <a:solidFill>
                  <a:srgbClr val="0070C0"/>
                </a:solidFill>
              </a:rPr>
              <a:t>win.getMouse</a:t>
            </a:r>
            <a:r>
              <a:rPr lang="en-US" sz="2000" dirty="0">
                <a:solidFill>
                  <a:srgbClr val="0070C0"/>
                </a:solidFill>
              </a:rPr>
              <a:t>( )</a:t>
            </a:r>
          </a:p>
          <a:p>
            <a:r>
              <a:rPr lang="en-US" sz="2000" dirty="0">
                <a:solidFill>
                  <a:srgbClr val="0070C0"/>
                </a:solidFill>
              </a:rPr>
              <a:t>        key=</a:t>
            </a:r>
            <a:r>
              <a:rPr lang="en-US" sz="2000" dirty="0" err="1">
                <a:solidFill>
                  <a:srgbClr val="0070C0"/>
                </a:solidFill>
              </a:rPr>
              <a:t>win.getKey</a:t>
            </a:r>
            <a:r>
              <a:rPr lang="en-US" sz="2000" dirty="0">
                <a:solidFill>
                  <a:srgbClr val="0070C0"/>
                </a:solidFill>
              </a:rPr>
              <a:t>( )</a:t>
            </a:r>
          </a:p>
          <a:p>
            <a:r>
              <a:rPr lang="en-US" sz="2000" dirty="0">
                <a:solidFill>
                  <a:srgbClr val="0070C0"/>
                </a:solidFill>
              </a:rPr>
              <a:t>        label=Text(</a:t>
            </a:r>
            <a:r>
              <a:rPr lang="en-US" sz="2000" dirty="0" err="1">
                <a:solidFill>
                  <a:srgbClr val="0070C0"/>
                </a:solidFill>
              </a:rPr>
              <a:t>pt,key</a:t>
            </a:r>
            <a:r>
              <a:rPr lang="en-US" sz="2000" dirty="0">
                <a:solidFill>
                  <a:srgbClr val="0070C0"/>
                </a:solidFill>
              </a:rPr>
              <a:t>)</a:t>
            </a:r>
          </a:p>
          <a:p>
            <a:r>
              <a:rPr lang="en-US" sz="2000" dirty="0">
                <a:solidFill>
                  <a:srgbClr val="0070C0"/>
                </a:solidFill>
              </a:rPr>
              <a:t>        </a:t>
            </a:r>
            <a:r>
              <a:rPr lang="en-US" sz="2000" dirty="0" err="1">
                <a:solidFill>
                  <a:srgbClr val="0070C0"/>
                </a:solidFill>
              </a:rPr>
              <a:t>label.draw</a:t>
            </a:r>
            <a:r>
              <a:rPr lang="en-US" sz="2000" dirty="0">
                <a:solidFill>
                  <a:srgbClr val="0070C0"/>
                </a:solidFill>
              </a:rPr>
              <a:t>(win)</a:t>
            </a:r>
          </a:p>
          <a:p>
            <a:r>
              <a:rPr lang="en-US" dirty="0"/>
              <a:t> </a:t>
            </a:r>
          </a:p>
        </p:txBody>
      </p:sp>
      <p:pic>
        <p:nvPicPr>
          <p:cNvPr id="4" name="图片 3">
            <a:extLst>
              <a:ext uri="{FF2B5EF4-FFF2-40B4-BE49-F238E27FC236}">
                <a16:creationId xmlns:a16="http://schemas.microsoft.com/office/drawing/2014/main" id="{2AB9404E-A9CF-4735-A883-BBE127BB8D2F}"/>
              </a:ext>
            </a:extLst>
          </p:cNvPr>
          <p:cNvPicPr>
            <a:picLocks noChangeAspect="1"/>
          </p:cNvPicPr>
          <p:nvPr/>
        </p:nvPicPr>
        <p:blipFill>
          <a:blip r:embed="rId2"/>
          <a:stretch>
            <a:fillRect/>
          </a:stretch>
        </p:blipFill>
        <p:spPr>
          <a:xfrm>
            <a:off x="4283968" y="2132856"/>
            <a:ext cx="4663393" cy="3902570"/>
          </a:xfrm>
          <a:prstGeom prst="rect">
            <a:avLst/>
          </a:prstGeom>
        </p:spPr>
      </p:pic>
    </p:spTree>
    <p:extLst>
      <p:ext uri="{BB962C8B-B14F-4D97-AF65-F5344CB8AC3E}">
        <p14:creationId xmlns:p14="http://schemas.microsoft.com/office/powerpoint/2010/main" val="253309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lstStyle/>
          <a:p>
            <a:pPr eaLnBrk="1" hangingPunct="1"/>
            <a:r>
              <a:rPr lang="en-US" altLang="en-US" dirty="0"/>
              <a:t>4.2 The Object of Objects</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p:txBody>
          <a:bodyPr>
            <a:normAutofit/>
          </a:bodyPr>
          <a:lstStyle/>
          <a:p>
            <a:pPr marL="0" indent="0">
              <a:buNone/>
            </a:pPr>
            <a:r>
              <a:rPr lang="en-US" altLang="en-US" sz="2800" dirty="0">
                <a:latin typeface="Times New Roman" panose="02020603050405020304" pitchFamily="18" charset="0"/>
                <a:cs typeface="Times New Roman" panose="02020603050405020304" pitchFamily="18" charset="0"/>
              </a:rPr>
              <a:t>Example: Develop a data processing system for a college or university.</a:t>
            </a:r>
          </a:p>
          <a:p>
            <a:pPr>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Keep records on students who attend the school.</a:t>
            </a:r>
          </a:p>
          <a:p>
            <a:pPr>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Each student will be represented as an object.</a:t>
            </a:r>
          </a:p>
          <a:p>
            <a:pPr marL="0" indent="0">
              <a:buNone/>
            </a:pPr>
            <a:endParaRPr lang="en-US" altLang="en-US" sz="2800" dirty="0">
              <a:latin typeface="Times New Roman" panose="02020603050405020304" pitchFamily="18" charset="0"/>
              <a:cs typeface="Times New Roman" panose="02020603050405020304" pitchFamily="18" charset="0"/>
            </a:endParaRPr>
          </a:p>
          <a:p>
            <a:pPr marL="0" indent="0">
              <a:buNone/>
            </a:pPr>
            <a:endParaRPr lang="en-US" altLang="en-US" sz="2800" dirty="0">
              <a:latin typeface="Times New Roman" panose="02020603050405020304" pitchFamily="18" charset="0"/>
              <a:cs typeface="Times New Roman" panose="02020603050405020304" pitchFamily="18" charset="0"/>
            </a:endParaRP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7</a:t>
            </a:fld>
            <a:endParaRPr lang="en-US" altLang="en-US" sz="1400"/>
          </a:p>
        </p:txBody>
      </p:sp>
    </p:spTree>
    <p:extLst>
      <p:ext uri="{BB962C8B-B14F-4D97-AF65-F5344CB8AC3E}">
        <p14:creationId xmlns:p14="http://schemas.microsoft.com/office/powerpoint/2010/main" val="156250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 calcmode="lin" valueType="num">
                                      <p:cBhvr additive="base">
                                        <p:cTn id="7" dur="500" fill="hold"/>
                                        <p:tgtEl>
                                          <p:spTgt spid="96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6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6259">
                                            <p:txEl>
                                              <p:pRg st="1" end="1"/>
                                            </p:txEl>
                                          </p:spTgt>
                                        </p:tgtEl>
                                        <p:attrNameLst>
                                          <p:attrName>style.visibility</p:attrName>
                                        </p:attrNameLst>
                                      </p:cBhvr>
                                      <p:to>
                                        <p:strVal val="visible"/>
                                      </p:to>
                                    </p:set>
                                    <p:anim calcmode="lin" valueType="num">
                                      <p:cBhvr additive="base">
                                        <p:cTn id="13" dur="500" fill="hold"/>
                                        <p:tgtEl>
                                          <p:spTgt spid="96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62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6259">
                                            <p:txEl>
                                              <p:pRg st="2" end="2"/>
                                            </p:txEl>
                                          </p:spTgt>
                                        </p:tgtEl>
                                        <p:attrNameLst>
                                          <p:attrName>style.visibility</p:attrName>
                                        </p:attrNameLst>
                                      </p:cBhvr>
                                      <p:to>
                                        <p:strVal val="visible"/>
                                      </p:to>
                                    </p:set>
                                    <p:anim calcmode="lin" valueType="num">
                                      <p:cBhvr additive="base">
                                        <p:cTn id="19" dur="500" fill="hold"/>
                                        <p:tgtEl>
                                          <p:spTgt spid="962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625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4.7 Interactive Graphics</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70</a:t>
            </a:fld>
            <a:endParaRPr lang="en-US" altLang="en-US" sz="1400"/>
          </a:p>
        </p:txBody>
      </p:sp>
      <p:sp>
        <p:nvSpPr>
          <p:cNvPr id="6" name="文本框 5">
            <a:extLst>
              <a:ext uri="{FF2B5EF4-FFF2-40B4-BE49-F238E27FC236}">
                <a16:creationId xmlns:a16="http://schemas.microsoft.com/office/drawing/2014/main" id="{5365DB20-F3E7-44C2-BC8F-052ECAA735D5}"/>
              </a:ext>
            </a:extLst>
          </p:cNvPr>
          <p:cNvSpPr txBox="1"/>
          <p:nvPr/>
        </p:nvSpPr>
        <p:spPr>
          <a:xfrm>
            <a:off x="814080" y="1844824"/>
            <a:ext cx="7709480" cy="1176732"/>
          </a:xfrm>
          <a:prstGeom prst="rect">
            <a:avLst/>
          </a:prstGeom>
          <a:noFill/>
        </p:spPr>
        <p:txBody>
          <a:bodyPr wrap="square">
            <a:spAutoFit/>
          </a:bodyPr>
          <a:lstStyle/>
          <a:p>
            <a:pPr defTabSz="914400">
              <a:lnSpc>
                <a:spcPct val="120000"/>
              </a:lnSpc>
              <a:spcBef>
                <a:spcPts val="1200"/>
              </a:spcBef>
              <a:spcAft>
                <a:spcPts val="200"/>
              </a:spcAft>
              <a:buClr>
                <a:schemeClr val="accent1"/>
              </a:buClr>
              <a:buSzPct val="100000"/>
            </a:pPr>
            <a:r>
              <a:rPr lang="en-US" altLang="en-US" sz="2400" dirty="0">
                <a:solidFill>
                  <a:srgbClr val="333399"/>
                </a:solidFill>
              </a:rPr>
              <a:t>  Handling Textual Input</a:t>
            </a:r>
          </a:p>
          <a:p>
            <a:pPr algn="l"/>
            <a:r>
              <a:rPr lang="en-US" sz="2000" dirty="0">
                <a:solidFill>
                  <a:srgbClr val="FF0000"/>
                </a:solidFill>
                <a:latin typeface="Times New Roman" panose="02020603050405020304" pitchFamily="18" charset="0"/>
                <a:cs typeface="Times New Roman" panose="02020603050405020304" pitchFamily="18" charset="0"/>
              </a:rPr>
              <a:t>Example: </a:t>
            </a:r>
            <a:r>
              <a:rPr lang="en-US" sz="2000" b="0" i="0" u="none" strike="noStrike" baseline="0" dirty="0">
                <a:solidFill>
                  <a:srgbClr val="FF0000"/>
                </a:solidFill>
                <a:latin typeface="Times New Roman" panose="02020603050405020304" pitchFamily="18" charset="0"/>
                <a:cs typeface="Times New Roman" panose="02020603050405020304" pitchFamily="18" charset="0"/>
              </a:rPr>
              <a:t>Write a program that allows the user to label positions in a window by typing a single keypress after each mouse click.</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3A7D6FA4-7EE4-4CC9-994F-6D0CFEAB06DC}"/>
              </a:ext>
            </a:extLst>
          </p:cNvPr>
          <p:cNvSpPr txBox="1"/>
          <p:nvPr/>
        </p:nvSpPr>
        <p:spPr>
          <a:xfrm>
            <a:off x="683568" y="3148595"/>
            <a:ext cx="3888432" cy="3139321"/>
          </a:xfrm>
          <a:prstGeom prst="rect">
            <a:avLst/>
          </a:prstGeom>
          <a:noFill/>
        </p:spPr>
        <p:txBody>
          <a:bodyPr wrap="square">
            <a:spAutoFit/>
          </a:bodyPr>
          <a:lstStyle/>
          <a:p>
            <a:r>
              <a:rPr lang="en-US" sz="2000" dirty="0">
                <a:solidFill>
                  <a:srgbClr val="0070C0"/>
                </a:solidFill>
              </a:rPr>
              <a:t>from graphics import *</a:t>
            </a:r>
          </a:p>
          <a:p>
            <a:r>
              <a:rPr lang="en-US" sz="2000" dirty="0">
                <a:solidFill>
                  <a:srgbClr val="0070C0"/>
                </a:solidFill>
              </a:rPr>
              <a:t>def main ( ):</a:t>
            </a:r>
          </a:p>
          <a:p>
            <a:r>
              <a:rPr lang="en-US" sz="2000" dirty="0">
                <a:solidFill>
                  <a:srgbClr val="0070C0"/>
                </a:solidFill>
              </a:rPr>
              <a:t>    win=GraphWin ("Click and Type " ,400 ,400)</a:t>
            </a:r>
          </a:p>
          <a:p>
            <a:r>
              <a:rPr lang="en-US" sz="2000" dirty="0">
                <a:solidFill>
                  <a:srgbClr val="0070C0"/>
                </a:solidFill>
              </a:rPr>
              <a:t>    for </a:t>
            </a:r>
            <a:r>
              <a:rPr lang="en-US" sz="2000" dirty="0" err="1">
                <a:solidFill>
                  <a:srgbClr val="0070C0"/>
                </a:solidFill>
              </a:rPr>
              <a:t>i</a:t>
            </a:r>
            <a:r>
              <a:rPr lang="en-US" sz="2000" dirty="0">
                <a:solidFill>
                  <a:srgbClr val="0070C0"/>
                </a:solidFill>
              </a:rPr>
              <a:t> in range (5):</a:t>
            </a:r>
          </a:p>
          <a:p>
            <a:r>
              <a:rPr lang="en-US" sz="2000" dirty="0">
                <a:solidFill>
                  <a:srgbClr val="0070C0"/>
                </a:solidFill>
              </a:rPr>
              <a:t>        </a:t>
            </a:r>
            <a:r>
              <a:rPr lang="en-US" sz="2000" dirty="0" err="1">
                <a:solidFill>
                  <a:srgbClr val="0070C0"/>
                </a:solidFill>
              </a:rPr>
              <a:t>pt</a:t>
            </a:r>
            <a:r>
              <a:rPr lang="en-US" sz="2000" dirty="0">
                <a:solidFill>
                  <a:srgbClr val="0070C0"/>
                </a:solidFill>
              </a:rPr>
              <a:t>=</a:t>
            </a:r>
            <a:r>
              <a:rPr lang="en-US" sz="2000" dirty="0" err="1">
                <a:solidFill>
                  <a:srgbClr val="0070C0"/>
                </a:solidFill>
              </a:rPr>
              <a:t>win.getMouse</a:t>
            </a:r>
            <a:r>
              <a:rPr lang="en-US" sz="2000" dirty="0">
                <a:solidFill>
                  <a:srgbClr val="0070C0"/>
                </a:solidFill>
              </a:rPr>
              <a:t>( )</a:t>
            </a:r>
          </a:p>
          <a:p>
            <a:r>
              <a:rPr lang="en-US" sz="2000" dirty="0">
                <a:solidFill>
                  <a:srgbClr val="0070C0"/>
                </a:solidFill>
              </a:rPr>
              <a:t>        key=</a:t>
            </a:r>
            <a:r>
              <a:rPr lang="en-US" sz="2000" dirty="0" err="1">
                <a:solidFill>
                  <a:srgbClr val="0070C0"/>
                </a:solidFill>
              </a:rPr>
              <a:t>win.getKey</a:t>
            </a:r>
            <a:r>
              <a:rPr lang="en-US" sz="2000" dirty="0">
                <a:solidFill>
                  <a:srgbClr val="0070C0"/>
                </a:solidFill>
              </a:rPr>
              <a:t>( )</a:t>
            </a:r>
          </a:p>
          <a:p>
            <a:r>
              <a:rPr lang="en-US" sz="2000" dirty="0">
                <a:solidFill>
                  <a:srgbClr val="0070C0"/>
                </a:solidFill>
              </a:rPr>
              <a:t>        label=Text(</a:t>
            </a:r>
            <a:r>
              <a:rPr lang="en-US" sz="2000" dirty="0" err="1">
                <a:solidFill>
                  <a:srgbClr val="0070C0"/>
                </a:solidFill>
              </a:rPr>
              <a:t>pt,key</a:t>
            </a:r>
            <a:r>
              <a:rPr lang="en-US" sz="2000" dirty="0">
                <a:solidFill>
                  <a:srgbClr val="0070C0"/>
                </a:solidFill>
              </a:rPr>
              <a:t>)</a:t>
            </a:r>
          </a:p>
          <a:p>
            <a:r>
              <a:rPr lang="en-US" sz="2000" dirty="0">
                <a:solidFill>
                  <a:srgbClr val="0070C0"/>
                </a:solidFill>
              </a:rPr>
              <a:t>        </a:t>
            </a:r>
            <a:r>
              <a:rPr lang="en-US" sz="2000" dirty="0" err="1">
                <a:solidFill>
                  <a:srgbClr val="0070C0"/>
                </a:solidFill>
              </a:rPr>
              <a:t>label.draw</a:t>
            </a:r>
            <a:r>
              <a:rPr lang="en-US" sz="2000" dirty="0">
                <a:solidFill>
                  <a:srgbClr val="0070C0"/>
                </a:solidFill>
              </a:rPr>
              <a:t>(win)</a:t>
            </a:r>
          </a:p>
          <a:p>
            <a:r>
              <a:rPr lang="en-US" dirty="0"/>
              <a:t> </a:t>
            </a:r>
          </a:p>
        </p:txBody>
      </p:sp>
      <p:sp>
        <p:nvSpPr>
          <p:cNvPr id="8" name="文本框 7">
            <a:extLst>
              <a:ext uri="{FF2B5EF4-FFF2-40B4-BE49-F238E27FC236}">
                <a16:creationId xmlns:a16="http://schemas.microsoft.com/office/drawing/2014/main" id="{9C22F3EE-A6BC-4830-987A-892584F259C7}"/>
              </a:ext>
            </a:extLst>
          </p:cNvPr>
          <p:cNvSpPr txBox="1"/>
          <p:nvPr/>
        </p:nvSpPr>
        <p:spPr>
          <a:xfrm>
            <a:off x="4283968" y="3129019"/>
            <a:ext cx="4572000" cy="3139321"/>
          </a:xfrm>
          <a:prstGeom prst="rect">
            <a:avLst/>
          </a:prstGeom>
          <a:noFill/>
        </p:spPr>
        <p:txBody>
          <a:bodyPr wrap="square">
            <a:spAutoFit/>
          </a:bodyPr>
          <a:lstStyle/>
          <a:p>
            <a:r>
              <a:rPr lang="en-US" dirty="0">
                <a:solidFill>
                  <a:srgbClr val="0070C0"/>
                </a:solidFill>
              </a:rPr>
              <a:t>First it waits for a mouse click, and the resulting Point is saved as the variable p. Then the program waits for the user to type a key on the keyboard. The key that is pressed is returned as a string and saved as the variable key. </a:t>
            </a:r>
          </a:p>
          <a:p>
            <a:r>
              <a:rPr lang="en-US" dirty="0">
                <a:solidFill>
                  <a:srgbClr val="0070C0"/>
                </a:solidFill>
              </a:rPr>
              <a:t>For example, if the user presses g on the keyboard, then key will be the string 'g'. The Point and string are then used to create a text object (called label) that is drawn into the window.</a:t>
            </a:r>
          </a:p>
        </p:txBody>
      </p:sp>
    </p:spTree>
    <p:extLst>
      <p:ext uri="{BB962C8B-B14F-4D97-AF65-F5344CB8AC3E}">
        <p14:creationId xmlns:p14="http://schemas.microsoft.com/office/powerpoint/2010/main" val="338554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4.7 Interactive Graphics</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71</a:t>
            </a:fld>
            <a:endParaRPr lang="en-US" altLang="en-US" sz="1400"/>
          </a:p>
        </p:txBody>
      </p:sp>
      <p:sp>
        <p:nvSpPr>
          <p:cNvPr id="6" name="文本框 5">
            <a:extLst>
              <a:ext uri="{FF2B5EF4-FFF2-40B4-BE49-F238E27FC236}">
                <a16:creationId xmlns:a16="http://schemas.microsoft.com/office/drawing/2014/main" id="{5365DB20-F3E7-44C2-BC8F-052ECAA735D5}"/>
              </a:ext>
            </a:extLst>
          </p:cNvPr>
          <p:cNvSpPr txBox="1"/>
          <p:nvPr/>
        </p:nvSpPr>
        <p:spPr>
          <a:xfrm>
            <a:off x="814080" y="1844824"/>
            <a:ext cx="7709480" cy="2628733"/>
          </a:xfrm>
          <a:prstGeom prst="rect">
            <a:avLst/>
          </a:prstGeom>
          <a:noFill/>
        </p:spPr>
        <p:txBody>
          <a:bodyPr wrap="square">
            <a:spAutoFit/>
          </a:bodyPr>
          <a:lstStyle/>
          <a:p>
            <a:pPr defTabSz="914400">
              <a:lnSpc>
                <a:spcPct val="120000"/>
              </a:lnSpc>
              <a:spcBef>
                <a:spcPts val="1200"/>
              </a:spcBef>
              <a:spcAft>
                <a:spcPts val="200"/>
              </a:spcAft>
              <a:buClr>
                <a:schemeClr val="accent1"/>
              </a:buClr>
              <a:buSzPct val="100000"/>
            </a:pPr>
            <a:r>
              <a:rPr lang="en-US" altLang="en-US" sz="2400" dirty="0">
                <a:solidFill>
                  <a:srgbClr val="333399"/>
                </a:solidFill>
              </a:rPr>
              <a:t>  Handling Textual Input</a:t>
            </a:r>
          </a:p>
          <a:p>
            <a:pPr marL="91440" indent="-91440" defTabSz="914400">
              <a:lnSpc>
                <a:spcPct val="120000"/>
              </a:lnSpc>
              <a:spcBef>
                <a:spcPts val="1200"/>
              </a:spcBef>
              <a:spcAft>
                <a:spcPts val="200"/>
              </a:spcAft>
              <a:buClr>
                <a:schemeClr val="accent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While the </a:t>
            </a:r>
            <a:r>
              <a:rPr lang="en-US" sz="2400" i="1" dirty="0">
                <a:latin typeface="Times New Roman" panose="02020603050405020304" pitchFamily="18" charset="0"/>
                <a:cs typeface="Times New Roman" panose="02020603050405020304" pitchFamily="18" charset="0"/>
              </a:rPr>
              <a:t>getKey</a:t>
            </a:r>
            <a:r>
              <a:rPr lang="en-US" sz="2400" dirty="0">
                <a:latin typeface="Times New Roman" panose="02020603050405020304" pitchFamily="18" charset="0"/>
                <a:cs typeface="Times New Roman" panose="02020603050405020304" pitchFamily="18" charset="0"/>
              </a:rPr>
              <a:t> method is useful, how about to get a name instead of single keypress?</a:t>
            </a:r>
          </a:p>
          <a:p>
            <a:pPr marL="91440" indent="-91440" defTabSz="914400">
              <a:lnSpc>
                <a:spcPct val="120000"/>
              </a:lnSpc>
              <a:spcBef>
                <a:spcPts val="1200"/>
              </a:spcBef>
              <a:spcAft>
                <a:spcPts val="200"/>
              </a:spcAft>
              <a:buClr>
                <a:schemeClr val="accent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graphics library provides an </a:t>
            </a:r>
            <a:r>
              <a:rPr lang="en-US" sz="2400" i="1" dirty="0">
                <a:solidFill>
                  <a:srgbClr val="0070C0"/>
                </a:solidFill>
                <a:latin typeface="Times New Roman" panose="02020603050405020304" pitchFamily="18" charset="0"/>
                <a:cs typeface="Times New Roman" panose="02020603050405020304" pitchFamily="18" charset="0"/>
              </a:rPr>
              <a:t>Entry</a:t>
            </a:r>
            <a:r>
              <a:rPr lang="en-US" sz="2400" dirty="0">
                <a:latin typeface="Times New Roman" panose="02020603050405020304" pitchFamily="18" charset="0"/>
                <a:cs typeface="Times New Roman" panose="02020603050405020304" pitchFamily="18" charset="0"/>
              </a:rPr>
              <a:t> object that allows the user to actually type input right into a </a:t>
            </a:r>
            <a:r>
              <a:rPr lang="en-US" sz="2400" dirty="0">
                <a:solidFill>
                  <a:srgbClr val="0070C0"/>
                </a:solidFill>
                <a:latin typeface="Times New Roman" panose="02020603050405020304" pitchFamily="18" charset="0"/>
                <a:cs typeface="Times New Roman" panose="02020603050405020304" pitchFamily="18" charset="0"/>
              </a:rPr>
              <a:t>GraphWin</a:t>
            </a:r>
            <a:r>
              <a:rPr lang="en-US" sz="2400"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926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4.7 Interactive Graphics</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72</a:t>
            </a:fld>
            <a:endParaRPr lang="en-US" altLang="en-US" sz="1400"/>
          </a:p>
        </p:txBody>
      </p:sp>
      <p:sp>
        <p:nvSpPr>
          <p:cNvPr id="6" name="文本框 5">
            <a:extLst>
              <a:ext uri="{FF2B5EF4-FFF2-40B4-BE49-F238E27FC236}">
                <a16:creationId xmlns:a16="http://schemas.microsoft.com/office/drawing/2014/main" id="{5365DB20-F3E7-44C2-BC8F-052ECAA735D5}"/>
              </a:ext>
            </a:extLst>
          </p:cNvPr>
          <p:cNvSpPr txBox="1"/>
          <p:nvPr/>
        </p:nvSpPr>
        <p:spPr>
          <a:xfrm>
            <a:off x="814080" y="1844824"/>
            <a:ext cx="7709480" cy="2470420"/>
          </a:xfrm>
          <a:prstGeom prst="rect">
            <a:avLst/>
          </a:prstGeom>
          <a:noFill/>
        </p:spPr>
        <p:txBody>
          <a:bodyPr wrap="square">
            <a:spAutoFit/>
          </a:bodyPr>
          <a:lstStyle/>
          <a:p>
            <a:pPr defTabSz="914400">
              <a:lnSpc>
                <a:spcPct val="120000"/>
              </a:lnSpc>
              <a:spcBef>
                <a:spcPts val="1200"/>
              </a:spcBef>
              <a:spcAft>
                <a:spcPts val="200"/>
              </a:spcAft>
              <a:buClr>
                <a:schemeClr val="accent1"/>
              </a:buClr>
              <a:buSzPct val="100000"/>
            </a:pPr>
            <a:r>
              <a:rPr lang="en-US" altLang="en-US" sz="2400" dirty="0">
                <a:solidFill>
                  <a:srgbClr val="333399"/>
                </a:solidFill>
              </a:rPr>
              <a:t>  Handling Textual Input</a:t>
            </a:r>
          </a:p>
          <a:p>
            <a:pPr marL="91440" indent="-91440" defTabSz="914400">
              <a:lnSpc>
                <a:spcPct val="120000"/>
              </a:lnSpc>
              <a:spcBef>
                <a:spcPts val="1200"/>
              </a:spcBef>
              <a:spcAft>
                <a:spcPts val="200"/>
              </a:spcAft>
              <a:buClr>
                <a:schemeClr val="accent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t>
            </a:r>
            <a:r>
              <a:rPr lang="en-US" sz="2400" dirty="0">
                <a:solidFill>
                  <a:srgbClr val="0070C0"/>
                </a:solidFill>
                <a:latin typeface="Times New Roman" panose="02020603050405020304" pitchFamily="18" charset="0"/>
                <a:cs typeface="Times New Roman" panose="02020603050405020304" pitchFamily="18" charset="0"/>
              </a:rPr>
              <a:t>Entry</a:t>
            </a:r>
            <a:r>
              <a:rPr lang="en-US" sz="2400" dirty="0">
                <a:latin typeface="Times New Roman" panose="02020603050405020304" pitchFamily="18" charset="0"/>
                <a:cs typeface="Times New Roman" panose="02020603050405020304" pitchFamily="18" charset="0"/>
              </a:rPr>
              <a:t> object draws a box on the screen that can contain text. It understands </a:t>
            </a:r>
            <a:r>
              <a:rPr lang="en-US" sz="2400" dirty="0" err="1">
                <a:solidFill>
                  <a:srgbClr val="0070C0"/>
                </a:solidFill>
                <a:latin typeface="Times New Roman" panose="02020603050405020304" pitchFamily="18" charset="0"/>
                <a:cs typeface="Times New Roman" panose="02020603050405020304" pitchFamily="18" charset="0"/>
              </a:rPr>
              <a:t>setText</a:t>
            </a:r>
            <a:r>
              <a:rPr lang="en-US" sz="2400" dirty="0">
                <a:solidFill>
                  <a:srgbClr val="0070C0"/>
                </a:solidFill>
                <a:latin typeface="Times New Roman" panose="02020603050405020304" pitchFamily="18" charset="0"/>
                <a:cs typeface="Times New Roman" panose="02020603050405020304" pitchFamily="18" charset="0"/>
              </a:rPr>
              <a:t> and </a:t>
            </a:r>
            <a:r>
              <a:rPr lang="en-US" sz="2400" dirty="0" err="1">
                <a:solidFill>
                  <a:srgbClr val="0070C0"/>
                </a:solidFill>
                <a:latin typeface="Times New Roman" panose="02020603050405020304" pitchFamily="18" charset="0"/>
                <a:cs typeface="Times New Roman" panose="02020603050405020304" pitchFamily="18" charset="0"/>
              </a:rPr>
              <a:t>getText</a:t>
            </a:r>
            <a:r>
              <a:rPr lang="en-US" sz="2400" dirty="0">
                <a:latin typeface="Times New Roman" panose="02020603050405020304" pitchFamily="18" charset="0"/>
                <a:cs typeface="Times New Roman" panose="02020603050405020304" pitchFamily="18" charset="0"/>
              </a:rPr>
              <a:t>, with one difference that the input can be edited.</a:t>
            </a: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60523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4.7 Interactive Graphics</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73</a:t>
            </a:fld>
            <a:endParaRPr lang="en-US" altLang="en-US" sz="1400"/>
          </a:p>
        </p:txBody>
      </p:sp>
      <p:sp>
        <p:nvSpPr>
          <p:cNvPr id="6" name="文本框 5">
            <a:extLst>
              <a:ext uri="{FF2B5EF4-FFF2-40B4-BE49-F238E27FC236}">
                <a16:creationId xmlns:a16="http://schemas.microsoft.com/office/drawing/2014/main" id="{5365DB20-F3E7-44C2-BC8F-052ECAA735D5}"/>
              </a:ext>
            </a:extLst>
          </p:cNvPr>
          <p:cNvSpPr txBox="1"/>
          <p:nvPr/>
        </p:nvSpPr>
        <p:spPr>
          <a:xfrm>
            <a:off x="814080" y="1844824"/>
            <a:ext cx="7709480" cy="1508105"/>
          </a:xfrm>
          <a:prstGeom prst="rect">
            <a:avLst/>
          </a:prstGeom>
          <a:noFill/>
        </p:spPr>
        <p:txBody>
          <a:bodyPr wrap="square">
            <a:spAutoFit/>
          </a:bodyPr>
          <a:lstStyle/>
          <a:p>
            <a:r>
              <a:rPr lang="en-US" sz="2000" dirty="0">
                <a:solidFill>
                  <a:srgbClr val="FF0000"/>
                </a:solidFill>
                <a:latin typeface="Times New Roman" panose="02020603050405020304" pitchFamily="18" charset="0"/>
                <a:cs typeface="Times New Roman" panose="02020603050405020304" pitchFamily="18" charset="0"/>
              </a:rPr>
              <a:t>Example: Recall the temperature conversion program in Chapter 2. </a:t>
            </a:r>
            <a:r>
              <a:rPr lang="en-US" altLang="zh-CN" sz="2000" dirty="0">
                <a:solidFill>
                  <a:srgbClr val="FF0000"/>
                </a:solidFill>
                <a:latin typeface="Times New Roman" panose="02020603050405020304" pitchFamily="18" charset="0"/>
                <a:cs typeface="Times New Roman" panose="02020603050405020304" pitchFamily="18" charset="0"/>
              </a:rPr>
              <a:t>Redo it </a:t>
            </a:r>
            <a:r>
              <a:rPr lang="en-US" sz="2000" dirty="0">
                <a:solidFill>
                  <a:srgbClr val="FF0000"/>
                </a:solidFill>
                <a:latin typeface="Times New Roman" panose="02020603050405020304" pitchFamily="18" charset="0"/>
                <a:cs typeface="Times New Roman" panose="02020603050405020304" pitchFamily="18" charset="0"/>
              </a:rPr>
              <a:t>with a graphical user interface.</a:t>
            </a: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1D44582D-2BBE-420B-8E28-2C3CF88F19DB}"/>
              </a:ext>
            </a:extLst>
          </p:cNvPr>
          <p:cNvPicPr>
            <a:picLocks noChangeAspect="1"/>
          </p:cNvPicPr>
          <p:nvPr/>
        </p:nvPicPr>
        <p:blipFill>
          <a:blip r:embed="rId2"/>
          <a:stretch>
            <a:fillRect/>
          </a:stretch>
        </p:blipFill>
        <p:spPr>
          <a:xfrm>
            <a:off x="4751466" y="2348880"/>
            <a:ext cx="3772094" cy="3086259"/>
          </a:xfrm>
          <a:prstGeom prst="rect">
            <a:avLst/>
          </a:prstGeom>
        </p:spPr>
      </p:pic>
      <p:sp>
        <p:nvSpPr>
          <p:cNvPr id="10" name="文本框 9">
            <a:extLst>
              <a:ext uri="{FF2B5EF4-FFF2-40B4-BE49-F238E27FC236}">
                <a16:creationId xmlns:a16="http://schemas.microsoft.com/office/drawing/2014/main" id="{93D04123-3641-4FD4-9FB0-60358FF42817}"/>
              </a:ext>
            </a:extLst>
          </p:cNvPr>
          <p:cNvSpPr txBox="1"/>
          <p:nvPr/>
        </p:nvSpPr>
        <p:spPr>
          <a:xfrm>
            <a:off x="467544" y="2660814"/>
            <a:ext cx="4572000" cy="3570208"/>
          </a:xfrm>
          <a:prstGeom prst="rect">
            <a:avLst/>
          </a:prstGeom>
          <a:noFill/>
        </p:spPr>
        <p:txBody>
          <a:bodyPr wrap="square">
            <a:spAutoFit/>
          </a:bodyPr>
          <a:lstStyle/>
          <a:p>
            <a:r>
              <a:rPr lang="en-US" dirty="0">
                <a:solidFill>
                  <a:srgbClr val="0070C0"/>
                </a:solidFill>
              </a:rPr>
              <a:t>    </a:t>
            </a:r>
            <a:r>
              <a:rPr lang="en-US" sz="1600" dirty="0">
                <a:solidFill>
                  <a:srgbClr val="0070C0"/>
                </a:solidFill>
              </a:rPr>
              <a:t>win = GraphWin ("Celsius Converter", 400 , 300)</a:t>
            </a:r>
          </a:p>
          <a:p>
            <a:r>
              <a:rPr lang="en-US" sz="1600" dirty="0">
                <a:solidFill>
                  <a:srgbClr val="0070C0"/>
                </a:solidFill>
              </a:rPr>
              <a:t>    </a:t>
            </a:r>
            <a:r>
              <a:rPr lang="en-US" sz="1600" dirty="0" err="1">
                <a:solidFill>
                  <a:srgbClr val="0070C0"/>
                </a:solidFill>
              </a:rPr>
              <a:t>win.setCoords</a:t>
            </a:r>
            <a:r>
              <a:rPr lang="en-US" sz="1600" dirty="0">
                <a:solidFill>
                  <a:srgbClr val="0070C0"/>
                </a:solidFill>
              </a:rPr>
              <a:t> (0,0,3,4)</a:t>
            </a:r>
          </a:p>
          <a:p>
            <a:r>
              <a:rPr lang="en-US" sz="1600" dirty="0">
                <a:solidFill>
                  <a:srgbClr val="FF0000"/>
                </a:solidFill>
              </a:rPr>
              <a:t># Draw the interface</a:t>
            </a:r>
          </a:p>
          <a:p>
            <a:r>
              <a:rPr lang="en-US" sz="1600" dirty="0">
                <a:solidFill>
                  <a:srgbClr val="0070C0"/>
                </a:solidFill>
              </a:rPr>
              <a:t>    Text(Point(1,3), "Celsius Temperature:").draw(win)</a:t>
            </a:r>
          </a:p>
          <a:p>
            <a:r>
              <a:rPr lang="en-US" sz="1600" dirty="0">
                <a:solidFill>
                  <a:srgbClr val="0070C0"/>
                </a:solidFill>
              </a:rPr>
              <a:t>    Text(Point(1,1),"Fahrenheit Temperature:").draw(win)</a:t>
            </a:r>
          </a:p>
          <a:p>
            <a:r>
              <a:rPr lang="en-US" sz="1600" dirty="0">
                <a:solidFill>
                  <a:srgbClr val="0070C0"/>
                </a:solidFill>
              </a:rPr>
              <a:t>    </a:t>
            </a:r>
            <a:r>
              <a:rPr lang="en-US" sz="1600" dirty="0" err="1">
                <a:solidFill>
                  <a:srgbClr val="0070C0"/>
                </a:solidFill>
              </a:rPr>
              <a:t>inputText</a:t>
            </a:r>
            <a:r>
              <a:rPr lang="en-US" sz="1600" dirty="0">
                <a:solidFill>
                  <a:srgbClr val="0070C0"/>
                </a:solidFill>
              </a:rPr>
              <a:t>=Entry(Point(2.25,3),5)</a:t>
            </a:r>
          </a:p>
          <a:p>
            <a:r>
              <a:rPr lang="en-US" sz="1600" dirty="0">
                <a:solidFill>
                  <a:srgbClr val="0070C0"/>
                </a:solidFill>
              </a:rPr>
              <a:t>    </a:t>
            </a:r>
            <a:r>
              <a:rPr lang="en-US" sz="1600" dirty="0" err="1">
                <a:solidFill>
                  <a:srgbClr val="0070C0"/>
                </a:solidFill>
              </a:rPr>
              <a:t>inputText.setText</a:t>
            </a:r>
            <a:r>
              <a:rPr lang="en-US" sz="1600" dirty="0">
                <a:solidFill>
                  <a:srgbClr val="0070C0"/>
                </a:solidFill>
              </a:rPr>
              <a:t>("")</a:t>
            </a:r>
          </a:p>
          <a:p>
            <a:r>
              <a:rPr lang="en-US" sz="1600" dirty="0">
                <a:solidFill>
                  <a:srgbClr val="0070C0"/>
                </a:solidFill>
              </a:rPr>
              <a:t>    </a:t>
            </a:r>
            <a:r>
              <a:rPr lang="en-US" sz="1600" dirty="0" err="1">
                <a:solidFill>
                  <a:srgbClr val="0070C0"/>
                </a:solidFill>
              </a:rPr>
              <a:t>inputText.draw</a:t>
            </a:r>
            <a:r>
              <a:rPr lang="en-US" sz="1600" dirty="0">
                <a:solidFill>
                  <a:srgbClr val="0070C0"/>
                </a:solidFill>
              </a:rPr>
              <a:t> (win)</a:t>
            </a:r>
          </a:p>
          <a:p>
            <a:r>
              <a:rPr lang="en-US" sz="1600" dirty="0">
                <a:solidFill>
                  <a:srgbClr val="0070C0"/>
                </a:solidFill>
              </a:rPr>
              <a:t>    </a:t>
            </a:r>
            <a:r>
              <a:rPr lang="en-US" sz="1600" dirty="0" err="1">
                <a:solidFill>
                  <a:srgbClr val="0070C0"/>
                </a:solidFill>
              </a:rPr>
              <a:t>outputText</a:t>
            </a:r>
            <a:r>
              <a:rPr lang="en-US" sz="1600" dirty="0">
                <a:solidFill>
                  <a:srgbClr val="0070C0"/>
                </a:solidFill>
              </a:rPr>
              <a:t>=Text(Point(2.25,1)," ")</a:t>
            </a:r>
          </a:p>
          <a:p>
            <a:r>
              <a:rPr lang="en-US" sz="1600" dirty="0">
                <a:solidFill>
                  <a:srgbClr val="0070C0"/>
                </a:solidFill>
              </a:rPr>
              <a:t>    </a:t>
            </a:r>
            <a:r>
              <a:rPr lang="en-US" sz="1600" dirty="0" err="1">
                <a:solidFill>
                  <a:srgbClr val="0070C0"/>
                </a:solidFill>
              </a:rPr>
              <a:t>outputText.draw</a:t>
            </a:r>
            <a:r>
              <a:rPr lang="en-US" sz="1600" dirty="0">
                <a:solidFill>
                  <a:srgbClr val="0070C0"/>
                </a:solidFill>
              </a:rPr>
              <a:t>(win)</a:t>
            </a:r>
          </a:p>
          <a:p>
            <a:r>
              <a:rPr lang="en-US" sz="1600" dirty="0">
                <a:solidFill>
                  <a:srgbClr val="0070C0"/>
                </a:solidFill>
              </a:rPr>
              <a:t>    button=Text(Point(1.5,2),"Convert It")</a:t>
            </a:r>
          </a:p>
          <a:p>
            <a:r>
              <a:rPr lang="en-US" sz="1600" dirty="0">
                <a:solidFill>
                  <a:srgbClr val="0070C0"/>
                </a:solidFill>
              </a:rPr>
              <a:t>    </a:t>
            </a:r>
            <a:r>
              <a:rPr lang="en-US" sz="1600" dirty="0" err="1">
                <a:solidFill>
                  <a:srgbClr val="0070C0"/>
                </a:solidFill>
              </a:rPr>
              <a:t>button.draw</a:t>
            </a:r>
            <a:r>
              <a:rPr lang="en-US" sz="1600" dirty="0">
                <a:solidFill>
                  <a:srgbClr val="0070C0"/>
                </a:solidFill>
              </a:rPr>
              <a:t>(win)      Rectangle(Point(1,1.5),Point(2,2.5)).draw(win)</a:t>
            </a:r>
          </a:p>
        </p:txBody>
      </p:sp>
    </p:spTree>
    <p:extLst>
      <p:ext uri="{BB962C8B-B14F-4D97-AF65-F5344CB8AC3E}">
        <p14:creationId xmlns:p14="http://schemas.microsoft.com/office/powerpoint/2010/main" val="175850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4.7 Interactive Graphics</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74</a:t>
            </a:fld>
            <a:endParaRPr lang="en-US" altLang="en-US" sz="1400"/>
          </a:p>
        </p:txBody>
      </p:sp>
      <p:sp>
        <p:nvSpPr>
          <p:cNvPr id="6" name="文本框 5">
            <a:extLst>
              <a:ext uri="{FF2B5EF4-FFF2-40B4-BE49-F238E27FC236}">
                <a16:creationId xmlns:a16="http://schemas.microsoft.com/office/drawing/2014/main" id="{5365DB20-F3E7-44C2-BC8F-052ECAA735D5}"/>
              </a:ext>
            </a:extLst>
          </p:cNvPr>
          <p:cNvSpPr txBox="1"/>
          <p:nvPr/>
        </p:nvSpPr>
        <p:spPr>
          <a:xfrm>
            <a:off x="814080" y="1844824"/>
            <a:ext cx="7709480" cy="1508105"/>
          </a:xfrm>
          <a:prstGeom prst="rect">
            <a:avLst/>
          </a:prstGeom>
          <a:noFill/>
        </p:spPr>
        <p:txBody>
          <a:bodyPr wrap="square">
            <a:spAutoFit/>
          </a:bodyPr>
          <a:lstStyle/>
          <a:p>
            <a:r>
              <a:rPr lang="en-US" sz="2000" dirty="0">
                <a:solidFill>
                  <a:srgbClr val="FF0000"/>
                </a:solidFill>
                <a:latin typeface="Times New Roman" panose="02020603050405020304" pitchFamily="18" charset="0"/>
                <a:cs typeface="Times New Roman" panose="02020603050405020304" pitchFamily="18" charset="0"/>
              </a:rPr>
              <a:t>Example: Recall the temperature conversion program in Chapter 2. </a:t>
            </a:r>
            <a:r>
              <a:rPr lang="en-US" altLang="zh-CN" sz="2000" dirty="0">
                <a:solidFill>
                  <a:srgbClr val="FF0000"/>
                </a:solidFill>
                <a:latin typeface="Times New Roman" panose="02020603050405020304" pitchFamily="18" charset="0"/>
                <a:cs typeface="Times New Roman" panose="02020603050405020304" pitchFamily="18" charset="0"/>
              </a:rPr>
              <a:t>Redo it </a:t>
            </a:r>
            <a:r>
              <a:rPr lang="en-US" sz="2000" dirty="0">
                <a:solidFill>
                  <a:srgbClr val="FF0000"/>
                </a:solidFill>
                <a:latin typeface="Times New Roman" panose="02020603050405020304" pitchFamily="18" charset="0"/>
                <a:cs typeface="Times New Roman" panose="02020603050405020304" pitchFamily="18" charset="0"/>
              </a:rPr>
              <a:t>with a graphical user interface.</a:t>
            </a: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6DC47B3A-4C85-4539-86D2-C30778DD9FD0}"/>
              </a:ext>
            </a:extLst>
          </p:cNvPr>
          <p:cNvPicPr>
            <a:picLocks noChangeAspect="1"/>
          </p:cNvPicPr>
          <p:nvPr/>
        </p:nvPicPr>
        <p:blipFill>
          <a:blip r:embed="rId2"/>
          <a:stretch>
            <a:fillRect/>
          </a:stretch>
        </p:blipFill>
        <p:spPr>
          <a:xfrm>
            <a:off x="4859468" y="2540469"/>
            <a:ext cx="3914793" cy="3256899"/>
          </a:xfrm>
          <a:prstGeom prst="rect">
            <a:avLst/>
          </a:prstGeom>
        </p:spPr>
      </p:pic>
      <p:sp>
        <p:nvSpPr>
          <p:cNvPr id="11" name="文本框 10">
            <a:extLst>
              <a:ext uri="{FF2B5EF4-FFF2-40B4-BE49-F238E27FC236}">
                <a16:creationId xmlns:a16="http://schemas.microsoft.com/office/drawing/2014/main" id="{7C21AFF2-1EF7-4218-83B9-C2F447EA4FCB}"/>
              </a:ext>
            </a:extLst>
          </p:cNvPr>
          <p:cNvSpPr txBox="1"/>
          <p:nvPr/>
        </p:nvSpPr>
        <p:spPr>
          <a:xfrm>
            <a:off x="620440" y="2658047"/>
            <a:ext cx="4572000" cy="3477875"/>
          </a:xfrm>
          <a:prstGeom prst="rect">
            <a:avLst/>
          </a:prstGeom>
          <a:noFill/>
        </p:spPr>
        <p:txBody>
          <a:bodyPr wrap="square">
            <a:spAutoFit/>
          </a:bodyPr>
          <a:lstStyle/>
          <a:p>
            <a:r>
              <a:rPr lang="en-US" sz="2000" dirty="0">
                <a:solidFill>
                  <a:srgbClr val="FF0000"/>
                </a:solidFill>
              </a:rPr>
              <a:t># wait for a mouse click</a:t>
            </a:r>
          </a:p>
          <a:p>
            <a:r>
              <a:rPr lang="en-US" sz="2000" dirty="0">
                <a:solidFill>
                  <a:srgbClr val="0070C0"/>
                </a:solidFill>
              </a:rPr>
              <a:t>    </a:t>
            </a:r>
            <a:r>
              <a:rPr lang="en-US" sz="2000" dirty="0" err="1">
                <a:solidFill>
                  <a:srgbClr val="0070C0"/>
                </a:solidFill>
              </a:rPr>
              <a:t>win.getMouse</a:t>
            </a:r>
            <a:r>
              <a:rPr lang="en-US" sz="2000" dirty="0">
                <a:solidFill>
                  <a:srgbClr val="0070C0"/>
                </a:solidFill>
              </a:rPr>
              <a:t>( )</a:t>
            </a:r>
          </a:p>
          <a:p>
            <a:r>
              <a:rPr lang="en-US" sz="2000" dirty="0">
                <a:solidFill>
                  <a:srgbClr val="FF0000"/>
                </a:solidFill>
              </a:rPr>
              <a:t>    # convert input</a:t>
            </a:r>
          </a:p>
          <a:p>
            <a:r>
              <a:rPr lang="en-US" sz="2000" dirty="0">
                <a:solidFill>
                  <a:srgbClr val="0070C0"/>
                </a:solidFill>
              </a:rPr>
              <a:t>    </a:t>
            </a:r>
            <a:r>
              <a:rPr lang="en-US" sz="2000" dirty="0" err="1">
                <a:solidFill>
                  <a:srgbClr val="0070C0"/>
                </a:solidFill>
              </a:rPr>
              <a:t>celsius</a:t>
            </a:r>
            <a:r>
              <a:rPr lang="en-US" sz="2000" dirty="0">
                <a:solidFill>
                  <a:srgbClr val="0070C0"/>
                </a:solidFill>
              </a:rPr>
              <a:t>=float(</a:t>
            </a:r>
            <a:r>
              <a:rPr lang="en-US" sz="2000" dirty="0" err="1">
                <a:solidFill>
                  <a:srgbClr val="0070C0"/>
                </a:solidFill>
              </a:rPr>
              <a:t>inputText.getText</a:t>
            </a:r>
            <a:r>
              <a:rPr lang="en-US" sz="2000" dirty="0">
                <a:solidFill>
                  <a:srgbClr val="0070C0"/>
                </a:solidFill>
              </a:rPr>
              <a:t>( ))</a:t>
            </a:r>
          </a:p>
          <a:p>
            <a:r>
              <a:rPr lang="en-US" sz="2000" dirty="0">
                <a:solidFill>
                  <a:srgbClr val="0070C0"/>
                </a:solidFill>
              </a:rPr>
              <a:t>    </a:t>
            </a:r>
            <a:r>
              <a:rPr lang="en-US" sz="2000" dirty="0" err="1">
                <a:solidFill>
                  <a:srgbClr val="0070C0"/>
                </a:solidFill>
              </a:rPr>
              <a:t>fahrenheit</a:t>
            </a:r>
            <a:r>
              <a:rPr lang="en-US" sz="2000" dirty="0">
                <a:solidFill>
                  <a:srgbClr val="0070C0"/>
                </a:solidFill>
              </a:rPr>
              <a:t>=9/5 * </a:t>
            </a:r>
            <a:r>
              <a:rPr lang="en-US" sz="2000" dirty="0" err="1">
                <a:solidFill>
                  <a:srgbClr val="0070C0"/>
                </a:solidFill>
              </a:rPr>
              <a:t>celsius</a:t>
            </a:r>
            <a:r>
              <a:rPr lang="en-US" sz="2000" dirty="0">
                <a:solidFill>
                  <a:srgbClr val="0070C0"/>
                </a:solidFill>
              </a:rPr>
              <a:t> + 32</a:t>
            </a:r>
          </a:p>
          <a:p>
            <a:r>
              <a:rPr lang="en-US" sz="2000" dirty="0">
                <a:solidFill>
                  <a:srgbClr val="FF0000"/>
                </a:solidFill>
              </a:rPr>
              <a:t>    # display output and change button</a:t>
            </a:r>
          </a:p>
          <a:p>
            <a:r>
              <a:rPr lang="en-US" sz="2000" dirty="0">
                <a:solidFill>
                  <a:srgbClr val="0070C0"/>
                </a:solidFill>
              </a:rPr>
              <a:t>    </a:t>
            </a:r>
            <a:r>
              <a:rPr lang="en-US" sz="2000" dirty="0" err="1">
                <a:solidFill>
                  <a:srgbClr val="0070C0"/>
                </a:solidFill>
              </a:rPr>
              <a:t>outputText.setText</a:t>
            </a:r>
            <a:r>
              <a:rPr lang="en-US" sz="2000" dirty="0">
                <a:solidFill>
                  <a:srgbClr val="0070C0"/>
                </a:solidFill>
              </a:rPr>
              <a:t>(round(fahrenheit,2))</a:t>
            </a:r>
          </a:p>
          <a:p>
            <a:r>
              <a:rPr lang="en-US" sz="2000" dirty="0">
                <a:solidFill>
                  <a:srgbClr val="0070C0"/>
                </a:solidFill>
              </a:rPr>
              <a:t>    </a:t>
            </a:r>
            <a:r>
              <a:rPr lang="en-US" sz="2000" dirty="0" err="1">
                <a:solidFill>
                  <a:srgbClr val="0070C0"/>
                </a:solidFill>
              </a:rPr>
              <a:t>button.setText</a:t>
            </a:r>
            <a:r>
              <a:rPr lang="en-US" sz="2000" dirty="0">
                <a:solidFill>
                  <a:srgbClr val="0070C0"/>
                </a:solidFill>
              </a:rPr>
              <a:t>("Quit")</a:t>
            </a:r>
          </a:p>
          <a:p>
            <a:r>
              <a:rPr lang="en-US" sz="2000" dirty="0">
                <a:solidFill>
                  <a:srgbClr val="FF0000"/>
                </a:solidFill>
              </a:rPr>
              <a:t>    # wait for click and then quit</a:t>
            </a:r>
          </a:p>
          <a:p>
            <a:r>
              <a:rPr lang="en-US" sz="2000" dirty="0">
                <a:solidFill>
                  <a:srgbClr val="0070C0"/>
                </a:solidFill>
              </a:rPr>
              <a:t>    </a:t>
            </a:r>
            <a:r>
              <a:rPr lang="en-US" sz="2000" dirty="0" err="1">
                <a:solidFill>
                  <a:srgbClr val="0070C0"/>
                </a:solidFill>
              </a:rPr>
              <a:t>win.getMouse</a:t>
            </a:r>
            <a:r>
              <a:rPr lang="en-US" sz="2000" dirty="0">
                <a:solidFill>
                  <a:srgbClr val="0070C0"/>
                </a:solidFill>
              </a:rPr>
              <a:t>( )</a:t>
            </a:r>
          </a:p>
          <a:p>
            <a:r>
              <a:rPr lang="en-US" sz="2000" dirty="0">
                <a:solidFill>
                  <a:srgbClr val="0070C0"/>
                </a:solidFill>
              </a:rPr>
              <a:t>    </a:t>
            </a:r>
            <a:r>
              <a:rPr lang="en-US" sz="2000" dirty="0" err="1">
                <a:solidFill>
                  <a:srgbClr val="0070C0"/>
                </a:solidFill>
              </a:rPr>
              <a:t>win.close</a:t>
            </a:r>
            <a:r>
              <a:rPr lang="en-US" sz="2000" dirty="0">
                <a:solidFill>
                  <a:srgbClr val="0070C0"/>
                </a:solidFill>
              </a:rPr>
              <a:t>( )</a:t>
            </a:r>
          </a:p>
        </p:txBody>
      </p:sp>
    </p:spTree>
    <p:extLst>
      <p:ext uri="{BB962C8B-B14F-4D97-AF65-F5344CB8AC3E}">
        <p14:creationId xmlns:p14="http://schemas.microsoft.com/office/powerpoint/2010/main" val="81334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4.7 Interactive Graphics</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75</a:t>
            </a:fld>
            <a:endParaRPr lang="en-US" altLang="en-US" sz="1400"/>
          </a:p>
        </p:txBody>
      </p:sp>
      <p:sp>
        <p:nvSpPr>
          <p:cNvPr id="6" name="文本框 5">
            <a:extLst>
              <a:ext uri="{FF2B5EF4-FFF2-40B4-BE49-F238E27FC236}">
                <a16:creationId xmlns:a16="http://schemas.microsoft.com/office/drawing/2014/main" id="{5365DB20-F3E7-44C2-BC8F-052ECAA735D5}"/>
              </a:ext>
            </a:extLst>
          </p:cNvPr>
          <p:cNvSpPr txBox="1"/>
          <p:nvPr/>
        </p:nvSpPr>
        <p:spPr>
          <a:xfrm>
            <a:off x="814080" y="1844824"/>
            <a:ext cx="7709480" cy="1508105"/>
          </a:xfrm>
          <a:prstGeom prst="rect">
            <a:avLst/>
          </a:prstGeom>
          <a:noFill/>
        </p:spPr>
        <p:txBody>
          <a:bodyPr wrap="square">
            <a:spAutoFit/>
          </a:bodyPr>
          <a:lstStyle/>
          <a:p>
            <a:r>
              <a:rPr lang="en-US" sz="2000" dirty="0">
                <a:solidFill>
                  <a:srgbClr val="FF0000"/>
                </a:solidFill>
                <a:latin typeface="Times New Roman" panose="02020603050405020304" pitchFamily="18" charset="0"/>
                <a:cs typeface="Times New Roman" panose="02020603050405020304" pitchFamily="18" charset="0"/>
              </a:rPr>
              <a:t>Example: Recall the temperature conversion program in Chapter 2. </a:t>
            </a:r>
            <a:r>
              <a:rPr lang="en-US" altLang="zh-CN" sz="2000" dirty="0">
                <a:solidFill>
                  <a:srgbClr val="FF0000"/>
                </a:solidFill>
                <a:latin typeface="Times New Roman" panose="02020603050405020304" pitchFamily="18" charset="0"/>
                <a:cs typeface="Times New Roman" panose="02020603050405020304" pitchFamily="18" charset="0"/>
              </a:rPr>
              <a:t>Redo it </a:t>
            </a:r>
            <a:r>
              <a:rPr lang="en-US" sz="2000" dirty="0">
                <a:solidFill>
                  <a:srgbClr val="FF0000"/>
                </a:solidFill>
                <a:latin typeface="Times New Roman" panose="02020603050405020304" pitchFamily="18" charset="0"/>
                <a:cs typeface="Times New Roman" panose="02020603050405020304" pitchFamily="18" charset="0"/>
              </a:rPr>
              <a:t>with a graphical user interface.</a:t>
            </a: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7C21AFF2-1EF7-4218-83B9-C2F447EA4FCB}"/>
              </a:ext>
            </a:extLst>
          </p:cNvPr>
          <p:cNvSpPr txBox="1"/>
          <p:nvPr/>
        </p:nvSpPr>
        <p:spPr>
          <a:xfrm>
            <a:off x="620440" y="2658047"/>
            <a:ext cx="7903120" cy="3694666"/>
          </a:xfrm>
          <a:prstGeom prst="rect">
            <a:avLst/>
          </a:prstGeom>
          <a:noFill/>
        </p:spPr>
        <p:txBody>
          <a:bodyPr wrap="square">
            <a:spAutoFit/>
          </a:bodyPr>
          <a:lstStyle/>
          <a:p>
            <a:pPr marL="91440" indent="-91440" defTabSz="914400">
              <a:lnSpc>
                <a:spcPct val="120000"/>
              </a:lnSpc>
              <a:spcBef>
                <a:spcPts val="1200"/>
              </a:spcBef>
              <a:spcAft>
                <a:spcPts val="200"/>
              </a:spcAft>
              <a:buClr>
                <a:schemeClr val="accent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When run, this program produces a window with an entry box for typing in the Celsius temperature and a button to “do” the conversion.</a:t>
            </a:r>
          </a:p>
          <a:p>
            <a:pPr marL="91440" indent="-91440" defTabSz="914400">
              <a:lnSpc>
                <a:spcPct val="120000"/>
              </a:lnSpc>
              <a:spcBef>
                <a:spcPts val="1200"/>
              </a:spcBef>
              <a:spcAft>
                <a:spcPts val="200"/>
              </a:spcAft>
              <a:buClr>
                <a:schemeClr val="accent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button is for show only! We are just waiting for a mouse click anywhere in the window.</a:t>
            </a:r>
          </a:p>
          <a:p>
            <a:pPr marL="91440" indent="-91440" defTabSz="914400">
              <a:lnSpc>
                <a:spcPct val="120000"/>
              </a:lnSpc>
              <a:spcBef>
                <a:spcPts val="1200"/>
              </a:spcBef>
              <a:spcAft>
                <a:spcPts val="200"/>
              </a:spcAft>
              <a:buClr>
                <a:schemeClr val="accent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program pauses until the user clicks the mouse.</a:t>
            </a:r>
          </a:p>
          <a:p>
            <a:pPr marL="91440" indent="-91440" defTabSz="914400">
              <a:lnSpc>
                <a:spcPct val="120000"/>
              </a:lnSpc>
              <a:spcBef>
                <a:spcPts val="1200"/>
              </a:spcBef>
              <a:spcAft>
                <a:spcPts val="200"/>
              </a:spcAft>
              <a:buClr>
                <a:schemeClr val="accent1"/>
              </a:buClr>
              <a:buSzPct val="1000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139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4.7 Interactive Graphics</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76</a:t>
            </a:fld>
            <a:endParaRPr lang="en-US" altLang="en-US" sz="1400"/>
          </a:p>
        </p:txBody>
      </p:sp>
      <p:sp>
        <p:nvSpPr>
          <p:cNvPr id="6" name="文本框 5">
            <a:extLst>
              <a:ext uri="{FF2B5EF4-FFF2-40B4-BE49-F238E27FC236}">
                <a16:creationId xmlns:a16="http://schemas.microsoft.com/office/drawing/2014/main" id="{5365DB20-F3E7-44C2-BC8F-052ECAA735D5}"/>
              </a:ext>
            </a:extLst>
          </p:cNvPr>
          <p:cNvSpPr txBox="1"/>
          <p:nvPr/>
        </p:nvSpPr>
        <p:spPr>
          <a:xfrm>
            <a:off x="814080" y="1844824"/>
            <a:ext cx="7709480" cy="1508105"/>
          </a:xfrm>
          <a:prstGeom prst="rect">
            <a:avLst/>
          </a:prstGeom>
          <a:noFill/>
        </p:spPr>
        <p:txBody>
          <a:bodyPr wrap="square">
            <a:spAutoFit/>
          </a:bodyPr>
          <a:lstStyle/>
          <a:p>
            <a:r>
              <a:rPr lang="en-US" sz="2000" dirty="0">
                <a:solidFill>
                  <a:srgbClr val="FF0000"/>
                </a:solidFill>
                <a:latin typeface="Times New Roman" panose="02020603050405020304" pitchFamily="18" charset="0"/>
                <a:cs typeface="Times New Roman" panose="02020603050405020304" pitchFamily="18" charset="0"/>
              </a:rPr>
              <a:t>Example: Recall the temperature conversion program in Chapter 2. </a:t>
            </a:r>
            <a:r>
              <a:rPr lang="en-US" altLang="zh-CN" sz="2000" dirty="0">
                <a:solidFill>
                  <a:srgbClr val="FF0000"/>
                </a:solidFill>
                <a:latin typeface="Times New Roman" panose="02020603050405020304" pitchFamily="18" charset="0"/>
                <a:cs typeface="Times New Roman" panose="02020603050405020304" pitchFamily="18" charset="0"/>
              </a:rPr>
              <a:t>Redo it </a:t>
            </a:r>
            <a:r>
              <a:rPr lang="en-US" sz="2000" dirty="0">
                <a:solidFill>
                  <a:srgbClr val="FF0000"/>
                </a:solidFill>
                <a:latin typeface="Times New Roman" panose="02020603050405020304" pitchFamily="18" charset="0"/>
                <a:cs typeface="Times New Roman" panose="02020603050405020304" pitchFamily="18" charset="0"/>
              </a:rPr>
              <a:t>with a graphical user interface.</a:t>
            </a: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7C21AFF2-1EF7-4218-83B9-C2F447EA4FCB}"/>
              </a:ext>
            </a:extLst>
          </p:cNvPr>
          <p:cNvSpPr txBox="1"/>
          <p:nvPr/>
        </p:nvSpPr>
        <p:spPr>
          <a:xfrm>
            <a:off x="620440" y="2658047"/>
            <a:ext cx="7903120" cy="2628733"/>
          </a:xfrm>
          <a:prstGeom prst="rect">
            <a:avLst/>
          </a:prstGeom>
          <a:noFill/>
        </p:spPr>
        <p:txBody>
          <a:bodyPr wrap="square">
            <a:spAutoFit/>
          </a:bodyPr>
          <a:lstStyle/>
          <a:p>
            <a:pPr marL="91440" indent="-91440" defTabSz="914400">
              <a:lnSpc>
                <a:spcPct val="120000"/>
              </a:lnSpc>
              <a:spcBef>
                <a:spcPts val="1200"/>
              </a:spcBef>
              <a:spcAft>
                <a:spcPts val="200"/>
              </a:spcAft>
              <a:buClr>
                <a:schemeClr val="accent1"/>
              </a:buClr>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input is processed in three steps:</a:t>
            </a:r>
          </a:p>
          <a:p>
            <a:pPr marL="342900" indent="-342900" defTabSz="914400">
              <a:lnSpc>
                <a:spcPct val="120000"/>
              </a:lnSpc>
              <a:spcBef>
                <a:spcPts val="1200"/>
              </a:spcBef>
              <a:spcAft>
                <a:spcPts val="200"/>
              </a:spcAft>
              <a:buClr>
                <a:schemeClr val="accent1"/>
              </a:buClr>
              <a:buSzPct val="10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value entered is converted into a number with eval. This number is converted to degrees Fahrenheit.</a:t>
            </a:r>
          </a:p>
          <a:p>
            <a:pPr marL="342900" indent="-342900" defTabSz="914400">
              <a:lnSpc>
                <a:spcPct val="120000"/>
              </a:lnSpc>
              <a:spcBef>
                <a:spcPts val="1200"/>
              </a:spcBef>
              <a:spcAft>
                <a:spcPts val="200"/>
              </a:spcAft>
              <a:buClr>
                <a:schemeClr val="accent1"/>
              </a:buClr>
              <a:buSzPct val="10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number is then converted to a string and formatted for display in the output text area.</a:t>
            </a:r>
          </a:p>
        </p:txBody>
      </p:sp>
    </p:spTree>
    <p:extLst>
      <p:ext uri="{BB962C8B-B14F-4D97-AF65-F5344CB8AC3E}">
        <p14:creationId xmlns:p14="http://schemas.microsoft.com/office/powerpoint/2010/main" val="362831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D0320F-428F-48B1-9FD7-E3781C5F98F4}"/>
              </a:ext>
            </a:extLst>
          </p:cNvPr>
          <p:cNvSpPr>
            <a:spLocks noGrp="1"/>
          </p:cNvSpPr>
          <p:nvPr>
            <p:ph type="title"/>
          </p:nvPr>
        </p:nvSpPr>
        <p:spPr/>
        <p:txBody>
          <a:bodyPr/>
          <a:lstStyle/>
          <a:p>
            <a:r>
              <a:rPr lang="en-US" dirty="0"/>
              <a:t>Homework</a:t>
            </a:r>
          </a:p>
        </p:txBody>
      </p:sp>
      <p:sp>
        <p:nvSpPr>
          <p:cNvPr id="3" name="内容占位符 2">
            <a:extLst>
              <a:ext uri="{FF2B5EF4-FFF2-40B4-BE49-F238E27FC236}">
                <a16:creationId xmlns:a16="http://schemas.microsoft.com/office/drawing/2014/main" id="{0C387E29-856B-4CFF-BF0F-58232ADF1B62}"/>
              </a:ext>
            </a:extLst>
          </p:cNvPr>
          <p:cNvSpPr>
            <a:spLocks noGrp="1"/>
          </p:cNvSpPr>
          <p:nvPr>
            <p:ph idx="1"/>
          </p:nvPr>
        </p:nvSpPr>
        <p:spPr/>
        <p:txBody>
          <a:bodyPr/>
          <a:lstStyle/>
          <a:p>
            <a:r>
              <a:rPr lang="en-US" dirty="0">
                <a:solidFill>
                  <a:srgbClr val="FF0000"/>
                </a:solidFill>
              </a:rPr>
              <a:t>Write a program that computes the intersection of a circle with a horizontal line and displays the information textually and graphically. Do it </a:t>
            </a:r>
            <a:r>
              <a:rPr lang="en-US" sz="2000" dirty="0">
                <a:solidFill>
                  <a:srgbClr val="FF0000"/>
                </a:solidFill>
                <a:latin typeface="Times New Roman" panose="02020603050405020304" pitchFamily="18" charset="0"/>
                <a:cs typeface="Times New Roman" panose="02020603050405020304" pitchFamily="18" charset="0"/>
              </a:rPr>
              <a:t>with </a:t>
            </a:r>
            <a:r>
              <a:rPr lang="en-US" sz="2000" dirty="0">
                <a:solidFill>
                  <a:srgbClr val="7030A0"/>
                </a:solidFill>
                <a:latin typeface="Times New Roman" panose="02020603050405020304" pitchFamily="18" charset="0"/>
                <a:cs typeface="Times New Roman" panose="02020603050405020304" pitchFamily="18" charset="0"/>
              </a:rPr>
              <a:t>a graphical user interface</a:t>
            </a:r>
            <a:r>
              <a:rPr lang="en-US" sz="2000" dirty="0">
                <a:solidFill>
                  <a:srgbClr val="FF0000"/>
                </a:solidFill>
                <a:latin typeface="Times New Roman" panose="02020603050405020304" pitchFamily="18" charset="0"/>
                <a:cs typeface="Times New Roman" panose="02020603050405020304" pitchFamily="18" charset="0"/>
              </a:rPr>
              <a:t>.</a:t>
            </a:r>
          </a:p>
          <a:p>
            <a:r>
              <a:rPr lang="en-US" dirty="0">
                <a:solidFill>
                  <a:srgbClr val="0070C0"/>
                </a:solidFill>
              </a:rPr>
              <a:t>You can complete this question with the following steps</a:t>
            </a:r>
          </a:p>
          <a:p>
            <a:r>
              <a:rPr lang="en-US" dirty="0">
                <a:solidFill>
                  <a:srgbClr val="0070C0"/>
                </a:solidFill>
              </a:rPr>
              <a:t>1. Draw a circle centered at (0, 0) with the given radius, r,  in a window with coordinates running from -10,-10 to 10, 10.</a:t>
            </a:r>
          </a:p>
          <a:p>
            <a:r>
              <a:rPr lang="en-US" dirty="0">
                <a:solidFill>
                  <a:srgbClr val="0070C0"/>
                </a:solidFill>
              </a:rPr>
              <a:t>2. Draw a horizontal line across the window with the given y-intercept.</a:t>
            </a:r>
          </a:p>
          <a:p>
            <a:r>
              <a:rPr lang="en-US" dirty="0">
                <a:solidFill>
                  <a:srgbClr val="0070C0"/>
                </a:solidFill>
              </a:rPr>
              <a:t>3. Draw the two points of intersection in red.</a:t>
            </a:r>
          </a:p>
          <a:p>
            <a:r>
              <a:rPr lang="en-US" dirty="0">
                <a:solidFill>
                  <a:srgbClr val="0070C0"/>
                </a:solidFill>
              </a:rPr>
              <a:t>4. Print out the x values of the points of intersection. </a:t>
            </a:r>
          </a:p>
          <a:p>
            <a:r>
              <a:rPr lang="en-US" dirty="0">
                <a:solidFill>
                  <a:srgbClr val="0070C0"/>
                </a:solidFill>
              </a:rPr>
              <a:t>Hint: the formula to calculate the intersections</a:t>
            </a:r>
          </a:p>
        </p:txBody>
      </p:sp>
      <p:pic>
        <p:nvPicPr>
          <p:cNvPr id="6" name="图片 5">
            <a:extLst>
              <a:ext uri="{FF2B5EF4-FFF2-40B4-BE49-F238E27FC236}">
                <a16:creationId xmlns:a16="http://schemas.microsoft.com/office/drawing/2014/main" id="{E2D4E580-B77A-4D91-90B8-52BD9E41FDB8}"/>
              </a:ext>
            </a:extLst>
          </p:cNvPr>
          <p:cNvPicPr>
            <a:picLocks noChangeAspect="1"/>
          </p:cNvPicPr>
          <p:nvPr/>
        </p:nvPicPr>
        <p:blipFill>
          <a:blip r:embed="rId2"/>
          <a:stretch>
            <a:fillRect/>
          </a:stretch>
        </p:blipFill>
        <p:spPr>
          <a:xfrm>
            <a:off x="5940152" y="5229200"/>
            <a:ext cx="2016224" cy="532243"/>
          </a:xfrm>
          <a:prstGeom prst="rect">
            <a:avLst/>
          </a:prstGeom>
        </p:spPr>
      </p:pic>
    </p:spTree>
    <p:extLst>
      <p:ext uri="{BB962C8B-B14F-4D97-AF65-F5344CB8AC3E}">
        <p14:creationId xmlns:p14="http://schemas.microsoft.com/office/powerpoint/2010/main" val="226783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4.8 GraphWin Objects</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78</a:t>
            </a:fld>
            <a:endParaRPr lang="en-US" altLang="en-US" sz="1400"/>
          </a:p>
        </p:txBody>
      </p:sp>
      <p:sp>
        <p:nvSpPr>
          <p:cNvPr id="11" name="文本框 10">
            <a:extLst>
              <a:ext uri="{FF2B5EF4-FFF2-40B4-BE49-F238E27FC236}">
                <a16:creationId xmlns:a16="http://schemas.microsoft.com/office/drawing/2014/main" id="{7C21AFF2-1EF7-4218-83B9-C2F447EA4FCB}"/>
              </a:ext>
            </a:extLst>
          </p:cNvPr>
          <p:cNvSpPr txBox="1"/>
          <p:nvPr/>
        </p:nvSpPr>
        <p:spPr>
          <a:xfrm>
            <a:off x="620440" y="1916832"/>
            <a:ext cx="8128024" cy="4401526"/>
          </a:xfrm>
          <a:prstGeom prst="rect">
            <a:avLst/>
          </a:prstGeom>
          <a:noFill/>
        </p:spPr>
        <p:txBody>
          <a:bodyPr wrap="square">
            <a:spAutoFit/>
          </a:bodyPr>
          <a:lstStyle/>
          <a:p>
            <a:pPr marL="91440" indent="-91440" defTabSz="914400">
              <a:lnSpc>
                <a:spcPct val="120000"/>
              </a:lnSpc>
              <a:spcBef>
                <a:spcPts val="1200"/>
              </a:spcBef>
              <a:spcAft>
                <a:spcPts val="200"/>
              </a:spcAft>
              <a:buClr>
                <a:schemeClr val="accent1"/>
              </a:buClr>
              <a:buSzPct val="100000"/>
              <a:buFont typeface="Wingdings" panose="05000000000000000000" pitchFamily="2" charset="2"/>
              <a:buChar char="Ø"/>
            </a:pPr>
            <a:r>
              <a:rPr lang="en-US" sz="2400" dirty="0">
                <a:solidFill>
                  <a:srgbClr val="00B0F0"/>
                </a:solidFill>
                <a:latin typeface="Times New Roman" panose="02020603050405020304" pitchFamily="18" charset="0"/>
                <a:cs typeface="Times New Roman" panose="02020603050405020304" pitchFamily="18" charset="0"/>
              </a:rPr>
              <a:t>GraphWin (title , width , height ) </a:t>
            </a:r>
            <a:r>
              <a:rPr lang="en-US" sz="2400" dirty="0">
                <a:latin typeface="Times New Roman" panose="02020603050405020304" pitchFamily="18" charset="0"/>
                <a:cs typeface="Times New Roman" panose="02020603050405020304" pitchFamily="18" charset="0"/>
              </a:rPr>
              <a:t>Constructs a new graphics window for drawing on the screen. The parameters are optional; the default title is "Graphics Window," and the default size is 200 x 200 pixels.</a:t>
            </a:r>
          </a:p>
          <a:p>
            <a:pPr marL="91440" indent="-91440" defTabSz="914400">
              <a:lnSpc>
                <a:spcPct val="120000"/>
              </a:lnSpc>
              <a:spcBef>
                <a:spcPts val="1200"/>
              </a:spcBef>
              <a:spcAft>
                <a:spcPts val="200"/>
              </a:spcAft>
              <a:buClr>
                <a:schemeClr val="accent1"/>
              </a:buClr>
              <a:buSzPct val="100000"/>
              <a:buFont typeface="Wingdings" panose="05000000000000000000" pitchFamily="2" charset="2"/>
              <a:buChar char="Ø"/>
            </a:pPr>
            <a:r>
              <a:rPr lang="en-US" sz="2400" dirty="0">
                <a:solidFill>
                  <a:srgbClr val="00B0F0"/>
                </a:solidFill>
                <a:latin typeface="Times New Roman" panose="02020603050405020304" pitchFamily="18" charset="0"/>
                <a:cs typeface="Times New Roman" panose="02020603050405020304" pitchFamily="18" charset="0"/>
              </a:rPr>
              <a:t>plot (x , y , color) </a:t>
            </a:r>
            <a:r>
              <a:rPr lang="en-US" sz="2400" dirty="0">
                <a:latin typeface="Times New Roman" panose="02020603050405020304" pitchFamily="18" charset="0"/>
                <a:cs typeface="Times New Roman" panose="02020603050405020304" pitchFamily="18" charset="0"/>
              </a:rPr>
              <a:t>Draws the pixel at ( x, y) in the window. Color is optional; black is the default.</a:t>
            </a:r>
          </a:p>
          <a:p>
            <a:pPr marL="91440" indent="-91440" defTabSz="914400">
              <a:lnSpc>
                <a:spcPct val="120000"/>
              </a:lnSpc>
              <a:spcBef>
                <a:spcPts val="1200"/>
              </a:spcBef>
              <a:spcAft>
                <a:spcPts val="200"/>
              </a:spcAft>
              <a:buClr>
                <a:schemeClr val="accent1"/>
              </a:buClr>
              <a:buSzPct val="100000"/>
              <a:buFont typeface="Wingdings" panose="05000000000000000000" pitchFamily="2" charset="2"/>
              <a:buChar char="Ø"/>
            </a:pPr>
            <a:r>
              <a:rPr lang="en-US" sz="2400" dirty="0">
                <a:solidFill>
                  <a:srgbClr val="00B0F0"/>
                </a:solidFill>
                <a:latin typeface="Times New Roman" panose="02020603050405020304" pitchFamily="18" charset="0"/>
                <a:cs typeface="Times New Roman" panose="02020603050405020304" pitchFamily="18" charset="0"/>
              </a:rPr>
              <a:t>plotPixel (x , y , color) </a:t>
            </a:r>
            <a:r>
              <a:rPr lang="en-US" sz="2400" dirty="0">
                <a:latin typeface="Times New Roman" panose="02020603050405020304" pitchFamily="18" charset="0"/>
                <a:cs typeface="Times New Roman" panose="02020603050405020304" pitchFamily="18" charset="0"/>
              </a:rPr>
              <a:t>Draws the pixel at the "raw'' position (x, y), ignoring any coordinate transformations set up by </a:t>
            </a:r>
            <a:r>
              <a:rPr lang="en-US" sz="2400" dirty="0" err="1">
                <a:latin typeface="Times New Roman" panose="02020603050405020304" pitchFamily="18" charset="0"/>
                <a:cs typeface="Times New Roman" panose="02020603050405020304" pitchFamily="18" charset="0"/>
              </a:rPr>
              <a:t>setCoords</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2834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4.8 GraphWin Objects</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79</a:t>
            </a:fld>
            <a:endParaRPr lang="en-US" altLang="en-US" sz="1400"/>
          </a:p>
        </p:txBody>
      </p:sp>
      <p:sp>
        <p:nvSpPr>
          <p:cNvPr id="11" name="文本框 10">
            <a:extLst>
              <a:ext uri="{FF2B5EF4-FFF2-40B4-BE49-F238E27FC236}">
                <a16:creationId xmlns:a16="http://schemas.microsoft.com/office/drawing/2014/main" id="{7C21AFF2-1EF7-4218-83B9-C2F447EA4FCB}"/>
              </a:ext>
            </a:extLst>
          </p:cNvPr>
          <p:cNvSpPr txBox="1"/>
          <p:nvPr/>
        </p:nvSpPr>
        <p:spPr>
          <a:xfrm>
            <a:off x="620440" y="1916832"/>
            <a:ext cx="8128024" cy="3071931"/>
          </a:xfrm>
          <a:prstGeom prst="rect">
            <a:avLst/>
          </a:prstGeom>
          <a:noFill/>
        </p:spPr>
        <p:txBody>
          <a:bodyPr wrap="square">
            <a:spAutoFit/>
          </a:bodyPr>
          <a:lstStyle/>
          <a:p>
            <a:pPr marL="91440" indent="-91440" defTabSz="914400">
              <a:lnSpc>
                <a:spcPct val="120000"/>
              </a:lnSpc>
              <a:spcBef>
                <a:spcPts val="1200"/>
              </a:spcBef>
              <a:spcAft>
                <a:spcPts val="200"/>
              </a:spcAft>
              <a:buClr>
                <a:schemeClr val="accent1"/>
              </a:buClr>
              <a:buSzPct val="100000"/>
              <a:buFont typeface="Wingdings" panose="05000000000000000000" pitchFamily="2" charset="2"/>
              <a:buChar char="Ø"/>
            </a:pPr>
            <a:r>
              <a:rPr lang="en-US" sz="2400" dirty="0" err="1">
                <a:solidFill>
                  <a:srgbClr val="00B0F0"/>
                </a:solidFill>
                <a:latin typeface="Times New Roman" panose="02020603050405020304" pitchFamily="18" charset="0"/>
                <a:cs typeface="Times New Roman" panose="02020603050405020304" pitchFamily="18" charset="0"/>
              </a:rPr>
              <a:t>setBackground</a:t>
            </a:r>
            <a:r>
              <a:rPr lang="en-US" sz="2400" dirty="0">
                <a:solidFill>
                  <a:srgbClr val="00B0F0"/>
                </a:solidFill>
                <a:latin typeface="Times New Roman" panose="02020603050405020304" pitchFamily="18" charset="0"/>
                <a:cs typeface="Times New Roman" panose="02020603050405020304" pitchFamily="18" charset="0"/>
              </a:rPr>
              <a:t> ( color</a:t>
            </a:r>
            <a:r>
              <a:rPr lang="en-US" sz="2400" dirty="0">
                <a:latin typeface="Times New Roman" panose="02020603050405020304" pitchFamily="18" charset="0"/>
                <a:cs typeface="Times New Roman" panose="02020603050405020304" pitchFamily="18" charset="0"/>
              </a:rPr>
              <a:t>) Sets the window background to the given color. The default background color depends on your system.</a:t>
            </a:r>
          </a:p>
          <a:p>
            <a:pPr marL="91440" indent="-91440" defTabSz="914400">
              <a:lnSpc>
                <a:spcPct val="120000"/>
              </a:lnSpc>
              <a:spcBef>
                <a:spcPts val="1200"/>
              </a:spcBef>
              <a:spcAft>
                <a:spcPts val="200"/>
              </a:spcAft>
              <a:buClr>
                <a:schemeClr val="accent1"/>
              </a:buClr>
              <a:buSzPct val="100000"/>
              <a:buFont typeface="Wingdings" panose="05000000000000000000" pitchFamily="2" charset="2"/>
              <a:buChar char="Ø"/>
            </a:pPr>
            <a:r>
              <a:rPr lang="en-US" sz="2400" dirty="0">
                <a:solidFill>
                  <a:srgbClr val="00B0F0"/>
                </a:solidFill>
                <a:latin typeface="Times New Roman" panose="02020603050405020304" pitchFamily="18" charset="0"/>
                <a:cs typeface="Times New Roman" panose="02020603050405020304" pitchFamily="18" charset="0"/>
              </a:rPr>
              <a:t>close () </a:t>
            </a:r>
            <a:r>
              <a:rPr lang="en-US" sz="2400" dirty="0">
                <a:latin typeface="Times New Roman" panose="02020603050405020304" pitchFamily="18" charset="0"/>
                <a:cs typeface="Times New Roman" panose="02020603050405020304" pitchFamily="18" charset="0"/>
              </a:rPr>
              <a:t>Closes the on-screen window.</a:t>
            </a:r>
          </a:p>
          <a:p>
            <a:pPr marL="91440" indent="-91440" defTabSz="914400">
              <a:lnSpc>
                <a:spcPct val="120000"/>
              </a:lnSpc>
              <a:spcBef>
                <a:spcPts val="1200"/>
              </a:spcBef>
              <a:spcAft>
                <a:spcPts val="200"/>
              </a:spcAft>
              <a:buClr>
                <a:schemeClr val="accent1"/>
              </a:buClr>
              <a:buSzPct val="100000"/>
              <a:buFont typeface="Wingdings" panose="05000000000000000000" pitchFamily="2" charset="2"/>
              <a:buChar char="Ø"/>
            </a:pPr>
            <a:r>
              <a:rPr lang="en-US" sz="2400" dirty="0">
                <a:solidFill>
                  <a:srgbClr val="00B0F0"/>
                </a:solidFill>
                <a:latin typeface="Times New Roman" panose="02020603050405020304" pitchFamily="18" charset="0"/>
                <a:cs typeface="Times New Roman" panose="02020603050405020304" pitchFamily="18" charset="0"/>
              </a:rPr>
              <a:t>getCenter ( ) </a:t>
            </a:r>
            <a:r>
              <a:rPr lang="en-US" sz="2400" dirty="0">
                <a:latin typeface="Times New Roman" panose="02020603050405020304" pitchFamily="18" charset="0"/>
                <a:cs typeface="Times New Roman" panose="02020603050405020304" pitchFamily="18" charset="0"/>
              </a:rPr>
              <a:t>Returns a clone of the midpoint of the line segment, center of a circle, center of a rectangle, etc.</a:t>
            </a:r>
          </a:p>
        </p:txBody>
      </p:sp>
    </p:spTree>
    <p:extLst>
      <p:ext uri="{BB962C8B-B14F-4D97-AF65-F5344CB8AC3E}">
        <p14:creationId xmlns:p14="http://schemas.microsoft.com/office/powerpoint/2010/main" val="208649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lstStyle/>
          <a:p>
            <a:pPr eaLnBrk="1" hangingPunct="1"/>
            <a:r>
              <a:rPr lang="en-US" altLang="en-US" dirty="0"/>
              <a:t>4.2 The Object of Objects</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a:xfrm>
            <a:off x="865562" y="1753881"/>
            <a:ext cx="7543801" cy="4023360"/>
          </a:xfrm>
        </p:spPr>
        <p:txBody>
          <a:bodyPr>
            <a:normAutofit lnSpcReduction="10000"/>
          </a:bodyPr>
          <a:lstStyle/>
          <a:p>
            <a:pPr marL="0" indent="0">
              <a:buNone/>
            </a:pPr>
            <a:r>
              <a:rPr lang="en-US" altLang="en-US" sz="2800" dirty="0">
                <a:solidFill>
                  <a:srgbClr val="0070C0"/>
                </a:solidFill>
                <a:latin typeface="Times New Roman" panose="02020603050405020304" pitchFamily="18" charset="0"/>
                <a:cs typeface="Times New Roman" panose="02020603050405020304" pitchFamily="18" charset="0"/>
              </a:rPr>
              <a:t>Example: Develop a data processing system for a college or university.</a:t>
            </a:r>
          </a:p>
          <a:p>
            <a:pPr>
              <a:lnSpc>
                <a:spcPct val="100000"/>
              </a:lnSpc>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student object would contain data like:</a:t>
            </a:r>
          </a:p>
          <a:p>
            <a:pPr lvl="1">
              <a:buFont typeface="Arial" panose="020B0604020202020204" pitchFamily="34" charset="0"/>
              <a:buChar char="•"/>
            </a:pPr>
            <a:r>
              <a:rPr lang="en-US" altLang="en-US" sz="2400" dirty="0">
                <a:solidFill>
                  <a:srgbClr val="FF0000"/>
                </a:solidFill>
                <a:latin typeface="Times New Roman" panose="02020603050405020304" pitchFamily="18" charset="0"/>
                <a:cs typeface="Times New Roman" panose="02020603050405020304" pitchFamily="18" charset="0"/>
              </a:rPr>
              <a:t>Name</a:t>
            </a:r>
          </a:p>
          <a:p>
            <a:pPr lvl="1">
              <a:buFont typeface="Arial" panose="020B0604020202020204" pitchFamily="34" charset="0"/>
              <a:buChar char="•"/>
            </a:pPr>
            <a:r>
              <a:rPr lang="en-US" altLang="en-US" sz="2400" dirty="0">
                <a:solidFill>
                  <a:srgbClr val="FF0000"/>
                </a:solidFill>
                <a:latin typeface="Times New Roman" panose="02020603050405020304" pitchFamily="18" charset="0"/>
                <a:cs typeface="Times New Roman" panose="02020603050405020304" pitchFamily="18" charset="0"/>
              </a:rPr>
              <a:t>ID number</a:t>
            </a:r>
          </a:p>
          <a:p>
            <a:pPr lvl="1">
              <a:buFont typeface="Arial" panose="020B0604020202020204" pitchFamily="34" charset="0"/>
              <a:buChar char="•"/>
            </a:pPr>
            <a:r>
              <a:rPr lang="en-US" altLang="en-US" sz="2400" dirty="0">
                <a:solidFill>
                  <a:srgbClr val="FF0000"/>
                </a:solidFill>
                <a:latin typeface="Times New Roman" panose="02020603050405020304" pitchFamily="18" charset="0"/>
                <a:cs typeface="Times New Roman" panose="02020603050405020304" pitchFamily="18" charset="0"/>
              </a:rPr>
              <a:t>Courses taken</a:t>
            </a:r>
          </a:p>
          <a:p>
            <a:pPr lvl="1">
              <a:buFont typeface="Arial" panose="020B0604020202020204" pitchFamily="34" charset="0"/>
              <a:buChar char="•"/>
            </a:pPr>
            <a:r>
              <a:rPr lang="en-US" altLang="en-US" sz="2400" dirty="0">
                <a:solidFill>
                  <a:srgbClr val="FF0000"/>
                </a:solidFill>
                <a:latin typeface="Times New Roman" panose="02020603050405020304" pitchFamily="18" charset="0"/>
                <a:cs typeface="Times New Roman" panose="02020603050405020304" pitchFamily="18" charset="0"/>
              </a:rPr>
              <a:t>Campus Address</a:t>
            </a:r>
          </a:p>
          <a:p>
            <a:pPr lvl="1">
              <a:buFont typeface="Arial" panose="020B0604020202020204" pitchFamily="34" charset="0"/>
              <a:buChar char="•"/>
            </a:pPr>
            <a:r>
              <a:rPr lang="en-US" altLang="en-US" sz="2400" dirty="0">
                <a:solidFill>
                  <a:srgbClr val="FF0000"/>
                </a:solidFill>
                <a:latin typeface="Times New Roman" panose="02020603050405020304" pitchFamily="18" charset="0"/>
                <a:cs typeface="Times New Roman" panose="02020603050405020304" pitchFamily="18" charset="0"/>
              </a:rPr>
              <a:t>Home Address</a:t>
            </a:r>
          </a:p>
          <a:p>
            <a:pPr lvl="1">
              <a:buFont typeface="Arial" panose="020B0604020202020204" pitchFamily="34" charset="0"/>
              <a:buChar char="•"/>
            </a:pPr>
            <a:r>
              <a:rPr lang="en-US" altLang="en-US" sz="2400" dirty="0">
                <a:solidFill>
                  <a:srgbClr val="FF0000"/>
                </a:solidFill>
                <a:latin typeface="Times New Roman" panose="02020603050405020304" pitchFamily="18" charset="0"/>
                <a:cs typeface="Times New Roman" panose="02020603050405020304" pitchFamily="18" charset="0"/>
              </a:rPr>
              <a:t>GPA</a:t>
            </a:r>
          </a:p>
          <a:p>
            <a:pPr lvl="1">
              <a:buFont typeface="Arial" panose="020B0604020202020204" pitchFamily="34" charset="0"/>
              <a:buChar char="•"/>
            </a:pPr>
            <a:r>
              <a:rPr lang="en-US" altLang="en-US" sz="2400" dirty="0">
                <a:solidFill>
                  <a:srgbClr val="FF0000"/>
                </a:solidFill>
                <a:latin typeface="Times New Roman" panose="02020603050405020304" pitchFamily="18" charset="0"/>
                <a:cs typeface="Times New Roman" panose="02020603050405020304" pitchFamily="18" charset="0"/>
              </a:rPr>
              <a:t>Etc.</a:t>
            </a:r>
          </a:p>
          <a:p>
            <a:pPr marL="0" indent="0">
              <a:buNone/>
            </a:pPr>
            <a:endParaRPr lang="en-US" altLang="en-US" sz="2800" dirty="0">
              <a:latin typeface="Times New Roman" panose="02020603050405020304" pitchFamily="18" charset="0"/>
              <a:cs typeface="Times New Roman" panose="02020603050405020304" pitchFamily="18" charset="0"/>
            </a:endParaRPr>
          </a:p>
          <a:p>
            <a:pPr marL="0" indent="0">
              <a:buNone/>
            </a:pPr>
            <a:endParaRPr lang="en-US" altLang="en-US" sz="2800" dirty="0">
              <a:latin typeface="Times New Roman" panose="02020603050405020304" pitchFamily="18" charset="0"/>
              <a:cs typeface="Times New Roman" panose="02020603050405020304" pitchFamily="18" charset="0"/>
            </a:endParaRP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8</a:t>
            </a:fld>
            <a:endParaRPr lang="en-US" altLang="en-US" sz="1400"/>
          </a:p>
        </p:txBody>
      </p:sp>
    </p:spTree>
    <p:extLst>
      <p:ext uri="{BB962C8B-B14F-4D97-AF65-F5344CB8AC3E}">
        <p14:creationId xmlns:p14="http://schemas.microsoft.com/office/powerpoint/2010/main" val="138835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anim calcmode="lin" valueType="num">
                                      <p:cBhvr additive="base">
                                        <p:cTn id="7" dur="500" fill="hold"/>
                                        <p:tgtEl>
                                          <p:spTgt spid="9625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6259">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6259">
                                            <p:txEl>
                                              <p:pRg st="2" end="2"/>
                                            </p:txEl>
                                          </p:spTgt>
                                        </p:tgtEl>
                                        <p:attrNameLst>
                                          <p:attrName>style.visibility</p:attrName>
                                        </p:attrNameLst>
                                      </p:cBhvr>
                                      <p:to>
                                        <p:strVal val="visible"/>
                                      </p:to>
                                    </p:set>
                                    <p:anim calcmode="lin" valueType="num">
                                      <p:cBhvr additive="base">
                                        <p:cTn id="11" dur="500" fill="hold"/>
                                        <p:tgtEl>
                                          <p:spTgt spid="96259">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6259">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6259">
                                            <p:txEl>
                                              <p:pRg st="3" end="3"/>
                                            </p:txEl>
                                          </p:spTgt>
                                        </p:tgtEl>
                                        <p:attrNameLst>
                                          <p:attrName>style.visibility</p:attrName>
                                        </p:attrNameLst>
                                      </p:cBhvr>
                                      <p:to>
                                        <p:strVal val="visible"/>
                                      </p:to>
                                    </p:set>
                                    <p:anim calcmode="lin" valueType="num">
                                      <p:cBhvr additive="base">
                                        <p:cTn id="15" dur="500" fill="hold"/>
                                        <p:tgtEl>
                                          <p:spTgt spid="96259">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96259">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6259">
                                            <p:txEl>
                                              <p:pRg st="4" end="4"/>
                                            </p:txEl>
                                          </p:spTgt>
                                        </p:tgtEl>
                                        <p:attrNameLst>
                                          <p:attrName>style.visibility</p:attrName>
                                        </p:attrNameLst>
                                      </p:cBhvr>
                                      <p:to>
                                        <p:strVal val="visible"/>
                                      </p:to>
                                    </p:set>
                                    <p:anim calcmode="lin" valueType="num">
                                      <p:cBhvr additive="base">
                                        <p:cTn id="19" dur="500" fill="hold"/>
                                        <p:tgtEl>
                                          <p:spTgt spid="9625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6259">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6259">
                                            <p:txEl>
                                              <p:pRg st="5" end="5"/>
                                            </p:txEl>
                                          </p:spTgt>
                                        </p:tgtEl>
                                        <p:attrNameLst>
                                          <p:attrName>style.visibility</p:attrName>
                                        </p:attrNameLst>
                                      </p:cBhvr>
                                      <p:to>
                                        <p:strVal val="visible"/>
                                      </p:to>
                                    </p:set>
                                    <p:anim calcmode="lin" valueType="num">
                                      <p:cBhvr additive="base">
                                        <p:cTn id="23" dur="500" fill="hold"/>
                                        <p:tgtEl>
                                          <p:spTgt spid="96259">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6259">
                                            <p:txEl>
                                              <p:pRg st="5" end="5"/>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96259">
                                            <p:txEl>
                                              <p:pRg st="6" end="6"/>
                                            </p:txEl>
                                          </p:spTgt>
                                        </p:tgtEl>
                                        <p:attrNameLst>
                                          <p:attrName>style.visibility</p:attrName>
                                        </p:attrNameLst>
                                      </p:cBhvr>
                                      <p:to>
                                        <p:strVal val="visible"/>
                                      </p:to>
                                    </p:set>
                                    <p:anim calcmode="lin" valueType="num">
                                      <p:cBhvr additive="base">
                                        <p:cTn id="27" dur="500" fill="hold"/>
                                        <p:tgtEl>
                                          <p:spTgt spid="96259">
                                            <p:txEl>
                                              <p:p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96259">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96259">
                                            <p:txEl>
                                              <p:pRg st="7" end="7"/>
                                            </p:txEl>
                                          </p:spTgt>
                                        </p:tgtEl>
                                        <p:attrNameLst>
                                          <p:attrName>style.visibility</p:attrName>
                                        </p:attrNameLst>
                                      </p:cBhvr>
                                      <p:to>
                                        <p:strVal val="visible"/>
                                      </p:to>
                                    </p:set>
                                    <p:anim calcmode="lin" valueType="num">
                                      <p:cBhvr additive="base">
                                        <p:cTn id="31" dur="500" fill="hold"/>
                                        <p:tgtEl>
                                          <p:spTgt spid="96259">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6259">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96259">
                                            <p:txEl>
                                              <p:pRg st="8" end="8"/>
                                            </p:txEl>
                                          </p:spTgt>
                                        </p:tgtEl>
                                        <p:attrNameLst>
                                          <p:attrName>style.visibility</p:attrName>
                                        </p:attrNameLst>
                                      </p:cBhvr>
                                      <p:to>
                                        <p:strVal val="visible"/>
                                      </p:to>
                                    </p:set>
                                    <p:anim calcmode="lin" valueType="num">
                                      <p:cBhvr additive="base">
                                        <p:cTn id="35" dur="500" fill="hold"/>
                                        <p:tgtEl>
                                          <p:spTgt spid="96259">
                                            <p:txEl>
                                              <p:pRg st="8" end="8"/>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9625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uiExpand="1"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normAutofit/>
          </a:bodyPr>
          <a:lstStyle/>
          <a:p>
            <a:pPr eaLnBrk="1" hangingPunct="1"/>
            <a:r>
              <a:rPr lang="en-US" altLang="en-US" sz="4200" dirty="0"/>
              <a:t>Class example:</a:t>
            </a: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80</a:t>
            </a:fld>
            <a:endParaRPr lang="en-US" altLang="en-US" sz="1400"/>
          </a:p>
        </p:txBody>
      </p:sp>
      <p:sp>
        <p:nvSpPr>
          <p:cNvPr id="6" name="文本框 5">
            <a:extLst>
              <a:ext uri="{FF2B5EF4-FFF2-40B4-BE49-F238E27FC236}">
                <a16:creationId xmlns:a16="http://schemas.microsoft.com/office/drawing/2014/main" id="{ED27EBE3-A0F2-47E4-B634-88C7549BBBAE}"/>
              </a:ext>
            </a:extLst>
          </p:cNvPr>
          <p:cNvSpPr txBox="1"/>
          <p:nvPr/>
        </p:nvSpPr>
        <p:spPr>
          <a:xfrm>
            <a:off x="4716016" y="1744817"/>
            <a:ext cx="4572000" cy="4616648"/>
          </a:xfrm>
          <a:prstGeom prst="rect">
            <a:avLst/>
          </a:prstGeom>
          <a:noFill/>
        </p:spPr>
        <p:txBody>
          <a:bodyPr wrap="square">
            <a:spAutoFit/>
          </a:bodyPr>
          <a:lstStyle/>
          <a:p>
            <a:r>
              <a:rPr lang="en-US" sz="2100" dirty="0">
                <a:solidFill>
                  <a:srgbClr val="0070C0"/>
                </a:solidFill>
              </a:rPr>
              <a:t>from graphics import *</a:t>
            </a:r>
          </a:p>
          <a:p>
            <a:r>
              <a:rPr lang="en-US" sz="2100" dirty="0">
                <a:solidFill>
                  <a:srgbClr val="0070C0"/>
                </a:solidFill>
              </a:rPr>
              <a:t>def main( ) :</a:t>
            </a:r>
          </a:p>
          <a:p>
            <a:r>
              <a:rPr lang="en-US" sz="2100" dirty="0">
                <a:solidFill>
                  <a:srgbClr val="0070C0"/>
                </a:solidFill>
              </a:rPr>
              <a:t>    win=GraphWin( )</a:t>
            </a:r>
          </a:p>
          <a:p>
            <a:r>
              <a:rPr lang="en-US" sz="2100" dirty="0">
                <a:solidFill>
                  <a:srgbClr val="0070C0"/>
                </a:solidFill>
              </a:rPr>
              <a:t>    shape=Circle(Point (50,50),20)</a:t>
            </a:r>
          </a:p>
          <a:p>
            <a:r>
              <a:rPr lang="en-US" sz="2100" dirty="0">
                <a:solidFill>
                  <a:srgbClr val="0070C0"/>
                </a:solidFill>
              </a:rPr>
              <a:t>    </a:t>
            </a:r>
            <a:r>
              <a:rPr lang="en-US" sz="2100" dirty="0" err="1">
                <a:solidFill>
                  <a:srgbClr val="0070C0"/>
                </a:solidFill>
              </a:rPr>
              <a:t>shape.setOutline</a:t>
            </a:r>
            <a:r>
              <a:rPr lang="en-US" sz="2100" dirty="0">
                <a:solidFill>
                  <a:srgbClr val="0070C0"/>
                </a:solidFill>
              </a:rPr>
              <a:t>("red")</a:t>
            </a:r>
          </a:p>
          <a:p>
            <a:r>
              <a:rPr lang="en-US" sz="2100" dirty="0">
                <a:solidFill>
                  <a:srgbClr val="0070C0"/>
                </a:solidFill>
              </a:rPr>
              <a:t>    </a:t>
            </a:r>
            <a:r>
              <a:rPr lang="en-US" sz="2100" dirty="0" err="1">
                <a:solidFill>
                  <a:srgbClr val="0070C0"/>
                </a:solidFill>
              </a:rPr>
              <a:t>shape.setFill</a:t>
            </a:r>
            <a:r>
              <a:rPr lang="en-US" sz="2100" dirty="0">
                <a:solidFill>
                  <a:srgbClr val="0070C0"/>
                </a:solidFill>
              </a:rPr>
              <a:t>("red")</a:t>
            </a:r>
          </a:p>
          <a:p>
            <a:r>
              <a:rPr lang="en-US" sz="2100" dirty="0">
                <a:solidFill>
                  <a:srgbClr val="0070C0"/>
                </a:solidFill>
              </a:rPr>
              <a:t>    </a:t>
            </a:r>
            <a:r>
              <a:rPr lang="en-US" sz="2100" dirty="0" err="1">
                <a:solidFill>
                  <a:srgbClr val="0070C0"/>
                </a:solidFill>
              </a:rPr>
              <a:t>shape.draw</a:t>
            </a:r>
            <a:r>
              <a:rPr lang="en-US" sz="2100" dirty="0">
                <a:solidFill>
                  <a:srgbClr val="0070C0"/>
                </a:solidFill>
              </a:rPr>
              <a:t>(win)</a:t>
            </a:r>
          </a:p>
          <a:p>
            <a:r>
              <a:rPr lang="en-US" sz="2100" dirty="0">
                <a:solidFill>
                  <a:srgbClr val="0070C0"/>
                </a:solidFill>
              </a:rPr>
              <a:t>    for </a:t>
            </a:r>
            <a:r>
              <a:rPr lang="en-US" sz="2100" dirty="0" err="1">
                <a:solidFill>
                  <a:srgbClr val="0070C0"/>
                </a:solidFill>
              </a:rPr>
              <a:t>i</a:t>
            </a:r>
            <a:r>
              <a:rPr lang="en-US" sz="2100" dirty="0">
                <a:solidFill>
                  <a:srgbClr val="0070C0"/>
                </a:solidFill>
              </a:rPr>
              <a:t> in range (5):</a:t>
            </a:r>
          </a:p>
          <a:p>
            <a:r>
              <a:rPr lang="en-US" sz="2100" dirty="0">
                <a:solidFill>
                  <a:srgbClr val="0070C0"/>
                </a:solidFill>
              </a:rPr>
              <a:t>        p=</a:t>
            </a:r>
            <a:r>
              <a:rPr lang="en-US" sz="2100" dirty="0" err="1">
                <a:solidFill>
                  <a:srgbClr val="0070C0"/>
                </a:solidFill>
              </a:rPr>
              <a:t>win.getMouse</a:t>
            </a:r>
            <a:r>
              <a:rPr lang="en-US" sz="2100" dirty="0">
                <a:solidFill>
                  <a:srgbClr val="0070C0"/>
                </a:solidFill>
              </a:rPr>
              <a:t>( )</a:t>
            </a:r>
          </a:p>
          <a:p>
            <a:r>
              <a:rPr lang="en-US" sz="2100" dirty="0">
                <a:solidFill>
                  <a:srgbClr val="0070C0"/>
                </a:solidFill>
              </a:rPr>
              <a:t>        c=</a:t>
            </a:r>
            <a:r>
              <a:rPr lang="en-US" sz="2100" dirty="0" err="1">
                <a:solidFill>
                  <a:srgbClr val="0070C0"/>
                </a:solidFill>
              </a:rPr>
              <a:t>shape.getCenter</a:t>
            </a:r>
            <a:r>
              <a:rPr lang="en-US" sz="2100" dirty="0">
                <a:solidFill>
                  <a:srgbClr val="0070C0"/>
                </a:solidFill>
              </a:rPr>
              <a:t>( )</a:t>
            </a:r>
          </a:p>
          <a:p>
            <a:r>
              <a:rPr lang="en-US" sz="2100" dirty="0">
                <a:solidFill>
                  <a:srgbClr val="0070C0"/>
                </a:solidFill>
              </a:rPr>
              <a:t>        dx=</a:t>
            </a:r>
            <a:r>
              <a:rPr lang="en-US" sz="2100" dirty="0" err="1">
                <a:solidFill>
                  <a:srgbClr val="0070C0"/>
                </a:solidFill>
              </a:rPr>
              <a:t>p.getX</a:t>
            </a:r>
            <a:r>
              <a:rPr lang="en-US" sz="2100" dirty="0">
                <a:solidFill>
                  <a:srgbClr val="0070C0"/>
                </a:solidFill>
              </a:rPr>
              <a:t>( )-</a:t>
            </a:r>
            <a:r>
              <a:rPr lang="en-US" sz="2100" dirty="0" err="1">
                <a:solidFill>
                  <a:srgbClr val="0070C0"/>
                </a:solidFill>
              </a:rPr>
              <a:t>c.getX</a:t>
            </a:r>
            <a:r>
              <a:rPr lang="en-US" sz="2100" dirty="0">
                <a:solidFill>
                  <a:srgbClr val="0070C0"/>
                </a:solidFill>
              </a:rPr>
              <a:t>( )</a:t>
            </a:r>
          </a:p>
          <a:p>
            <a:r>
              <a:rPr lang="en-US" sz="2100" dirty="0">
                <a:solidFill>
                  <a:srgbClr val="0070C0"/>
                </a:solidFill>
              </a:rPr>
              <a:t>        </a:t>
            </a:r>
            <a:r>
              <a:rPr lang="en-US" sz="2100" dirty="0" err="1">
                <a:solidFill>
                  <a:srgbClr val="0070C0"/>
                </a:solidFill>
              </a:rPr>
              <a:t>dy</a:t>
            </a:r>
            <a:r>
              <a:rPr lang="en-US" sz="2100" dirty="0">
                <a:solidFill>
                  <a:srgbClr val="0070C0"/>
                </a:solidFill>
              </a:rPr>
              <a:t>=</a:t>
            </a:r>
            <a:r>
              <a:rPr lang="en-US" sz="2100" dirty="0" err="1">
                <a:solidFill>
                  <a:srgbClr val="0070C0"/>
                </a:solidFill>
              </a:rPr>
              <a:t>p.getY</a:t>
            </a:r>
            <a:r>
              <a:rPr lang="en-US" sz="2100" dirty="0">
                <a:solidFill>
                  <a:srgbClr val="0070C0"/>
                </a:solidFill>
              </a:rPr>
              <a:t>( )- </a:t>
            </a:r>
            <a:r>
              <a:rPr lang="en-US" sz="2100" dirty="0" err="1">
                <a:solidFill>
                  <a:srgbClr val="0070C0"/>
                </a:solidFill>
              </a:rPr>
              <a:t>c.getY</a:t>
            </a:r>
            <a:r>
              <a:rPr lang="en-US" sz="2100" dirty="0">
                <a:solidFill>
                  <a:srgbClr val="0070C0"/>
                </a:solidFill>
              </a:rPr>
              <a:t> ( )</a:t>
            </a:r>
          </a:p>
          <a:p>
            <a:r>
              <a:rPr lang="en-US" sz="2100" dirty="0">
                <a:solidFill>
                  <a:srgbClr val="0070C0"/>
                </a:solidFill>
              </a:rPr>
              <a:t>        </a:t>
            </a:r>
            <a:r>
              <a:rPr lang="en-US" sz="2100" dirty="0" err="1">
                <a:solidFill>
                  <a:srgbClr val="0070C0"/>
                </a:solidFill>
              </a:rPr>
              <a:t>shape.move</a:t>
            </a:r>
            <a:r>
              <a:rPr lang="en-US" sz="2100" dirty="0">
                <a:solidFill>
                  <a:srgbClr val="0070C0"/>
                </a:solidFill>
              </a:rPr>
              <a:t>(</a:t>
            </a:r>
            <a:r>
              <a:rPr lang="en-US" sz="2100" dirty="0" err="1">
                <a:solidFill>
                  <a:srgbClr val="0070C0"/>
                </a:solidFill>
              </a:rPr>
              <a:t>dx,dy</a:t>
            </a:r>
            <a:r>
              <a:rPr lang="en-US" sz="2100" dirty="0">
                <a:solidFill>
                  <a:srgbClr val="0070C0"/>
                </a:solidFill>
              </a:rPr>
              <a:t>)</a:t>
            </a:r>
          </a:p>
          <a:p>
            <a:r>
              <a:rPr lang="en-US" sz="2100" dirty="0">
                <a:solidFill>
                  <a:srgbClr val="0070C0"/>
                </a:solidFill>
              </a:rPr>
              <a:t>    </a:t>
            </a:r>
            <a:r>
              <a:rPr lang="en-US" sz="2100" dirty="0" err="1">
                <a:solidFill>
                  <a:srgbClr val="0070C0"/>
                </a:solidFill>
              </a:rPr>
              <a:t>win.close</a:t>
            </a:r>
            <a:r>
              <a:rPr lang="en-US" sz="2100" dirty="0">
                <a:solidFill>
                  <a:srgbClr val="0070C0"/>
                </a:solidFill>
              </a:rPr>
              <a:t>( )</a:t>
            </a:r>
          </a:p>
        </p:txBody>
      </p:sp>
      <p:sp>
        <p:nvSpPr>
          <p:cNvPr id="8" name="文本框 7">
            <a:extLst>
              <a:ext uri="{FF2B5EF4-FFF2-40B4-BE49-F238E27FC236}">
                <a16:creationId xmlns:a16="http://schemas.microsoft.com/office/drawing/2014/main" id="{55FC423D-C07E-4B25-A8C9-774FDE1051F7}"/>
              </a:ext>
            </a:extLst>
          </p:cNvPr>
          <p:cNvSpPr txBox="1"/>
          <p:nvPr/>
        </p:nvSpPr>
        <p:spPr>
          <a:xfrm>
            <a:off x="323529" y="1916832"/>
            <a:ext cx="4104456" cy="769441"/>
          </a:xfrm>
          <a:prstGeom prst="rect">
            <a:avLst/>
          </a:prstGeom>
          <a:noFill/>
        </p:spPr>
        <p:txBody>
          <a:bodyPr wrap="square">
            <a:spAutoFit/>
          </a:bodyPr>
          <a:lstStyle/>
          <a:p>
            <a:r>
              <a:rPr lang="en-US" sz="2200" dirty="0">
                <a:solidFill>
                  <a:srgbClr val="FF0000"/>
                </a:solidFill>
              </a:rPr>
              <a:t>Describe what happens when the interactive graphics program runs:</a:t>
            </a:r>
          </a:p>
        </p:txBody>
      </p:sp>
    </p:spTree>
    <p:extLst>
      <p:ext uri="{BB962C8B-B14F-4D97-AF65-F5344CB8AC3E}">
        <p14:creationId xmlns:p14="http://schemas.microsoft.com/office/powerpoint/2010/main" val="394264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28700-51BF-4C12-AEC9-EB3FC8777836}"/>
              </a:ext>
            </a:extLst>
          </p:cNvPr>
          <p:cNvSpPr>
            <a:spLocks noGrp="1"/>
          </p:cNvSpPr>
          <p:nvPr>
            <p:ph type="title"/>
          </p:nvPr>
        </p:nvSpPr>
        <p:spPr/>
        <p:txBody>
          <a:bodyPr/>
          <a:lstStyle/>
          <a:p>
            <a:r>
              <a:rPr lang="en-US" dirty="0"/>
              <a:t>Homework</a:t>
            </a:r>
          </a:p>
        </p:txBody>
      </p:sp>
      <p:sp>
        <p:nvSpPr>
          <p:cNvPr id="6" name="文本框 5">
            <a:extLst>
              <a:ext uri="{FF2B5EF4-FFF2-40B4-BE49-F238E27FC236}">
                <a16:creationId xmlns:a16="http://schemas.microsoft.com/office/drawing/2014/main" id="{51FF83E6-4CC4-4B22-A408-846D083EAD67}"/>
              </a:ext>
            </a:extLst>
          </p:cNvPr>
          <p:cNvSpPr txBox="1"/>
          <p:nvPr/>
        </p:nvSpPr>
        <p:spPr>
          <a:xfrm>
            <a:off x="822960" y="1997839"/>
            <a:ext cx="7853496" cy="2462213"/>
          </a:xfrm>
          <a:prstGeom prst="rect">
            <a:avLst/>
          </a:prstGeom>
          <a:noFill/>
        </p:spPr>
        <p:txBody>
          <a:bodyPr wrap="square">
            <a:spAutoFit/>
          </a:bodyPr>
          <a:lstStyle/>
          <a:p>
            <a:r>
              <a:rPr lang="en-US" sz="2200" dirty="0">
                <a:solidFill>
                  <a:srgbClr val="FF0000"/>
                </a:solidFill>
              </a:rPr>
              <a:t>Modify the program of class example (circle moves), do the following tasks</a:t>
            </a:r>
          </a:p>
          <a:p>
            <a:r>
              <a:rPr lang="en-US" sz="2200" dirty="0">
                <a:solidFill>
                  <a:srgbClr val="FF0000"/>
                </a:solidFill>
              </a:rPr>
              <a:t>(a) Make it draw squares instead of circles.</a:t>
            </a:r>
          </a:p>
          <a:p>
            <a:r>
              <a:rPr lang="en-US" sz="2200" dirty="0">
                <a:solidFill>
                  <a:srgbClr val="FF0000"/>
                </a:solidFill>
              </a:rPr>
              <a:t>(b) Have each successive click draw an additional square on the screen(rather than moving the existing one).</a:t>
            </a:r>
          </a:p>
          <a:p>
            <a:r>
              <a:rPr lang="en-US" sz="2200" dirty="0">
                <a:solidFill>
                  <a:srgbClr val="FF0000"/>
                </a:solidFill>
              </a:rPr>
              <a:t>(c) Print a message on the window "Click again to quit" after the loop, and wait for a final click before closing the window.</a:t>
            </a:r>
          </a:p>
        </p:txBody>
      </p:sp>
    </p:spTree>
    <p:extLst>
      <p:ext uri="{BB962C8B-B14F-4D97-AF65-F5344CB8AC3E}">
        <p14:creationId xmlns:p14="http://schemas.microsoft.com/office/powerpoint/2010/main" val="31985345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FBDE48-521D-4AB2-8342-971F6244DF58}"/>
              </a:ext>
            </a:extLst>
          </p:cNvPr>
          <p:cNvSpPr>
            <a:spLocks noGrp="1"/>
          </p:cNvSpPr>
          <p:nvPr>
            <p:ph type="title"/>
          </p:nvPr>
        </p:nvSpPr>
        <p:spPr/>
        <p:txBody>
          <a:bodyPr/>
          <a:lstStyle/>
          <a:p>
            <a:r>
              <a:rPr lang="en-US" altLang="zh-CN" dirty="0"/>
              <a:t>Review of </a:t>
            </a:r>
            <a:r>
              <a:rPr lang="en-US" dirty="0"/>
              <a:t>Exam 1</a:t>
            </a:r>
          </a:p>
        </p:txBody>
      </p:sp>
      <p:sp>
        <p:nvSpPr>
          <p:cNvPr id="3" name="内容占位符 2">
            <a:extLst>
              <a:ext uri="{FF2B5EF4-FFF2-40B4-BE49-F238E27FC236}">
                <a16:creationId xmlns:a16="http://schemas.microsoft.com/office/drawing/2014/main" id="{2A184FF9-03CD-4D55-AA57-9824BCCFDD0A}"/>
              </a:ext>
            </a:extLst>
          </p:cNvPr>
          <p:cNvSpPr>
            <a:spLocks noGrp="1"/>
          </p:cNvSpPr>
          <p:nvPr>
            <p:ph idx="1"/>
          </p:nvPr>
        </p:nvSpPr>
        <p:spPr/>
        <p:txBody>
          <a:bodyPr/>
          <a:lstStyle/>
          <a:p>
            <a:r>
              <a:rPr lang="en-US" dirty="0"/>
              <a:t>1. Class examples</a:t>
            </a:r>
          </a:p>
          <a:p>
            <a:r>
              <a:rPr lang="en-US" dirty="0"/>
              <a:t>2. Practice problems</a:t>
            </a:r>
          </a:p>
          <a:p>
            <a:r>
              <a:rPr lang="en-US" dirty="0"/>
              <a:t>3. Assignments.</a:t>
            </a:r>
          </a:p>
          <a:p>
            <a:endParaRPr lang="en-US" dirty="0"/>
          </a:p>
          <a:p>
            <a:endParaRPr lang="en-US" dirty="0"/>
          </a:p>
        </p:txBody>
      </p:sp>
    </p:spTree>
    <p:extLst>
      <p:ext uri="{BB962C8B-B14F-4D97-AF65-F5344CB8AC3E}">
        <p14:creationId xmlns:p14="http://schemas.microsoft.com/office/powerpoint/2010/main" val="25594895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FBDE48-521D-4AB2-8342-971F6244DF58}"/>
              </a:ext>
            </a:extLst>
          </p:cNvPr>
          <p:cNvSpPr>
            <a:spLocks noGrp="1"/>
          </p:cNvSpPr>
          <p:nvPr>
            <p:ph type="title"/>
          </p:nvPr>
        </p:nvSpPr>
        <p:spPr/>
        <p:txBody>
          <a:bodyPr/>
          <a:lstStyle/>
          <a:p>
            <a:r>
              <a:rPr lang="en-US" altLang="zh-CN" dirty="0"/>
              <a:t>Review of </a:t>
            </a:r>
            <a:r>
              <a:rPr lang="en-US" dirty="0"/>
              <a:t>Exam 1</a:t>
            </a:r>
          </a:p>
        </p:txBody>
      </p:sp>
      <p:sp>
        <p:nvSpPr>
          <p:cNvPr id="3" name="内容占位符 2">
            <a:extLst>
              <a:ext uri="{FF2B5EF4-FFF2-40B4-BE49-F238E27FC236}">
                <a16:creationId xmlns:a16="http://schemas.microsoft.com/office/drawing/2014/main" id="{2A184FF9-03CD-4D55-AA57-9824BCCFDD0A}"/>
              </a:ext>
            </a:extLst>
          </p:cNvPr>
          <p:cNvSpPr>
            <a:spLocks noGrp="1"/>
          </p:cNvSpPr>
          <p:nvPr>
            <p:ph idx="1"/>
          </p:nvPr>
        </p:nvSpPr>
        <p:spPr/>
        <p:txBody>
          <a:bodyPr>
            <a:normAutofit fontScale="92500" lnSpcReduction="20000"/>
          </a:bodyPr>
          <a:lstStyle/>
          <a:p>
            <a:r>
              <a:rPr lang="en-US" sz="2400" dirty="0"/>
              <a:t>Chapter 1</a:t>
            </a:r>
          </a:p>
          <a:p>
            <a:r>
              <a:rPr lang="en-US" sz="2400" dirty="0"/>
              <a:t>Understand some basic build in functions, like eval, input, print, etc.</a:t>
            </a:r>
          </a:p>
          <a:p>
            <a:r>
              <a:rPr lang="en-US" sz="2400" dirty="0"/>
              <a:t>Chapter 2</a:t>
            </a:r>
          </a:p>
          <a:p>
            <a:r>
              <a:rPr lang="en-US" sz="2400" dirty="0"/>
              <a:t>Know how to write the simple program to solve some real problems.</a:t>
            </a:r>
          </a:p>
          <a:p>
            <a:r>
              <a:rPr lang="en-US" sz="2400" dirty="0"/>
              <a:t>Chapter 3</a:t>
            </a:r>
          </a:p>
          <a:p>
            <a:r>
              <a:rPr lang="en-US" sz="2400" dirty="0"/>
              <a:t>Understand the concept of for loop</a:t>
            </a:r>
          </a:p>
          <a:p>
            <a:r>
              <a:rPr lang="en-US" sz="2400" dirty="0"/>
              <a:t>Know how to write the program to calculate some values, which the formulas are provided.</a:t>
            </a:r>
          </a:p>
          <a:p>
            <a:r>
              <a:rPr lang="en-US" sz="2400" dirty="0"/>
              <a:t>Know how to use the for loop to complete some simple tasks.</a:t>
            </a:r>
          </a:p>
          <a:p>
            <a:endParaRPr lang="en-US" dirty="0"/>
          </a:p>
          <a:p>
            <a:endParaRPr lang="en-US" dirty="0"/>
          </a:p>
          <a:p>
            <a:endParaRPr lang="en-US" dirty="0"/>
          </a:p>
        </p:txBody>
      </p:sp>
    </p:spTree>
    <p:extLst>
      <p:ext uri="{BB962C8B-B14F-4D97-AF65-F5344CB8AC3E}">
        <p14:creationId xmlns:p14="http://schemas.microsoft.com/office/powerpoint/2010/main" val="18005974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FBDE48-521D-4AB2-8342-971F6244DF58}"/>
              </a:ext>
            </a:extLst>
          </p:cNvPr>
          <p:cNvSpPr>
            <a:spLocks noGrp="1"/>
          </p:cNvSpPr>
          <p:nvPr>
            <p:ph type="title"/>
          </p:nvPr>
        </p:nvSpPr>
        <p:spPr/>
        <p:txBody>
          <a:bodyPr/>
          <a:lstStyle/>
          <a:p>
            <a:r>
              <a:rPr lang="en-US" altLang="zh-CN" dirty="0"/>
              <a:t>Review of </a:t>
            </a:r>
            <a:r>
              <a:rPr lang="en-US" dirty="0"/>
              <a:t>Exam 1</a:t>
            </a:r>
          </a:p>
        </p:txBody>
      </p:sp>
      <p:sp>
        <p:nvSpPr>
          <p:cNvPr id="3" name="内容占位符 2">
            <a:extLst>
              <a:ext uri="{FF2B5EF4-FFF2-40B4-BE49-F238E27FC236}">
                <a16:creationId xmlns:a16="http://schemas.microsoft.com/office/drawing/2014/main" id="{2A184FF9-03CD-4D55-AA57-9824BCCFDD0A}"/>
              </a:ext>
            </a:extLst>
          </p:cNvPr>
          <p:cNvSpPr>
            <a:spLocks noGrp="1"/>
          </p:cNvSpPr>
          <p:nvPr>
            <p:ph idx="1"/>
          </p:nvPr>
        </p:nvSpPr>
        <p:spPr/>
        <p:txBody>
          <a:bodyPr>
            <a:normAutofit/>
          </a:bodyPr>
          <a:lstStyle/>
          <a:p>
            <a:r>
              <a:rPr lang="en-US" dirty="0"/>
              <a:t>Chapter 4</a:t>
            </a:r>
          </a:p>
          <a:p>
            <a:r>
              <a:rPr lang="en-US" dirty="0"/>
              <a:t>Understand how to use the package graphics.py to draw the specific graphs.</a:t>
            </a:r>
          </a:p>
          <a:p>
            <a:r>
              <a:rPr lang="en-US" dirty="0"/>
              <a:t>Know how to use the object Point, Line, Rectangle, Oval, Polygons, Text to draw some graphs.</a:t>
            </a:r>
          </a:p>
          <a:p>
            <a:r>
              <a:rPr lang="en-US" dirty="0"/>
              <a:t>Understand the importance of the mouse click, and know how to write codes for its purpose.</a:t>
            </a:r>
          </a:p>
          <a:p>
            <a:r>
              <a:rPr lang="en-US" dirty="0"/>
              <a:t>Know how to write the program to complete a task with the graphical user interface. </a:t>
            </a:r>
          </a:p>
          <a:p>
            <a:endParaRPr lang="en-US" dirty="0"/>
          </a:p>
          <a:p>
            <a:endParaRPr lang="en-US" dirty="0"/>
          </a:p>
          <a:p>
            <a:endParaRPr lang="en-US" dirty="0"/>
          </a:p>
        </p:txBody>
      </p:sp>
    </p:spTree>
    <p:extLst>
      <p:ext uri="{BB962C8B-B14F-4D97-AF65-F5344CB8AC3E}">
        <p14:creationId xmlns:p14="http://schemas.microsoft.com/office/powerpoint/2010/main" val="445270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9AC546E4-02B2-466C-90E6-25205AD4B070}"/>
              </a:ext>
            </a:extLst>
          </p:cNvPr>
          <p:cNvSpPr>
            <a:spLocks noGrp="1" noChangeArrowheads="1"/>
          </p:cNvSpPr>
          <p:nvPr>
            <p:ph type="title"/>
          </p:nvPr>
        </p:nvSpPr>
        <p:spPr/>
        <p:txBody>
          <a:bodyPr/>
          <a:lstStyle/>
          <a:p>
            <a:pPr eaLnBrk="1" hangingPunct="1"/>
            <a:r>
              <a:rPr lang="en-US" altLang="en-US" dirty="0"/>
              <a:t>4.2 The Object of Objects</a:t>
            </a:r>
          </a:p>
        </p:txBody>
      </p:sp>
      <p:sp>
        <p:nvSpPr>
          <p:cNvPr id="96259" name="Rectangle 3">
            <a:extLst>
              <a:ext uri="{FF2B5EF4-FFF2-40B4-BE49-F238E27FC236}">
                <a16:creationId xmlns:a16="http://schemas.microsoft.com/office/drawing/2014/main" id="{1914DA42-AA64-45B3-9799-140B980F6306}"/>
              </a:ext>
            </a:extLst>
          </p:cNvPr>
          <p:cNvSpPr>
            <a:spLocks noGrp="1" noChangeArrowheads="1"/>
          </p:cNvSpPr>
          <p:nvPr>
            <p:ph idx="1"/>
          </p:nvPr>
        </p:nvSpPr>
        <p:spPr/>
        <p:txBody>
          <a:bodyPr>
            <a:normAutofit/>
          </a:bodyPr>
          <a:lstStyle/>
          <a:p>
            <a:pPr marL="0" indent="0">
              <a:buNone/>
            </a:pPr>
            <a:r>
              <a:rPr lang="en-US" altLang="en-US" sz="2800" dirty="0">
                <a:solidFill>
                  <a:srgbClr val="0070C0"/>
                </a:solidFill>
                <a:latin typeface="Times New Roman" panose="02020603050405020304" pitchFamily="18" charset="0"/>
                <a:cs typeface="Times New Roman" panose="02020603050405020304" pitchFamily="18" charset="0"/>
              </a:rPr>
              <a:t>Example: Develop a data processing system for a college or university.</a:t>
            </a:r>
          </a:p>
          <a:p>
            <a:pPr>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student object should also respond to requests.</a:t>
            </a:r>
          </a:p>
          <a:p>
            <a:pPr>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May need to send out a campus-wide mailing, so we need a campus address for each student.</a:t>
            </a:r>
          </a:p>
          <a:p>
            <a:pPr>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We could send the </a:t>
            </a:r>
            <a:r>
              <a:rPr lang="en-US" altLang="en-US" sz="2800" i="1" dirty="0" err="1">
                <a:solidFill>
                  <a:srgbClr val="FF0000"/>
                </a:solidFill>
                <a:latin typeface="Times New Roman" panose="02020603050405020304" pitchFamily="18" charset="0"/>
                <a:cs typeface="Times New Roman" panose="02020603050405020304" pitchFamily="18" charset="0"/>
              </a:rPr>
              <a:t>printCampusAddress</a:t>
            </a:r>
            <a:r>
              <a:rPr lang="en-US" altLang="en-US" sz="2800" dirty="0">
                <a:latin typeface="Times New Roman" panose="02020603050405020304" pitchFamily="18" charset="0"/>
                <a:cs typeface="Times New Roman" panose="02020603050405020304" pitchFamily="18" charset="0"/>
              </a:rPr>
              <a:t> to each student object. When the student object receives the message, it prints its own address.</a:t>
            </a:r>
          </a:p>
          <a:p>
            <a:pPr marL="0" indent="0">
              <a:buNone/>
            </a:pPr>
            <a:endParaRPr lang="en-US" altLang="en-US" sz="2800" dirty="0">
              <a:latin typeface="Times New Roman" panose="02020603050405020304" pitchFamily="18" charset="0"/>
              <a:cs typeface="Times New Roman" panose="02020603050405020304" pitchFamily="18" charset="0"/>
            </a:endParaRPr>
          </a:p>
          <a:p>
            <a:pPr marL="0" indent="0">
              <a:buNone/>
            </a:pPr>
            <a:endParaRPr lang="en-US" altLang="en-US" sz="2800" dirty="0">
              <a:latin typeface="Times New Roman" panose="02020603050405020304" pitchFamily="18" charset="0"/>
              <a:cs typeface="Times New Roman" panose="02020603050405020304" pitchFamily="18" charset="0"/>
            </a:endParaRPr>
          </a:p>
        </p:txBody>
      </p:sp>
      <p:sp>
        <p:nvSpPr>
          <p:cNvPr id="4099" name="Slide Number Placeholder 5">
            <a:extLst>
              <a:ext uri="{FF2B5EF4-FFF2-40B4-BE49-F238E27FC236}">
                <a16:creationId xmlns:a16="http://schemas.microsoft.com/office/drawing/2014/main" id="{F59BE60F-26B1-4F9C-81F3-8A2DD3C6E4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8C8E490-2C3B-45A1-A322-C75742C5AAAB}" type="slidenum">
              <a:rPr lang="en-US" altLang="en-US" sz="1400"/>
              <a:pPr eaLnBrk="1" hangingPunct="1"/>
              <a:t>9</a:t>
            </a:fld>
            <a:endParaRPr lang="en-US" altLang="en-US" sz="1400"/>
          </a:p>
        </p:txBody>
      </p:sp>
    </p:spTree>
    <p:extLst>
      <p:ext uri="{BB962C8B-B14F-4D97-AF65-F5344CB8AC3E}">
        <p14:creationId xmlns:p14="http://schemas.microsoft.com/office/powerpoint/2010/main" val="89963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11114</TotalTime>
  <Words>6375</Words>
  <Application>Microsoft Office PowerPoint</Application>
  <PresentationFormat>全屏显示(4:3)</PresentationFormat>
  <Paragraphs>662</Paragraphs>
  <Slides>84</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84</vt:i4>
      </vt:variant>
    </vt:vector>
  </HeadingPairs>
  <TitlesOfParts>
    <vt:vector size="94" baseType="lpstr">
      <vt:lpstr>Fd34034-Identity-H</vt:lpstr>
      <vt:lpstr>NimbusMonL-Regu</vt:lpstr>
      <vt:lpstr>NimbusRomNo9L-Regu</vt:lpstr>
      <vt:lpstr>Arial</vt:lpstr>
      <vt:lpstr>Calibri</vt:lpstr>
      <vt:lpstr>Calibri Light</vt:lpstr>
      <vt:lpstr>Tahoma</vt:lpstr>
      <vt:lpstr>Times New Roman</vt:lpstr>
      <vt:lpstr>Wingdings</vt:lpstr>
      <vt:lpstr>回顾</vt:lpstr>
      <vt:lpstr>Python Programming: An Introduction to Computer Science</vt:lpstr>
      <vt:lpstr>Objectives</vt:lpstr>
      <vt:lpstr>Objectives</vt:lpstr>
      <vt:lpstr>4.1 Overview</vt:lpstr>
      <vt:lpstr>4.1 Overview</vt:lpstr>
      <vt:lpstr>4.2 The Object of Objects</vt:lpstr>
      <vt:lpstr>4.2 The Object of Objects</vt:lpstr>
      <vt:lpstr>4.2 The Object of Objects</vt:lpstr>
      <vt:lpstr>4.2 The Object of Objects</vt:lpstr>
      <vt:lpstr>4.2 The Object of Objects</vt:lpstr>
      <vt:lpstr>4.2 The Object of Objects</vt:lpstr>
      <vt:lpstr>4.2 The Object of Objects</vt:lpstr>
      <vt:lpstr>4.3 Simple Graphics Programming</vt:lpstr>
      <vt:lpstr>4.3 Simple Graphics Programming</vt:lpstr>
      <vt:lpstr>4.3 Simple Graphics Programming</vt:lpstr>
      <vt:lpstr>4.3 Simple Graphics Programming</vt:lpstr>
      <vt:lpstr>4.3 Simple Graphics Programming</vt:lpstr>
      <vt:lpstr>4.3 Simple Graphics Programming</vt:lpstr>
      <vt:lpstr>4.3 Simple Graphics Programming</vt:lpstr>
      <vt:lpstr>4.3 Simple Graphics Programming</vt:lpstr>
      <vt:lpstr>4.3 Simple Graphics Programming</vt:lpstr>
      <vt:lpstr>4.3 Simple Graphics Programming</vt:lpstr>
      <vt:lpstr>4.3 Simple Graphics Programming</vt:lpstr>
      <vt:lpstr>4.3 Simple Graphics Programming</vt:lpstr>
      <vt:lpstr>4.3 Simple Graphics Programming</vt:lpstr>
      <vt:lpstr>4.3 Simple Graphics Programming</vt:lpstr>
      <vt:lpstr>4.3 Simple Graphics Programming</vt:lpstr>
      <vt:lpstr>4.3 Simple Graphics Programming</vt:lpstr>
      <vt:lpstr>4.3 Simple Graphics Programming</vt:lpstr>
      <vt:lpstr>4.3 Simple Graphics Programming</vt:lpstr>
      <vt:lpstr>Class problem</vt:lpstr>
      <vt:lpstr>Practice problem</vt:lpstr>
      <vt:lpstr>Homework</vt:lpstr>
      <vt:lpstr>4.4 Using Graphical Objects</vt:lpstr>
      <vt:lpstr>4.4 Using Graphical Objects</vt:lpstr>
      <vt:lpstr>4.4 Using Graphical Objects</vt:lpstr>
      <vt:lpstr>4.4 Using Graphical Objects</vt:lpstr>
      <vt:lpstr>4.4 Using Graphical Objects</vt:lpstr>
      <vt:lpstr>4.4 Using Graphical Objects</vt:lpstr>
      <vt:lpstr>4.4 Using Graphical Objects</vt:lpstr>
      <vt:lpstr>4.4 Using Graphical Objects</vt:lpstr>
      <vt:lpstr>4.4 Using Graphical Objects</vt:lpstr>
      <vt:lpstr>4.4 Using Graphical Objects</vt:lpstr>
      <vt:lpstr>4.4 Using Graphical Objects</vt:lpstr>
      <vt:lpstr>Practice problem</vt:lpstr>
      <vt:lpstr>Homework</vt:lpstr>
      <vt:lpstr>4.5 Graphing Future Value</vt:lpstr>
      <vt:lpstr>4.5 Graphing Future Value</vt:lpstr>
      <vt:lpstr>4.5 Graphing Future Value</vt:lpstr>
      <vt:lpstr>4.5 Graphing Future Value</vt:lpstr>
      <vt:lpstr>4.5 Graphing Future Value</vt:lpstr>
      <vt:lpstr>4.5 Graphing Future Value</vt:lpstr>
      <vt:lpstr>4.5 Graphing Future Value</vt:lpstr>
      <vt:lpstr>4.5 Graphing Future Value</vt:lpstr>
      <vt:lpstr>4.5 Graphing Future Value</vt:lpstr>
      <vt:lpstr>4.6 Choosing Coordinates</vt:lpstr>
      <vt:lpstr>4.6 Choosing Coordinates</vt:lpstr>
      <vt:lpstr>4.6 Choosing Coordinates</vt:lpstr>
      <vt:lpstr>Homework</vt:lpstr>
      <vt:lpstr>4.7 Interactive Graphics</vt:lpstr>
      <vt:lpstr>4.7 Interactive Graphics</vt:lpstr>
      <vt:lpstr>4.7 Interactive Graphics</vt:lpstr>
      <vt:lpstr>4.7 Interactive Graphics</vt:lpstr>
      <vt:lpstr>Class Example</vt:lpstr>
      <vt:lpstr>Practice problem</vt:lpstr>
      <vt:lpstr>Homework</vt:lpstr>
      <vt:lpstr>Homework</vt:lpstr>
      <vt:lpstr>4.7 Interactive Graphics</vt:lpstr>
      <vt:lpstr>4.7 Interactive Graphics</vt:lpstr>
      <vt:lpstr>4.7 Interactive Graphics</vt:lpstr>
      <vt:lpstr>4.7 Interactive Graphics</vt:lpstr>
      <vt:lpstr>4.7 Interactive Graphics</vt:lpstr>
      <vt:lpstr>4.7 Interactive Graphics</vt:lpstr>
      <vt:lpstr>4.7 Interactive Graphics</vt:lpstr>
      <vt:lpstr>4.7 Interactive Graphics</vt:lpstr>
      <vt:lpstr>4.7 Interactive Graphics</vt:lpstr>
      <vt:lpstr>Homework</vt:lpstr>
      <vt:lpstr>4.8 GraphWin Objects</vt:lpstr>
      <vt:lpstr>4.8 GraphWin Objects</vt:lpstr>
      <vt:lpstr>Class example:</vt:lpstr>
      <vt:lpstr>Homework</vt:lpstr>
      <vt:lpstr>Review of Exam 1</vt:lpstr>
      <vt:lpstr>Review of Exam 1</vt:lpstr>
      <vt:lpstr>Review of Exam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An Introduction to Computer Science</dc:title>
  <dc:creator>Terry Letsche</dc:creator>
  <cp:lastModifiedBy>weizhong tian</cp:lastModifiedBy>
  <cp:revision>100</cp:revision>
  <cp:lastPrinted>1601-01-01T00:00:00Z</cp:lastPrinted>
  <dcterms:created xsi:type="dcterms:W3CDTF">2004-02-02T02:36:15Z</dcterms:created>
  <dcterms:modified xsi:type="dcterms:W3CDTF">2021-09-03T02:36:23Z</dcterms:modified>
</cp:coreProperties>
</file>