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4"/>
  </p:notesMasterIdLst>
  <p:sldIdLst>
    <p:sldId id="256" r:id="rId2"/>
    <p:sldId id="464" r:id="rId3"/>
    <p:sldId id="261" r:id="rId4"/>
    <p:sldId id="325" r:id="rId5"/>
    <p:sldId id="468" r:id="rId6"/>
    <p:sldId id="469" r:id="rId7"/>
    <p:sldId id="470" r:id="rId8"/>
    <p:sldId id="471" r:id="rId9"/>
    <p:sldId id="481" r:id="rId10"/>
    <p:sldId id="472" r:id="rId11"/>
    <p:sldId id="473" r:id="rId12"/>
    <p:sldId id="475" r:id="rId13"/>
    <p:sldId id="474" r:id="rId14"/>
    <p:sldId id="466" r:id="rId15"/>
    <p:sldId id="476" r:id="rId16"/>
    <p:sldId id="479" r:id="rId17"/>
    <p:sldId id="482" r:id="rId18"/>
    <p:sldId id="478" r:id="rId19"/>
    <p:sldId id="484" r:id="rId20"/>
    <p:sldId id="485" r:id="rId21"/>
    <p:sldId id="486" r:id="rId22"/>
    <p:sldId id="487" r:id="rId23"/>
    <p:sldId id="488" r:id="rId24"/>
    <p:sldId id="497" r:id="rId25"/>
    <p:sldId id="490" r:id="rId26"/>
    <p:sldId id="491" r:id="rId27"/>
    <p:sldId id="492" r:id="rId28"/>
    <p:sldId id="493" r:id="rId29"/>
    <p:sldId id="494" r:id="rId30"/>
    <p:sldId id="495" r:id="rId31"/>
    <p:sldId id="498" r:id="rId32"/>
    <p:sldId id="455" r:id="rId3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FF0066"/>
    <a:srgbClr val="0033CC"/>
    <a:srgbClr val="FF5050"/>
    <a:srgbClr val="0000CC"/>
    <a:srgbClr val="660066"/>
    <a:srgbClr val="003366"/>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35" autoAdjust="0"/>
    <p:restoredTop sz="94291" autoAdjust="0"/>
  </p:normalViewPr>
  <p:slideViewPr>
    <p:cSldViewPr snapToGrid="0">
      <p:cViewPr>
        <p:scale>
          <a:sx n="100" d="100"/>
          <a:sy n="100" d="100"/>
        </p:scale>
        <p:origin x="1830" y="288"/>
      </p:cViewPr>
      <p:guideLst>
        <p:guide orient="horz" pos="2160"/>
        <p:guide pos="2880"/>
      </p:guideLst>
    </p:cSldViewPr>
  </p:slideViewPr>
  <p:outlineViewPr>
    <p:cViewPr>
      <p:scale>
        <a:sx n="33" d="100"/>
        <a:sy n="33" d="100"/>
      </p:scale>
      <p:origin x="0" y="-25422"/>
    </p:cViewPr>
  </p:outlin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D834A193-C621-41F2-9FB8-4F20599BEE82}" type="datetimeFigureOut">
              <a:rPr lang="en-US" smtClean="0"/>
              <a:pPr/>
              <a:t>03/24/2023</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F15AC64-6EE8-4AC4-A077-1FFBF839E340}" type="slidenum">
              <a:rPr lang="en-US" smtClean="0"/>
              <a:pPr/>
              <a:t>‹#›</a:t>
            </a:fld>
            <a:endParaRPr lang="en-US"/>
          </a:p>
        </p:txBody>
      </p:sp>
    </p:spTree>
    <p:extLst>
      <p:ext uri="{BB962C8B-B14F-4D97-AF65-F5344CB8AC3E}">
        <p14:creationId xmlns:p14="http://schemas.microsoft.com/office/powerpoint/2010/main" val="1196548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95B89FE2-559E-4010-A994-FB2CFC3DFBE1}" type="datetime1">
              <a:rPr lang="en-US" smtClean="0"/>
              <a:pPr/>
              <a:t>03/24/2023</a:t>
            </a:fld>
            <a:endParaRPr lang="en-US"/>
          </a:p>
        </p:txBody>
      </p:sp>
      <p:sp>
        <p:nvSpPr>
          <p:cNvPr id="5" name="Footer Placeholder 4"/>
          <p:cNvSpPr>
            <a:spLocks noGrp="1"/>
          </p:cNvSpPr>
          <p:nvPr>
            <p:ph type="ftr" sz="quarter" idx="11"/>
          </p:nvPr>
        </p:nvSpPr>
        <p:spPr>
          <a:xfrm>
            <a:off x="2743973" y="5870576"/>
            <a:ext cx="3932137" cy="377825"/>
          </a:xfrm>
        </p:spPr>
        <p:txBody>
          <a:bodyPr/>
          <a:lstStyle/>
          <a:p>
            <a:endParaRPr lang="en-US"/>
          </a:p>
        </p:txBody>
      </p:sp>
      <p:sp>
        <p:nvSpPr>
          <p:cNvPr id="6" name="Slide Number Placeholder 5"/>
          <p:cNvSpPr>
            <a:spLocks noGrp="1"/>
          </p:cNvSpPr>
          <p:nvPr>
            <p:ph type="sldNum" sz="quarter" idx="12"/>
          </p:nvPr>
        </p:nvSpPr>
        <p:spPr>
          <a:xfrm>
            <a:off x="8040685" y="5870576"/>
            <a:ext cx="417516" cy="377825"/>
          </a:xfrm>
        </p:spPr>
        <p:txBody>
          <a:bodyPr/>
          <a:lstStyle/>
          <a:p>
            <a:fld id="{08FF37E2-84FC-49F1-8E32-F83BCF3E5694}" type="slidenum">
              <a:rPr lang="en-US" smtClean="0"/>
              <a:pPr/>
              <a:t>‹#›</a:t>
            </a:fld>
            <a:endParaRPr lang="en-US"/>
          </a:p>
        </p:txBody>
      </p:sp>
    </p:spTree>
    <p:extLst>
      <p:ext uri="{BB962C8B-B14F-4D97-AF65-F5344CB8AC3E}">
        <p14:creationId xmlns:p14="http://schemas.microsoft.com/office/powerpoint/2010/main" val="2205042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157B02-4DD0-4348-88A5-BA6B9EEDDCC0}" type="datetime1">
              <a:rPr lang="en-US" smtClean="0"/>
              <a:pPr/>
              <a:t>03/24/2023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F37E2-84FC-49F1-8E32-F83BCF3E5694}" type="slidenum">
              <a:rPr lang="en-US" smtClean="0"/>
              <a:pPr/>
              <a:t>‹#›</a:t>
            </a:fld>
            <a:endParaRPr lang="en-US"/>
          </a:p>
        </p:txBody>
      </p:sp>
    </p:spTree>
    <p:extLst>
      <p:ext uri="{BB962C8B-B14F-4D97-AF65-F5344CB8AC3E}">
        <p14:creationId xmlns:p14="http://schemas.microsoft.com/office/powerpoint/2010/main" val="381803125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157B02-4DD0-4348-88A5-BA6B9EEDDCC0}" type="datetime1">
              <a:rPr lang="en-US" smtClean="0"/>
              <a:pPr/>
              <a:t>03/24/2023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F37E2-84FC-49F1-8E32-F83BCF3E5694}" type="slidenum">
              <a:rPr lang="en-US" smtClean="0"/>
              <a:pPr/>
              <a:t>‹#›</a:t>
            </a:fld>
            <a:endParaRPr lang="en-US"/>
          </a:p>
        </p:txBody>
      </p:sp>
    </p:spTree>
    <p:extLst>
      <p:ext uri="{BB962C8B-B14F-4D97-AF65-F5344CB8AC3E}">
        <p14:creationId xmlns:p14="http://schemas.microsoft.com/office/powerpoint/2010/main" val="284877678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157B02-4DD0-4348-88A5-BA6B9EEDDCC0}" type="datetime1">
              <a:rPr lang="en-US" smtClean="0"/>
              <a:pPr/>
              <a:t>03/24/2023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F37E2-84FC-49F1-8E32-F83BCF3E5694}" type="slidenum">
              <a:rPr lang="en-US" smtClean="0"/>
              <a:pPr/>
              <a:t>‹#›</a:t>
            </a:fld>
            <a:endParaRPr lang="en-US"/>
          </a:p>
        </p:txBody>
      </p:sp>
    </p:spTree>
    <p:extLst>
      <p:ext uri="{BB962C8B-B14F-4D97-AF65-F5344CB8AC3E}">
        <p14:creationId xmlns:p14="http://schemas.microsoft.com/office/powerpoint/2010/main" val="84891137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a:t>Click to edit Master title style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157B02-4DD0-4348-88A5-BA6B9EEDDCC0}" type="datetime1">
              <a:rPr lang="en-US" smtClean="0"/>
              <a:pPr/>
              <a:t>03/24/2023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F37E2-84FC-49F1-8E32-F83BCF3E5694}" type="slidenum">
              <a:rPr lang="en-US" smtClean="0"/>
              <a:pPr/>
              <a:t>‹#›</a:t>
            </a:fld>
            <a:endParaRPr lang="en-US"/>
          </a:p>
        </p:txBody>
      </p:sp>
    </p:spTree>
    <p:extLst>
      <p:ext uri="{BB962C8B-B14F-4D97-AF65-F5344CB8AC3E}">
        <p14:creationId xmlns:p14="http://schemas.microsoft.com/office/powerpoint/2010/main" val="396048725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6" name="TextBox 15"/>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157B02-4DD0-4348-88A5-BA6B9EEDDCC0}" type="datetime1">
              <a:rPr lang="en-US" smtClean="0"/>
              <a:pPr/>
              <a:t>03/24/2023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F37E2-84FC-49F1-8E32-F83BCF3E5694}" type="slidenum">
              <a:rPr lang="en-US" smtClean="0"/>
              <a:pPr/>
              <a:t>‹#›</a:t>
            </a:fld>
            <a:endParaRPr lang="en-US"/>
          </a:p>
        </p:txBody>
      </p:sp>
    </p:spTree>
    <p:extLst>
      <p:ext uri="{BB962C8B-B14F-4D97-AF65-F5344CB8AC3E}">
        <p14:creationId xmlns:p14="http://schemas.microsoft.com/office/powerpoint/2010/main" val="349934109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157B02-4DD0-4348-88A5-BA6B9EEDDCC0}" type="datetime1">
              <a:rPr lang="en-US" smtClean="0"/>
              <a:pPr/>
              <a:t>03/24/2023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F37E2-84FC-49F1-8E32-F83BCF3E5694}" type="slidenum">
              <a:rPr lang="en-US" smtClean="0"/>
              <a:pPr/>
              <a:t>‹#›</a:t>
            </a:fld>
            <a:endParaRPr lang="en-US"/>
          </a:p>
        </p:txBody>
      </p:sp>
    </p:spTree>
    <p:extLst>
      <p:ext uri="{BB962C8B-B14F-4D97-AF65-F5344CB8AC3E}">
        <p14:creationId xmlns:p14="http://schemas.microsoft.com/office/powerpoint/2010/main" val="78308553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F24EAA-503A-4E90-B201-BFFBCA7E7226}" type="datetime1">
              <a:rPr lang="en-US" smtClean="0"/>
              <a:pPr/>
              <a:t>03/24/2023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F37E2-84FC-49F1-8E32-F83BCF3E5694}" type="slidenum">
              <a:rPr lang="en-US" smtClean="0"/>
              <a:pPr/>
              <a:t>‹#›</a:t>
            </a:fld>
            <a:endParaRPr lang="en-US"/>
          </a:p>
        </p:txBody>
      </p:sp>
    </p:spTree>
    <p:extLst>
      <p:ext uri="{BB962C8B-B14F-4D97-AF65-F5344CB8AC3E}">
        <p14:creationId xmlns:p14="http://schemas.microsoft.com/office/powerpoint/2010/main" val="11621522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1B7D6B-59C6-4526-96AC-22DABBB7688C}" type="datetime1">
              <a:rPr lang="en-US" smtClean="0"/>
              <a:pPr/>
              <a:t>03/24/2023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F37E2-84FC-49F1-8E32-F83BCF3E5694}" type="slidenum">
              <a:rPr lang="en-US" smtClean="0"/>
              <a:pPr/>
              <a:t>‹#›</a:t>
            </a:fld>
            <a:endParaRPr lang="en-US"/>
          </a:p>
        </p:txBody>
      </p:sp>
    </p:spTree>
    <p:extLst>
      <p:ext uri="{BB962C8B-B14F-4D97-AF65-F5344CB8AC3E}">
        <p14:creationId xmlns:p14="http://schemas.microsoft.com/office/powerpoint/2010/main" val="750516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74E907-89F3-4F9E-BF15-B83B76C020C0}" type="datetime1">
              <a:rPr lang="en-US" smtClean="0"/>
              <a:pPr/>
              <a:t>03/24/2023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F37E2-84FC-49F1-8E32-F83BCF3E5694}" type="slidenum">
              <a:rPr lang="en-US" smtClean="0"/>
              <a:pPr/>
              <a:t>‹#›</a:t>
            </a:fld>
            <a:endParaRPr lang="en-US"/>
          </a:p>
        </p:txBody>
      </p:sp>
    </p:spTree>
    <p:extLst>
      <p:ext uri="{BB962C8B-B14F-4D97-AF65-F5344CB8AC3E}">
        <p14:creationId xmlns:p14="http://schemas.microsoft.com/office/powerpoint/2010/main" val="730023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90C8ED-5088-4828-8804-691AE92957F2}" type="datetime1">
              <a:rPr lang="en-US" smtClean="0"/>
              <a:pPr/>
              <a:t>03/24/2023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F37E2-84FC-49F1-8E32-F83BCF3E5694}" type="slidenum">
              <a:rPr lang="en-US" smtClean="0"/>
              <a:pPr/>
              <a:t>‹#›</a:t>
            </a:fld>
            <a:endParaRPr lang="en-US"/>
          </a:p>
        </p:txBody>
      </p:sp>
    </p:spTree>
    <p:extLst>
      <p:ext uri="{BB962C8B-B14F-4D97-AF65-F5344CB8AC3E}">
        <p14:creationId xmlns:p14="http://schemas.microsoft.com/office/powerpoint/2010/main" val="562725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328A13-8395-4665-BD83-CD974CD3A39D}" type="datetime1">
              <a:rPr lang="en-US" smtClean="0"/>
              <a:pPr/>
              <a:t>03/24/2023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F37E2-84FC-49F1-8E32-F83BCF3E5694}" type="slidenum">
              <a:rPr lang="en-US" smtClean="0"/>
              <a:pPr/>
              <a:t>‹#›</a:t>
            </a:fld>
            <a:endParaRPr lang="en-US"/>
          </a:p>
        </p:txBody>
      </p:sp>
    </p:spTree>
    <p:extLst>
      <p:ext uri="{BB962C8B-B14F-4D97-AF65-F5344CB8AC3E}">
        <p14:creationId xmlns:p14="http://schemas.microsoft.com/office/powerpoint/2010/main" val="1152655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56DCB6-8076-4607-84C4-EE6EED025604}" type="datetime1">
              <a:rPr lang="en-US" smtClean="0"/>
              <a:pPr/>
              <a:t>03/24/2023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FF37E2-84FC-49F1-8E32-F83BCF3E5694}" type="slidenum">
              <a:rPr lang="en-US" smtClean="0"/>
              <a:pPr/>
              <a:t>‹#›</a:t>
            </a:fld>
            <a:endParaRPr lang="en-US"/>
          </a:p>
        </p:txBody>
      </p:sp>
    </p:spTree>
    <p:extLst>
      <p:ext uri="{BB962C8B-B14F-4D97-AF65-F5344CB8AC3E}">
        <p14:creationId xmlns:p14="http://schemas.microsoft.com/office/powerpoint/2010/main" val="1657964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171061-8AA2-49E2-BC8A-16E1897C6304}" type="datetime1">
              <a:rPr lang="en-US" smtClean="0"/>
              <a:pPr/>
              <a:t>03/24/2023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FF37E2-84FC-49F1-8E32-F83BCF3E5694}" type="slidenum">
              <a:rPr lang="en-US" smtClean="0"/>
              <a:pPr/>
              <a:t>‹#›</a:t>
            </a:fld>
            <a:endParaRPr lang="en-US"/>
          </a:p>
        </p:txBody>
      </p:sp>
    </p:spTree>
    <p:extLst>
      <p:ext uri="{BB962C8B-B14F-4D97-AF65-F5344CB8AC3E}">
        <p14:creationId xmlns:p14="http://schemas.microsoft.com/office/powerpoint/2010/main" val="133538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8BB53AD3-BB82-48B2-966D-3687E71499CA}" type="datetime1">
              <a:rPr lang="en-US" smtClean="0"/>
              <a:pPr/>
              <a:t>03/24/2023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FF37E2-84FC-49F1-8E32-F83BCF3E5694}" type="slidenum">
              <a:rPr lang="en-US" smtClean="0"/>
              <a:pPr/>
              <a:t>‹#›</a:t>
            </a:fld>
            <a:endParaRPr lang="en-US"/>
          </a:p>
        </p:txBody>
      </p:sp>
    </p:spTree>
    <p:extLst>
      <p:ext uri="{BB962C8B-B14F-4D97-AF65-F5344CB8AC3E}">
        <p14:creationId xmlns:p14="http://schemas.microsoft.com/office/powerpoint/2010/main" val="2942334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586814-6274-457E-9CD9-3D64E0A70A49}" type="datetime1">
              <a:rPr lang="en-US" smtClean="0"/>
              <a:pPr/>
              <a:t>03/24/2023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F37E2-84FC-49F1-8E32-F83BCF3E5694}" type="slidenum">
              <a:rPr lang="en-US" smtClean="0"/>
              <a:pPr/>
              <a:t>‹#›</a:t>
            </a:fld>
            <a:endParaRPr lang="en-US"/>
          </a:p>
        </p:txBody>
      </p:sp>
    </p:spTree>
    <p:extLst>
      <p:ext uri="{BB962C8B-B14F-4D97-AF65-F5344CB8AC3E}">
        <p14:creationId xmlns:p14="http://schemas.microsoft.com/office/powerpoint/2010/main" val="1414855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88E9A1-2C7B-4053-9B64-8F34921F15A8}" type="datetime1">
              <a:rPr lang="en-US" smtClean="0"/>
              <a:pPr/>
              <a:t>03/24/2023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F37E2-84FC-49F1-8E32-F83BCF3E5694}" type="slidenum">
              <a:rPr lang="en-US" smtClean="0"/>
              <a:pPr/>
              <a:t>‹#›</a:t>
            </a:fld>
            <a:endParaRPr lang="en-US"/>
          </a:p>
        </p:txBody>
      </p:sp>
    </p:spTree>
    <p:extLst>
      <p:ext uri="{BB962C8B-B14F-4D97-AF65-F5344CB8AC3E}">
        <p14:creationId xmlns:p14="http://schemas.microsoft.com/office/powerpoint/2010/main" val="1880100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A157B02-4DD0-4348-88A5-BA6B9EEDDCC0}" type="datetime1">
              <a:rPr lang="en-US" smtClean="0"/>
              <a:pPr/>
              <a:t>03/24/2023</a:t>
            </a:fld>
            <a:endParaRPr lang="en-US"/>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8FF37E2-84FC-49F1-8E32-F83BCF3E5694}" type="slidenum">
              <a:rPr lang="en-US" smtClean="0"/>
              <a:pPr/>
              <a:t>‹#›</a:t>
            </a:fld>
            <a:endParaRPr lang="en-US"/>
          </a:p>
        </p:txBody>
      </p:sp>
    </p:spTree>
    <p:extLst>
      <p:ext uri="{BB962C8B-B14F-4D97-AF65-F5344CB8AC3E}">
        <p14:creationId xmlns:p14="http://schemas.microsoft.com/office/powerpoint/2010/main" val="17627935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a:xfrm>
            <a:off x="4234070" y="5286029"/>
            <a:ext cx="4629978" cy="809153"/>
          </a:xfrm>
          <a:prstGeom prst="rect">
            <a:avLst/>
          </a:prstGeom>
        </p:spPr>
        <p:txBody>
          <a:bodyPr vert="horz" lIns="91440" tIns="45720" rIns="91440" bIns="45720" rtlCol="0" anchor="t">
            <a:no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pPr algn="ctr">
              <a:lnSpc>
                <a:spcPct val="105000"/>
              </a:lnSpc>
            </a:pPr>
            <a:r>
              <a:rPr lang="en-US" sz="2000" b="1" dirty="0">
                <a:solidFill>
                  <a:schemeClr val="bg1"/>
                </a:solidFill>
                <a:latin typeface="Arial" pitchFamily="34" charset="0"/>
                <a:cs typeface="Arial" pitchFamily="34" charset="0"/>
              </a:rPr>
              <a:t>TS. TRẦN CHÍ CƯỜNG</a:t>
            </a:r>
          </a:p>
          <a:p>
            <a:pPr algn="ctr">
              <a:lnSpc>
                <a:spcPct val="110000"/>
              </a:lnSpc>
            </a:pPr>
            <a:r>
              <a:rPr lang="en-US" sz="2000" cap="none" dirty="0" err="1">
                <a:solidFill>
                  <a:schemeClr val="bg1"/>
                </a:solidFill>
                <a:latin typeface="Arial" pitchFamily="34" charset="0"/>
                <a:cs typeface="Arial" pitchFamily="34" charset="0"/>
              </a:rPr>
              <a:t>Giám</a:t>
            </a:r>
            <a:r>
              <a:rPr lang="en-US" sz="2000" cap="none" dirty="0">
                <a:solidFill>
                  <a:schemeClr val="bg1"/>
                </a:solidFill>
                <a:latin typeface="Arial" pitchFamily="34" charset="0"/>
                <a:cs typeface="Arial" pitchFamily="34" charset="0"/>
              </a:rPr>
              <a:t> </a:t>
            </a:r>
            <a:r>
              <a:rPr lang="en-US" sz="2000" cap="none" dirty="0" err="1">
                <a:solidFill>
                  <a:schemeClr val="bg1"/>
                </a:solidFill>
                <a:latin typeface="Arial" pitchFamily="34" charset="0"/>
                <a:cs typeface="Arial" pitchFamily="34" charset="0"/>
              </a:rPr>
              <a:t>Đốc</a:t>
            </a:r>
            <a:r>
              <a:rPr lang="en-US" sz="2000" cap="none" dirty="0">
                <a:solidFill>
                  <a:schemeClr val="bg1"/>
                </a:solidFill>
                <a:latin typeface="Arial" pitchFamily="34" charset="0"/>
                <a:cs typeface="Arial" pitchFamily="34" charset="0"/>
              </a:rPr>
              <a:t> </a:t>
            </a:r>
            <a:r>
              <a:rPr lang="en-US" sz="2000" cap="none" dirty="0" err="1">
                <a:solidFill>
                  <a:schemeClr val="bg1"/>
                </a:solidFill>
                <a:latin typeface="Arial" pitchFamily="34" charset="0"/>
                <a:cs typeface="Arial" pitchFamily="34" charset="0"/>
              </a:rPr>
              <a:t>Chuyên</a:t>
            </a:r>
            <a:r>
              <a:rPr lang="en-US" sz="2000" cap="none" dirty="0">
                <a:solidFill>
                  <a:schemeClr val="bg1"/>
                </a:solidFill>
                <a:latin typeface="Arial" pitchFamily="34" charset="0"/>
                <a:cs typeface="Arial" pitchFamily="34" charset="0"/>
              </a:rPr>
              <a:t> </a:t>
            </a:r>
            <a:r>
              <a:rPr lang="en-US" sz="2000" cap="none" dirty="0" err="1">
                <a:solidFill>
                  <a:schemeClr val="bg1"/>
                </a:solidFill>
                <a:latin typeface="Arial" pitchFamily="34" charset="0"/>
                <a:cs typeface="Arial" pitchFamily="34" charset="0"/>
              </a:rPr>
              <a:t>Môn</a:t>
            </a:r>
            <a:endParaRPr lang="en-US" sz="2000" cap="none" dirty="0">
              <a:solidFill>
                <a:schemeClr val="bg1"/>
              </a:solidFill>
              <a:latin typeface="Arial" pitchFamily="34" charset="0"/>
              <a:cs typeface="Arial" pitchFamily="34" charset="0"/>
            </a:endParaRPr>
          </a:p>
          <a:p>
            <a:pPr algn="ctr">
              <a:lnSpc>
                <a:spcPct val="110000"/>
              </a:lnSpc>
              <a:buFontTx/>
              <a:buNone/>
            </a:pPr>
            <a:r>
              <a:rPr lang="en-US" sz="2000" dirty="0">
                <a:solidFill>
                  <a:schemeClr val="bg1"/>
                </a:solidFill>
                <a:latin typeface="Arial" pitchFamily="34" charset="0"/>
                <a:cs typeface="Arial" pitchFamily="34" charset="0"/>
              </a:rPr>
              <a:t>  </a:t>
            </a:r>
          </a:p>
        </p:txBody>
      </p:sp>
      <p:sp>
        <p:nvSpPr>
          <p:cNvPr id="5" name="TextBox 4"/>
          <p:cNvSpPr txBox="1"/>
          <p:nvPr/>
        </p:nvSpPr>
        <p:spPr>
          <a:xfrm>
            <a:off x="0" y="-5460"/>
            <a:ext cx="9144000" cy="5185954"/>
          </a:xfrm>
          <a:prstGeom prst="rect">
            <a:avLst/>
          </a:prstGeom>
          <a:solidFill>
            <a:schemeClr val="tx1"/>
          </a:solidFill>
        </p:spPr>
        <p:txBody>
          <a:bodyPr wrap="square" rtlCol="0">
            <a:spAutoFit/>
          </a:bodyPr>
          <a:lstStyle/>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8805" y="209177"/>
            <a:ext cx="2654795" cy="1659052"/>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169" y="0"/>
            <a:ext cx="9142066" cy="6858000"/>
          </a:xfrm>
          <a:prstGeom prst="rect">
            <a:avLst/>
          </a:prstGeom>
        </p:spPr>
      </p:pic>
      <p:sp>
        <p:nvSpPr>
          <p:cNvPr id="7" name="Title 1"/>
          <p:cNvSpPr txBox="1">
            <a:spLocks/>
          </p:cNvSpPr>
          <p:nvPr/>
        </p:nvSpPr>
        <p:spPr>
          <a:xfrm>
            <a:off x="215652" y="1785429"/>
            <a:ext cx="8801100" cy="1604175"/>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8000" kern="1200" cap="all" baseline="0">
                <a:solidFill>
                  <a:schemeClr val="accent1"/>
                </a:solidFill>
                <a:effectLst/>
                <a:latin typeface="+mj-lt"/>
                <a:ea typeface="+mj-ea"/>
                <a:cs typeface="+mj-cs"/>
              </a:defRPr>
            </a:lvl1pPr>
          </a:lstStyle>
          <a:p>
            <a:pPr algn="ctr">
              <a:lnSpc>
                <a:spcPct val="150000"/>
              </a:lnSpc>
            </a:pPr>
            <a:endParaRPr lang="en-US" sz="2800" b="1" dirty="0">
              <a:solidFill>
                <a:srgbClr val="0070C0"/>
              </a:solidFill>
              <a:latin typeface="Arial" panose="020B0604020202020204" pitchFamily="34" charset="0"/>
              <a:ea typeface="Tahoma" panose="020B0604030504040204" pitchFamily="34" charset="0"/>
              <a:cs typeface="Arial" panose="020B0604020202020204" pitchFamily="34" charset="0"/>
            </a:endParaRPr>
          </a:p>
        </p:txBody>
      </p:sp>
      <p:sp>
        <p:nvSpPr>
          <p:cNvPr id="2" name="TextBox 1">
            <a:extLst>
              <a:ext uri="{FF2B5EF4-FFF2-40B4-BE49-F238E27FC236}">
                <a16:creationId xmlns:a16="http://schemas.microsoft.com/office/drawing/2014/main" id="{42D6D536-126F-4676-B066-A06C4685CF6C}"/>
              </a:ext>
            </a:extLst>
          </p:cNvPr>
          <p:cNvSpPr txBox="1"/>
          <p:nvPr/>
        </p:nvSpPr>
        <p:spPr>
          <a:xfrm>
            <a:off x="215652" y="1868229"/>
            <a:ext cx="8801100" cy="1508105"/>
          </a:xfrm>
          <a:prstGeom prst="rect">
            <a:avLst/>
          </a:prstGeom>
          <a:noFill/>
        </p:spPr>
        <p:txBody>
          <a:bodyPr wrap="square" rtlCol="0">
            <a:spAutoFit/>
          </a:bodyPr>
          <a:lstStyle/>
          <a:p>
            <a:pPr algn="ctr"/>
            <a:r>
              <a:rPr lang="en-US" sz="3200" b="1" dirty="0">
                <a:solidFill>
                  <a:srgbClr val="FF0000"/>
                </a:solidFill>
                <a:latin typeface="Times New Roman" pitchFamily="18" charset="0"/>
                <a:cs typeface="Times New Roman" pitchFamily="18" charset="0"/>
              </a:rPr>
              <a:t>PHÒNG, CHẨN ĐOÁN </a:t>
            </a:r>
            <a:r>
              <a:rPr lang="en-US" sz="3200" b="1" dirty="0" err="1">
                <a:solidFill>
                  <a:srgbClr val="FF0000"/>
                </a:solidFill>
                <a:latin typeface="Times New Roman" pitchFamily="18" charset="0"/>
                <a:cs typeface="Times New Roman" pitchFamily="18" charset="0"/>
              </a:rPr>
              <a:t>và</a:t>
            </a:r>
            <a:r>
              <a:rPr lang="en-US" sz="3200" b="1" dirty="0">
                <a:solidFill>
                  <a:srgbClr val="FF0000"/>
                </a:solidFill>
                <a:latin typeface="Times New Roman" pitchFamily="18" charset="0"/>
                <a:cs typeface="Times New Roman" pitchFamily="18" charset="0"/>
              </a:rPr>
              <a:t> XỬ TRÍ</a:t>
            </a:r>
          </a:p>
          <a:p>
            <a:pPr algn="ctr"/>
            <a:r>
              <a:rPr lang="en-US" sz="6000" b="1" dirty="0">
                <a:solidFill>
                  <a:srgbClr val="00B050"/>
                </a:solidFill>
                <a:latin typeface="Times New Roman" pitchFamily="18" charset="0"/>
                <a:ea typeface="Tahoma" panose="020B0604030504040204" pitchFamily="34" charset="0"/>
                <a:cs typeface="Times New Roman" pitchFamily="18" charset="0"/>
              </a:rPr>
              <a:t>PHẢN VỆ</a:t>
            </a:r>
          </a:p>
        </p:txBody>
      </p:sp>
      <p:sp>
        <p:nvSpPr>
          <p:cNvPr id="3" name="Rectangle 2">
            <a:extLst>
              <a:ext uri="{FF2B5EF4-FFF2-40B4-BE49-F238E27FC236}">
                <a16:creationId xmlns:a16="http://schemas.microsoft.com/office/drawing/2014/main" id="{3925F269-319C-4EB5-9BC7-39F1C730D497}"/>
              </a:ext>
            </a:extLst>
          </p:cNvPr>
          <p:cNvSpPr/>
          <p:nvPr/>
        </p:nvSpPr>
        <p:spPr>
          <a:xfrm>
            <a:off x="2212342" y="4362699"/>
            <a:ext cx="4717381" cy="646331"/>
          </a:xfrm>
          <a:prstGeom prst="rect">
            <a:avLst/>
          </a:prstGeom>
          <a:noFill/>
        </p:spPr>
        <p:txBody>
          <a:bodyPr wrap="none" lIns="91440" tIns="45720" rIns="91440" bIns="45720">
            <a:spAutoFit/>
          </a:bodyPr>
          <a:lstStyle/>
          <a:p>
            <a:pPr algn="ctr"/>
            <a:r>
              <a:rPr lang="en-US" sz="3600" b="1" cap="none" spc="50" dirty="0">
                <a:ln w="9525" cmpd="sng">
                  <a:solidFill>
                    <a:schemeClr val="accent1"/>
                  </a:solidFill>
                  <a:prstDash val="solid"/>
                </a:ln>
                <a:solidFill>
                  <a:srgbClr val="70AD47">
                    <a:tint val="1000"/>
                  </a:srgbClr>
                </a:solidFill>
                <a:effectLst>
                  <a:glow rad="38100">
                    <a:schemeClr val="accent1">
                      <a:alpha val="40000"/>
                    </a:schemeClr>
                  </a:glow>
                </a:effectLst>
              </a:rPr>
              <a:t>CNĐD. </a:t>
            </a:r>
            <a:r>
              <a:rPr lang="en-US" sz="3600" b="1" cap="none" spc="50" dirty="0" err="1">
                <a:ln w="9525" cmpd="sng">
                  <a:solidFill>
                    <a:schemeClr val="accent1"/>
                  </a:solidFill>
                  <a:prstDash val="solid"/>
                </a:ln>
                <a:solidFill>
                  <a:srgbClr val="70AD47">
                    <a:tint val="1000"/>
                  </a:srgbClr>
                </a:solidFill>
                <a:effectLst>
                  <a:glow rad="38100">
                    <a:schemeClr val="accent1">
                      <a:alpha val="40000"/>
                    </a:schemeClr>
                  </a:glow>
                </a:effectLst>
              </a:rPr>
              <a:t>Trần</a:t>
            </a:r>
            <a:r>
              <a:rPr lang="en-US" sz="3600" b="1" cap="none" spc="50" dirty="0">
                <a:ln w="9525" cmpd="sng">
                  <a:solidFill>
                    <a:schemeClr val="accent1"/>
                  </a:solidFill>
                  <a:prstDash val="solid"/>
                </a:ln>
                <a:solidFill>
                  <a:srgbClr val="70AD47">
                    <a:tint val="1000"/>
                  </a:srgbClr>
                </a:solidFill>
                <a:effectLst>
                  <a:glow rad="38100">
                    <a:schemeClr val="accent1">
                      <a:alpha val="40000"/>
                    </a:schemeClr>
                  </a:glow>
                </a:effectLst>
              </a:rPr>
              <a:t> </a:t>
            </a:r>
            <a:r>
              <a:rPr lang="en-US" sz="3600" b="1" cap="none" spc="50" dirty="0" err="1">
                <a:ln w="9525" cmpd="sng">
                  <a:solidFill>
                    <a:schemeClr val="accent1"/>
                  </a:solidFill>
                  <a:prstDash val="solid"/>
                </a:ln>
                <a:solidFill>
                  <a:srgbClr val="70AD47">
                    <a:tint val="1000"/>
                  </a:srgbClr>
                </a:solidFill>
                <a:effectLst>
                  <a:glow rad="38100">
                    <a:schemeClr val="accent1">
                      <a:alpha val="40000"/>
                    </a:schemeClr>
                  </a:glow>
                </a:effectLst>
              </a:rPr>
              <a:t>Việt</a:t>
            </a:r>
            <a:r>
              <a:rPr lang="en-US" sz="3600" b="1" cap="none" spc="50" dirty="0">
                <a:ln w="9525" cmpd="sng">
                  <a:solidFill>
                    <a:schemeClr val="accent1"/>
                  </a:solidFill>
                  <a:prstDash val="solid"/>
                </a:ln>
                <a:solidFill>
                  <a:srgbClr val="70AD47">
                    <a:tint val="1000"/>
                  </a:srgbClr>
                </a:solidFill>
                <a:effectLst>
                  <a:glow rad="38100">
                    <a:schemeClr val="accent1">
                      <a:alpha val="40000"/>
                    </a:schemeClr>
                  </a:glow>
                </a:effectLst>
              </a:rPr>
              <a:t> </a:t>
            </a:r>
            <a:r>
              <a:rPr lang="en-US" sz="3600" b="1" cap="none" spc="50" dirty="0" err="1">
                <a:ln w="9525" cmpd="sng">
                  <a:solidFill>
                    <a:schemeClr val="accent1"/>
                  </a:solidFill>
                  <a:prstDash val="solid"/>
                </a:ln>
                <a:solidFill>
                  <a:srgbClr val="70AD47">
                    <a:tint val="1000"/>
                  </a:srgbClr>
                </a:solidFill>
                <a:effectLst>
                  <a:glow rad="38100">
                    <a:schemeClr val="accent1">
                      <a:alpha val="40000"/>
                    </a:schemeClr>
                  </a:glow>
                </a:effectLst>
              </a:rPr>
              <a:t>Khanh</a:t>
            </a:r>
            <a:endParaRPr lang="en-US" sz="36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3596340461"/>
      </p:ext>
    </p:extLst>
  </p:cSld>
  <p:clrMapOvr>
    <a:masterClrMapping/>
  </p:clrMapOvr>
  <mc:AlternateContent xmlns:mc="http://schemas.openxmlformats.org/markup-compatibility/2006" xmlns:p14="http://schemas.microsoft.com/office/powerpoint/2010/main">
    <mc:Choice Requires="p14">
      <p:transition spd="slow" p14:dur="2000" advTm="2668"/>
    </mc:Choice>
    <mc:Fallback xmlns="">
      <p:transition spd="slow" advTm="266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707ACCA-7651-4972-9935-3A6BF3A89AC3}"/>
              </a:ext>
            </a:extLst>
          </p:cNvPr>
          <p:cNvSpPr>
            <a:spLocks noGrp="1"/>
          </p:cNvSpPr>
          <p:nvPr>
            <p:ph type="sldNum" sz="quarter" idx="12"/>
          </p:nvPr>
        </p:nvSpPr>
        <p:spPr/>
        <p:txBody>
          <a:bodyPr/>
          <a:lstStyle/>
          <a:p>
            <a:fld id="{08FF37E2-84FC-49F1-8E32-F83BCF3E5694}" type="slidenum">
              <a:rPr lang="en-US" smtClean="0"/>
              <a:pPr/>
              <a:t>10</a:t>
            </a:fld>
            <a:endParaRPr lang="en-US"/>
          </a:p>
        </p:txBody>
      </p:sp>
      <p:sp>
        <p:nvSpPr>
          <p:cNvPr id="8" name="TextBox 7">
            <a:extLst>
              <a:ext uri="{FF2B5EF4-FFF2-40B4-BE49-F238E27FC236}">
                <a16:creationId xmlns:a16="http://schemas.microsoft.com/office/drawing/2014/main" id="{DC39D48A-2AAA-471D-B578-50AA2A0ED60F}"/>
              </a:ext>
            </a:extLst>
          </p:cNvPr>
          <p:cNvSpPr txBox="1"/>
          <p:nvPr/>
        </p:nvSpPr>
        <p:spPr>
          <a:xfrm>
            <a:off x="2623038" y="286433"/>
            <a:ext cx="5926016" cy="707886"/>
          </a:xfrm>
          <a:prstGeom prst="rect">
            <a:avLst/>
          </a:prstGeom>
          <a:noFill/>
        </p:spPr>
        <p:txBody>
          <a:bodyPr wrap="square">
            <a:spAutoFit/>
          </a:bodyPr>
          <a:lstStyle/>
          <a:p>
            <a:pPr>
              <a:spcBef>
                <a:spcPts val="600"/>
              </a:spcBef>
            </a:pPr>
            <a:r>
              <a:rPr lang="vi-VN" sz="4000" b="1" dirty="0">
                <a:effectLst/>
                <a:latin typeface="+mj-lt"/>
                <a:ea typeface="DejaVu Sans Condensed"/>
              </a:rPr>
              <a:t>Các bệnh cảnh lâm sàng</a:t>
            </a:r>
            <a:endParaRPr lang="en-US" sz="4000" dirty="0">
              <a:effectLst/>
              <a:latin typeface="+mj-lt"/>
              <a:ea typeface="DejaVu Sans Condensed"/>
            </a:endParaRPr>
          </a:p>
        </p:txBody>
      </p:sp>
      <p:pic>
        <p:nvPicPr>
          <p:cNvPr id="3" name="Picture 2">
            <a:extLst>
              <a:ext uri="{FF2B5EF4-FFF2-40B4-BE49-F238E27FC236}">
                <a16:creationId xmlns:a16="http://schemas.microsoft.com/office/drawing/2014/main" id="{92B794E7-99CD-43BB-B6D5-6ECE4CF93079}"/>
              </a:ext>
            </a:extLst>
          </p:cNvPr>
          <p:cNvPicPr>
            <a:picLocks noChangeAspect="1"/>
          </p:cNvPicPr>
          <p:nvPr/>
        </p:nvPicPr>
        <p:blipFill>
          <a:blip r:embed="rId2"/>
          <a:stretch>
            <a:fillRect/>
          </a:stretch>
        </p:blipFill>
        <p:spPr>
          <a:xfrm>
            <a:off x="0" y="1547446"/>
            <a:ext cx="9144000" cy="4844589"/>
          </a:xfrm>
          <a:prstGeom prst="rect">
            <a:avLst/>
          </a:prstGeom>
        </p:spPr>
      </p:pic>
    </p:spTree>
    <p:extLst>
      <p:ext uri="{BB962C8B-B14F-4D97-AF65-F5344CB8AC3E}">
        <p14:creationId xmlns:p14="http://schemas.microsoft.com/office/powerpoint/2010/main" val="2899085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3DDB561-3BBC-4C78-9EBD-5CDBAB0B88AE}"/>
              </a:ext>
            </a:extLst>
          </p:cNvPr>
          <p:cNvSpPr>
            <a:spLocks noGrp="1"/>
          </p:cNvSpPr>
          <p:nvPr>
            <p:ph type="sldNum" sz="quarter" idx="12"/>
          </p:nvPr>
        </p:nvSpPr>
        <p:spPr/>
        <p:txBody>
          <a:bodyPr/>
          <a:lstStyle/>
          <a:p>
            <a:fld id="{08FF37E2-84FC-49F1-8E32-F83BCF3E5694}" type="slidenum">
              <a:rPr lang="en-US" smtClean="0"/>
              <a:pPr/>
              <a:t>11</a:t>
            </a:fld>
            <a:endParaRPr lang="en-US"/>
          </a:p>
        </p:txBody>
      </p:sp>
      <p:pic>
        <p:nvPicPr>
          <p:cNvPr id="3" name="Picture 2">
            <a:extLst>
              <a:ext uri="{FF2B5EF4-FFF2-40B4-BE49-F238E27FC236}">
                <a16:creationId xmlns:a16="http://schemas.microsoft.com/office/drawing/2014/main" id="{F2739342-D447-40C0-96F0-F9EC31D3A9A4}"/>
              </a:ext>
            </a:extLst>
          </p:cNvPr>
          <p:cNvPicPr>
            <a:picLocks noChangeAspect="1"/>
          </p:cNvPicPr>
          <p:nvPr/>
        </p:nvPicPr>
        <p:blipFill>
          <a:blip r:embed="rId2"/>
          <a:stretch>
            <a:fillRect/>
          </a:stretch>
        </p:blipFill>
        <p:spPr>
          <a:xfrm>
            <a:off x="0" y="1512277"/>
            <a:ext cx="9144000" cy="4251851"/>
          </a:xfrm>
          <a:prstGeom prst="rect">
            <a:avLst/>
          </a:prstGeom>
        </p:spPr>
      </p:pic>
    </p:spTree>
    <p:extLst>
      <p:ext uri="{BB962C8B-B14F-4D97-AF65-F5344CB8AC3E}">
        <p14:creationId xmlns:p14="http://schemas.microsoft.com/office/powerpoint/2010/main" val="4241205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A084DCA-057F-43BA-8299-FC7E74B70221}"/>
              </a:ext>
            </a:extLst>
          </p:cNvPr>
          <p:cNvSpPr>
            <a:spLocks noGrp="1"/>
          </p:cNvSpPr>
          <p:nvPr>
            <p:ph type="sldNum" sz="quarter" idx="12"/>
          </p:nvPr>
        </p:nvSpPr>
        <p:spPr/>
        <p:txBody>
          <a:bodyPr/>
          <a:lstStyle/>
          <a:p>
            <a:fld id="{08FF37E2-84FC-49F1-8E32-F83BCF3E5694}" type="slidenum">
              <a:rPr lang="en-US" smtClean="0"/>
              <a:pPr/>
              <a:t>12</a:t>
            </a:fld>
            <a:endParaRPr lang="en-US"/>
          </a:p>
        </p:txBody>
      </p:sp>
      <p:pic>
        <p:nvPicPr>
          <p:cNvPr id="3" name="Picture 2">
            <a:extLst>
              <a:ext uri="{FF2B5EF4-FFF2-40B4-BE49-F238E27FC236}">
                <a16:creationId xmlns:a16="http://schemas.microsoft.com/office/drawing/2014/main" id="{7AE128E9-4C24-4AB8-B864-6FC4FC38E6F4}"/>
              </a:ext>
            </a:extLst>
          </p:cNvPr>
          <p:cNvPicPr>
            <a:picLocks noChangeAspect="1"/>
          </p:cNvPicPr>
          <p:nvPr/>
        </p:nvPicPr>
        <p:blipFill>
          <a:blip r:embed="rId2"/>
          <a:stretch>
            <a:fillRect/>
          </a:stretch>
        </p:blipFill>
        <p:spPr>
          <a:xfrm>
            <a:off x="0" y="1503485"/>
            <a:ext cx="9144000" cy="5152641"/>
          </a:xfrm>
          <a:prstGeom prst="rect">
            <a:avLst/>
          </a:prstGeom>
        </p:spPr>
      </p:pic>
    </p:spTree>
    <p:extLst>
      <p:ext uri="{BB962C8B-B14F-4D97-AF65-F5344CB8AC3E}">
        <p14:creationId xmlns:p14="http://schemas.microsoft.com/office/powerpoint/2010/main" val="3877743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95FDDC0-DE4E-4547-B3A1-D6F1C314F538}"/>
              </a:ext>
            </a:extLst>
          </p:cNvPr>
          <p:cNvSpPr>
            <a:spLocks noGrp="1"/>
          </p:cNvSpPr>
          <p:nvPr>
            <p:ph type="sldNum" sz="quarter" idx="12"/>
          </p:nvPr>
        </p:nvSpPr>
        <p:spPr/>
        <p:txBody>
          <a:bodyPr/>
          <a:lstStyle/>
          <a:p>
            <a:fld id="{08FF37E2-84FC-49F1-8E32-F83BCF3E5694}" type="slidenum">
              <a:rPr lang="en-US" smtClean="0"/>
              <a:pPr/>
              <a:t>13</a:t>
            </a:fld>
            <a:endParaRPr lang="en-US"/>
          </a:p>
        </p:txBody>
      </p:sp>
      <p:sp>
        <p:nvSpPr>
          <p:cNvPr id="6" name="TextBox 5">
            <a:extLst>
              <a:ext uri="{FF2B5EF4-FFF2-40B4-BE49-F238E27FC236}">
                <a16:creationId xmlns:a16="http://schemas.microsoft.com/office/drawing/2014/main" id="{F68799F0-4093-4BE9-A59E-FCC32E12B145}"/>
              </a:ext>
            </a:extLst>
          </p:cNvPr>
          <p:cNvSpPr txBox="1"/>
          <p:nvPr/>
        </p:nvSpPr>
        <p:spPr>
          <a:xfrm>
            <a:off x="175845" y="2353514"/>
            <a:ext cx="8598878" cy="4355038"/>
          </a:xfrm>
          <a:prstGeom prst="rect">
            <a:avLst/>
          </a:prstGeom>
          <a:noFill/>
        </p:spPr>
        <p:txBody>
          <a:bodyPr wrap="square">
            <a:spAutoFit/>
          </a:bodyPr>
          <a:lstStyle/>
          <a:p>
            <a:pPr>
              <a:spcBef>
                <a:spcPts val="600"/>
              </a:spcBef>
            </a:pPr>
            <a:r>
              <a:rPr lang="vi-VN" sz="2800" b="1" dirty="0">
                <a:solidFill>
                  <a:srgbClr val="000000"/>
                </a:solidFill>
                <a:effectLst/>
                <a:latin typeface="+mj-lt"/>
                <a:ea typeface="DejaVu Sans Condensed"/>
              </a:rPr>
              <a:t>1. Nhẹ (độ I)</a:t>
            </a:r>
            <a:r>
              <a:rPr lang="vi-VN" sz="2800" dirty="0">
                <a:solidFill>
                  <a:srgbClr val="000000"/>
                </a:solidFill>
                <a:effectLst/>
                <a:latin typeface="+mj-lt"/>
                <a:ea typeface="DejaVu Sans Condensed"/>
              </a:rPr>
              <a:t>: Chỉ có các triệu chứng </a:t>
            </a:r>
            <a:r>
              <a:rPr lang="vi-VN" sz="2800" dirty="0">
                <a:solidFill>
                  <a:srgbClr val="FF5050"/>
                </a:solidFill>
                <a:effectLst/>
                <a:latin typeface="+mj-lt"/>
                <a:ea typeface="DejaVu Sans Condensed"/>
              </a:rPr>
              <a:t>da, tổ chức dưới da và niêm mạc </a:t>
            </a:r>
            <a:r>
              <a:rPr lang="vi-VN" sz="2800" dirty="0">
                <a:solidFill>
                  <a:srgbClr val="000000"/>
                </a:solidFill>
                <a:effectLst/>
                <a:latin typeface="+mj-lt"/>
                <a:ea typeface="DejaVu Sans Condensed"/>
              </a:rPr>
              <a:t>như mày đay, ngứa, phù mạch.</a:t>
            </a:r>
            <a:endParaRPr lang="en-US" sz="2800" dirty="0">
              <a:solidFill>
                <a:srgbClr val="000000"/>
              </a:solidFill>
              <a:effectLst/>
              <a:latin typeface="+mj-lt"/>
              <a:ea typeface="DejaVu Sans Condensed"/>
            </a:endParaRPr>
          </a:p>
          <a:p>
            <a:pPr>
              <a:spcBef>
                <a:spcPts val="600"/>
              </a:spcBef>
            </a:pPr>
            <a:r>
              <a:rPr lang="vi-VN" sz="2800" b="1" dirty="0">
                <a:solidFill>
                  <a:srgbClr val="000000"/>
                </a:solidFill>
                <a:effectLst/>
                <a:latin typeface="+mj-lt"/>
                <a:ea typeface="DejaVu Sans Condensed"/>
              </a:rPr>
              <a:t>2. Nặng (độ II)</a:t>
            </a:r>
            <a:r>
              <a:rPr lang="vi-VN" sz="2800" dirty="0">
                <a:solidFill>
                  <a:srgbClr val="000000"/>
                </a:solidFill>
                <a:effectLst/>
                <a:latin typeface="+mj-lt"/>
                <a:ea typeface="DejaVu Sans Condensed"/>
              </a:rPr>
              <a:t>: có </a:t>
            </a:r>
            <a:r>
              <a:rPr lang="vi-VN" sz="2800" dirty="0">
                <a:solidFill>
                  <a:srgbClr val="FF5050"/>
                </a:solidFill>
                <a:effectLst/>
                <a:latin typeface="+mj-lt"/>
                <a:ea typeface="DejaVu Sans Condensed"/>
              </a:rPr>
              <a:t>từ 2 biểu hiện </a:t>
            </a:r>
            <a:r>
              <a:rPr lang="vi-VN" sz="2800" dirty="0">
                <a:solidFill>
                  <a:srgbClr val="000000"/>
                </a:solidFill>
                <a:effectLst/>
                <a:latin typeface="+mj-lt"/>
                <a:ea typeface="DejaVu Sans Condensed"/>
              </a:rPr>
              <a:t>ở nhiều cơ quan:</a:t>
            </a:r>
            <a:endParaRPr lang="en-US" sz="2800" dirty="0">
              <a:solidFill>
                <a:srgbClr val="000000"/>
              </a:solidFill>
              <a:effectLst/>
              <a:latin typeface="+mj-lt"/>
              <a:ea typeface="DejaVu Sans Condensed"/>
            </a:endParaRPr>
          </a:p>
          <a:p>
            <a:pPr>
              <a:spcBef>
                <a:spcPts val="600"/>
              </a:spcBef>
            </a:pPr>
            <a:r>
              <a:rPr lang="vi-VN" sz="2800" dirty="0">
                <a:solidFill>
                  <a:srgbClr val="000000"/>
                </a:solidFill>
                <a:effectLst/>
                <a:latin typeface="+mj-lt"/>
                <a:ea typeface="DejaVu Sans Condensed"/>
              </a:rPr>
              <a:t>a) Mày đay, phù mạch xuất hiện nhanh.</a:t>
            </a:r>
            <a:endParaRPr lang="en-US" sz="2800" dirty="0">
              <a:solidFill>
                <a:srgbClr val="000000"/>
              </a:solidFill>
              <a:effectLst/>
              <a:latin typeface="+mj-lt"/>
              <a:ea typeface="DejaVu Sans Condensed"/>
            </a:endParaRPr>
          </a:p>
          <a:p>
            <a:pPr>
              <a:spcBef>
                <a:spcPts val="600"/>
              </a:spcBef>
            </a:pPr>
            <a:r>
              <a:rPr lang="vi-VN" sz="2800" dirty="0">
                <a:solidFill>
                  <a:srgbClr val="000000"/>
                </a:solidFill>
                <a:effectLst/>
                <a:latin typeface="+mj-lt"/>
                <a:ea typeface="DejaVu Sans Condensed"/>
              </a:rPr>
              <a:t>b) Khó thở nhanh nông, tức ngực, khàn tiếng, chảy nước mũi.</a:t>
            </a:r>
            <a:endParaRPr lang="en-US" sz="2800" dirty="0">
              <a:solidFill>
                <a:srgbClr val="000000"/>
              </a:solidFill>
              <a:effectLst/>
              <a:latin typeface="+mj-lt"/>
              <a:ea typeface="DejaVu Sans Condensed"/>
            </a:endParaRPr>
          </a:p>
          <a:p>
            <a:pPr>
              <a:spcBef>
                <a:spcPts val="600"/>
              </a:spcBef>
            </a:pPr>
            <a:r>
              <a:rPr lang="vi-VN" sz="2800" dirty="0">
                <a:solidFill>
                  <a:srgbClr val="000000"/>
                </a:solidFill>
                <a:effectLst/>
                <a:latin typeface="+mj-lt"/>
                <a:ea typeface="DejaVu Sans Condensed"/>
              </a:rPr>
              <a:t>c) Đau bụng, nôn, ỉa chảy.</a:t>
            </a:r>
            <a:endParaRPr lang="en-US" sz="2800" dirty="0">
              <a:solidFill>
                <a:srgbClr val="000000"/>
              </a:solidFill>
              <a:effectLst/>
              <a:latin typeface="+mj-lt"/>
              <a:ea typeface="DejaVu Sans Condensed"/>
            </a:endParaRPr>
          </a:p>
          <a:p>
            <a:pPr>
              <a:spcBef>
                <a:spcPts val="600"/>
              </a:spcBef>
            </a:pPr>
            <a:r>
              <a:rPr lang="vi-VN" sz="2800" dirty="0">
                <a:solidFill>
                  <a:srgbClr val="000000"/>
                </a:solidFill>
                <a:effectLst/>
                <a:latin typeface="+mj-lt"/>
                <a:ea typeface="DejaVu Sans Condensed"/>
              </a:rPr>
              <a:t>d) </a:t>
            </a:r>
            <a:r>
              <a:rPr lang="vi-VN" sz="2800" dirty="0">
                <a:solidFill>
                  <a:srgbClr val="00B050"/>
                </a:solidFill>
                <a:effectLst/>
                <a:latin typeface="+mj-lt"/>
                <a:ea typeface="DejaVu Sans Condensed"/>
              </a:rPr>
              <a:t>Huyết áp chưa tụt hoặc tăng, nhịp tim nhanh hoặc loạn nhịp.</a:t>
            </a:r>
            <a:endParaRPr lang="en-US" sz="2800" dirty="0">
              <a:solidFill>
                <a:srgbClr val="00B050"/>
              </a:solidFill>
              <a:effectLst/>
              <a:latin typeface="+mj-lt"/>
              <a:ea typeface="DejaVu Sans Condensed"/>
            </a:endParaRPr>
          </a:p>
        </p:txBody>
      </p:sp>
      <p:sp>
        <p:nvSpPr>
          <p:cNvPr id="3" name="TextBox 2">
            <a:extLst>
              <a:ext uri="{FF2B5EF4-FFF2-40B4-BE49-F238E27FC236}">
                <a16:creationId xmlns:a16="http://schemas.microsoft.com/office/drawing/2014/main" id="{D7CB645C-5438-4BE1-919C-03773C7F98DC}"/>
              </a:ext>
            </a:extLst>
          </p:cNvPr>
          <p:cNvSpPr txBox="1"/>
          <p:nvPr/>
        </p:nvSpPr>
        <p:spPr>
          <a:xfrm>
            <a:off x="3217985" y="254977"/>
            <a:ext cx="4809392"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MỨC ĐỘ PHẢN VỆ</a:t>
            </a:r>
          </a:p>
        </p:txBody>
      </p:sp>
      <p:sp>
        <p:nvSpPr>
          <p:cNvPr id="8" name="TextBox 7">
            <a:extLst>
              <a:ext uri="{FF2B5EF4-FFF2-40B4-BE49-F238E27FC236}">
                <a16:creationId xmlns:a16="http://schemas.microsoft.com/office/drawing/2014/main" id="{D26B8055-00CA-4A15-9DF5-962E832CA1C3}"/>
              </a:ext>
            </a:extLst>
          </p:cNvPr>
          <p:cNvSpPr txBox="1"/>
          <p:nvPr/>
        </p:nvSpPr>
        <p:spPr>
          <a:xfrm>
            <a:off x="1345222" y="1311315"/>
            <a:ext cx="7051431" cy="954107"/>
          </a:xfrm>
          <a:prstGeom prst="rect">
            <a:avLst/>
          </a:prstGeom>
          <a:noFill/>
        </p:spPr>
        <p:txBody>
          <a:bodyPr wrap="square">
            <a:spAutoFit/>
          </a:bodyPr>
          <a:lstStyle/>
          <a:p>
            <a:pPr>
              <a:spcBef>
                <a:spcPts val="600"/>
              </a:spcBef>
            </a:pPr>
            <a:r>
              <a:rPr lang="en-US" sz="2800" i="1" dirty="0" err="1">
                <a:solidFill>
                  <a:srgbClr val="0033CC"/>
                </a:solidFill>
                <a:latin typeface="Times New Roman" panose="02020603050405020304" pitchFamily="18" charset="0"/>
                <a:ea typeface="DejaVu Sans Condensed"/>
                <a:cs typeface="Times New Roman" panose="02020603050405020304" pitchFamily="18" charset="0"/>
              </a:rPr>
              <a:t>L</a:t>
            </a:r>
            <a:r>
              <a:rPr lang="en-US" sz="2800" i="1" dirty="0" err="1">
                <a:solidFill>
                  <a:srgbClr val="0033CC"/>
                </a:solidFill>
                <a:effectLst/>
                <a:latin typeface="Times New Roman" panose="02020603050405020304" pitchFamily="18" charset="0"/>
                <a:ea typeface="DejaVu Sans Condensed"/>
                <a:cs typeface="Times New Roman" panose="02020603050405020304" pitchFamily="18" charset="0"/>
              </a:rPr>
              <a:t>ưu</a:t>
            </a:r>
            <a:r>
              <a:rPr lang="en-US" sz="2800" i="1" dirty="0">
                <a:solidFill>
                  <a:srgbClr val="0033CC"/>
                </a:solidFill>
                <a:effectLst/>
                <a:latin typeface="Times New Roman" panose="02020603050405020304" pitchFamily="18" charset="0"/>
                <a:ea typeface="DejaVu Sans Condensed"/>
                <a:cs typeface="Times New Roman" panose="02020603050405020304" pitchFamily="18" charset="0"/>
              </a:rPr>
              <a:t> ý</a:t>
            </a:r>
            <a:r>
              <a:rPr lang="vi-VN" sz="2800" i="1" dirty="0">
                <a:solidFill>
                  <a:srgbClr val="0033CC"/>
                </a:solidFill>
                <a:effectLst/>
                <a:latin typeface="Times New Roman" panose="02020603050405020304" pitchFamily="18" charset="0"/>
                <a:ea typeface="DejaVu Sans Condensed"/>
                <a:cs typeface="Times New Roman" panose="02020603050405020304" pitchFamily="18" charset="0"/>
              </a:rPr>
              <a:t> mức độ phản vệ có thể nặng lên rất nhanh và không theo tuần tự</a:t>
            </a:r>
            <a:endParaRPr lang="en-US" sz="2800" dirty="0">
              <a:solidFill>
                <a:srgbClr val="0033CC"/>
              </a:solidFill>
              <a:effectLst/>
              <a:latin typeface="Times New Roman" panose="02020603050405020304" pitchFamily="18" charset="0"/>
              <a:ea typeface="DejaVu Sans Condensed"/>
              <a:cs typeface="Times New Roman" panose="02020603050405020304" pitchFamily="18" charset="0"/>
            </a:endParaRPr>
          </a:p>
        </p:txBody>
      </p:sp>
    </p:spTree>
    <p:extLst>
      <p:ext uri="{BB962C8B-B14F-4D97-AF65-F5344CB8AC3E}">
        <p14:creationId xmlns:p14="http://schemas.microsoft.com/office/powerpoint/2010/main" val="2069267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E641BCE-6862-4937-AD7E-1456E2B14E6B}"/>
              </a:ext>
            </a:extLst>
          </p:cNvPr>
          <p:cNvSpPr>
            <a:spLocks noGrp="1"/>
          </p:cNvSpPr>
          <p:nvPr>
            <p:ph type="sldNum" sz="quarter" idx="12"/>
          </p:nvPr>
        </p:nvSpPr>
        <p:spPr/>
        <p:txBody>
          <a:bodyPr/>
          <a:lstStyle/>
          <a:p>
            <a:fld id="{08FF37E2-84FC-49F1-8E32-F83BCF3E5694}" type="slidenum">
              <a:rPr lang="en-US" smtClean="0"/>
              <a:pPr/>
              <a:t>14</a:t>
            </a:fld>
            <a:endParaRPr lang="en-US"/>
          </a:p>
        </p:txBody>
      </p:sp>
      <p:sp>
        <p:nvSpPr>
          <p:cNvPr id="6" name="TextBox 5">
            <a:extLst>
              <a:ext uri="{FF2B5EF4-FFF2-40B4-BE49-F238E27FC236}">
                <a16:creationId xmlns:a16="http://schemas.microsoft.com/office/drawing/2014/main" id="{FDBF7A4F-D65F-4A93-AD0E-01874284182B}"/>
              </a:ext>
            </a:extLst>
          </p:cNvPr>
          <p:cNvSpPr txBox="1"/>
          <p:nvPr/>
        </p:nvSpPr>
        <p:spPr>
          <a:xfrm>
            <a:off x="132617" y="1946425"/>
            <a:ext cx="9187962" cy="3924151"/>
          </a:xfrm>
          <a:prstGeom prst="rect">
            <a:avLst/>
          </a:prstGeom>
          <a:noFill/>
        </p:spPr>
        <p:txBody>
          <a:bodyPr wrap="square">
            <a:spAutoFit/>
          </a:bodyPr>
          <a:lstStyle/>
          <a:p>
            <a:pPr>
              <a:spcBef>
                <a:spcPts val="600"/>
              </a:spcBef>
            </a:pPr>
            <a:r>
              <a:rPr lang="vi-VN" sz="2800" b="1" dirty="0">
                <a:solidFill>
                  <a:srgbClr val="000000"/>
                </a:solidFill>
                <a:effectLst/>
                <a:latin typeface="+mj-lt"/>
                <a:ea typeface="DejaVu Sans Condensed"/>
              </a:rPr>
              <a:t>3. Nguy kịch (độ III)</a:t>
            </a:r>
            <a:r>
              <a:rPr lang="vi-VN" sz="2800" dirty="0">
                <a:solidFill>
                  <a:srgbClr val="000000"/>
                </a:solidFill>
                <a:effectLst/>
                <a:latin typeface="+mj-lt"/>
                <a:ea typeface="DejaVu Sans Condensed"/>
              </a:rPr>
              <a:t>: biểu hiện </a:t>
            </a:r>
            <a:r>
              <a:rPr lang="vi-VN" sz="2800" dirty="0">
                <a:solidFill>
                  <a:srgbClr val="FF0066"/>
                </a:solidFill>
                <a:effectLst/>
                <a:latin typeface="+mj-lt"/>
                <a:ea typeface="DejaVu Sans Condensed"/>
              </a:rPr>
              <a:t>ở nhiều cơ quan </a:t>
            </a:r>
            <a:r>
              <a:rPr lang="vi-VN" sz="2800" dirty="0">
                <a:solidFill>
                  <a:srgbClr val="000000"/>
                </a:solidFill>
                <a:effectLst/>
                <a:latin typeface="+mj-lt"/>
                <a:ea typeface="DejaVu Sans Condensed"/>
              </a:rPr>
              <a:t>với mức độ nặng hơn như sau:</a:t>
            </a:r>
            <a:endParaRPr lang="en-US" sz="2800" dirty="0">
              <a:solidFill>
                <a:srgbClr val="000000"/>
              </a:solidFill>
              <a:effectLst/>
              <a:latin typeface="+mj-lt"/>
              <a:ea typeface="DejaVu Sans Condensed"/>
            </a:endParaRPr>
          </a:p>
          <a:p>
            <a:pPr>
              <a:spcBef>
                <a:spcPts val="600"/>
              </a:spcBef>
            </a:pPr>
            <a:r>
              <a:rPr lang="vi-VN" sz="2800" dirty="0">
                <a:solidFill>
                  <a:srgbClr val="000000"/>
                </a:solidFill>
                <a:effectLst/>
                <a:latin typeface="+mj-lt"/>
                <a:ea typeface="DejaVu Sans Condensed"/>
              </a:rPr>
              <a:t>a) Đường thở: tiếng rít thanh quản, phù thanh quản.</a:t>
            </a:r>
            <a:endParaRPr lang="en-US" sz="2800" dirty="0">
              <a:solidFill>
                <a:srgbClr val="000000"/>
              </a:solidFill>
              <a:effectLst/>
              <a:latin typeface="+mj-lt"/>
              <a:ea typeface="DejaVu Sans Condensed"/>
            </a:endParaRPr>
          </a:p>
          <a:p>
            <a:pPr>
              <a:spcBef>
                <a:spcPts val="600"/>
              </a:spcBef>
            </a:pPr>
            <a:r>
              <a:rPr lang="vi-VN" sz="2800" dirty="0">
                <a:solidFill>
                  <a:srgbClr val="000000"/>
                </a:solidFill>
                <a:effectLst/>
                <a:latin typeface="+mj-lt"/>
                <a:ea typeface="DejaVu Sans Condensed"/>
              </a:rPr>
              <a:t>b) Thở: thở nhanh, khò khè, tím tái, rối loạn nhịp th</a:t>
            </a:r>
            <a:r>
              <a:rPr lang="en-US" sz="2800" dirty="0">
                <a:solidFill>
                  <a:srgbClr val="000000"/>
                </a:solidFill>
                <a:effectLst/>
                <a:latin typeface="+mj-lt"/>
                <a:ea typeface="DejaVu Sans Condensed"/>
              </a:rPr>
              <a:t>ở</a:t>
            </a:r>
            <a:r>
              <a:rPr lang="vi-VN" sz="2800" dirty="0">
                <a:solidFill>
                  <a:srgbClr val="000000"/>
                </a:solidFill>
                <a:effectLst/>
                <a:latin typeface="+mj-lt"/>
                <a:ea typeface="DejaVu Sans Condensed"/>
              </a:rPr>
              <a:t>.</a:t>
            </a:r>
            <a:endParaRPr lang="en-US" sz="2800" dirty="0">
              <a:solidFill>
                <a:srgbClr val="000000"/>
              </a:solidFill>
              <a:effectLst/>
              <a:latin typeface="+mj-lt"/>
              <a:ea typeface="DejaVu Sans Condensed"/>
            </a:endParaRPr>
          </a:p>
          <a:p>
            <a:pPr>
              <a:spcBef>
                <a:spcPts val="600"/>
              </a:spcBef>
            </a:pPr>
            <a:r>
              <a:rPr lang="vi-VN" sz="2800" dirty="0">
                <a:solidFill>
                  <a:srgbClr val="000000"/>
                </a:solidFill>
                <a:effectLst/>
                <a:latin typeface="+mj-lt"/>
                <a:ea typeface="DejaVu Sans Condensed"/>
              </a:rPr>
              <a:t>c) Rối loạn </a:t>
            </a:r>
            <a:r>
              <a:rPr lang="vi-VN" sz="2800" dirty="0">
                <a:solidFill>
                  <a:srgbClr val="00B050"/>
                </a:solidFill>
                <a:effectLst/>
                <a:latin typeface="+mj-lt"/>
                <a:ea typeface="DejaVu Sans Condensed"/>
              </a:rPr>
              <a:t>ý thức</a:t>
            </a:r>
            <a:r>
              <a:rPr lang="vi-VN" sz="2800" dirty="0">
                <a:solidFill>
                  <a:srgbClr val="000000"/>
                </a:solidFill>
                <a:effectLst/>
                <a:latin typeface="+mj-lt"/>
                <a:ea typeface="DejaVu Sans Condensed"/>
              </a:rPr>
              <a:t>: vật vã, hôn mê, co giật, rối loạn cơ tròn.</a:t>
            </a:r>
            <a:endParaRPr lang="en-US" sz="2800" dirty="0">
              <a:solidFill>
                <a:srgbClr val="000000"/>
              </a:solidFill>
              <a:effectLst/>
              <a:latin typeface="+mj-lt"/>
              <a:ea typeface="DejaVu Sans Condensed"/>
            </a:endParaRPr>
          </a:p>
          <a:p>
            <a:pPr>
              <a:spcBef>
                <a:spcPts val="600"/>
              </a:spcBef>
            </a:pPr>
            <a:r>
              <a:rPr lang="vi-VN" sz="2800" dirty="0">
                <a:solidFill>
                  <a:srgbClr val="000000"/>
                </a:solidFill>
                <a:effectLst/>
                <a:latin typeface="+mj-lt"/>
                <a:ea typeface="DejaVu Sans Condensed"/>
              </a:rPr>
              <a:t>d) Tuần hoàn: sốc, mạch nhanh nhỏ, </a:t>
            </a:r>
            <a:r>
              <a:rPr lang="vi-VN" sz="2800" dirty="0">
                <a:solidFill>
                  <a:srgbClr val="00B050"/>
                </a:solidFill>
                <a:effectLst/>
                <a:latin typeface="+mj-lt"/>
                <a:ea typeface="DejaVu Sans Condensed"/>
              </a:rPr>
              <a:t>tụt huyết áp</a:t>
            </a:r>
            <a:r>
              <a:rPr lang="vi-VN" sz="2800" dirty="0">
                <a:solidFill>
                  <a:srgbClr val="000000"/>
                </a:solidFill>
                <a:effectLst/>
                <a:latin typeface="+mj-lt"/>
                <a:ea typeface="DejaVu Sans Condensed"/>
              </a:rPr>
              <a:t>.</a:t>
            </a:r>
            <a:endParaRPr lang="en-US" sz="2800" dirty="0">
              <a:solidFill>
                <a:srgbClr val="000000"/>
              </a:solidFill>
              <a:effectLst/>
              <a:latin typeface="+mj-lt"/>
              <a:ea typeface="DejaVu Sans Condensed"/>
            </a:endParaRPr>
          </a:p>
          <a:p>
            <a:pPr>
              <a:spcBef>
                <a:spcPts val="600"/>
              </a:spcBef>
            </a:pPr>
            <a:r>
              <a:rPr lang="vi-VN" sz="2800" b="1" dirty="0">
                <a:solidFill>
                  <a:srgbClr val="000000"/>
                </a:solidFill>
                <a:effectLst/>
                <a:latin typeface="+mj-lt"/>
                <a:ea typeface="DejaVu Sans Condensed"/>
              </a:rPr>
              <a:t>4. Ngừng tuần hoàn (độ IV)</a:t>
            </a:r>
            <a:r>
              <a:rPr lang="vi-VN" sz="2800" dirty="0">
                <a:solidFill>
                  <a:srgbClr val="000000"/>
                </a:solidFill>
                <a:effectLst/>
                <a:latin typeface="+mj-lt"/>
                <a:ea typeface="DejaVu Sans Condensed"/>
              </a:rPr>
              <a:t>: Biểu hiện ngừng hô hấp, ngừng tuần hoàn./.</a:t>
            </a:r>
            <a:endParaRPr lang="en-US" sz="2800" dirty="0">
              <a:solidFill>
                <a:srgbClr val="000000"/>
              </a:solidFill>
              <a:effectLst/>
              <a:latin typeface="+mj-lt"/>
              <a:ea typeface="DejaVu Sans Condensed"/>
            </a:endParaRPr>
          </a:p>
        </p:txBody>
      </p:sp>
    </p:spTree>
    <p:extLst>
      <p:ext uri="{BB962C8B-B14F-4D97-AF65-F5344CB8AC3E}">
        <p14:creationId xmlns:p14="http://schemas.microsoft.com/office/powerpoint/2010/main" val="3192296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B22CB0C-5C4D-4FA8-966E-B9F16CC97212}"/>
              </a:ext>
            </a:extLst>
          </p:cNvPr>
          <p:cNvSpPr>
            <a:spLocks noGrp="1"/>
          </p:cNvSpPr>
          <p:nvPr>
            <p:ph type="sldNum" sz="quarter" idx="12"/>
          </p:nvPr>
        </p:nvSpPr>
        <p:spPr/>
        <p:txBody>
          <a:bodyPr/>
          <a:lstStyle/>
          <a:p>
            <a:fld id="{08FF37E2-84FC-49F1-8E32-F83BCF3E5694}" type="slidenum">
              <a:rPr lang="en-US" smtClean="0"/>
              <a:pPr/>
              <a:t>15</a:t>
            </a:fld>
            <a:endParaRPr lang="en-US"/>
          </a:p>
        </p:txBody>
      </p:sp>
      <p:sp>
        <p:nvSpPr>
          <p:cNvPr id="5" name="TextBox 4">
            <a:extLst>
              <a:ext uri="{FF2B5EF4-FFF2-40B4-BE49-F238E27FC236}">
                <a16:creationId xmlns:a16="http://schemas.microsoft.com/office/drawing/2014/main" id="{429946F2-8A18-48B1-B420-A7D2E1594262}"/>
              </a:ext>
            </a:extLst>
          </p:cNvPr>
          <p:cNvSpPr txBox="1"/>
          <p:nvPr/>
        </p:nvSpPr>
        <p:spPr>
          <a:xfrm>
            <a:off x="3068516" y="286433"/>
            <a:ext cx="4809392"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XỬ TRÍ PHẢN VỆ</a:t>
            </a:r>
          </a:p>
        </p:txBody>
      </p:sp>
      <p:sp>
        <p:nvSpPr>
          <p:cNvPr id="7" name="TextBox 6">
            <a:extLst>
              <a:ext uri="{FF2B5EF4-FFF2-40B4-BE49-F238E27FC236}">
                <a16:creationId xmlns:a16="http://schemas.microsoft.com/office/drawing/2014/main" id="{65672FE7-4BEB-4AE3-A808-0CD6BBC5E70F}"/>
              </a:ext>
            </a:extLst>
          </p:cNvPr>
          <p:cNvSpPr txBox="1"/>
          <p:nvPr/>
        </p:nvSpPr>
        <p:spPr>
          <a:xfrm>
            <a:off x="184638" y="1414449"/>
            <a:ext cx="8774723" cy="5570756"/>
          </a:xfrm>
          <a:prstGeom prst="rect">
            <a:avLst/>
          </a:prstGeom>
          <a:noFill/>
        </p:spPr>
        <p:txBody>
          <a:bodyPr wrap="square">
            <a:spAutoFit/>
          </a:bodyPr>
          <a:lstStyle/>
          <a:p>
            <a:pPr>
              <a:spcBef>
                <a:spcPts val="600"/>
              </a:spcBef>
            </a:pPr>
            <a:r>
              <a:rPr lang="vi-VN" sz="2800" b="1" dirty="0">
                <a:solidFill>
                  <a:srgbClr val="000000"/>
                </a:solidFill>
                <a:effectLst/>
                <a:latin typeface="+mj-lt"/>
                <a:ea typeface="DejaVu Sans Condensed"/>
              </a:rPr>
              <a:t>I. Nguyên tắc chung</a:t>
            </a:r>
            <a:endParaRPr lang="en-US" sz="2800" dirty="0">
              <a:solidFill>
                <a:srgbClr val="000000"/>
              </a:solidFill>
              <a:effectLst/>
              <a:latin typeface="+mj-lt"/>
              <a:ea typeface="DejaVu Sans Condensed"/>
            </a:endParaRPr>
          </a:p>
          <a:p>
            <a:pPr>
              <a:spcBef>
                <a:spcPts val="600"/>
              </a:spcBef>
            </a:pPr>
            <a:r>
              <a:rPr lang="vi-VN" sz="2800" dirty="0">
                <a:solidFill>
                  <a:srgbClr val="000000"/>
                </a:solidFill>
                <a:effectLst/>
                <a:latin typeface="+mj-lt"/>
                <a:ea typeface="DejaVu Sans Condensed"/>
              </a:rPr>
              <a:t>1. Tất cả trường hợp phản vệ phải được phát hiện sớm, xử trí khẩn cấp, kịp thời ngay tại ch</a:t>
            </a:r>
            <a:r>
              <a:rPr lang="en-US" sz="2800" dirty="0">
                <a:solidFill>
                  <a:srgbClr val="000000"/>
                </a:solidFill>
                <a:effectLst/>
                <a:latin typeface="+mj-lt"/>
                <a:ea typeface="DejaVu Sans Condensed"/>
              </a:rPr>
              <a:t>ỗ</a:t>
            </a:r>
            <a:r>
              <a:rPr lang="vi-VN" sz="2800" dirty="0">
                <a:solidFill>
                  <a:srgbClr val="000000"/>
                </a:solidFill>
                <a:effectLst/>
                <a:latin typeface="+mj-lt"/>
                <a:ea typeface="DejaVu Sans Condensed"/>
              </a:rPr>
              <a:t> và theo dõi </a:t>
            </a:r>
            <a:r>
              <a:rPr lang="vi-VN" sz="2800" dirty="0">
                <a:solidFill>
                  <a:schemeClr val="accent6">
                    <a:lumMod val="75000"/>
                  </a:schemeClr>
                </a:solidFill>
                <a:effectLst/>
                <a:latin typeface="+mj-lt"/>
                <a:ea typeface="DejaVu Sans Condensed"/>
              </a:rPr>
              <a:t>liên tục ít nh</a:t>
            </a:r>
            <a:r>
              <a:rPr lang="en-US" sz="2800" dirty="0">
                <a:solidFill>
                  <a:schemeClr val="accent6">
                    <a:lumMod val="75000"/>
                  </a:schemeClr>
                </a:solidFill>
                <a:effectLst/>
                <a:latin typeface="+mj-lt"/>
                <a:ea typeface="DejaVu Sans Condensed"/>
              </a:rPr>
              <a:t>ấ</a:t>
            </a:r>
            <a:r>
              <a:rPr lang="vi-VN" sz="2800" dirty="0">
                <a:solidFill>
                  <a:schemeClr val="accent6">
                    <a:lumMod val="75000"/>
                  </a:schemeClr>
                </a:solidFill>
                <a:effectLst/>
                <a:latin typeface="+mj-lt"/>
                <a:ea typeface="DejaVu Sans Condensed"/>
              </a:rPr>
              <a:t>t trong vòng 24 giờ.</a:t>
            </a:r>
            <a:endParaRPr lang="en-US" sz="2800" dirty="0">
              <a:solidFill>
                <a:schemeClr val="accent6">
                  <a:lumMod val="75000"/>
                </a:schemeClr>
              </a:solidFill>
              <a:effectLst/>
              <a:latin typeface="+mj-lt"/>
              <a:ea typeface="DejaVu Sans Condensed"/>
            </a:endParaRPr>
          </a:p>
          <a:p>
            <a:pPr>
              <a:spcBef>
                <a:spcPts val="600"/>
              </a:spcBef>
            </a:pPr>
            <a:r>
              <a:rPr lang="vi-VN" sz="2800" dirty="0">
                <a:solidFill>
                  <a:srgbClr val="000000"/>
                </a:solidFill>
                <a:effectLst/>
                <a:latin typeface="+mj-lt"/>
                <a:ea typeface="DejaVu Sans Condensed"/>
              </a:rPr>
              <a:t>2. </a:t>
            </a:r>
            <a:r>
              <a:rPr lang="vi-VN" sz="2800" dirty="0">
                <a:solidFill>
                  <a:schemeClr val="accent6">
                    <a:lumMod val="75000"/>
                  </a:schemeClr>
                </a:solidFill>
                <a:effectLst/>
                <a:latin typeface="+mj-lt"/>
                <a:ea typeface="DejaVu Sans Condensed"/>
              </a:rPr>
              <a:t>Bác sĩ, điều dưỡng, hộ sinh viên, kỹ thuật viên, nhân viên y tế khác </a:t>
            </a:r>
            <a:r>
              <a:rPr lang="vi-VN" sz="2800" dirty="0">
                <a:solidFill>
                  <a:srgbClr val="000000"/>
                </a:solidFill>
                <a:effectLst/>
                <a:latin typeface="+mj-lt"/>
                <a:ea typeface="DejaVu Sans Condensed"/>
              </a:rPr>
              <a:t>phải xử trí ban đầu cấp cứu phản vệ.</a:t>
            </a:r>
            <a:endParaRPr lang="en-US" sz="2800" dirty="0">
              <a:solidFill>
                <a:srgbClr val="000000"/>
              </a:solidFill>
              <a:effectLst/>
              <a:latin typeface="+mj-lt"/>
              <a:ea typeface="DejaVu Sans Condensed"/>
            </a:endParaRPr>
          </a:p>
          <a:p>
            <a:pPr>
              <a:spcBef>
                <a:spcPts val="600"/>
              </a:spcBef>
            </a:pPr>
            <a:r>
              <a:rPr lang="vi-VN" sz="2800" dirty="0">
                <a:solidFill>
                  <a:srgbClr val="000000"/>
                </a:solidFill>
                <a:effectLst/>
                <a:latin typeface="+mj-lt"/>
                <a:ea typeface="DejaVu Sans Condensed"/>
              </a:rPr>
              <a:t>3. </a:t>
            </a:r>
            <a:r>
              <a:rPr lang="vi-VN" sz="2800" b="1" dirty="0">
                <a:solidFill>
                  <a:srgbClr val="00B050"/>
                </a:solidFill>
                <a:effectLst/>
                <a:latin typeface="+mj-lt"/>
                <a:ea typeface="DejaVu Sans Condensed"/>
              </a:rPr>
              <a:t>Adrenalin là thuốc thiết yếu, quan trọng hàng đầu cứu sống người bệnh bị phản vệ,</a:t>
            </a:r>
            <a:r>
              <a:rPr lang="vi-VN" sz="2800" dirty="0">
                <a:solidFill>
                  <a:srgbClr val="00B050"/>
                </a:solidFill>
                <a:effectLst/>
                <a:latin typeface="+mj-lt"/>
                <a:ea typeface="DejaVu Sans Condensed"/>
              </a:rPr>
              <a:t> </a:t>
            </a:r>
            <a:r>
              <a:rPr lang="vi-VN" sz="2800" dirty="0">
                <a:solidFill>
                  <a:srgbClr val="000000"/>
                </a:solidFill>
                <a:effectLst/>
                <a:latin typeface="+mj-lt"/>
                <a:ea typeface="DejaVu Sans Condensed"/>
              </a:rPr>
              <a:t>phải được tiêm b</a:t>
            </a:r>
            <a:r>
              <a:rPr lang="en-US" sz="2800" dirty="0">
                <a:solidFill>
                  <a:srgbClr val="000000"/>
                </a:solidFill>
                <a:effectLst/>
                <a:latin typeface="+mj-lt"/>
                <a:ea typeface="DejaVu Sans Condensed"/>
              </a:rPr>
              <a:t>ắ</a:t>
            </a:r>
            <a:r>
              <a:rPr lang="vi-VN" sz="2800" dirty="0">
                <a:solidFill>
                  <a:srgbClr val="000000"/>
                </a:solidFill>
                <a:effectLst/>
                <a:latin typeface="+mj-lt"/>
                <a:ea typeface="DejaVu Sans Condensed"/>
              </a:rPr>
              <a:t>p ngay khi chẩn đoán phản vệ </a:t>
            </a:r>
            <a:r>
              <a:rPr lang="vi-VN" sz="2800" dirty="0">
                <a:solidFill>
                  <a:srgbClr val="00B050"/>
                </a:solidFill>
                <a:effectLst/>
                <a:latin typeface="+mj-lt"/>
                <a:ea typeface="DejaVu Sans Condensed"/>
              </a:rPr>
              <a:t>từ độ II </a:t>
            </a:r>
            <a:r>
              <a:rPr lang="vi-VN" sz="2800" dirty="0">
                <a:solidFill>
                  <a:srgbClr val="000000"/>
                </a:solidFill>
                <a:effectLst/>
                <a:latin typeface="+mj-lt"/>
                <a:ea typeface="DejaVu Sans Condensed"/>
              </a:rPr>
              <a:t>trở lên.</a:t>
            </a:r>
            <a:endParaRPr lang="en-US" sz="2800" dirty="0">
              <a:solidFill>
                <a:srgbClr val="000000"/>
              </a:solidFill>
              <a:effectLst/>
              <a:latin typeface="+mj-lt"/>
              <a:ea typeface="DejaVu Sans Condensed"/>
            </a:endParaRPr>
          </a:p>
          <a:p>
            <a:pPr>
              <a:spcBef>
                <a:spcPts val="600"/>
              </a:spcBef>
            </a:pPr>
            <a:r>
              <a:rPr lang="vi-VN" sz="2800" dirty="0">
                <a:solidFill>
                  <a:srgbClr val="000000"/>
                </a:solidFill>
                <a:latin typeface="+mj-lt"/>
              </a:rPr>
              <a:t>4. Ngoài hướng dẫn này, đối với một số trường hợp đặc biệt còn phải xử trí theo hướng dẫn tại Phụ lục IV ban hành kèm theo Thông tư này.</a:t>
            </a:r>
            <a:endParaRPr lang="en-US" sz="2800" dirty="0">
              <a:solidFill>
                <a:srgbClr val="000000"/>
              </a:solidFill>
              <a:latin typeface="+mj-lt"/>
            </a:endParaRPr>
          </a:p>
        </p:txBody>
      </p:sp>
    </p:spTree>
    <p:extLst>
      <p:ext uri="{BB962C8B-B14F-4D97-AF65-F5344CB8AC3E}">
        <p14:creationId xmlns:p14="http://schemas.microsoft.com/office/powerpoint/2010/main" val="1992758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ED8049-666C-4C67-B549-672EFFA8FC6C}"/>
              </a:ext>
            </a:extLst>
          </p:cNvPr>
          <p:cNvSpPr>
            <a:spLocks noGrp="1"/>
          </p:cNvSpPr>
          <p:nvPr>
            <p:ph type="sldNum" sz="quarter" idx="12"/>
          </p:nvPr>
        </p:nvSpPr>
        <p:spPr/>
        <p:txBody>
          <a:bodyPr/>
          <a:lstStyle/>
          <a:p>
            <a:fld id="{08FF37E2-84FC-49F1-8E32-F83BCF3E5694}" type="slidenum">
              <a:rPr lang="en-US" smtClean="0"/>
              <a:pPr/>
              <a:t>16</a:t>
            </a:fld>
            <a:endParaRPr lang="en-US"/>
          </a:p>
        </p:txBody>
      </p:sp>
      <p:sp>
        <p:nvSpPr>
          <p:cNvPr id="6" name="TextBox 5">
            <a:extLst>
              <a:ext uri="{FF2B5EF4-FFF2-40B4-BE49-F238E27FC236}">
                <a16:creationId xmlns:a16="http://schemas.microsoft.com/office/drawing/2014/main" id="{BE849EDD-7843-42D1-BE5E-A2D49C521DB1}"/>
              </a:ext>
            </a:extLst>
          </p:cNvPr>
          <p:cNvSpPr txBox="1"/>
          <p:nvPr/>
        </p:nvSpPr>
        <p:spPr>
          <a:xfrm>
            <a:off x="272562" y="1378031"/>
            <a:ext cx="8598876" cy="2831544"/>
          </a:xfrm>
          <a:prstGeom prst="rect">
            <a:avLst/>
          </a:prstGeom>
          <a:noFill/>
        </p:spPr>
        <p:txBody>
          <a:bodyPr wrap="square">
            <a:spAutoFit/>
          </a:bodyPr>
          <a:lstStyle/>
          <a:p>
            <a:pPr>
              <a:spcBef>
                <a:spcPts val="600"/>
              </a:spcBef>
            </a:pPr>
            <a:r>
              <a:rPr lang="vi-VN" sz="2800" b="1" dirty="0">
                <a:solidFill>
                  <a:srgbClr val="00B0F0"/>
                </a:solidFill>
                <a:effectLst/>
                <a:latin typeface="+mj-lt"/>
                <a:ea typeface="DejaVu Sans Condensed"/>
              </a:rPr>
              <a:t>Xử trí phản vệ nhẹ (độ I): </a:t>
            </a:r>
            <a:r>
              <a:rPr lang="vi-VN" sz="2800" dirty="0">
                <a:solidFill>
                  <a:srgbClr val="000000"/>
                </a:solidFill>
                <a:effectLst/>
                <a:latin typeface="+mj-lt"/>
                <a:ea typeface="DejaVu Sans Condensed"/>
              </a:rPr>
              <a:t>dị ứng nhưng có thể chuyển thành nặng hoặc nguy kịch</a:t>
            </a:r>
            <a:endParaRPr lang="en-US" sz="2800" dirty="0">
              <a:solidFill>
                <a:srgbClr val="000000"/>
              </a:solidFill>
              <a:effectLst/>
              <a:latin typeface="+mj-lt"/>
              <a:ea typeface="DejaVu Sans Condensed"/>
            </a:endParaRPr>
          </a:p>
          <a:p>
            <a:pPr>
              <a:spcBef>
                <a:spcPts val="600"/>
              </a:spcBef>
            </a:pPr>
            <a:r>
              <a:rPr lang="vi-VN" sz="2800" dirty="0">
                <a:solidFill>
                  <a:srgbClr val="000000"/>
                </a:solidFill>
                <a:effectLst/>
                <a:latin typeface="+mj-lt"/>
                <a:ea typeface="DejaVu Sans Condensed"/>
              </a:rPr>
              <a:t>1. Sử dụng thuốc </a:t>
            </a:r>
            <a:r>
              <a:rPr lang="vi-VN" sz="2800" b="1" dirty="0">
                <a:solidFill>
                  <a:srgbClr val="000000"/>
                </a:solidFill>
                <a:effectLst/>
                <a:latin typeface="+mj-lt"/>
                <a:ea typeface="DejaVu Sans Condensed"/>
              </a:rPr>
              <a:t>methylprednisolon </a:t>
            </a:r>
            <a:r>
              <a:rPr lang="vi-VN" sz="2800" dirty="0">
                <a:solidFill>
                  <a:srgbClr val="000000"/>
                </a:solidFill>
                <a:effectLst/>
                <a:latin typeface="+mj-lt"/>
                <a:ea typeface="DejaVu Sans Condensed"/>
              </a:rPr>
              <a:t>hoặc </a:t>
            </a:r>
            <a:r>
              <a:rPr lang="vi-VN" sz="2800" b="1" dirty="0">
                <a:solidFill>
                  <a:srgbClr val="000000"/>
                </a:solidFill>
                <a:effectLst/>
                <a:latin typeface="+mj-lt"/>
                <a:ea typeface="DejaVu Sans Condensed"/>
              </a:rPr>
              <a:t>diphenhydramin uống hoặc tiêm </a:t>
            </a:r>
            <a:r>
              <a:rPr lang="vi-VN" sz="2800" dirty="0">
                <a:solidFill>
                  <a:srgbClr val="000000"/>
                </a:solidFill>
                <a:effectLst/>
                <a:latin typeface="+mj-lt"/>
                <a:ea typeface="DejaVu Sans Condensed"/>
              </a:rPr>
              <a:t>tùy tình trạng người bệnh.</a:t>
            </a:r>
            <a:endParaRPr lang="en-US" sz="2800" dirty="0">
              <a:solidFill>
                <a:srgbClr val="000000"/>
              </a:solidFill>
              <a:effectLst/>
              <a:latin typeface="+mj-lt"/>
              <a:ea typeface="DejaVu Sans Condensed"/>
            </a:endParaRPr>
          </a:p>
          <a:p>
            <a:pPr>
              <a:spcBef>
                <a:spcPts val="600"/>
              </a:spcBef>
            </a:pPr>
            <a:r>
              <a:rPr lang="vi-VN" sz="2800" dirty="0">
                <a:solidFill>
                  <a:srgbClr val="000000"/>
                </a:solidFill>
                <a:effectLst/>
                <a:latin typeface="+mj-lt"/>
                <a:ea typeface="DejaVu Sans Condensed"/>
              </a:rPr>
              <a:t>2. Tiếp tục theo dõi ít nhất 24 giờ để xử trí kịp thời.</a:t>
            </a:r>
            <a:endParaRPr lang="en-US" sz="2800" dirty="0">
              <a:solidFill>
                <a:srgbClr val="000000"/>
              </a:solidFill>
              <a:effectLst/>
              <a:latin typeface="+mj-lt"/>
              <a:ea typeface="DejaVu Sans Condensed"/>
            </a:endParaRPr>
          </a:p>
        </p:txBody>
      </p:sp>
      <p:sp>
        <p:nvSpPr>
          <p:cNvPr id="8" name="TextBox 7">
            <a:extLst>
              <a:ext uri="{FF2B5EF4-FFF2-40B4-BE49-F238E27FC236}">
                <a16:creationId xmlns:a16="http://schemas.microsoft.com/office/drawing/2014/main" id="{F4F490D1-3B3B-436B-8336-D34E086AB325}"/>
              </a:ext>
            </a:extLst>
          </p:cNvPr>
          <p:cNvSpPr txBox="1"/>
          <p:nvPr/>
        </p:nvSpPr>
        <p:spPr>
          <a:xfrm>
            <a:off x="171449" y="4277093"/>
            <a:ext cx="8699989" cy="1769715"/>
          </a:xfrm>
          <a:prstGeom prst="rect">
            <a:avLst/>
          </a:prstGeom>
          <a:noFill/>
        </p:spPr>
        <p:txBody>
          <a:bodyPr wrap="square">
            <a:spAutoFit/>
          </a:bodyPr>
          <a:lstStyle/>
          <a:p>
            <a:pPr>
              <a:spcBef>
                <a:spcPts val="600"/>
              </a:spcBef>
            </a:pPr>
            <a:r>
              <a:rPr lang="en-US" sz="2600" i="1" dirty="0">
                <a:solidFill>
                  <a:schemeClr val="bg1"/>
                </a:solidFill>
                <a:effectLst/>
                <a:latin typeface="+mj-lt"/>
                <a:ea typeface="DejaVu Sans Condensed"/>
              </a:rPr>
              <a:t>- </a:t>
            </a:r>
            <a:r>
              <a:rPr lang="vi-VN" sz="2600" i="1" dirty="0">
                <a:solidFill>
                  <a:schemeClr val="accent6">
                    <a:lumMod val="75000"/>
                  </a:schemeClr>
                </a:solidFill>
                <a:effectLst/>
                <a:latin typeface="+mj-lt"/>
                <a:ea typeface="DejaVu Sans Condensed"/>
              </a:rPr>
              <a:t>Methylprednisolon </a:t>
            </a:r>
            <a:r>
              <a:rPr lang="en-US" sz="2600" i="1" dirty="0">
                <a:solidFill>
                  <a:schemeClr val="accent6">
                    <a:lumMod val="75000"/>
                  </a:schemeClr>
                </a:solidFill>
                <a:effectLst/>
                <a:latin typeface="Times New Roman" panose="02020603050405020304" pitchFamily="18" charset="0"/>
                <a:ea typeface="DejaVu Sans Condensed"/>
                <a:cs typeface="Times New Roman" panose="02020603050405020304" pitchFamily="18" charset="0"/>
              </a:rPr>
              <a:t>1</a:t>
            </a:r>
            <a:r>
              <a:rPr lang="vi-VN" sz="2600" i="1" dirty="0">
                <a:solidFill>
                  <a:schemeClr val="accent6">
                    <a:lumMod val="75000"/>
                  </a:schemeClr>
                </a:solidFill>
                <a:effectLst/>
                <a:latin typeface="Times New Roman" panose="02020603050405020304" pitchFamily="18" charset="0"/>
                <a:ea typeface="DejaVu Sans Condensed"/>
                <a:cs typeface="Times New Roman" panose="02020603050405020304" pitchFamily="18" charset="0"/>
              </a:rPr>
              <a:t>-2mg/</a:t>
            </a:r>
            <a:r>
              <a:rPr lang="vi-VN" sz="2600" i="1" dirty="0">
                <a:solidFill>
                  <a:schemeClr val="accent6">
                    <a:lumMod val="75000"/>
                  </a:schemeClr>
                </a:solidFill>
                <a:effectLst/>
                <a:latin typeface="+mj-lt"/>
                <a:ea typeface="DejaVu Sans Condensed"/>
              </a:rPr>
              <a:t>kg ở người lớn, tối đa 50mg ở trẻ em </a:t>
            </a:r>
            <a:r>
              <a:rPr lang="vi-VN" sz="2600" i="1" dirty="0">
                <a:solidFill>
                  <a:schemeClr val="bg1"/>
                </a:solidFill>
                <a:effectLst/>
                <a:latin typeface="+mj-lt"/>
                <a:ea typeface="DejaVu Sans Condensed"/>
              </a:rPr>
              <a:t>tiêm tĩnh mạch (có thể tiêm bắp ở tuyến cơ sở).</a:t>
            </a:r>
            <a:endParaRPr lang="en-US" sz="2600" i="1" dirty="0">
              <a:solidFill>
                <a:schemeClr val="bg1"/>
              </a:solidFill>
              <a:effectLst/>
              <a:latin typeface="+mj-lt"/>
              <a:ea typeface="DejaVu Sans Condensed"/>
            </a:endParaRPr>
          </a:p>
          <a:p>
            <a:pPr>
              <a:spcBef>
                <a:spcPts val="600"/>
              </a:spcBef>
            </a:pPr>
            <a:r>
              <a:rPr lang="vi-VN" sz="2600" i="1" dirty="0">
                <a:solidFill>
                  <a:schemeClr val="bg1"/>
                </a:solidFill>
                <a:effectLst/>
                <a:latin typeface="+mj-lt"/>
                <a:ea typeface="DejaVu Sans Condensed"/>
              </a:rPr>
              <a:t>- </a:t>
            </a:r>
            <a:r>
              <a:rPr lang="en-US" sz="2600" i="1" dirty="0">
                <a:solidFill>
                  <a:srgbClr val="C00000"/>
                </a:solidFill>
                <a:latin typeface="+mj-lt"/>
                <a:ea typeface="DejaVu Sans Condensed"/>
              </a:rPr>
              <a:t>D</a:t>
            </a:r>
            <a:r>
              <a:rPr lang="vi-VN" sz="2600" i="1" dirty="0">
                <a:solidFill>
                  <a:srgbClr val="C00000"/>
                </a:solidFill>
                <a:effectLst/>
                <a:latin typeface="+mj-lt"/>
                <a:ea typeface="DejaVu Sans Condensed"/>
              </a:rPr>
              <a:t>iphenhydramin tiêm bắp hoặc tĩnh mạch: người lớn 25-50mg và trẻ em 10-25mg.</a:t>
            </a:r>
            <a:endParaRPr lang="en-US" sz="2600" i="1" dirty="0">
              <a:solidFill>
                <a:srgbClr val="C00000"/>
              </a:solidFill>
              <a:effectLst/>
              <a:latin typeface="+mj-lt"/>
              <a:ea typeface="DejaVu Sans Condensed"/>
            </a:endParaRPr>
          </a:p>
        </p:txBody>
      </p:sp>
    </p:spTree>
    <p:extLst>
      <p:ext uri="{BB962C8B-B14F-4D97-AF65-F5344CB8AC3E}">
        <p14:creationId xmlns:p14="http://schemas.microsoft.com/office/powerpoint/2010/main" val="1175757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288C3A-9B3D-424C-8185-B5B620B1034D}"/>
              </a:ext>
            </a:extLst>
          </p:cNvPr>
          <p:cNvSpPr>
            <a:spLocks noGrp="1"/>
          </p:cNvSpPr>
          <p:nvPr>
            <p:ph type="sldNum" sz="quarter" idx="12"/>
          </p:nvPr>
        </p:nvSpPr>
        <p:spPr/>
        <p:txBody>
          <a:bodyPr/>
          <a:lstStyle/>
          <a:p>
            <a:fld id="{08FF37E2-84FC-49F1-8E32-F83BCF3E5694}" type="slidenum">
              <a:rPr lang="en-US" smtClean="0"/>
              <a:pPr/>
              <a:t>17</a:t>
            </a:fld>
            <a:endParaRPr lang="en-US"/>
          </a:p>
        </p:txBody>
      </p:sp>
      <p:sp>
        <p:nvSpPr>
          <p:cNvPr id="6" name="TextBox 5">
            <a:extLst>
              <a:ext uri="{FF2B5EF4-FFF2-40B4-BE49-F238E27FC236}">
                <a16:creationId xmlns:a16="http://schemas.microsoft.com/office/drawing/2014/main" id="{1E2FF3F3-998A-4A27-9A1C-B4C39348D89C}"/>
              </a:ext>
            </a:extLst>
          </p:cNvPr>
          <p:cNvSpPr txBox="1"/>
          <p:nvPr/>
        </p:nvSpPr>
        <p:spPr>
          <a:xfrm>
            <a:off x="189035" y="1539420"/>
            <a:ext cx="8765930" cy="4278094"/>
          </a:xfrm>
          <a:prstGeom prst="rect">
            <a:avLst/>
          </a:prstGeom>
          <a:noFill/>
        </p:spPr>
        <p:txBody>
          <a:bodyPr wrap="square">
            <a:spAutoFit/>
          </a:bodyPr>
          <a:lstStyle/>
          <a:p>
            <a:pPr>
              <a:spcBef>
                <a:spcPts val="600"/>
              </a:spcBef>
            </a:pPr>
            <a:r>
              <a:rPr lang="vi-VN" sz="2800" dirty="0">
                <a:solidFill>
                  <a:schemeClr val="bg1"/>
                </a:solidFill>
                <a:effectLst/>
                <a:latin typeface="+mj-lt"/>
                <a:ea typeface="DejaVu Sans Condensed"/>
              </a:rPr>
              <a:t>Phản vệ độ II có thể nhanh chóng chuyển sang độ III, độ IV. </a:t>
            </a:r>
            <a:r>
              <a:rPr lang="vi-VN" sz="2800" dirty="0">
                <a:solidFill>
                  <a:srgbClr val="000000"/>
                </a:solidFill>
                <a:effectLst/>
                <a:latin typeface="+mj-lt"/>
                <a:ea typeface="DejaVu Sans Condensed"/>
              </a:rPr>
              <a:t>Vì vậy, </a:t>
            </a:r>
            <a:r>
              <a:rPr lang="vi-VN" sz="2800" dirty="0">
                <a:solidFill>
                  <a:srgbClr val="FF0000"/>
                </a:solidFill>
                <a:effectLst/>
                <a:latin typeface="+mj-lt"/>
                <a:ea typeface="DejaVu Sans Condensed"/>
              </a:rPr>
              <a:t>phải khẩn trương, xử trí đồng thời theo diễn biến bệnh:</a:t>
            </a:r>
            <a:endParaRPr lang="en-US" sz="2800" dirty="0">
              <a:solidFill>
                <a:srgbClr val="FF0000"/>
              </a:solidFill>
              <a:effectLst/>
              <a:latin typeface="+mj-lt"/>
              <a:ea typeface="DejaVu Sans Condensed"/>
            </a:endParaRPr>
          </a:p>
          <a:p>
            <a:pPr>
              <a:spcBef>
                <a:spcPts val="600"/>
              </a:spcBef>
            </a:pPr>
            <a:r>
              <a:rPr lang="vi-VN" sz="2800" dirty="0">
                <a:solidFill>
                  <a:srgbClr val="000000"/>
                </a:solidFill>
                <a:effectLst/>
                <a:latin typeface="+mj-lt"/>
                <a:ea typeface="DejaVu Sans Condensed"/>
              </a:rPr>
              <a:t>1. </a:t>
            </a:r>
            <a:r>
              <a:rPr lang="vi-VN" sz="2800" dirty="0">
                <a:solidFill>
                  <a:srgbClr val="FF0000"/>
                </a:solidFill>
                <a:effectLst/>
                <a:latin typeface="+mj-lt"/>
                <a:ea typeface="DejaVu Sans Condensed"/>
              </a:rPr>
              <a:t>Ngừng ngay </a:t>
            </a:r>
            <a:r>
              <a:rPr lang="vi-VN" sz="2800" dirty="0">
                <a:solidFill>
                  <a:srgbClr val="000000"/>
                </a:solidFill>
                <a:effectLst/>
                <a:latin typeface="+mj-lt"/>
                <a:ea typeface="DejaVu Sans Condensed"/>
              </a:rPr>
              <a:t>tiếp xúc với thuốc hoặc dị nguyên (nếu có).</a:t>
            </a:r>
            <a:endParaRPr lang="en-US" sz="2800" dirty="0">
              <a:solidFill>
                <a:srgbClr val="000000"/>
              </a:solidFill>
              <a:effectLst/>
              <a:latin typeface="+mj-lt"/>
              <a:ea typeface="DejaVu Sans Condensed"/>
            </a:endParaRPr>
          </a:p>
          <a:p>
            <a:pPr>
              <a:spcBef>
                <a:spcPts val="600"/>
              </a:spcBef>
            </a:pPr>
            <a:r>
              <a:rPr lang="vi-VN" sz="2800" dirty="0">
                <a:solidFill>
                  <a:srgbClr val="000000"/>
                </a:solidFill>
                <a:effectLst/>
                <a:latin typeface="+mj-lt"/>
                <a:ea typeface="DejaVu Sans Condensed"/>
              </a:rPr>
              <a:t>2. </a:t>
            </a:r>
            <a:r>
              <a:rPr lang="vi-VN" sz="2800" dirty="0">
                <a:solidFill>
                  <a:srgbClr val="0000CC"/>
                </a:solidFill>
                <a:effectLst/>
                <a:latin typeface="+mj-lt"/>
                <a:ea typeface="DejaVu Sans Condensed"/>
              </a:rPr>
              <a:t>Tiêm </a:t>
            </a:r>
            <a:r>
              <a:rPr lang="vi-VN" sz="2800" dirty="0">
                <a:solidFill>
                  <a:srgbClr val="000000"/>
                </a:solidFill>
                <a:effectLst/>
                <a:latin typeface="+mj-lt"/>
                <a:ea typeface="DejaVu Sans Condensed"/>
              </a:rPr>
              <a:t>hoặc </a:t>
            </a:r>
            <a:r>
              <a:rPr lang="vi-VN" sz="2800" dirty="0">
                <a:solidFill>
                  <a:srgbClr val="0000CC"/>
                </a:solidFill>
                <a:effectLst/>
                <a:latin typeface="+mj-lt"/>
                <a:ea typeface="DejaVu Sans Condensed"/>
              </a:rPr>
              <a:t>truyền</a:t>
            </a:r>
            <a:r>
              <a:rPr lang="vi-VN" sz="2800" dirty="0">
                <a:solidFill>
                  <a:srgbClr val="000000"/>
                </a:solidFill>
                <a:effectLst/>
                <a:latin typeface="+mj-lt"/>
                <a:ea typeface="DejaVu Sans Condensed"/>
              </a:rPr>
              <a:t> adrenalin (theo mục IV dưới đây).</a:t>
            </a:r>
            <a:endParaRPr lang="en-US" sz="2800" dirty="0">
              <a:solidFill>
                <a:srgbClr val="000000"/>
              </a:solidFill>
              <a:effectLst/>
              <a:latin typeface="+mj-lt"/>
              <a:ea typeface="DejaVu Sans Condensed"/>
            </a:endParaRPr>
          </a:p>
          <a:p>
            <a:pPr>
              <a:spcBef>
                <a:spcPts val="600"/>
              </a:spcBef>
            </a:pPr>
            <a:r>
              <a:rPr lang="vi-VN" sz="2800" dirty="0">
                <a:solidFill>
                  <a:srgbClr val="000000"/>
                </a:solidFill>
                <a:effectLst/>
                <a:latin typeface="+mj-lt"/>
                <a:ea typeface="DejaVu Sans Condensed"/>
              </a:rPr>
              <a:t>3. Cho người bệnh </a:t>
            </a:r>
            <a:r>
              <a:rPr lang="vi-VN" sz="2800" dirty="0">
                <a:solidFill>
                  <a:srgbClr val="00B050"/>
                </a:solidFill>
                <a:effectLst/>
                <a:latin typeface="+mj-lt"/>
                <a:ea typeface="DejaVu Sans Condensed"/>
              </a:rPr>
              <a:t>nằm tại chỗ, đầu thấp, nghiêng trái nếu có nôn.</a:t>
            </a:r>
            <a:endParaRPr lang="en-US" sz="2800" dirty="0">
              <a:solidFill>
                <a:srgbClr val="00B050"/>
              </a:solidFill>
              <a:effectLst/>
              <a:latin typeface="+mj-lt"/>
              <a:ea typeface="DejaVu Sans Condensed"/>
            </a:endParaRPr>
          </a:p>
          <a:p>
            <a:pPr>
              <a:spcBef>
                <a:spcPts val="600"/>
              </a:spcBef>
            </a:pPr>
            <a:r>
              <a:rPr lang="vi-VN" sz="2800" dirty="0">
                <a:solidFill>
                  <a:srgbClr val="000000"/>
                </a:solidFill>
                <a:effectLst/>
                <a:latin typeface="+mj-lt"/>
                <a:ea typeface="DejaVu Sans Condensed"/>
              </a:rPr>
              <a:t>4. Th</a:t>
            </a:r>
            <a:r>
              <a:rPr lang="en-US" sz="2800" dirty="0">
                <a:solidFill>
                  <a:srgbClr val="000000"/>
                </a:solidFill>
                <a:effectLst/>
                <a:latin typeface="+mj-lt"/>
                <a:ea typeface="DejaVu Sans Condensed"/>
              </a:rPr>
              <a:t>ở</a:t>
            </a:r>
            <a:r>
              <a:rPr lang="vi-VN" sz="2800" dirty="0">
                <a:solidFill>
                  <a:srgbClr val="000000"/>
                </a:solidFill>
                <a:effectLst/>
                <a:latin typeface="+mj-lt"/>
                <a:ea typeface="DejaVu Sans Condensed"/>
              </a:rPr>
              <a:t> </a:t>
            </a:r>
            <a:r>
              <a:rPr lang="en-US" sz="2800" dirty="0">
                <a:solidFill>
                  <a:srgbClr val="000000"/>
                </a:solidFill>
                <a:latin typeface="+mj-lt"/>
                <a:ea typeface="DejaVu Sans Condensed"/>
              </a:rPr>
              <a:t>o</a:t>
            </a:r>
            <a:r>
              <a:rPr lang="vi-VN" sz="2800" dirty="0">
                <a:solidFill>
                  <a:srgbClr val="000000"/>
                </a:solidFill>
                <a:effectLst/>
                <a:latin typeface="+mj-lt"/>
                <a:ea typeface="DejaVu Sans Condensed"/>
              </a:rPr>
              <a:t>xy: người lớn </a:t>
            </a:r>
            <a:r>
              <a:rPr lang="vi-VN" sz="2800" dirty="0">
                <a:solidFill>
                  <a:schemeClr val="accent1"/>
                </a:solidFill>
                <a:effectLst/>
                <a:latin typeface="+mj-lt"/>
                <a:ea typeface="DejaVu Sans Condensed"/>
              </a:rPr>
              <a:t>6-10</a:t>
            </a:r>
            <a:r>
              <a:rPr lang="en-US" sz="2800" dirty="0">
                <a:solidFill>
                  <a:schemeClr val="accent1"/>
                </a:solidFill>
                <a:effectLst/>
                <a:latin typeface="+mj-lt"/>
                <a:ea typeface="DejaVu Sans Condensed"/>
              </a:rPr>
              <a:t> l</a:t>
            </a:r>
            <a:r>
              <a:rPr lang="vi-VN" sz="2800" dirty="0">
                <a:solidFill>
                  <a:schemeClr val="accent1"/>
                </a:solidFill>
                <a:effectLst/>
                <a:latin typeface="+mj-lt"/>
                <a:ea typeface="DejaVu Sans Condensed"/>
              </a:rPr>
              <a:t>/phút</a:t>
            </a:r>
            <a:r>
              <a:rPr lang="vi-VN" sz="2800" dirty="0">
                <a:solidFill>
                  <a:srgbClr val="000000"/>
                </a:solidFill>
                <a:effectLst/>
                <a:latin typeface="+mj-lt"/>
                <a:ea typeface="DejaVu Sans Condensed"/>
              </a:rPr>
              <a:t>, trẻ em </a:t>
            </a:r>
            <a:r>
              <a:rPr lang="vi-VN" sz="2800" dirty="0">
                <a:solidFill>
                  <a:schemeClr val="accent1"/>
                </a:solidFill>
                <a:effectLst/>
                <a:latin typeface="+mj-lt"/>
                <a:ea typeface="DejaVu Sans Condensed"/>
              </a:rPr>
              <a:t>2-4</a:t>
            </a:r>
            <a:r>
              <a:rPr lang="en-US" sz="2800" dirty="0">
                <a:solidFill>
                  <a:schemeClr val="accent1"/>
                </a:solidFill>
                <a:effectLst/>
                <a:latin typeface="+mj-lt"/>
                <a:ea typeface="DejaVu Sans Condensed"/>
              </a:rPr>
              <a:t> l</a:t>
            </a:r>
            <a:r>
              <a:rPr lang="vi-VN" sz="2800" dirty="0">
                <a:solidFill>
                  <a:schemeClr val="accent1"/>
                </a:solidFill>
                <a:effectLst/>
                <a:latin typeface="+mj-lt"/>
                <a:ea typeface="DejaVu Sans Condensed"/>
              </a:rPr>
              <a:t>/phút </a:t>
            </a:r>
            <a:r>
              <a:rPr lang="vi-VN" sz="2800" dirty="0">
                <a:solidFill>
                  <a:srgbClr val="000000"/>
                </a:solidFill>
                <a:effectLst/>
                <a:latin typeface="+mj-lt"/>
                <a:ea typeface="DejaVu Sans Condensed"/>
              </a:rPr>
              <a:t>qua mặt nạ h</a:t>
            </a:r>
            <a:r>
              <a:rPr lang="en-US" sz="2800" dirty="0">
                <a:solidFill>
                  <a:srgbClr val="000000"/>
                </a:solidFill>
                <a:effectLst/>
                <a:latin typeface="+mj-lt"/>
                <a:ea typeface="DejaVu Sans Condensed"/>
              </a:rPr>
              <a:t>ở</a:t>
            </a:r>
            <a:r>
              <a:rPr lang="vi-VN" sz="2800" dirty="0">
                <a:solidFill>
                  <a:srgbClr val="000000"/>
                </a:solidFill>
                <a:effectLst/>
                <a:latin typeface="+mj-lt"/>
                <a:ea typeface="DejaVu Sans Condensed"/>
              </a:rPr>
              <a:t>.</a:t>
            </a:r>
            <a:endParaRPr lang="en-US" sz="2800" dirty="0">
              <a:solidFill>
                <a:srgbClr val="000000"/>
              </a:solidFill>
              <a:effectLst/>
              <a:latin typeface="+mj-lt"/>
              <a:ea typeface="DejaVu Sans Condensed"/>
            </a:endParaRPr>
          </a:p>
        </p:txBody>
      </p:sp>
    </p:spTree>
    <p:extLst>
      <p:ext uri="{BB962C8B-B14F-4D97-AF65-F5344CB8AC3E}">
        <p14:creationId xmlns:p14="http://schemas.microsoft.com/office/powerpoint/2010/main" val="1845879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FE16E9B-43E2-42F9-A226-09BA65B754F1}"/>
              </a:ext>
            </a:extLst>
          </p:cNvPr>
          <p:cNvSpPr>
            <a:spLocks noGrp="1"/>
          </p:cNvSpPr>
          <p:nvPr>
            <p:ph type="sldNum" sz="quarter" idx="12"/>
          </p:nvPr>
        </p:nvSpPr>
        <p:spPr/>
        <p:txBody>
          <a:bodyPr/>
          <a:lstStyle/>
          <a:p>
            <a:fld id="{08FF37E2-84FC-49F1-8E32-F83BCF3E5694}" type="slidenum">
              <a:rPr lang="en-US" smtClean="0"/>
              <a:pPr/>
              <a:t>18</a:t>
            </a:fld>
            <a:endParaRPr lang="en-US"/>
          </a:p>
        </p:txBody>
      </p:sp>
      <p:sp>
        <p:nvSpPr>
          <p:cNvPr id="6" name="TextBox 5">
            <a:extLst>
              <a:ext uri="{FF2B5EF4-FFF2-40B4-BE49-F238E27FC236}">
                <a16:creationId xmlns:a16="http://schemas.microsoft.com/office/drawing/2014/main" id="{3560C6E8-AC4B-4677-9190-2DEDD6BFE6E0}"/>
              </a:ext>
            </a:extLst>
          </p:cNvPr>
          <p:cNvSpPr txBox="1"/>
          <p:nvPr/>
        </p:nvSpPr>
        <p:spPr>
          <a:xfrm>
            <a:off x="87924" y="1314070"/>
            <a:ext cx="9205546" cy="5601533"/>
          </a:xfrm>
          <a:prstGeom prst="rect">
            <a:avLst/>
          </a:prstGeom>
          <a:noFill/>
        </p:spPr>
        <p:txBody>
          <a:bodyPr wrap="square">
            <a:spAutoFit/>
          </a:bodyPr>
          <a:lstStyle/>
          <a:p>
            <a:pPr>
              <a:spcBef>
                <a:spcPts val="600"/>
              </a:spcBef>
            </a:pPr>
            <a:r>
              <a:rPr lang="vi-VN" sz="2600" dirty="0">
                <a:solidFill>
                  <a:srgbClr val="000000"/>
                </a:solidFill>
                <a:effectLst/>
                <a:latin typeface="+mj-lt"/>
                <a:ea typeface="DejaVu Sans Condensed"/>
              </a:rPr>
              <a:t>5. Đánh giá tình trạng hô hấp, tuần hoàn, ý thức và các biểu hiện ở da, niêm mạc của người bệnh.</a:t>
            </a:r>
            <a:endParaRPr lang="en-US" sz="2600" dirty="0">
              <a:solidFill>
                <a:srgbClr val="000000"/>
              </a:solidFill>
              <a:effectLst/>
              <a:latin typeface="+mj-lt"/>
              <a:ea typeface="DejaVu Sans Condensed"/>
            </a:endParaRPr>
          </a:p>
          <a:p>
            <a:pPr>
              <a:spcBef>
                <a:spcPts val="600"/>
              </a:spcBef>
            </a:pPr>
            <a:r>
              <a:rPr lang="vi-VN" sz="2600" dirty="0">
                <a:solidFill>
                  <a:srgbClr val="000000"/>
                </a:solidFill>
                <a:effectLst/>
                <a:latin typeface="+mj-lt"/>
                <a:ea typeface="DejaVu Sans Condensed"/>
              </a:rPr>
              <a:t>a) Ép tim ngoài lồng ngực và bóp bóng (nếu ngừng hô hấp, tuần hoàn).</a:t>
            </a:r>
            <a:endParaRPr lang="en-US" sz="2600" dirty="0">
              <a:solidFill>
                <a:srgbClr val="000000"/>
              </a:solidFill>
              <a:effectLst/>
              <a:latin typeface="+mj-lt"/>
              <a:ea typeface="DejaVu Sans Condensed"/>
            </a:endParaRPr>
          </a:p>
          <a:p>
            <a:pPr>
              <a:spcBef>
                <a:spcPts val="600"/>
              </a:spcBef>
            </a:pPr>
            <a:r>
              <a:rPr lang="vi-VN" sz="2600" dirty="0">
                <a:solidFill>
                  <a:srgbClr val="000000"/>
                </a:solidFill>
                <a:effectLst/>
                <a:latin typeface="+mj-lt"/>
                <a:ea typeface="DejaVu Sans Condensed"/>
              </a:rPr>
              <a:t>b) Đặt nội khí quản hoặc mở khí quản cấp cứu (nếu khó thở thanh quản).</a:t>
            </a:r>
            <a:endParaRPr lang="en-US" sz="2600" dirty="0">
              <a:solidFill>
                <a:srgbClr val="000000"/>
              </a:solidFill>
              <a:effectLst/>
              <a:latin typeface="+mj-lt"/>
              <a:ea typeface="DejaVu Sans Condensed"/>
            </a:endParaRPr>
          </a:p>
          <a:p>
            <a:pPr>
              <a:spcBef>
                <a:spcPts val="600"/>
              </a:spcBef>
            </a:pPr>
            <a:r>
              <a:rPr lang="vi-VN" sz="2600" dirty="0">
                <a:solidFill>
                  <a:srgbClr val="000000"/>
                </a:solidFill>
                <a:effectLst/>
                <a:latin typeface="+mj-lt"/>
                <a:ea typeface="DejaVu Sans Condensed"/>
              </a:rPr>
              <a:t>6. </a:t>
            </a:r>
            <a:r>
              <a:rPr lang="vi-VN" sz="2600" dirty="0">
                <a:solidFill>
                  <a:schemeClr val="accent1"/>
                </a:solidFill>
                <a:effectLst/>
                <a:latin typeface="+mj-lt"/>
                <a:ea typeface="DejaVu Sans Condensed"/>
              </a:rPr>
              <a:t>Thiết lập đường truyền adrenalin tĩnh mạch với dây truyền thông thường nhưng kim tiêm to </a:t>
            </a:r>
            <a:r>
              <a:rPr lang="vi-VN" sz="2600" dirty="0">
                <a:solidFill>
                  <a:srgbClr val="0033CC"/>
                </a:solidFill>
                <a:effectLst/>
                <a:latin typeface="+mj-lt"/>
                <a:ea typeface="DejaVu Sans Condensed"/>
              </a:rPr>
              <a:t>(c</a:t>
            </a:r>
            <a:r>
              <a:rPr lang="en-US" sz="2600" dirty="0">
                <a:solidFill>
                  <a:srgbClr val="0033CC"/>
                </a:solidFill>
                <a:effectLst/>
                <a:latin typeface="+mj-lt"/>
                <a:ea typeface="DejaVu Sans Condensed"/>
              </a:rPr>
              <a:t>ỡ</a:t>
            </a:r>
            <a:r>
              <a:rPr lang="vi-VN" sz="2600" dirty="0">
                <a:solidFill>
                  <a:srgbClr val="0033CC"/>
                </a:solidFill>
                <a:effectLst/>
                <a:latin typeface="+mj-lt"/>
                <a:ea typeface="DejaVu Sans Condensed"/>
              </a:rPr>
              <a:t> 14 hoặc 16G) </a:t>
            </a:r>
            <a:r>
              <a:rPr lang="vi-VN" sz="2600" dirty="0">
                <a:solidFill>
                  <a:schemeClr val="accent1"/>
                </a:solidFill>
                <a:effectLst/>
                <a:latin typeface="+mj-lt"/>
                <a:ea typeface="DejaVu Sans Condensed"/>
              </a:rPr>
              <a:t>hoặc đặt catheter tĩnh mạch và một đường truyền tĩnh mạch thứ hai để truyền dịch nhanh (theo mục IV dưới đây).</a:t>
            </a:r>
            <a:endParaRPr lang="en-US" sz="2600" dirty="0">
              <a:solidFill>
                <a:schemeClr val="accent1"/>
              </a:solidFill>
              <a:effectLst/>
              <a:latin typeface="+mj-lt"/>
              <a:ea typeface="DejaVu Sans Condensed"/>
            </a:endParaRPr>
          </a:p>
          <a:p>
            <a:pPr>
              <a:spcBef>
                <a:spcPts val="600"/>
              </a:spcBef>
            </a:pPr>
            <a:r>
              <a:rPr lang="vi-VN" sz="2600" dirty="0">
                <a:solidFill>
                  <a:srgbClr val="000000"/>
                </a:solidFill>
                <a:effectLst/>
                <a:latin typeface="+mj-lt"/>
                <a:ea typeface="DejaVu Sans Condensed"/>
              </a:rPr>
              <a:t>7. Hội ý với các đồng nghiệp, tập trung xử lý, báo cáo cấp trên, hội chẩn với bác sĩ chuyên khoa cấp cứu, h</a:t>
            </a:r>
            <a:r>
              <a:rPr lang="en-US" sz="2600" dirty="0">
                <a:solidFill>
                  <a:srgbClr val="000000"/>
                </a:solidFill>
                <a:effectLst/>
                <a:latin typeface="+mj-lt"/>
                <a:ea typeface="DejaVu Sans Condensed"/>
              </a:rPr>
              <a:t>ồ</a:t>
            </a:r>
            <a:r>
              <a:rPr lang="vi-VN" sz="2600" dirty="0">
                <a:solidFill>
                  <a:srgbClr val="000000"/>
                </a:solidFill>
                <a:effectLst/>
                <a:latin typeface="+mj-lt"/>
                <a:ea typeface="DejaVu Sans Condensed"/>
              </a:rPr>
              <a:t>i sức và/hoặc chuyên khoa dị ứng (n</a:t>
            </a:r>
            <a:r>
              <a:rPr lang="en-US" sz="2600" dirty="0">
                <a:solidFill>
                  <a:srgbClr val="000000"/>
                </a:solidFill>
                <a:effectLst/>
                <a:latin typeface="+mj-lt"/>
                <a:ea typeface="DejaVu Sans Condensed"/>
              </a:rPr>
              <a:t>ế</a:t>
            </a:r>
            <a:r>
              <a:rPr lang="vi-VN" sz="2600" dirty="0">
                <a:solidFill>
                  <a:srgbClr val="000000"/>
                </a:solidFill>
                <a:effectLst/>
                <a:latin typeface="+mj-lt"/>
                <a:ea typeface="DejaVu Sans Condensed"/>
              </a:rPr>
              <a:t>u có).</a:t>
            </a:r>
            <a:endParaRPr lang="en-US" sz="2600" dirty="0">
              <a:solidFill>
                <a:srgbClr val="000000"/>
              </a:solidFill>
              <a:effectLst/>
              <a:latin typeface="+mj-lt"/>
              <a:ea typeface="DejaVu Sans Condensed"/>
            </a:endParaRPr>
          </a:p>
        </p:txBody>
      </p:sp>
    </p:spTree>
    <p:extLst>
      <p:ext uri="{BB962C8B-B14F-4D97-AF65-F5344CB8AC3E}">
        <p14:creationId xmlns:p14="http://schemas.microsoft.com/office/powerpoint/2010/main" val="3795514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04358AE-CFEF-42A3-ADEC-FD69EA3BF4E2}"/>
              </a:ext>
            </a:extLst>
          </p:cNvPr>
          <p:cNvSpPr>
            <a:spLocks noGrp="1"/>
          </p:cNvSpPr>
          <p:nvPr>
            <p:ph type="sldNum" sz="quarter" idx="12"/>
          </p:nvPr>
        </p:nvSpPr>
        <p:spPr/>
        <p:txBody>
          <a:bodyPr/>
          <a:lstStyle/>
          <a:p>
            <a:fld id="{08FF37E2-84FC-49F1-8E32-F83BCF3E5694}" type="slidenum">
              <a:rPr lang="en-US" smtClean="0"/>
              <a:pPr/>
              <a:t>19</a:t>
            </a:fld>
            <a:endParaRPr lang="en-US"/>
          </a:p>
        </p:txBody>
      </p:sp>
      <p:sp>
        <p:nvSpPr>
          <p:cNvPr id="6" name="TextBox 5">
            <a:extLst>
              <a:ext uri="{FF2B5EF4-FFF2-40B4-BE49-F238E27FC236}">
                <a16:creationId xmlns:a16="http://schemas.microsoft.com/office/drawing/2014/main" id="{E38CDCED-442F-4707-A020-732F2A78BDE6}"/>
              </a:ext>
            </a:extLst>
          </p:cNvPr>
          <p:cNvSpPr txBox="1"/>
          <p:nvPr/>
        </p:nvSpPr>
        <p:spPr>
          <a:xfrm>
            <a:off x="92319" y="1653677"/>
            <a:ext cx="8959362" cy="4508927"/>
          </a:xfrm>
          <a:prstGeom prst="rect">
            <a:avLst/>
          </a:prstGeom>
          <a:noFill/>
        </p:spPr>
        <p:txBody>
          <a:bodyPr wrap="square">
            <a:spAutoFit/>
          </a:bodyPr>
          <a:lstStyle/>
          <a:p>
            <a:pPr>
              <a:spcBef>
                <a:spcPts val="600"/>
              </a:spcBef>
            </a:pPr>
            <a:r>
              <a:rPr lang="vi-VN" sz="2800" dirty="0">
                <a:solidFill>
                  <a:srgbClr val="000000"/>
                </a:solidFill>
                <a:effectLst/>
                <a:latin typeface="+mj-lt"/>
                <a:ea typeface="DejaVu Sans Condensed"/>
              </a:rPr>
              <a:t>Thuốc adrenalin </a:t>
            </a:r>
            <a:r>
              <a:rPr lang="en-US" sz="2800" dirty="0">
                <a:solidFill>
                  <a:srgbClr val="000000"/>
                </a:solidFill>
                <a:effectLst/>
                <a:latin typeface="+mj-lt"/>
                <a:ea typeface="DejaVu Sans Condensed"/>
              </a:rPr>
              <a:t>1</a:t>
            </a:r>
            <a:r>
              <a:rPr lang="vi-VN" sz="2800" dirty="0">
                <a:solidFill>
                  <a:srgbClr val="000000"/>
                </a:solidFill>
                <a:effectLst/>
                <a:latin typeface="+mj-lt"/>
                <a:ea typeface="DejaVu Sans Condensed"/>
              </a:rPr>
              <a:t>mg = </a:t>
            </a:r>
            <a:r>
              <a:rPr lang="en-US" sz="2800" dirty="0">
                <a:solidFill>
                  <a:srgbClr val="000000"/>
                </a:solidFill>
                <a:effectLst/>
                <a:latin typeface="+mj-lt"/>
                <a:ea typeface="DejaVu Sans Condensed"/>
              </a:rPr>
              <a:t>1</a:t>
            </a:r>
            <a:r>
              <a:rPr lang="vi-VN" sz="2800" dirty="0">
                <a:solidFill>
                  <a:srgbClr val="000000"/>
                </a:solidFill>
                <a:effectLst/>
                <a:latin typeface="+mj-lt"/>
                <a:ea typeface="DejaVu Sans Condensed"/>
              </a:rPr>
              <a:t>ml = 1 ống, </a:t>
            </a:r>
            <a:r>
              <a:rPr lang="vi-VN" sz="2800" dirty="0">
                <a:solidFill>
                  <a:schemeClr val="accent1"/>
                </a:solidFill>
                <a:effectLst/>
                <a:latin typeface="+mj-lt"/>
                <a:ea typeface="DejaVu Sans Condensed"/>
              </a:rPr>
              <a:t>tiêm bắp:</a:t>
            </a:r>
            <a:endParaRPr lang="en-US" sz="2800" dirty="0">
              <a:solidFill>
                <a:schemeClr val="accent1"/>
              </a:solidFill>
              <a:effectLst/>
              <a:latin typeface="+mj-lt"/>
              <a:ea typeface="DejaVu Sans Condensed"/>
            </a:endParaRPr>
          </a:p>
          <a:p>
            <a:pPr>
              <a:spcBef>
                <a:spcPts val="600"/>
              </a:spcBef>
            </a:pPr>
            <a:r>
              <a:rPr lang="vi-VN" sz="2800" dirty="0">
                <a:solidFill>
                  <a:srgbClr val="000000"/>
                </a:solidFill>
                <a:effectLst/>
                <a:latin typeface="+mj-lt"/>
                <a:ea typeface="DejaVu Sans Condensed"/>
              </a:rPr>
              <a:t>a) Trẻ sơ sinh hoặc trẻ &lt; 10kg: 0,2ml (tương đương 1/5 ống).</a:t>
            </a:r>
            <a:endParaRPr lang="en-US" sz="2800" dirty="0">
              <a:solidFill>
                <a:srgbClr val="000000"/>
              </a:solidFill>
              <a:effectLst/>
              <a:latin typeface="+mj-lt"/>
              <a:ea typeface="DejaVu Sans Condensed"/>
            </a:endParaRPr>
          </a:p>
          <a:p>
            <a:pPr>
              <a:spcBef>
                <a:spcPts val="600"/>
              </a:spcBef>
            </a:pPr>
            <a:r>
              <a:rPr lang="vi-VN" sz="2800" dirty="0">
                <a:solidFill>
                  <a:srgbClr val="000000"/>
                </a:solidFill>
                <a:effectLst/>
                <a:latin typeface="+mj-lt"/>
                <a:ea typeface="DejaVu Sans Condensed"/>
              </a:rPr>
              <a:t>b) Trẻ khoảng </a:t>
            </a:r>
            <a:r>
              <a:rPr lang="vi-VN" sz="2800" dirty="0">
                <a:solidFill>
                  <a:srgbClr val="FF5050"/>
                </a:solidFill>
                <a:effectLst/>
                <a:latin typeface="+mj-lt"/>
                <a:ea typeface="DejaVu Sans Condensed"/>
              </a:rPr>
              <a:t>10</a:t>
            </a:r>
            <a:r>
              <a:rPr lang="vi-VN" sz="2800" dirty="0">
                <a:solidFill>
                  <a:srgbClr val="000000"/>
                </a:solidFill>
                <a:effectLst/>
                <a:latin typeface="+mj-lt"/>
                <a:ea typeface="DejaVu Sans Condensed"/>
              </a:rPr>
              <a:t> kg: 0,25ml (tương đương 1/</a:t>
            </a:r>
            <a:r>
              <a:rPr lang="vi-VN" sz="2800" dirty="0">
                <a:solidFill>
                  <a:srgbClr val="FF5050"/>
                </a:solidFill>
                <a:effectLst/>
                <a:latin typeface="+mj-lt"/>
                <a:ea typeface="DejaVu Sans Condensed"/>
              </a:rPr>
              <a:t>4</a:t>
            </a:r>
            <a:r>
              <a:rPr lang="vi-VN" sz="2800" dirty="0">
                <a:solidFill>
                  <a:srgbClr val="000000"/>
                </a:solidFill>
                <a:effectLst/>
                <a:latin typeface="+mj-lt"/>
                <a:ea typeface="DejaVu Sans Condensed"/>
              </a:rPr>
              <a:t> ống).</a:t>
            </a:r>
            <a:endParaRPr lang="en-US" sz="2800" dirty="0">
              <a:solidFill>
                <a:srgbClr val="000000"/>
              </a:solidFill>
              <a:effectLst/>
              <a:latin typeface="+mj-lt"/>
              <a:ea typeface="DejaVu Sans Condensed"/>
            </a:endParaRPr>
          </a:p>
          <a:p>
            <a:pPr>
              <a:spcBef>
                <a:spcPts val="600"/>
              </a:spcBef>
            </a:pPr>
            <a:r>
              <a:rPr lang="vi-VN" sz="2800" dirty="0">
                <a:solidFill>
                  <a:srgbClr val="000000"/>
                </a:solidFill>
                <a:effectLst/>
                <a:latin typeface="+mj-lt"/>
                <a:ea typeface="DejaVu Sans Condensed"/>
              </a:rPr>
              <a:t>c) Trẻ khoảng </a:t>
            </a:r>
            <a:r>
              <a:rPr lang="vi-VN" sz="2800" dirty="0">
                <a:solidFill>
                  <a:srgbClr val="FF5050"/>
                </a:solidFill>
                <a:effectLst/>
                <a:latin typeface="+mj-lt"/>
                <a:ea typeface="DejaVu Sans Condensed"/>
              </a:rPr>
              <a:t>20</a:t>
            </a:r>
            <a:r>
              <a:rPr lang="vi-VN" sz="2800" dirty="0">
                <a:solidFill>
                  <a:srgbClr val="000000"/>
                </a:solidFill>
                <a:effectLst/>
                <a:latin typeface="+mj-lt"/>
                <a:ea typeface="DejaVu Sans Condensed"/>
              </a:rPr>
              <a:t> kg: 0,3ml (tương đương 1/</a:t>
            </a:r>
            <a:r>
              <a:rPr lang="vi-VN" sz="2800" dirty="0">
                <a:solidFill>
                  <a:srgbClr val="FF5050"/>
                </a:solidFill>
                <a:effectLst/>
                <a:latin typeface="+mj-lt"/>
                <a:ea typeface="DejaVu Sans Condensed"/>
              </a:rPr>
              <a:t>3</a:t>
            </a:r>
            <a:r>
              <a:rPr lang="vi-VN" sz="2800" dirty="0">
                <a:solidFill>
                  <a:srgbClr val="000000"/>
                </a:solidFill>
                <a:effectLst/>
                <a:latin typeface="+mj-lt"/>
                <a:ea typeface="DejaVu Sans Condensed"/>
              </a:rPr>
              <a:t> ống).</a:t>
            </a:r>
            <a:endParaRPr lang="en-US" sz="2800" dirty="0">
              <a:solidFill>
                <a:srgbClr val="000000"/>
              </a:solidFill>
              <a:effectLst/>
              <a:latin typeface="+mj-lt"/>
              <a:ea typeface="DejaVu Sans Condensed"/>
            </a:endParaRPr>
          </a:p>
          <a:p>
            <a:pPr>
              <a:spcBef>
                <a:spcPts val="600"/>
              </a:spcBef>
            </a:pPr>
            <a:r>
              <a:rPr lang="vi-VN" sz="2800" dirty="0">
                <a:solidFill>
                  <a:srgbClr val="000000"/>
                </a:solidFill>
                <a:effectLst/>
                <a:latin typeface="+mj-lt"/>
                <a:ea typeface="DejaVu Sans Condensed"/>
              </a:rPr>
              <a:t>d) Trẻ &gt; </a:t>
            </a:r>
            <a:r>
              <a:rPr lang="vi-VN" sz="2800" dirty="0">
                <a:solidFill>
                  <a:srgbClr val="FF5050"/>
                </a:solidFill>
                <a:effectLst/>
                <a:latin typeface="+mj-lt"/>
                <a:ea typeface="DejaVu Sans Condensed"/>
              </a:rPr>
              <a:t>30</a:t>
            </a:r>
            <a:r>
              <a:rPr lang="vi-VN" sz="2800" dirty="0">
                <a:solidFill>
                  <a:srgbClr val="000000"/>
                </a:solidFill>
                <a:effectLst/>
                <a:latin typeface="+mj-lt"/>
                <a:ea typeface="DejaVu Sans Condensed"/>
              </a:rPr>
              <a:t>kg: 0,5ml (tương đương 1/</a:t>
            </a:r>
            <a:r>
              <a:rPr lang="vi-VN" sz="2800" dirty="0">
                <a:solidFill>
                  <a:srgbClr val="FF5050"/>
                </a:solidFill>
                <a:effectLst/>
                <a:latin typeface="+mj-lt"/>
                <a:ea typeface="DejaVu Sans Condensed"/>
              </a:rPr>
              <a:t>2</a:t>
            </a:r>
            <a:r>
              <a:rPr lang="vi-VN" sz="2800" dirty="0">
                <a:solidFill>
                  <a:srgbClr val="000000"/>
                </a:solidFill>
                <a:effectLst/>
                <a:latin typeface="+mj-lt"/>
                <a:ea typeface="DejaVu Sans Condensed"/>
              </a:rPr>
              <a:t> </a:t>
            </a:r>
            <a:r>
              <a:rPr lang="en-US" sz="2800" dirty="0">
                <a:solidFill>
                  <a:srgbClr val="000000"/>
                </a:solidFill>
                <a:effectLst/>
                <a:latin typeface="+mj-lt"/>
                <a:ea typeface="DejaVu Sans Condensed"/>
              </a:rPr>
              <a:t>ố</a:t>
            </a:r>
            <a:r>
              <a:rPr lang="vi-VN" sz="2800" dirty="0">
                <a:solidFill>
                  <a:srgbClr val="000000"/>
                </a:solidFill>
                <a:effectLst/>
                <a:latin typeface="+mj-lt"/>
                <a:ea typeface="DejaVu Sans Condensed"/>
              </a:rPr>
              <a:t>ng).</a:t>
            </a:r>
            <a:endParaRPr lang="en-US" sz="2800" dirty="0">
              <a:solidFill>
                <a:srgbClr val="000000"/>
              </a:solidFill>
              <a:effectLst/>
              <a:latin typeface="+mj-lt"/>
              <a:ea typeface="DejaVu Sans Condensed"/>
            </a:endParaRPr>
          </a:p>
          <a:p>
            <a:pPr>
              <a:spcBef>
                <a:spcPts val="600"/>
              </a:spcBef>
            </a:pPr>
            <a:r>
              <a:rPr lang="vi-VN" sz="2800" dirty="0">
                <a:solidFill>
                  <a:srgbClr val="000000"/>
                </a:solidFill>
                <a:effectLst/>
                <a:latin typeface="+mj-lt"/>
                <a:ea typeface="DejaVu Sans Condensed"/>
              </a:rPr>
              <a:t>e) Người lớn: </a:t>
            </a:r>
            <a:r>
              <a:rPr lang="vi-VN" sz="2800" dirty="0">
                <a:solidFill>
                  <a:srgbClr val="00B050"/>
                </a:solidFill>
                <a:effectLst/>
                <a:latin typeface="+mj-lt"/>
                <a:ea typeface="DejaVu Sans Condensed"/>
              </a:rPr>
              <a:t>0,5-1 ml (tương đương 1/2-1 ống).</a:t>
            </a:r>
            <a:endParaRPr lang="en-US" sz="2800" dirty="0">
              <a:solidFill>
                <a:srgbClr val="00B050"/>
              </a:solidFill>
              <a:effectLst/>
              <a:latin typeface="+mj-lt"/>
              <a:ea typeface="DejaVu Sans Condensed"/>
            </a:endParaRPr>
          </a:p>
          <a:p>
            <a:pPr>
              <a:spcBef>
                <a:spcPts val="600"/>
              </a:spcBef>
            </a:pPr>
            <a:r>
              <a:rPr lang="vi-VN" sz="2800" dirty="0">
                <a:solidFill>
                  <a:srgbClr val="000000"/>
                </a:solidFill>
                <a:effectLst/>
                <a:latin typeface="+mj-lt"/>
                <a:ea typeface="DejaVu Sans Condensed"/>
              </a:rPr>
              <a:t>2. Theo dõi huyết áp </a:t>
            </a:r>
            <a:r>
              <a:rPr lang="vi-VN" sz="2800" dirty="0">
                <a:solidFill>
                  <a:schemeClr val="accent1"/>
                </a:solidFill>
                <a:effectLst/>
                <a:latin typeface="+mj-lt"/>
                <a:ea typeface="DejaVu Sans Condensed"/>
              </a:rPr>
              <a:t>3-5 phút/lần.</a:t>
            </a:r>
            <a:endParaRPr lang="en-US" sz="2800" dirty="0">
              <a:solidFill>
                <a:schemeClr val="accent1"/>
              </a:solidFill>
              <a:effectLst/>
              <a:latin typeface="+mj-lt"/>
              <a:ea typeface="DejaVu Sans Condensed"/>
            </a:endParaRPr>
          </a:p>
          <a:p>
            <a:pPr>
              <a:spcBef>
                <a:spcPts val="600"/>
              </a:spcBef>
            </a:pPr>
            <a:r>
              <a:rPr lang="vi-VN" sz="2800" dirty="0">
                <a:solidFill>
                  <a:srgbClr val="000000"/>
                </a:solidFill>
                <a:effectLst/>
                <a:latin typeface="+mj-lt"/>
                <a:ea typeface="DejaVu Sans Condensed"/>
              </a:rPr>
              <a:t>3. Tiêm nhắc lại adrenalin liều như </a:t>
            </a:r>
            <a:r>
              <a:rPr lang="en-US" sz="2800" dirty="0" err="1">
                <a:solidFill>
                  <a:srgbClr val="000000"/>
                </a:solidFill>
                <a:latin typeface="Times New Roman" panose="02020603050405020304" pitchFamily="18" charset="0"/>
                <a:ea typeface="DejaVu Sans Condensed"/>
                <a:cs typeface="Times New Roman" panose="02020603050405020304" pitchFamily="18" charset="0"/>
              </a:rPr>
              <a:t>trên</a:t>
            </a:r>
            <a:r>
              <a:rPr lang="en-US" sz="2800" dirty="0">
                <a:solidFill>
                  <a:srgbClr val="000000"/>
                </a:solidFill>
                <a:latin typeface="+mj-lt"/>
                <a:ea typeface="DejaVu Sans Condensed"/>
              </a:rPr>
              <a:t> </a:t>
            </a:r>
            <a:r>
              <a:rPr lang="vi-VN" sz="2800" dirty="0">
                <a:solidFill>
                  <a:schemeClr val="bg2">
                    <a:lumMod val="60000"/>
                    <a:lumOff val="40000"/>
                  </a:schemeClr>
                </a:solidFill>
                <a:effectLst/>
                <a:latin typeface="+mj-lt"/>
                <a:ea typeface="DejaVu Sans Condensed"/>
              </a:rPr>
              <a:t>3-5 phút/lần </a:t>
            </a:r>
            <a:r>
              <a:rPr lang="vi-VN" sz="2800" dirty="0">
                <a:solidFill>
                  <a:srgbClr val="000000"/>
                </a:solidFill>
                <a:effectLst/>
                <a:latin typeface="+mj-lt"/>
                <a:ea typeface="DejaVu Sans Condensed"/>
              </a:rPr>
              <a:t>cho đến khi huyết áp và mạch ổn định.</a:t>
            </a:r>
            <a:endParaRPr lang="en-US" sz="2800" dirty="0">
              <a:solidFill>
                <a:srgbClr val="000000"/>
              </a:solidFill>
              <a:effectLst/>
              <a:latin typeface="+mj-lt"/>
              <a:ea typeface="DejaVu Sans Condensed"/>
            </a:endParaRPr>
          </a:p>
        </p:txBody>
      </p:sp>
    </p:spTree>
    <p:extLst>
      <p:ext uri="{BB962C8B-B14F-4D97-AF65-F5344CB8AC3E}">
        <p14:creationId xmlns:p14="http://schemas.microsoft.com/office/powerpoint/2010/main" val="3048373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AA274F5-91AF-464D-8EA1-FA38154905B0}"/>
              </a:ext>
            </a:extLst>
          </p:cNvPr>
          <p:cNvSpPr>
            <a:spLocks noGrp="1"/>
          </p:cNvSpPr>
          <p:nvPr>
            <p:ph type="sldNum" sz="quarter" idx="12"/>
          </p:nvPr>
        </p:nvSpPr>
        <p:spPr/>
        <p:txBody>
          <a:bodyPr/>
          <a:lstStyle/>
          <a:p>
            <a:fld id="{08FF37E2-84FC-49F1-8E32-F83BCF3E5694}" type="slidenum">
              <a:rPr lang="en-US" smtClean="0"/>
              <a:pPr/>
              <a:t>2</a:t>
            </a:fld>
            <a:endParaRPr lang="en-US"/>
          </a:p>
        </p:txBody>
      </p:sp>
      <p:sp>
        <p:nvSpPr>
          <p:cNvPr id="5" name="TextBox 4">
            <a:extLst>
              <a:ext uri="{FF2B5EF4-FFF2-40B4-BE49-F238E27FC236}">
                <a16:creationId xmlns:a16="http://schemas.microsoft.com/office/drawing/2014/main" id="{8514ACFE-F950-4318-B24F-34D9E4A72DD4}"/>
              </a:ext>
            </a:extLst>
          </p:cNvPr>
          <p:cNvSpPr txBox="1"/>
          <p:nvPr/>
        </p:nvSpPr>
        <p:spPr>
          <a:xfrm>
            <a:off x="1125415" y="2206868"/>
            <a:ext cx="7306408" cy="3121047"/>
          </a:xfrm>
          <a:prstGeom prst="rect">
            <a:avLst/>
          </a:prstGeom>
          <a:noFill/>
        </p:spPr>
        <p:txBody>
          <a:bodyPr wrap="square" rtlCol="0">
            <a:spAutoFit/>
          </a:bodyPr>
          <a:lstStyle/>
          <a:p>
            <a:pPr algn="ctr">
              <a:lnSpc>
                <a:spcPct val="150000"/>
              </a:lnSpc>
            </a:pPr>
            <a:r>
              <a:rPr lang="en-US" sz="2800" b="1" dirty="0">
                <a:solidFill>
                  <a:srgbClr val="002060"/>
                </a:solidFill>
                <a:latin typeface="Times New Roman" panose="02020603050405020304" pitchFamily="18" charset="0"/>
                <a:cs typeface="Times New Roman" panose="02020603050405020304" pitchFamily="18" charset="0"/>
              </a:rPr>
              <a:t>CĂN CỨ:</a:t>
            </a:r>
          </a:p>
          <a:p>
            <a:pPr algn="ctr">
              <a:lnSpc>
                <a:spcPct val="150000"/>
              </a:lnSpc>
            </a:pPr>
            <a:r>
              <a:rPr lang="en-US" sz="2800" dirty="0" err="1">
                <a:solidFill>
                  <a:srgbClr val="002060"/>
                </a:solidFill>
                <a:latin typeface="Times New Roman" panose="02020603050405020304" pitchFamily="18" charset="0"/>
                <a:cs typeface="Times New Roman" panose="02020603050405020304" pitchFamily="18" charset="0"/>
              </a:rPr>
              <a:t>Thông</a:t>
            </a:r>
            <a:r>
              <a:rPr lang="en-US" sz="2800" dirty="0">
                <a:solidFill>
                  <a:srgbClr val="002060"/>
                </a:solidFill>
                <a:latin typeface="Times New Roman" panose="02020603050405020304" pitchFamily="18" charset="0"/>
                <a:cs typeface="Times New Roman" panose="02020603050405020304" pitchFamily="18" charset="0"/>
              </a:rPr>
              <a:t> </a:t>
            </a:r>
            <a:r>
              <a:rPr lang="en-US" sz="2800" dirty="0" err="1">
                <a:solidFill>
                  <a:srgbClr val="002060"/>
                </a:solidFill>
                <a:latin typeface="Times New Roman" panose="02020603050405020304" pitchFamily="18" charset="0"/>
                <a:cs typeface="Times New Roman" panose="02020603050405020304" pitchFamily="18" charset="0"/>
              </a:rPr>
              <a:t>tư</a:t>
            </a:r>
            <a:r>
              <a:rPr lang="en-US" sz="2800" dirty="0">
                <a:solidFill>
                  <a:srgbClr val="002060"/>
                </a:solidFill>
                <a:latin typeface="Times New Roman" panose="02020603050405020304" pitchFamily="18" charset="0"/>
                <a:cs typeface="Times New Roman" panose="02020603050405020304" pitchFamily="18" charset="0"/>
              </a:rPr>
              <a:t> </a:t>
            </a:r>
            <a:r>
              <a:rPr lang="en-US" sz="2800" b="1" dirty="0">
                <a:solidFill>
                  <a:srgbClr val="00B050"/>
                </a:solidFill>
                <a:latin typeface="Times New Roman" panose="02020603050405020304" pitchFamily="18" charset="0"/>
                <a:cs typeface="Times New Roman" panose="02020603050405020304" pitchFamily="18" charset="0"/>
              </a:rPr>
              <a:t>51/2017/TT-BYT </a:t>
            </a:r>
            <a:r>
              <a:rPr lang="en-US" sz="2800" dirty="0" err="1">
                <a:solidFill>
                  <a:srgbClr val="002060"/>
                </a:solidFill>
                <a:latin typeface="Times New Roman" panose="02020603050405020304" pitchFamily="18" charset="0"/>
                <a:cs typeface="Times New Roman" panose="02020603050405020304" pitchFamily="18" charset="0"/>
              </a:rPr>
              <a:t>ngày</a:t>
            </a:r>
            <a:r>
              <a:rPr lang="en-US" sz="2800" dirty="0">
                <a:solidFill>
                  <a:srgbClr val="002060"/>
                </a:solidFill>
                <a:latin typeface="Times New Roman" panose="02020603050405020304" pitchFamily="18" charset="0"/>
                <a:cs typeface="Times New Roman" panose="02020603050405020304" pitchFamily="18" charset="0"/>
              </a:rPr>
              <a:t> 27/12/2017 </a:t>
            </a:r>
            <a:r>
              <a:rPr lang="en-US" sz="2800" dirty="0" err="1">
                <a:solidFill>
                  <a:srgbClr val="002060"/>
                </a:solidFill>
                <a:latin typeface="Times New Roman" panose="02020603050405020304" pitchFamily="18" charset="0"/>
                <a:cs typeface="Times New Roman" panose="02020603050405020304" pitchFamily="18" charset="0"/>
              </a:rPr>
              <a:t>về</a:t>
            </a:r>
            <a:r>
              <a:rPr lang="en-US" sz="2800" dirty="0">
                <a:solidFill>
                  <a:srgbClr val="002060"/>
                </a:solidFill>
                <a:latin typeface="Times New Roman" panose="02020603050405020304" pitchFamily="18" charset="0"/>
                <a:cs typeface="Times New Roman" panose="02020603050405020304" pitchFamily="18" charset="0"/>
              </a:rPr>
              <a:t>: </a:t>
            </a:r>
          </a:p>
          <a:p>
            <a:pPr algn="ctr">
              <a:lnSpc>
                <a:spcPct val="150000"/>
              </a:lnSpc>
            </a:pPr>
            <a:r>
              <a:rPr lang="en-US" sz="4000" dirty="0">
                <a:solidFill>
                  <a:srgbClr val="FF0066"/>
                </a:solidFill>
                <a:latin typeface="Times New Roman" panose="02020603050405020304" pitchFamily="18" charset="0"/>
                <a:cs typeface="Times New Roman" panose="02020603050405020304" pitchFamily="18" charset="0"/>
              </a:rPr>
              <a:t>“</a:t>
            </a:r>
            <a:r>
              <a:rPr lang="en-US" sz="4000" dirty="0" err="1">
                <a:solidFill>
                  <a:srgbClr val="FF0066"/>
                </a:solidFill>
                <a:latin typeface="Times New Roman" panose="02020603050405020304" pitchFamily="18" charset="0"/>
                <a:cs typeface="Times New Roman" panose="02020603050405020304" pitchFamily="18" charset="0"/>
              </a:rPr>
              <a:t>Hướng</a:t>
            </a:r>
            <a:r>
              <a:rPr lang="en-US" sz="4000" dirty="0">
                <a:solidFill>
                  <a:srgbClr val="FF0066"/>
                </a:solidFill>
                <a:latin typeface="Times New Roman" panose="02020603050405020304" pitchFamily="18" charset="0"/>
                <a:cs typeface="Times New Roman" panose="02020603050405020304" pitchFamily="18" charset="0"/>
              </a:rPr>
              <a:t> </a:t>
            </a:r>
            <a:r>
              <a:rPr lang="en-US" sz="4000" dirty="0" err="1">
                <a:solidFill>
                  <a:srgbClr val="FF0066"/>
                </a:solidFill>
                <a:latin typeface="Times New Roman" panose="02020603050405020304" pitchFamily="18" charset="0"/>
                <a:cs typeface="Times New Roman" panose="02020603050405020304" pitchFamily="18" charset="0"/>
              </a:rPr>
              <a:t>dẫn</a:t>
            </a:r>
            <a:r>
              <a:rPr lang="en-US" sz="4000" dirty="0">
                <a:solidFill>
                  <a:srgbClr val="FF0066"/>
                </a:solidFill>
                <a:latin typeface="Times New Roman" panose="02020603050405020304" pitchFamily="18" charset="0"/>
                <a:cs typeface="Times New Roman" panose="02020603050405020304" pitchFamily="18" charset="0"/>
              </a:rPr>
              <a:t> </a:t>
            </a:r>
            <a:r>
              <a:rPr lang="en-US" sz="4000" dirty="0" err="1">
                <a:solidFill>
                  <a:srgbClr val="FF0066"/>
                </a:solidFill>
                <a:latin typeface="Times New Roman" panose="02020603050405020304" pitchFamily="18" charset="0"/>
                <a:cs typeface="Times New Roman" panose="02020603050405020304" pitchFamily="18" charset="0"/>
              </a:rPr>
              <a:t>phòng</a:t>
            </a:r>
            <a:r>
              <a:rPr lang="en-US" sz="4000" dirty="0">
                <a:solidFill>
                  <a:srgbClr val="FF0066"/>
                </a:solidFill>
                <a:latin typeface="Times New Roman" panose="02020603050405020304" pitchFamily="18" charset="0"/>
                <a:cs typeface="Times New Roman" panose="02020603050405020304" pitchFamily="18" charset="0"/>
              </a:rPr>
              <a:t>, </a:t>
            </a:r>
            <a:r>
              <a:rPr lang="en-US" sz="4000" dirty="0" err="1">
                <a:solidFill>
                  <a:srgbClr val="FF0066"/>
                </a:solidFill>
                <a:latin typeface="Times New Roman" panose="02020603050405020304" pitchFamily="18" charset="0"/>
                <a:cs typeface="Times New Roman" panose="02020603050405020304" pitchFamily="18" charset="0"/>
              </a:rPr>
              <a:t>chẩn</a:t>
            </a:r>
            <a:r>
              <a:rPr lang="en-US" sz="4000" dirty="0">
                <a:solidFill>
                  <a:srgbClr val="FF0066"/>
                </a:solidFill>
                <a:latin typeface="Times New Roman" panose="02020603050405020304" pitchFamily="18" charset="0"/>
                <a:cs typeface="Times New Roman" panose="02020603050405020304" pitchFamily="18" charset="0"/>
              </a:rPr>
              <a:t> </a:t>
            </a:r>
            <a:r>
              <a:rPr lang="en-US" sz="4000" dirty="0" err="1">
                <a:solidFill>
                  <a:srgbClr val="FF0066"/>
                </a:solidFill>
                <a:latin typeface="Times New Roman" panose="02020603050405020304" pitchFamily="18" charset="0"/>
                <a:cs typeface="Times New Roman" panose="02020603050405020304" pitchFamily="18" charset="0"/>
              </a:rPr>
              <a:t>đoán</a:t>
            </a:r>
            <a:r>
              <a:rPr lang="en-US" sz="4000" dirty="0">
                <a:solidFill>
                  <a:srgbClr val="FF0066"/>
                </a:solidFill>
                <a:latin typeface="Times New Roman" panose="02020603050405020304" pitchFamily="18" charset="0"/>
                <a:cs typeface="Times New Roman" panose="02020603050405020304" pitchFamily="18" charset="0"/>
              </a:rPr>
              <a:t> </a:t>
            </a:r>
            <a:r>
              <a:rPr lang="en-US" sz="4000" dirty="0" err="1">
                <a:solidFill>
                  <a:srgbClr val="FF0066"/>
                </a:solidFill>
                <a:latin typeface="Times New Roman" panose="02020603050405020304" pitchFamily="18" charset="0"/>
                <a:cs typeface="Times New Roman" panose="02020603050405020304" pitchFamily="18" charset="0"/>
              </a:rPr>
              <a:t>và</a:t>
            </a:r>
            <a:r>
              <a:rPr lang="en-US" sz="4000" dirty="0">
                <a:solidFill>
                  <a:srgbClr val="FF0066"/>
                </a:solidFill>
                <a:latin typeface="Times New Roman" panose="02020603050405020304" pitchFamily="18" charset="0"/>
                <a:cs typeface="Times New Roman" panose="02020603050405020304" pitchFamily="18" charset="0"/>
              </a:rPr>
              <a:t> </a:t>
            </a:r>
            <a:r>
              <a:rPr lang="en-US" sz="4000" dirty="0" err="1">
                <a:solidFill>
                  <a:srgbClr val="FF0066"/>
                </a:solidFill>
                <a:latin typeface="Times New Roman" panose="02020603050405020304" pitchFamily="18" charset="0"/>
                <a:cs typeface="Times New Roman" panose="02020603050405020304" pitchFamily="18" charset="0"/>
              </a:rPr>
              <a:t>xử</a:t>
            </a:r>
            <a:r>
              <a:rPr lang="en-US" sz="4000" dirty="0">
                <a:solidFill>
                  <a:srgbClr val="FF0066"/>
                </a:solidFill>
                <a:latin typeface="Times New Roman" panose="02020603050405020304" pitchFamily="18" charset="0"/>
                <a:cs typeface="Times New Roman" panose="02020603050405020304" pitchFamily="18" charset="0"/>
              </a:rPr>
              <a:t> </a:t>
            </a:r>
            <a:r>
              <a:rPr lang="en-US" sz="4000" dirty="0" err="1">
                <a:solidFill>
                  <a:srgbClr val="FF0066"/>
                </a:solidFill>
                <a:latin typeface="Times New Roman" panose="02020603050405020304" pitchFamily="18" charset="0"/>
                <a:cs typeface="Times New Roman" panose="02020603050405020304" pitchFamily="18" charset="0"/>
              </a:rPr>
              <a:t>trí</a:t>
            </a:r>
            <a:r>
              <a:rPr lang="en-US" sz="4000" dirty="0">
                <a:solidFill>
                  <a:srgbClr val="FF0066"/>
                </a:solidFill>
                <a:latin typeface="Times New Roman" panose="02020603050405020304" pitchFamily="18" charset="0"/>
                <a:cs typeface="Times New Roman" panose="02020603050405020304" pitchFamily="18" charset="0"/>
              </a:rPr>
              <a:t> </a:t>
            </a:r>
            <a:r>
              <a:rPr lang="en-US" sz="4000" dirty="0" err="1">
                <a:solidFill>
                  <a:srgbClr val="FF0066"/>
                </a:solidFill>
                <a:latin typeface="Times New Roman" panose="02020603050405020304" pitchFamily="18" charset="0"/>
                <a:cs typeface="Times New Roman" panose="02020603050405020304" pitchFamily="18" charset="0"/>
              </a:rPr>
              <a:t>phản</a:t>
            </a:r>
            <a:r>
              <a:rPr lang="en-US" sz="4000" dirty="0">
                <a:solidFill>
                  <a:srgbClr val="FF0066"/>
                </a:solidFill>
                <a:latin typeface="Times New Roman" panose="02020603050405020304" pitchFamily="18" charset="0"/>
                <a:cs typeface="Times New Roman" panose="02020603050405020304" pitchFamily="18" charset="0"/>
              </a:rPr>
              <a:t> </a:t>
            </a:r>
            <a:r>
              <a:rPr lang="en-US" sz="4000" dirty="0" err="1">
                <a:solidFill>
                  <a:srgbClr val="FF0066"/>
                </a:solidFill>
                <a:latin typeface="Times New Roman" panose="02020603050405020304" pitchFamily="18" charset="0"/>
                <a:cs typeface="Times New Roman" panose="02020603050405020304" pitchFamily="18" charset="0"/>
              </a:rPr>
              <a:t>vệ</a:t>
            </a:r>
            <a:r>
              <a:rPr lang="en-US" sz="4000" dirty="0">
                <a:solidFill>
                  <a:srgbClr val="FF0066"/>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105995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8A1D92-F039-4A9B-82BA-7E8E225EED2A}"/>
              </a:ext>
            </a:extLst>
          </p:cNvPr>
          <p:cNvSpPr>
            <a:spLocks noGrp="1"/>
          </p:cNvSpPr>
          <p:nvPr>
            <p:ph type="sldNum" sz="quarter" idx="12"/>
          </p:nvPr>
        </p:nvSpPr>
        <p:spPr/>
        <p:txBody>
          <a:bodyPr/>
          <a:lstStyle/>
          <a:p>
            <a:fld id="{08FF37E2-84FC-49F1-8E32-F83BCF3E5694}" type="slidenum">
              <a:rPr lang="en-US" smtClean="0"/>
              <a:pPr/>
              <a:t>20</a:t>
            </a:fld>
            <a:endParaRPr lang="en-US"/>
          </a:p>
        </p:txBody>
      </p:sp>
      <p:sp>
        <p:nvSpPr>
          <p:cNvPr id="6" name="TextBox 5">
            <a:extLst>
              <a:ext uri="{FF2B5EF4-FFF2-40B4-BE49-F238E27FC236}">
                <a16:creationId xmlns:a16="http://schemas.microsoft.com/office/drawing/2014/main" id="{C3850806-6CEF-41B5-BF06-33C6F1127028}"/>
              </a:ext>
            </a:extLst>
          </p:cNvPr>
          <p:cNvSpPr txBox="1"/>
          <p:nvPr/>
        </p:nvSpPr>
        <p:spPr>
          <a:xfrm>
            <a:off x="0" y="933301"/>
            <a:ext cx="9144000" cy="5062924"/>
          </a:xfrm>
          <a:prstGeom prst="rect">
            <a:avLst/>
          </a:prstGeom>
          <a:solidFill>
            <a:schemeClr val="tx1"/>
          </a:solidFill>
        </p:spPr>
        <p:txBody>
          <a:bodyPr wrap="square">
            <a:spAutoFit/>
          </a:bodyPr>
          <a:lstStyle/>
          <a:p>
            <a:pPr>
              <a:spcBef>
                <a:spcPts val="600"/>
              </a:spcBef>
            </a:pPr>
            <a:r>
              <a:rPr lang="vi-VN" sz="2800" dirty="0">
                <a:solidFill>
                  <a:srgbClr val="000000"/>
                </a:solidFill>
                <a:effectLst/>
                <a:latin typeface="+mj-lt"/>
                <a:ea typeface="DejaVu Sans Condensed"/>
              </a:rPr>
              <a:t>Nếu </a:t>
            </a:r>
            <a:r>
              <a:rPr lang="vi-VN" sz="2800" dirty="0">
                <a:solidFill>
                  <a:srgbClr val="00B050"/>
                </a:solidFill>
                <a:effectLst/>
                <a:latin typeface="+mj-lt"/>
                <a:ea typeface="DejaVu Sans Condensed"/>
              </a:rPr>
              <a:t>mạch không bắt được </a:t>
            </a:r>
            <a:r>
              <a:rPr lang="vi-VN" sz="2800" dirty="0">
                <a:solidFill>
                  <a:srgbClr val="000000"/>
                </a:solidFill>
                <a:effectLst/>
                <a:latin typeface="+mj-lt"/>
                <a:ea typeface="DejaVu Sans Condensed"/>
              </a:rPr>
              <a:t>và </a:t>
            </a:r>
            <a:r>
              <a:rPr lang="vi-VN" sz="2800" dirty="0">
                <a:solidFill>
                  <a:srgbClr val="00B050"/>
                </a:solidFill>
                <a:effectLst/>
                <a:latin typeface="+mj-lt"/>
                <a:ea typeface="DejaVu Sans Condensed"/>
              </a:rPr>
              <a:t>huyết áp không đo được, các dấu hiệu hô hấp và tiêu hóa nặng lên sau 2-3 lần tiêm bắp </a:t>
            </a:r>
            <a:r>
              <a:rPr lang="vi-VN" sz="2800" dirty="0">
                <a:solidFill>
                  <a:srgbClr val="000000"/>
                </a:solidFill>
                <a:effectLst/>
                <a:latin typeface="+mj-lt"/>
                <a:ea typeface="DejaVu Sans Condensed"/>
              </a:rPr>
              <a:t>hoặc </a:t>
            </a:r>
            <a:r>
              <a:rPr lang="vi-VN" sz="2800" dirty="0">
                <a:solidFill>
                  <a:srgbClr val="00B050"/>
                </a:solidFill>
                <a:effectLst/>
                <a:latin typeface="+mj-lt"/>
                <a:ea typeface="DejaVu Sans Condensed"/>
              </a:rPr>
              <a:t>có nguy cơ ngừng tu</a:t>
            </a:r>
            <a:r>
              <a:rPr lang="en-US" sz="2800" dirty="0">
                <a:solidFill>
                  <a:srgbClr val="00B050"/>
                </a:solidFill>
                <a:effectLst/>
                <a:latin typeface="+mj-lt"/>
                <a:ea typeface="DejaVu Sans Condensed"/>
              </a:rPr>
              <a:t>ầ</a:t>
            </a:r>
            <a:r>
              <a:rPr lang="vi-VN" sz="2800" dirty="0">
                <a:solidFill>
                  <a:srgbClr val="00B050"/>
                </a:solidFill>
                <a:effectLst/>
                <a:latin typeface="+mj-lt"/>
                <a:ea typeface="DejaVu Sans Condensed"/>
              </a:rPr>
              <a:t>n hoàn </a:t>
            </a:r>
            <a:r>
              <a:rPr lang="vi-VN" sz="2800" dirty="0">
                <a:solidFill>
                  <a:srgbClr val="000000"/>
                </a:solidFill>
                <a:effectLst/>
                <a:latin typeface="+mj-lt"/>
                <a:ea typeface="DejaVu Sans Condensed"/>
              </a:rPr>
              <a:t>phải:</a:t>
            </a:r>
            <a:endParaRPr lang="en-US" sz="2800" dirty="0">
              <a:solidFill>
                <a:srgbClr val="000000"/>
              </a:solidFill>
              <a:effectLst/>
              <a:latin typeface="+mj-lt"/>
              <a:ea typeface="DejaVu Sans Condensed"/>
            </a:endParaRPr>
          </a:p>
          <a:p>
            <a:pPr>
              <a:spcBef>
                <a:spcPts val="600"/>
              </a:spcBef>
            </a:pPr>
            <a:r>
              <a:rPr lang="vi-VN" sz="2800" dirty="0">
                <a:solidFill>
                  <a:srgbClr val="000000"/>
                </a:solidFill>
                <a:effectLst/>
                <a:latin typeface="+mj-lt"/>
                <a:ea typeface="DejaVu Sans Condensed"/>
              </a:rPr>
              <a:t>a) N</a:t>
            </a:r>
            <a:r>
              <a:rPr lang="en-US" sz="2800" dirty="0">
                <a:solidFill>
                  <a:srgbClr val="000000"/>
                </a:solidFill>
                <a:effectLst/>
                <a:latin typeface="+mj-lt"/>
                <a:ea typeface="DejaVu Sans Condensed"/>
              </a:rPr>
              <a:t>ế</a:t>
            </a:r>
            <a:r>
              <a:rPr lang="vi-VN" sz="2800" dirty="0">
                <a:solidFill>
                  <a:srgbClr val="000000"/>
                </a:solidFill>
                <a:effectLst/>
                <a:latin typeface="+mj-lt"/>
                <a:ea typeface="DejaVu Sans Condensed"/>
              </a:rPr>
              <a:t>u chưa có đường truyền </a:t>
            </a:r>
            <a:r>
              <a:rPr lang="en-US" sz="2800" dirty="0">
                <a:solidFill>
                  <a:srgbClr val="000000"/>
                </a:solidFill>
                <a:effectLst/>
                <a:latin typeface="+mj-lt"/>
                <a:ea typeface="DejaVu Sans Condensed"/>
              </a:rPr>
              <a:t>TM</a:t>
            </a:r>
            <a:r>
              <a:rPr lang="vi-VN" sz="2800" dirty="0">
                <a:solidFill>
                  <a:srgbClr val="000000"/>
                </a:solidFill>
                <a:effectLst/>
                <a:latin typeface="+mj-lt"/>
                <a:ea typeface="DejaVu Sans Condensed"/>
              </a:rPr>
              <a:t>: Tiêm tĩnh mạch chậm dung dịch adrenalin 1/10.000 (1 ống adrenalin </a:t>
            </a:r>
            <a:r>
              <a:rPr lang="en-US" sz="2800" dirty="0">
                <a:solidFill>
                  <a:srgbClr val="000000"/>
                </a:solidFill>
                <a:effectLst/>
                <a:latin typeface="+mj-lt"/>
                <a:ea typeface="DejaVu Sans Condensed"/>
              </a:rPr>
              <a:t>1</a:t>
            </a:r>
            <a:r>
              <a:rPr lang="vi-VN" sz="2800" dirty="0">
                <a:solidFill>
                  <a:srgbClr val="000000"/>
                </a:solidFill>
                <a:effectLst/>
                <a:latin typeface="+mj-lt"/>
                <a:ea typeface="DejaVu Sans Condensed"/>
              </a:rPr>
              <a:t>mg pha với 9ml nước cất = pha loãng 1/10). Liều dùng:</a:t>
            </a:r>
            <a:endParaRPr lang="en-US" sz="2800" dirty="0">
              <a:solidFill>
                <a:srgbClr val="000000"/>
              </a:solidFill>
              <a:effectLst/>
              <a:latin typeface="+mj-lt"/>
              <a:ea typeface="DejaVu Sans Condensed"/>
            </a:endParaRPr>
          </a:p>
          <a:p>
            <a:pPr>
              <a:spcBef>
                <a:spcPts val="600"/>
              </a:spcBef>
            </a:pPr>
            <a:r>
              <a:rPr lang="vi-VN" sz="2800" dirty="0">
                <a:solidFill>
                  <a:srgbClr val="000000"/>
                </a:solidFill>
                <a:effectLst/>
                <a:latin typeface="+mj-lt"/>
                <a:ea typeface="DejaVu Sans Condensed"/>
              </a:rPr>
              <a:t>- </a:t>
            </a:r>
            <a:r>
              <a:rPr lang="vi-VN" sz="2800" b="1" i="1" dirty="0">
                <a:solidFill>
                  <a:srgbClr val="000000"/>
                </a:solidFill>
                <a:effectLst/>
                <a:latin typeface="+mj-lt"/>
                <a:ea typeface="DejaVu Sans Condensed"/>
              </a:rPr>
              <a:t>Người l</a:t>
            </a:r>
            <a:r>
              <a:rPr lang="en-US" sz="2800" b="1" i="1" dirty="0">
                <a:solidFill>
                  <a:srgbClr val="000000"/>
                </a:solidFill>
                <a:effectLst/>
                <a:latin typeface="+mj-lt"/>
                <a:ea typeface="DejaVu Sans Condensed"/>
              </a:rPr>
              <a:t>ớ</a:t>
            </a:r>
            <a:r>
              <a:rPr lang="vi-VN" sz="2800" b="1" i="1" dirty="0">
                <a:solidFill>
                  <a:srgbClr val="000000"/>
                </a:solidFill>
                <a:effectLst/>
                <a:latin typeface="+mj-lt"/>
                <a:ea typeface="DejaVu Sans Condensed"/>
              </a:rPr>
              <a:t>n:</a:t>
            </a:r>
            <a:r>
              <a:rPr lang="vi-VN" sz="2800" dirty="0">
                <a:solidFill>
                  <a:srgbClr val="000000"/>
                </a:solidFill>
                <a:effectLst/>
                <a:latin typeface="+mj-lt"/>
                <a:ea typeface="DejaVu Sans Condensed"/>
              </a:rPr>
              <a:t> 0,5-1 ml (dung dịch pha loãng 1/10.000=50-100</a:t>
            </a:r>
            <a:r>
              <a:rPr lang="en-US" sz="2800" dirty="0">
                <a:solidFill>
                  <a:srgbClr val="000000"/>
                </a:solidFill>
                <a:effectLst/>
                <a:latin typeface="+mj-lt"/>
                <a:ea typeface="DejaVu Sans Condensed"/>
              </a:rPr>
              <a:t>µ</a:t>
            </a:r>
            <a:r>
              <a:rPr lang="vi-VN" sz="2800" dirty="0">
                <a:solidFill>
                  <a:srgbClr val="000000"/>
                </a:solidFill>
                <a:effectLst/>
                <a:latin typeface="+mj-lt"/>
                <a:ea typeface="DejaVu Sans Condensed"/>
              </a:rPr>
              <a:t>g) tiêm trong 1-3 phút, sau 3 phút có thể tiêm tiếp lần 2 hoặc lần 3 nếu mạch và huyết áp chưa lên. Chuyển ngay sang truyền tĩnh mạch liên tục khi đã thiết lập được đường truyền.</a:t>
            </a:r>
            <a:endParaRPr lang="en-US" sz="2800" dirty="0">
              <a:solidFill>
                <a:srgbClr val="000000"/>
              </a:solidFill>
              <a:effectLst/>
              <a:latin typeface="+mj-lt"/>
              <a:ea typeface="DejaVu Sans Condensed"/>
            </a:endParaRPr>
          </a:p>
          <a:p>
            <a:pPr>
              <a:spcBef>
                <a:spcPts val="600"/>
              </a:spcBef>
            </a:pPr>
            <a:r>
              <a:rPr lang="vi-VN" sz="2800" dirty="0">
                <a:solidFill>
                  <a:srgbClr val="FF0000"/>
                </a:solidFill>
                <a:effectLst/>
                <a:latin typeface="+mj-lt"/>
                <a:ea typeface="DejaVu Sans Condensed"/>
              </a:rPr>
              <a:t>- </a:t>
            </a:r>
            <a:r>
              <a:rPr lang="vi-VN" sz="2800" b="1" i="1" dirty="0">
                <a:solidFill>
                  <a:srgbClr val="FF0000"/>
                </a:solidFill>
                <a:effectLst/>
                <a:latin typeface="+mj-lt"/>
                <a:ea typeface="DejaVu Sans Condensed"/>
              </a:rPr>
              <a:t>Trẻ em:</a:t>
            </a:r>
            <a:r>
              <a:rPr lang="vi-VN" sz="2800" dirty="0">
                <a:solidFill>
                  <a:srgbClr val="FF0000"/>
                </a:solidFill>
                <a:effectLst/>
                <a:latin typeface="+mj-lt"/>
                <a:ea typeface="DejaVu Sans Condensed"/>
              </a:rPr>
              <a:t> Không áp dụng tiêm tĩnh mạch chậm.</a:t>
            </a:r>
            <a:endParaRPr lang="en-US" sz="2800" dirty="0">
              <a:solidFill>
                <a:srgbClr val="FF0000"/>
              </a:solidFill>
              <a:effectLst/>
              <a:latin typeface="+mj-lt"/>
              <a:ea typeface="DejaVu Sans Condensed"/>
            </a:endParaRPr>
          </a:p>
        </p:txBody>
      </p:sp>
    </p:spTree>
    <p:extLst>
      <p:ext uri="{BB962C8B-B14F-4D97-AF65-F5344CB8AC3E}">
        <p14:creationId xmlns:p14="http://schemas.microsoft.com/office/powerpoint/2010/main" val="2686159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7E4BDCC-94D5-4841-AD34-2AB44276DF43}"/>
              </a:ext>
            </a:extLst>
          </p:cNvPr>
          <p:cNvSpPr>
            <a:spLocks noGrp="1"/>
          </p:cNvSpPr>
          <p:nvPr>
            <p:ph type="sldNum" sz="quarter" idx="12"/>
          </p:nvPr>
        </p:nvSpPr>
        <p:spPr/>
        <p:txBody>
          <a:bodyPr/>
          <a:lstStyle/>
          <a:p>
            <a:fld id="{08FF37E2-84FC-49F1-8E32-F83BCF3E5694}" type="slidenum">
              <a:rPr lang="en-US" smtClean="0"/>
              <a:pPr/>
              <a:t>21</a:t>
            </a:fld>
            <a:endParaRPr lang="en-US"/>
          </a:p>
        </p:txBody>
      </p:sp>
      <p:sp>
        <p:nvSpPr>
          <p:cNvPr id="6" name="TextBox 5">
            <a:extLst>
              <a:ext uri="{FF2B5EF4-FFF2-40B4-BE49-F238E27FC236}">
                <a16:creationId xmlns:a16="http://schemas.microsoft.com/office/drawing/2014/main" id="{AF88D5A5-55F9-4DA5-A0A4-A4CAD9854D36}"/>
              </a:ext>
            </a:extLst>
          </p:cNvPr>
          <p:cNvSpPr txBox="1"/>
          <p:nvPr/>
        </p:nvSpPr>
        <p:spPr>
          <a:xfrm>
            <a:off x="205886" y="1508700"/>
            <a:ext cx="8732227" cy="4478149"/>
          </a:xfrm>
          <a:prstGeom prst="rect">
            <a:avLst/>
          </a:prstGeom>
          <a:noFill/>
        </p:spPr>
        <p:txBody>
          <a:bodyPr wrap="square">
            <a:spAutoFit/>
          </a:bodyPr>
          <a:lstStyle/>
          <a:p>
            <a:pPr>
              <a:spcBef>
                <a:spcPts val="600"/>
              </a:spcBef>
            </a:pPr>
            <a:r>
              <a:rPr lang="vi-VN" sz="2800" dirty="0">
                <a:solidFill>
                  <a:srgbClr val="000000"/>
                </a:solidFill>
                <a:effectLst/>
                <a:latin typeface="+mj-lt"/>
                <a:ea typeface="DejaVu Sans Condensed"/>
              </a:rPr>
              <a:t>b) Nếu đã có đường truyền </a:t>
            </a:r>
            <a:r>
              <a:rPr lang="en-US" sz="2800" dirty="0">
                <a:solidFill>
                  <a:srgbClr val="000000"/>
                </a:solidFill>
                <a:effectLst/>
                <a:latin typeface="+mj-lt"/>
                <a:ea typeface="DejaVu Sans Condensed"/>
              </a:rPr>
              <a:t>TM</a:t>
            </a:r>
            <a:r>
              <a:rPr lang="vi-VN" sz="2800" dirty="0">
                <a:solidFill>
                  <a:srgbClr val="000000"/>
                </a:solidFill>
                <a:effectLst/>
                <a:latin typeface="+mj-lt"/>
                <a:ea typeface="DejaVu Sans Condensed"/>
              </a:rPr>
              <a:t>, truyền </a:t>
            </a:r>
            <a:r>
              <a:rPr lang="en-US" sz="2800" dirty="0">
                <a:solidFill>
                  <a:srgbClr val="000000"/>
                </a:solidFill>
                <a:effectLst/>
                <a:latin typeface="+mj-lt"/>
                <a:ea typeface="DejaVu Sans Condensed"/>
              </a:rPr>
              <a:t>TM </a:t>
            </a:r>
            <a:r>
              <a:rPr lang="vi-VN" sz="2800" dirty="0">
                <a:solidFill>
                  <a:srgbClr val="000000"/>
                </a:solidFill>
                <a:effectLst/>
                <a:latin typeface="+mj-lt"/>
                <a:ea typeface="DejaVu Sans Condensed"/>
              </a:rPr>
              <a:t>liên tục adrenalin (pha adrenalin với dung dịch natriclorid 0,9%) cho người bệnh kém đáp ứng với adrenalin tiêm bắp và đã được truyền đủ dịch. Bắt đầu bằng liều 0,1 </a:t>
            </a:r>
            <a:r>
              <a:rPr lang="en-US" sz="2800" dirty="0">
                <a:solidFill>
                  <a:srgbClr val="000000"/>
                </a:solidFill>
                <a:effectLst/>
                <a:latin typeface="+mj-lt"/>
                <a:ea typeface="DejaVu Sans Condensed"/>
              </a:rPr>
              <a:t>µ</a:t>
            </a:r>
            <a:r>
              <a:rPr lang="vi-VN" sz="2800" dirty="0">
                <a:solidFill>
                  <a:srgbClr val="000000"/>
                </a:solidFill>
                <a:effectLst/>
                <a:latin typeface="+mj-lt"/>
                <a:ea typeface="DejaVu Sans Condensed"/>
              </a:rPr>
              <a:t>g/kg/phút, cứ 3-5 phút điều chỉnh liều adrenalin tùy theo đáp ứng của người bệnh.</a:t>
            </a:r>
            <a:endParaRPr lang="en-US" sz="2800" dirty="0">
              <a:solidFill>
                <a:srgbClr val="000000"/>
              </a:solidFill>
              <a:effectLst/>
              <a:latin typeface="+mj-lt"/>
              <a:ea typeface="DejaVu Sans Condensed"/>
            </a:endParaRPr>
          </a:p>
          <a:p>
            <a:pPr>
              <a:spcBef>
                <a:spcPts val="600"/>
              </a:spcBef>
            </a:pPr>
            <a:r>
              <a:rPr lang="vi-VN" sz="2800" dirty="0">
                <a:solidFill>
                  <a:srgbClr val="000000"/>
                </a:solidFill>
                <a:effectLst/>
                <a:latin typeface="+mj-lt"/>
                <a:ea typeface="DejaVu Sans Condensed"/>
              </a:rPr>
              <a:t>c) </a:t>
            </a:r>
            <a:r>
              <a:rPr lang="vi-VN" sz="2800" dirty="0">
                <a:solidFill>
                  <a:schemeClr val="accent1">
                    <a:lumMod val="75000"/>
                  </a:schemeClr>
                </a:solidFill>
                <a:effectLst/>
                <a:latin typeface="+mj-lt"/>
                <a:ea typeface="DejaVu Sans Condensed"/>
              </a:rPr>
              <a:t>Đồng thời với việc dùng adrenalin truyền tĩnh mạch liên tục, truyền nhanh dung dịch natriclorid 0,9% 1.000ml-2.000ml ở người lớn, 10-20ml/kg trong 10-20 phút ở trẻ em có thể nhắc lại nếu cần thiết.</a:t>
            </a:r>
            <a:endParaRPr lang="en-US" sz="2800" dirty="0">
              <a:solidFill>
                <a:schemeClr val="accent1">
                  <a:lumMod val="75000"/>
                </a:schemeClr>
              </a:solidFill>
              <a:effectLst/>
              <a:latin typeface="+mj-lt"/>
              <a:ea typeface="DejaVu Sans Condensed"/>
            </a:endParaRPr>
          </a:p>
        </p:txBody>
      </p:sp>
    </p:spTree>
    <p:extLst>
      <p:ext uri="{BB962C8B-B14F-4D97-AF65-F5344CB8AC3E}">
        <p14:creationId xmlns:p14="http://schemas.microsoft.com/office/powerpoint/2010/main" val="2156934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4BD6059-C7FF-43E7-9CD3-A923D3A19190}"/>
              </a:ext>
            </a:extLst>
          </p:cNvPr>
          <p:cNvSpPr>
            <a:spLocks noGrp="1"/>
          </p:cNvSpPr>
          <p:nvPr>
            <p:ph type="sldNum" sz="quarter" idx="12"/>
          </p:nvPr>
        </p:nvSpPr>
        <p:spPr/>
        <p:txBody>
          <a:bodyPr/>
          <a:lstStyle/>
          <a:p>
            <a:fld id="{08FF37E2-84FC-49F1-8E32-F83BCF3E5694}" type="slidenum">
              <a:rPr lang="en-US" smtClean="0"/>
              <a:pPr/>
              <a:t>22</a:t>
            </a:fld>
            <a:endParaRPr lang="en-US"/>
          </a:p>
        </p:txBody>
      </p:sp>
      <p:pic>
        <p:nvPicPr>
          <p:cNvPr id="6" name="Picture 5">
            <a:extLst>
              <a:ext uri="{FF2B5EF4-FFF2-40B4-BE49-F238E27FC236}">
                <a16:creationId xmlns:a16="http://schemas.microsoft.com/office/drawing/2014/main" id="{1F401C96-6F8E-4C40-9ED5-27FC0C65CEB2}"/>
              </a:ext>
            </a:extLst>
          </p:cNvPr>
          <p:cNvPicPr>
            <a:picLocks noChangeAspect="1"/>
          </p:cNvPicPr>
          <p:nvPr/>
        </p:nvPicPr>
        <p:blipFill>
          <a:blip r:embed="rId2"/>
          <a:stretch>
            <a:fillRect/>
          </a:stretch>
        </p:blipFill>
        <p:spPr>
          <a:xfrm>
            <a:off x="378668" y="1801219"/>
            <a:ext cx="8103756" cy="4810596"/>
          </a:xfrm>
          <a:prstGeom prst="rect">
            <a:avLst/>
          </a:prstGeom>
        </p:spPr>
      </p:pic>
      <p:sp>
        <p:nvSpPr>
          <p:cNvPr id="7" name="TextBox 6">
            <a:extLst>
              <a:ext uri="{FF2B5EF4-FFF2-40B4-BE49-F238E27FC236}">
                <a16:creationId xmlns:a16="http://schemas.microsoft.com/office/drawing/2014/main" id="{F4B47935-47AA-4FE7-A2AD-2879436CB9B1}"/>
              </a:ext>
            </a:extLst>
          </p:cNvPr>
          <p:cNvSpPr txBox="1"/>
          <p:nvPr/>
        </p:nvSpPr>
        <p:spPr>
          <a:xfrm>
            <a:off x="2824589" y="107658"/>
            <a:ext cx="5196254" cy="1200329"/>
          </a:xfrm>
          <a:prstGeom prst="rect">
            <a:avLst/>
          </a:prstGeom>
          <a:noFill/>
        </p:spPr>
        <p:txBody>
          <a:bodyPr wrap="square" rtlCol="0">
            <a:spAutoFit/>
          </a:bodyPr>
          <a:lstStyle/>
          <a:p>
            <a:pPr algn="ctr"/>
            <a:r>
              <a:rPr lang="en-US" sz="3600" dirty="0" err="1">
                <a:latin typeface="Times New Roman" panose="02020603050405020304" pitchFamily="18" charset="0"/>
                <a:cs typeface="Times New Roman" panose="02020603050405020304" pitchFamily="18" charset="0"/>
              </a:rPr>
              <a:t>Thành</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phần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hộp</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thuốc</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cấp</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cứu</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phản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vệ</a:t>
            </a:r>
            <a:endParaRPr lang="en-US" sz="3600" dirty="0">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51561D63-2D6C-46F1-9306-D303D5CEC2D5}"/>
              </a:ext>
            </a:extLst>
          </p:cNvPr>
          <p:cNvSpPr/>
          <p:nvPr/>
        </p:nvSpPr>
        <p:spPr>
          <a:xfrm>
            <a:off x="993531" y="4026877"/>
            <a:ext cx="2048607" cy="439615"/>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noFill/>
            </a:endParaRPr>
          </a:p>
        </p:txBody>
      </p:sp>
    </p:spTree>
    <p:extLst>
      <p:ext uri="{BB962C8B-B14F-4D97-AF65-F5344CB8AC3E}">
        <p14:creationId xmlns:p14="http://schemas.microsoft.com/office/powerpoint/2010/main" val="627064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EE14DC9-FC9F-44CF-83C5-AE786C07296E}"/>
              </a:ext>
            </a:extLst>
          </p:cNvPr>
          <p:cNvSpPr>
            <a:spLocks noGrp="1"/>
          </p:cNvSpPr>
          <p:nvPr>
            <p:ph type="sldNum" sz="quarter" idx="12"/>
          </p:nvPr>
        </p:nvSpPr>
        <p:spPr/>
        <p:txBody>
          <a:bodyPr/>
          <a:lstStyle/>
          <a:p>
            <a:fld id="{08FF37E2-84FC-49F1-8E32-F83BCF3E5694}" type="slidenum">
              <a:rPr lang="en-US" smtClean="0"/>
              <a:pPr/>
              <a:t>23</a:t>
            </a:fld>
            <a:endParaRPr lang="en-US"/>
          </a:p>
        </p:txBody>
      </p:sp>
      <p:sp>
        <p:nvSpPr>
          <p:cNvPr id="6" name="TextBox 5">
            <a:extLst>
              <a:ext uri="{FF2B5EF4-FFF2-40B4-BE49-F238E27FC236}">
                <a16:creationId xmlns:a16="http://schemas.microsoft.com/office/drawing/2014/main" id="{5B969C23-0595-458A-9F65-400DC8DA3411}"/>
              </a:ext>
            </a:extLst>
          </p:cNvPr>
          <p:cNvSpPr txBox="1"/>
          <p:nvPr/>
        </p:nvSpPr>
        <p:spPr>
          <a:xfrm>
            <a:off x="2824589" y="0"/>
            <a:ext cx="5196254" cy="1200329"/>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SƠ ĐỒ TÓM TẮT XỬ TRÍ PHẢN VỆ</a:t>
            </a:r>
          </a:p>
        </p:txBody>
      </p:sp>
      <p:pic>
        <p:nvPicPr>
          <p:cNvPr id="7" name="Picture 6">
            <a:extLst>
              <a:ext uri="{FF2B5EF4-FFF2-40B4-BE49-F238E27FC236}">
                <a16:creationId xmlns:a16="http://schemas.microsoft.com/office/drawing/2014/main" id="{0963C974-AAE6-47F6-B801-35CC225C2844}"/>
              </a:ext>
            </a:extLst>
          </p:cNvPr>
          <p:cNvPicPr>
            <a:picLocks noChangeAspect="1"/>
          </p:cNvPicPr>
          <p:nvPr/>
        </p:nvPicPr>
        <p:blipFill>
          <a:blip r:embed="rId2"/>
          <a:stretch>
            <a:fillRect/>
          </a:stretch>
        </p:blipFill>
        <p:spPr>
          <a:xfrm>
            <a:off x="914400" y="1329124"/>
            <a:ext cx="7248526" cy="5528876"/>
          </a:xfrm>
          <a:prstGeom prst="rect">
            <a:avLst/>
          </a:prstGeom>
        </p:spPr>
      </p:pic>
    </p:spTree>
    <p:extLst>
      <p:ext uri="{BB962C8B-B14F-4D97-AF65-F5344CB8AC3E}">
        <p14:creationId xmlns:p14="http://schemas.microsoft.com/office/powerpoint/2010/main" val="634423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53C36DC-CB24-4530-BF33-57AA3DF6E53E}"/>
              </a:ext>
            </a:extLst>
          </p:cNvPr>
          <p:cNvSpPr>
            <a:spLocks noGrp="1"/>
          </p:cNvSpPr>
          <p:nvPr>
            <p:ph type="sldNum" sz="quarter" idx="12"/>
          </p:nvPr>
        </p:nvSpPr>
        <p:spPr/>
        <p:txBody>
          <a:bodyPr/>
          <a:lstStyle/>
          <a:p>
            <a:fld id="{08FF37E2-84FC-49F1-8E32-F83BCF3E5694}" type="slidenum">
              <a:rPr lang="en-US" smtClean="0"/>
              <a:pPr/>
              <a:t>24</a:t>
            </a:fld>
            <a:endParaRPr lang="en-US"/>
          </a:p>
        </p:txBody>
      </p:sp>
      <p:pic>
        <p:nvPicPr>
          <p:cNvPr id="5" name="Picture 2" descr="No hay ninguna descripción de la foto disponible.">
            <a:extLst>
              <a:ext uri="{FF2B5EF4-FFF2-40B4-BE49-F238E27FC236}">
                <a16:creationId xmlns:a16="http://schemas.microsoft.com/office/drawing/2014/main" id="{C80DCB70-C982-4BB7-8C03-70431A0F89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1337" y="-61546"/>
            <a:ext cx="52006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94703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2687D14-B84A-43E4-B582-CEAAA3E9C631}"/>
              </a:ext>
            </a:extLst>
          </p:cNvPr>
          <p:cNvSpPr>
            <a:spLocks noGrp="1"/>
          </p:cNvSpPr>
          <p:nvPr>
            <p:ph type="sldNum" sz="quarter" idx="12"/>
          </p:nvPr>
        </p:nvSpPr>
        <p:spPr/>
        <p:txBody>
          <a:bodyPr/>
          <a:lstStyle/>
          <a:p>
            <a:fld id="{08FF37E2-84FC-49F1-8E32-F83BCF3E5694}" type="slidenum">
              <a:rPr lang="en-US" smtClean="0"/>
              <a:pPr/>
              <a:t>25</a:t>
            </a:fld>
            <a:endParaRPr lang="en-US"/>
          </a:p>
        </p:txBody>
      </p:sp>
      <p:sp>
        <p:nvSpPr>
          <p:cNvPr id="8" name="TextBox 7">
            <a:extLst>
              <a:ext uri="{FF2B5EF4-FFF2-40B4-BE49-F238E27FC236}">
                <a16:creationId xmlns:a16="http://schemas.microsoft.com/office/drawing/2014/main" id="{6198D5BB-C835-477E-8B41-9B116A401179}"/>
              </a:ext>
            </a:extLst>
          </p:cNvPr>
          <p:cNvSpPr txBox="1"/>
          <p:nvPr/>
        </p:nvSpPr>
        <p:spPr>
          <a:xfrm>
            <a:off x="152399" y="2056687"/>
            <a:ext cx="9096375" cy="3262432"/>
          </a:xfrm>
          <a:prstGeom prst="rect">
            <a:avLst/>
          </a:prstGeom>
          <a:noFill/>
        </p:spPr>
        <p:txBody>
          <a:bodyPr wrap="square">
            <a:spAutoFit/>
          </a:bodyPr>
          <a:lstStyle/>
          <a:p>
            <a:pPr>
              <a:spcBef>
                <a:spcPts val="600"/>
              </a:spcBef>
            </a:pPr>
            <a:r>
              <a:rPr lang="en-US" sz="2800" dirty="0">
                <a:solidFill>
                  <a:srgbClr val="000000"/>
                </a:solidFill>
                <a:effectLst/>
                <a:latin typeface="Times New Roman" panose="02020603050405020304" pitchFamily="18" charset="0"/>
                <a:ea typeface="DejaVu Sans Condensed"/>
                <a:cs typeface="Times New Roman" panose="02020603050405020304" pitchFamily="18" charset="0"/>
              </a:rPr>
              <a:t>1. </a:t>
            </a:r>
            <a:r>
              <a:rPr lang="vi-VN" sz="2800" dirty="0">
                <a:solidFill>
                  <a:schemeClr val="accent1">
                    <a:lumMod val="75000"/>
                  </a:schemeClr>
                </a:solidFill>
                <a:effectLst/>
                <a:latin typeface="Times New Roman" panose="02020603050405020304" pitchFamily="18" charset="0"/>
                <a:ea typeface="DejaVu Sans Condensed"/>
                <a:cs typeface="Times New Roman" panose="02020603050405020304" pitchFamily="18" charset="0"/>
              </a:rPr>
              <a:t>Không</a:t>
            </a:r>
            <a:r>
              <a:rPr lang="vi-VN" sz="2800" dirty="0">
                <a:solidFill>
                  <a:srgbClr val="00B050"/>
                </a:solidFill>
                <a:effectLst/>
                <a:latin typeface="Times New Roman" panose="02020603050405020304" pitchFamily="18" charset="0"/>
                <a:ea typeface="DejaVu Sans Condensed"/>
                <a:cs typeface="Times New Roman" panose="02020603050405020304" pitchFamily="18" charset="0"/>
              </a:rPr>
              <a:t> thử phản ứng (test) cho tất cả các loại thuốc trừ những trường hợp </a:t>
            </a:r>
            <a:r>
              <a:rPr lang="en-US" sz="2800" dirty="0" err="1">
                <a:solidFill>
                  <a:srgbClr val="00B050"/>
                </a:solidFill>
                <a:latin typeface="Times New Roman" panose="02020603050405020304" pitchFamily="18" charset="0"/>
                <a:ea typeface="DejaVu Sans Condensed"/>
                <a:cs typeface="Times New Roman" panose="02020603050405020304" pitchFamily="18" charset="0"/>
              </a:rPr>
              <a:t>tại</a:t>
            </a:r>
            <a:r>
              <a:rPr lang="en-US" sz="2800" dirty="0">
                <a:solidFill>
                  <a:srgbClr val="00B050"/>
                </a:solidFill>
                <a:latin typeface="Times New Roman" panose="02020603050405020304" pitchFamily="18" charset="0"/>
                <a:ea typeface="DejaVu Sans Condensed"/>
                <a:cs typeface="Times New Roman" panose="02020603050405020304" pitchFamily="18" charset="0"/>
              </a:rPr>
              <a:t> </a:t>
            </a:r>
            <a:r>
              <a:rPr lang="en-US" sz="2800" dirty="0" err="1">
                <a:solidFill>
                  <a:srgbClr val="00B050"/>
                </a:solidFill>
                <a:latin typeface="Times New Roman" panose="02020603050405020304" pitchFamily="18" charset="0"/>
                <a:ea typeface="DejaVu Sans Condensed"/>
                <a:cs typeface="Times New Roman" panose="02020603050405020304" pitchFamily="18" charset="0"/>
              </a:rPr>
              <a:t>khoản</a:t>
            </a:r>
            <a:r>
              <a:rPr lang="en-US" sz="2800" dirty="0">
                <a:solidFill>
                  <a:srgbClr val="00B050"/>
                </a:solidFill>
                <a:latin typeface="Times New Roman" panose="02020603050405020304" pitchFamily="18" charset="0"/>
                <a:ea typeface="DejaVu Sans Condensed"/>
                <a:cs typeface="Times New Roman" panose="02020603050405020304" pitchFamily="18" charset="0"/>
              </a:rPr>
              <a:t> 2.</a:t>
            </a:r>
            <a:endParaRPr lang="en-US" sz="2800" dirty="0">
              <a:solidFill>
                <a:srgbClr val="000000"/>
              </a:solidFill>
              <a:effectLst/>
              <a:latin typeface="Times New Roman" panose="02020603050405020304" pitchFamily="18" charset="0"/>
              <a:ea typeface="DejaVu Sans Condensed"/>
              <a:cs typeface="Times New Roman" panose="02020603050405020304" pitchFamily="18" charset="0"/>
            </a:endParaRPr>
          </a:p>
          <a:p>
            <a:pPr>
              <a:spcBef>
                <a:spcPts val="600"/>
              </a:spcBef>
            </a:pPr>
            <a:r>
              <a:rPr lang="vi-VN" sz="2800" dirty="0">
                <a:solidFill>
                  <a:srgbClr val="000000"/>
                </a:solidFill>
                <a:effectLst/>
                <a:latin typeface="Times New Roman" panose="02020603050405020304" pitchFamily="18" charset="0"/>
                <a:ea typeface="DejaVu Sans Condensed"/>
                <a:cs typeface="Times New Roman" panose="02020603050405020304" pitchFamily="18" charset="0"/>
              </a:rPr>
              <a:t>2. </a:t>
            </a:r>
            <a:r>
              <a:rPr lang="en-US" sz="2800" dirty="0">
                <a:solidFill>
                  <a:srgbClr val="FF0000"/>
                </a:solidFill>
                <a:effectLst/>
                <a:latin typeface="Times New Roman" panose="02020603050405020304" pitchFamily="18" charset="0"/>
                <a:ea typeface="DejaVu Sans Condensed"/>
                <a:cs typeface="Times New Roman" panose="02020603050405020304" pitchFamily="18" charset="0"/>
              </a:rPr>
              <a:t>Test</a:t>
            </a:r>
            <a:r>
              <a:rPr lang="en-US" sz="2800" dirty="0">
                <a:solidFill>
                  <a:schemeClr val="bg1"/>
                </a:solidFill>
                <a:effectLst/>
                <a:latin typeface="Times New Roman" panose="02020603050405020304" pitchFamily="18" charset="0"/>
                <a:ea typeface="DejaVu Sans Condensed"/>
                <a:cs typeface="Times New Roman" panose="02020603050405020304" pitchFamily="18" charset="0"/>
              </a:rPr>
              <a:t> </a:t>
            </a:r>
            <a:r>
              <a:rPr lang="vi-VN" sz="2800" dirty="0">
                <a:solidFill>
                  <a:srgbClr val="FF0000"/>
                </a:solidFill>
                <a:effectLst/>
                <a:latin typeface="Times New Roman" panose="02020603050405020304" pitchFamily="18" charset="0"/>
                <a:ea typeface="DejaVu Sans Condensed"/>
                <a:cs typeface="Times New Roman" panose="02020603050405020304" pitchFamily="18" charset="0"/>
              </a:rPr>
              <a:t>da </a:t>
            </a:r>
            <a:r>
              <a:rPr lang="en-US" sz="2800" dirty="0">
                <a:solidFill>
                  <a:schemeClr val="bg1"/>
                </a:solidFill>
                <a:latin typeface="Times New Roman" panose="02020603050405020304" pitchFamily="18" charset="0"/>
                <a:ea typeface="DejaVu Sans Condensed"/>
                <a:cs typeface="Times New Roman" panose="02020603050405020304" pitchFamily="18" charset="0"/>
              </a:rPr>
              <a:t>: </a:t>
            </a:r>
            <a:r>
              <a:rPr lang="vi-VN" sz="2800" dirty="0">
                <a:solidFill>
                  <a:schemeClr val="bg1"/>
                </a:solidFill>
                <a:effectLst/>
                <a:latin typeface="Times New Roman" panose="02020603050405020304" pitchFamily="18" charset="0"/>
                <a:ea typeface="DejaVu Sans Condensed"/>
                <a:cs typeface="Times New Roman" panose="02020603050405020304" pitchFamily="18" charset="0"/>
              </a:rPr>
              <a:t>người bệnh có </a:t>
            </a:r>
            <a:r>
              <a:rPr lang="vi-VN" sz="2800" dirty="0">
                <a:solidFill>
                  <a:srgbClr val="FF0000"/>
                </a:solidFill>
                <a:effectLst/>
                <a:latin typeface="Times New Roman" panose="02020603050405020304" pitchFamily="18" charset="0"/>
                <a:ea typeface="DejaVu Sans Condensed"/>
                <a:cs typeface="Times New Roman" panose="02020603050405020304" pitchFamily="18" charset="0"/>
              </a:rPr>
              <a:t>tiền sử dị ứng với thuốc hoặc dị nguyên có liên quan </a:t>
            </a:r>
            <a:r>
              <a:rPr lang="vi-VN" sz="2800" dirty="0">
                <a:solidFill>
                  <a:schemeClr val="bg1"/>
                </a:solidFill>
                <a:effectLst/>
                <a:latin typeface="Times New Roman" panose="02020603050405020304" pitchFamily="18" charset="0"/>
                <a:ea typeface="DejaVu Sans Condensed"/>
                <a:cs typeface="Times New Roman" panose="02020603050405020304" pitchFamily="18" charset="0"/>
              </a:rPr>
              <a:t>(thuốc, dị nguyên cùng nhóm hoặc có phản ứng chéo) và </a:t>
            </a:r>
            <a:r>
              <a:rPr lang="vi-VN" sz="2800" dirty="0">
                <a:solidFill>
                  <a:srgbClr val="FF0000"/>
                </a:solidFill>
                <a:effectLst/>
                <a:latin typeface="Times New Roman" panose="02020603050405020304" pitchFamily="18" charset="0"/>
                <a:ea typeface="DejaVu Sans Condensed"/>
                <a:cs typeface="Times New Roman" panose="02020603050405020304" pitchFamily="18" charset="0"/>
              </a:rPr>
              <a:t>nếu người bệnh có tiền sử phản vệ với nhi</a:t>
            </a:r>
            <a:r>
              <a:rPr lang="en-US" sz="2800" dirty="0">
                <a:solidFill>
                  <a:srgbClr val="FF0000"/>
                </a:solidFill>
                <a:effectLst/>
                <a:latin typeface="Times New Roman" panose="02020603050405020304" pitchFamily="18" charset="0"/>
                <a:ea typeface="DejaVu Sans Condensed"/>
                <a:cs typeface="Times New Roman" panose="02020603050405020304" pitchFamily="18" charset="0"/>
              </a:rPr>
              <a:t>ề</a:t>
            </a:r>
            <a:r>
              <a:rPr lang="vi-VN" sz="2800" dirty="0">
                <a:solidFill>
                  <a:srgbClr val="FF0000"/>
                </a:solidFill>
                <a:effectLst/>
                <a:latin typeface="Times New Roman" panose="02020603050405020304" pitchFamily="18" charset="0"/>
                <a:ea typeface="DejaVu Sans Condensed"/>
                <a:cs typeface="Times New Roman" panose="02020603050405020304" pitchFamily="18" charset="0"/>
              </a:rPr>
              <a:t>u dị nguyên khác nhau.</a:t>
            </a:r>
            <a:endParaRPr lang="en-US" sz="2800" dirty="0">
              <a:solidFill>
                <a:srgbClr val="FF0000"/>
              </a:solidFill>
              <a:effectLst/>
              <a:latin typeface="Times New Roman" panose="02020603050405020304" pitchFamily="18" charset="0"/>
              <a:ea typeface="DejaVu Sans Condensed"/>
              <a:cs typeface="Times New Roman" panose="02020603050405020304" pitchFamily="18" charset="0"/>
            </a:endParaRPr>
          </a:p>
          <a:p>
            <a:pPr>
              <a:spcBef>
                <a:spcPts val="600"/>
              </a:spcBef>
            </a:pPr>
            <a:r>
              <a:rPr lang="vi-VN" sz="2800" dirty="0">
                <a:solidFill>
                  <a:srgbClr val="000000"/>
                </a:solidFill>
                <a:effectLst/>
                <a:latin typeface="Times New Roman" panose="02020603050405020304" pitchFamily="18" charset="0"/>
                <a:ea typeface="DejaVu Sans Condensed"/>
                <a:cs typeface="Times New Roman" panose="02020603050405020304" pitchFamily="18" charset="0"/>
              </a:rPr>
              <a:t>3. Khi thử test phải có sẵn các phương tiện cấp cứu phản vệ.</a:t>
            </a:r>
            <a:endParaRPr lang="en-US" sz="2800" dirty="0">
              <a:solidFill>
                <a:srgbClr val="000000"/>
              </a:solidFill>
              <a:effectLst/>
              <a:latin typeface="Times New Roman" panose="02020603050405020304" pitchFamily="18" charset="0"/>
              <a:ea typeface="DejaVu Sans Condensed"/>
              <a:cs typeface="Times New Roman" panose="02020603050405020304" pitchFamily="18" charset="0"/>
            </a:endParaRPr>
          </a:p>
        </p:txBody>
      </p:sp>
      <p:sp>
        <p:nvSpPr>
          <p:cNvPr id="9" name="TextBox 8">
            <a:extLst>
              <a:ext uri="{FF2B5EF4-FFF2-40B4-BE49-F238E27FC236}">
                <a16:creationId xmlns:a16="http://schemas.microsoft.com/office/drawing/2014/main" id="{4919711D-432B-455E-839C-1A70BA1FCC85}"/>
              </a:ext>
            </a:extLst>
          </p:cNvPr>
          <p:cNvSpPr txBox="1"/>
          <p:nvPr/>
        </p:nvSpPr>
        <p:spPr>
          <a:xfrm>
            <a:off x="2375388" y="347989"/>
            <a:ext cx="6374424" cy="523220"/>
          </a:xfrm>
          <a:prstGeom prst="rect">
            <a:avLst/>
          </a:prstGeom>
          <a:noFill/>
        </p:spPr>
        <p:txBody>
          <a:bodyPr wrap="square">
            <a:spAutoFit/>
          </a:bodyPr>
          <a:lstStyle/>
          <a:p>
            <a:pPr>
              <a:spcBef>
                <a:spcPts val="600"/>
              </a:spcBef>
            </a:pPr>
            <a:r>
              <a:rPr lang="en-US" sz="2800" b="1" dirty="0">
                <a:latin typeface="Times New Roman" panose="02020603050405020304" pitchFamily="18" charset="0"/>
                <a:ea typeface="DejaVu Sans Condensed"/>
                <a:cs typeface="Times New Roman" panose="02020603050405020304" pitchFamily="18" charset="0"/>
              </a:rPr>
              <a:t>2. </a:t>
            </a:r>
            <a:r>
              <a:rPr lang="en-US" sz="2800" b="1" dirty="0" err="1">
                <a:latin typeface="Times New Roman" panose="02020603050405020304" pitchFamily="18" charset="0"/>
                <a:ea typeface="DejaVu Sans Condensed"/>
                <a:cs typeface="Times New Roman" panose="02020603050405020304" pitchFamily="18" charset="0"/>
              </a:rPr>
              <a:t>Chỉ</a:t>
            </a:r>
            <a:r>
              <a:rPr lang="en-US" sz="2800" b="1" dirty="0">
                <a:latin typeface="Times New Roman" panose="02020603050405020304" pitchFamily="18" charset="0"/>
                <a:ea typeface="DejaVu Sans Condensed"/>
                <a:cs typeface="Times New Roman" panose="02020603050405020304" pitchFamily="18" charset="0"/>
              </a:rPr>
              <a:t> </a:t>
            </a:r>
            <a:r>
              <a:rPr lang="en-US" sz="2800" b="1" dirty="0" err="1">
                <a:latin typeface="Times New Roman" panose="02020603050405020304" pitchFamily="18" charset="0"/>
                <a:ea typeface="DejaVu Sans Condensed"/>
                <a:cs typeface="Times New Roman" panose="02020603050405020304" pitchFamily="18" charset="0"/>
              </a:rPr>
              <a:t>định</a:t>
            </a:r>
            <a:r>
              <a:rPr lang="en-US" sz="2800" b="1" dirty="0">
                <a:latin typeface="Times New Roman" panose="02020603050405020304" pitchFamily="18" charset="0"/>
                <a:ea typeface="DejaVu Sans Condensed"/>
                <a:cs typeface="Times New Roman" panose="02020603050405020304" pitchFamily="18" charset="0"/>
              </a:rPr>
              <a:t> </a:t>
            </a:r>
            <a:r>
              <a:rPr lang="en-US" sz="2800" b="1" dirty="0" err="1">
                <a:latin typeface="Times New Roman" panose="02020603050405020304" pitchFamily="18" charset="0"/>
                <a:ea typeface="DejaVu Sans Condensed"/>
                <a:cs typeface="Times New Roman" panose="02020603050405020304" pitchFamily="18" charset="0"/>
              </a:rPr>
              <a:t>và</a:t>
            </a:r>
            <a:r>
              <a:rPr lang="en-US" sz="2800" b="1" dirty="0">
                <a:latin typeface="Times New Roman" panose="02020603050405020304" pitchFamily="18" charset="0"/>
                <a:ea typeface="DejaVu Sans Condensed"/>
                <a:cs typeface="Times New Roman" panose="02020603050405020304" pitchFamily="18" charset="0"/>
              </a:rPr>
              <a:t> </a:t>
            </a:r>
            <a:r>
              <a:rPr lang="en-US" sz="2800" b="1" dirty="0" err="1">
                <a:latin typeface="Times New Roman" panose="02020603050405020304" pitchFamily="18" charset="0"/>
                <a:ea typeface="DejaVu Sans Condensed"/>
                <a:cs typeface="Times New Roman" panose="02020603050405020304" pitchFamily="18" charset="0"/>
              </a:rPr>
              <a:t>hướng</a:t>
            </a:r>
            <a:r>
              <a:rPr lang="en-US" sz="2800" b="1" dirty="0">
                <a:latin typeface="Times New Roman" panose="02020603050405020304" pitchFamily="18" charset="0"/>
                <a:ea typeface="DejaVu Sans Condensed"/>
                <a:cs typeface="Times New Roman" panose="02020603050405020304" pitchFamily="18" charset="0"/>
              </a:rPr>
              <a:t> </a:t>
            </a:r>
            <a:r>
              <a:rPr lang="en-US" sz="2800" b="1" dirty="0" err="1">
                <a:latin typeface="Times New Roman" panose="02020603050405020304" pitchFamily="18" charset="0"/>
                <a:ea typeface="DejaVu Sans Condensed"/>
                <a:cs typeface="Times New Roman" panose="02020603050405020304" pitchFamily="18" charset="0"/>
              </a:rPr>
              <a:t>dẫn</a:t>
            </a:r>
            <a:r>
              <a:rPr lang="en-US" sz="2800" b="1" dirty="0">
                <a:latin typeface="Times New Roman" panose="02020603050405020304" pitchFamily="18" charset="0"/>
                <a:ea typeface="DejaVu Sans Condensed"/>
                <a:cs typeface="Times New Roman" panose="02020603050405020304" pitchFamily="18" charset="0"/>
              </a:rPr>
              <a:t> </a:t>
            </a:r>
            <a:r>
              <a:rPr lang="en-US" sz="2800" b="1" dirty="0" err="1">
                <a:latin typeface="Times New Roman" panose="02020603050405020304" pitchFamily="18" charset="0"/>
                <a:ea typeface="DejaVu Sans Condensed"/>
                <a:cs typeface="Times New Roman" panose="02020603050405020304" pitchFamily="18" charset="0"/>
              </a:rPr>
              <a:t>làm</a:t>
            </a:r>
            <a:r>
              <a:rPr lang="en-US" sz="2800" b="1" dirty="0">
                <a:latin typeface="Times New Roman" panose="02020603050405020304" pitchFamily="18" charset="0"/>
                <a:ea typeface="DejaVu Sans Condensed"/>
                <a:cs typeface="Times New Roman" panose="02020603050405020304" pitchFamily="18" charset="0"/>
              </a:rPr>
              <a:t> test da.</a:t>
            </a:r>
            <a:endParaRPr lang="en-US" sz="2800" dirty="0">
              <a:effectLst/>
              <a:latin typeface="Times New Roman" panose="02020603050405020304" pitchFamily="18" charset="0"/>
              <a:ea typeface="DejaVu Sans Condensed"/>
              <a:cs typeface="Times New Roman" panose="02020603050405020304" pitchFamily="18" charset="0"/>
            </a:endParaRPr>
          </a:p>
        </p:txBody>
      </p:sp>
    </p:spTree>
    <p:extLst>
      <p:ext uri="{BB962C8B-B14F-4D97-AF65-F5344CB8AC3E}">
        <p14:creationId xmlns:p14="http://schemas.microsoft.com/office/powerpoint/2010/main" val="9720352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C7B3A76-88D0-4FCF-BBD2-A692BAE56F9E}"/>
              </a:ext>
            </a:extLst>
          </p:cNvPr>
          <p:cNvSpPr>
            <a:spLocks noGrp="1"/>
          </p:cNvSpPr>
          <p:nvPr>
            <p:ph type="sldNum" sz="quarter" idx="12"/>
          </p:nvPr>
        </p:nvSpPr>
        <p:spPr/>
        <p:txBody>
          <a:bodyPr/>
          <a:lstStyle/>
          <a:p>
            <a:fld id="{08FF37E2-84FC-49F1-8E32-F83BCF3E5694}" type="slidenum">
              <a:rPr lang="en-US" smtClean="0"/>
              <a:pPr/>
              <a:t>26</a:t>
            </a:fld>
            <a:endParaRPr lang="en-US"/>
          </a:p>
        </p:txBody>
      </p:sp>
      <p:sp>
        <p:nvSpPr>
          <p:cNvPr id="6" name="TextBox 5">
            <a:extLst>
              <a:ext uri="{FF2B5EF4-FFF2-40B4-BE49-F238E27FC236}">
                <a16:creationId xmlns:a16="http://schemas.microsoft.com/office/drawing/2014/main" id="{8E137A72-2C74-4E7E-8903-B330C567A7E1}"/>
              </a:ext>
            </a:extLst>
          </p:cNvPr>
          <p:cNvSpPr txBox="1"/>
          <p:nvPr/>
        </p:nvSpPr>
        <p:spPr>
          <a:xfrm>
            <a:off x="204787" y="1899816"/>
            <a:ext cx="8734425" cy="2323713"/>
          </a:xfrm>
          <a:prstGeom prst="rect">
            <a:avLst/>
          </a:prstGeom>
          <a:noFill/>
        </p:spPr>
        <p:txBody>
          <a:bodyPr wrap="square">
            <a:spAutoFit/>
          </a:bodyPr>
          <a:lstStyle/>
          <a:p>
            <a:pPr>
              <a:spcBef>
                <a:spcPts val="600"/>
              </a:spcBef>
            </a:pPr>
            <a:r>
              <a:rPr lang="vi-VN" sz="2800" dirty="0">
                <a:solidFill>
                  <a:srgbClr val="000000"/>
                </a:solidFill>
                <a:effectLst/>
                <a:latin typeface="+mj-lt"/>
                <a:ea typeface="DejaVu Sans Condensed"/>
              </a:rPr>
              <a:t>5. </a:t>
            </a:r>
            <a:r>
              <a:rPr lang="en-US" sz="2800" dirty="0">
                <a:solidFill>
                  <a:srgbClr val="FF0000"/>
                </a:solidFill>
                <a:effectLst/>
                <a:latin typeface="Times New Roman" panose="02020603050405020304" pitchFamily="18" charset="0"/>
                <a:ea typeface="DejaVu Sans Condensed"/>
                <a:cs typeface="Times New Roman" panose="02020603050405020304" pitchFamily="18" charset="0"/>
              </a:rPr>
              <a:t>Test da </a:t>
            </a:r>
            <a:r>
              <a:rPr lang="vi-VN" sz="2800" dirty="0">
                <a:solidFill>
                  <a:srgbClr val="FF0000"/>
                </a:solidFill>
                <a:effectLst/>
                <a:latin typeface="Times New Roman" panose="02020603050405020304" pitchFamily="18" charset="0"/>
                <a:ea typeface="DejaVu Sans Condensed"/>
                <a:cs typeface="Times New Roman" panose="02020603050405020304" pitchFamily="18" charset="0"/>
              </a:rPr>
              <a:t>dương tính thì không được sử dụng thu</a:t>
            </a:r>
            <a:r>
              <a:rPr lang="en-US" sz="2800" dirty="0">
                <a:solidFill>
                  <a:srgbClr val="FF0000"/>
                </a:solidFill>
                <a:effectLst/>
                <a:latin typeface="Times New Roman" panose="02020603050405020304" pitchFamily="18" charset="0"/>
                <a:ea typeface="DejaVu Sans Condensed"/>
                <a:cs typeface="Times New Roman" panose="02020603050405020304" pitchFamily="18" charset="0"/>
              </a:rPr>
              <a:t>ố</a:t>
            </a:r>
            <a:r>
              <a:rPr lang="vi-VN" sz="2800" dirty="0">
                <a:solidFill>
                  <a:srgbClr val="FF0000"/>
                </a:solidFill>
                <a:effectLst/>
                <a:latin typeface="Times New Roman" panose="02020603050405020304" pitchFamily="18" charset="0"/>
                <a:ea typeface="DejaVu Sans Condensed"/>
                <a:cs typeface="Times New Roman" panose="02020603050405020304" pitchFamily="18" charset="0"/>
              </a:rPr>
              <a:t>c hoặc dị nguyên đó.</a:t>
            </a:r>
            <a:endParaRPr lang="en-US" sz="2800" dirty="0">
              <a:solidFill>
                <a:srgbClr val="FF0000"/>
              </a:solidFill>
              <a:effectLst/>
              <a:latin typeface="Times New Roman" panose="02020603050405020304" pitchFamily="18" charset="0"/>
              <a:ea typeface="DejaVu Sans Condensed"/>
              <a:cs typeface="Times New Roman" panose="02020603050405020304" pitchFamily="18" charset="0"/>
            </a:endParaRPr>
          </a:p>
          <a:p>
            <a:pPr>
              <a:spcBef>
                <a:spcPts val="600"/>
              </a:spcBef>
            </a:pPr>
            <a:r>
              <a:rPr lang="vi-VN" sz="2800" dirty="0">
                <a:solidFill>
                  <a:srgbClr val="000000"/>
                </a:solidFill>
                <a:effectLst/>
                <a:latin typeface="+mj-lt"/>
                <a:ea typeface="DejaVu Sans Condensed"/>
              </a:rPr>
              <a:t>6. Nếu người bệnh có tiền sử dị ứng thuốc hoặc dị nguyên và </a:t>
            </a:r>
            <a:r>
              <a:rPr lang="vi-VN" sz="2800" dirty="0">
                <a:solidFill>
                  <a:srgbClr val="CC0000"/>
                </a:solidFill>
                <a:effectLst/>
                <a:latin typeface="+mj-lt"/>
                <a:ea typeface="DejaVu Sans Condensed"/>
              </a:rPr>
              <a:t>kết quả test lẩy da âm tính với dị nguyên đó thì tiếp tục làm test nội bì</a:t>
            </a:r>
            <a:endParaRPr lang="en-US" sz="2800" dirty="0">
              <a:latin typeface="+mj-lt"/>
            </a:endParaRPr>
          </a:p>
        </p:txBody>
      </p:sp>
    </p:spTree>
    <p:extLst>
      <p:ext uri="{BB962C8B-B14F-4D97-AF65-F5344CB8AC3E}">
        <p14:creationId xmlns:p14="http://schemas.microsoft.com/office/powerpoint/2010/main" val="19741993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F2F4DD0-BC5B-49FB-BC11-D1E6573D3BBF}"/>
              </a:ext>
            </a:extLst>
          </p:cNvPr>
          <p:cNvSpPr>
            <a:spLocks noGrp="1"/>
          </p:cNvSpPr>
          <p:nvPr>
            <p:ph type="sldNum" sz="quarter" idx="12"/>
          </p:nvPr>
        </p:nvSpPr>
        <p:spPr/>
        <p:txBody>
          <a:bodyPr/>
          <a:lstStyle/>
          <a:p>
            <a:fld id="{08FF37E2-84FC-49F1-8E32-F83BCF3E5694}" type="slidenum">
              <a:rPr lang="en-US" smtClean="0"/>
              <a:pPr/>
              <a:t>27</a:t>
            </a:fld>
            <a:endParaRPr lang="en-US"/>
          </a:p>
        </p:txBody>
      </p:sp>
      <p:sp>
        <p:nvSpPr>
          <p:cNvPr id="6" name="TextBox 5">
            <a:extLst>
              <a:ext uri="{FF2B5EF4-FFF2-40B4-BE49-F238E27FC236}">
                <a16:creationId xmlns:a16="http://schemas.microsoft.com/office/drawing/2014/main" id="{5C5CB476-C87D-4EB8-A744-7D80A50411E6}"/>
              </a:ext>
            </a:extLst>
          </p:cNvPr>
          <p:cNvSpPr txBox="1"/>
          <p:nvPr/>
        </p:nvSpPr>
        <p:spPr>
          <a:xfrm>
            <a:off x="295274" y="1746370"/>
            <a:ext cx="8362951" cy="3046988"/>
          </a:xfrm>
          <a:prstGeom prst="rect">
            <a:avLst/>
          </a:prstGeom>
          <a:solidFill>
            <a:schemeClr val="tx1"/>
          </a:solidFill>
        </p:spPr>
        <p:txBody>
          <a:bodyPr wrap="square">
            <a:spAutoFit/>
          </a:bodyPr>
          <a:lstStyle/>
          <a:p>
            <a:pPr>
              <a:spcBef>
                <a:spcPts val="600"/>
              </a:spcBef>
            </a:pPr>
            <a:r>
              <a:rPr lang="vi-VN" sz="2800" dirty="0">
                <a:solidFill>
                  <a:srgbClr val="000000"/>
                </a:solidFill>
                <a:effectLst/>
                <a:latin typeface="+mj-lt"/>
                <a:ea typeface="DejaVu Sans Condensed"/>
              </a:rPr>
              <a:t>a) Giải thích </a:t>
            </a:r>
            <a:r>
              <a:rPr lang="en-US" sz="2800" dirty="0" err="1">
                <a:solidFill>
                  <a:srgbClr val="000000"/>
                </a:solidFill>
                <a:effectLst/>
                <a:latin typeface="Times New Roman" panose="02020603050405020304" pitchFamily="18" charset="0"/>
                <a:ea typeface="DejaVu Sans Condensed"/>
                <a:cs typeface="Times New Roman" panose="02020603050405020304" pitchFamily="18" charset="0"/>
              </a:rPr>
              <a:t>cho</a:t>
            </a:r>
            <a:r>
              <a:rPr lang="en-US" sz="2800" dirty="0">
                <a:solidFill>
                  <a:srgbClr val="000000"/>
                </a:solidFill>
                <a:effectLst/>
                <a:latin typeface="+mj-lt"/>
                <a:ea typeface="DejaVu Sans Condensed"/>
              </a:rPr>
              <a:t> </a:t>
            </a:r>
            <a:r>
              <a:rPr lang="en-US" sz="2800" dirty="0">
                <a:solidFill>
                  <a:srgbClr val="000000"/>
                </a:solidFill>
                <a:effectLst/>
                <a:latin typeface="Times New Roman" panose="02020603050405020304" pitchFamily="18" charset="0"/>
                <a:ea typeface="DejaVu Sans Condensed"/>
                <a:cs typeface="Times New Roman" panose="02020603050405020304" pitchFamily="18" charset="0"/>
              </a:rPr>
              <a:t>BN/TN – </a:t>
            </a:r>
            <a:r>
              <a:rPr lang="en-US" sz="2800" dirty="0" err="1">
                <a:solidFill>
                  <a:srgbClr val="000000"/>
                </a:solidFill>
                <a:effectLst/>
                <a:latin typeface="Times New Roman" panose="02020603050405020304" pitchFamily="18" charset="0"/>
                <a:ea typeface="DejaVu Sans Condensed"/>
                <a:cs typeface="Times New Roman" panose="02020603050405020304" pitchFamily="18" charset="0"/>
              </a:rPr>
              <a:t>Ký</a:t>
            </a:r>
            <a:r>
              <a:rPr lang="en-US" sz="2800" dirty="0">
                <a:solidFill>
                  <a:srgbClr val="000000"/>
                </a:solidFill>
                <a:effectLst/>
                <a:latin typeface="Times New Roman" panose="02020603050405020304" pitchFamily="18" charset="0"/>
                <a:ea typeface="DejaVu Sans Condensed"/>
                <a:cs typeface="Times New Roman" panose="02020603050405020304" pitchFamily="18" charset="0"/>
              </a:rPr>
              <a:t> </a:t>
            </a:r>
            <a:r>
              <a:rPr lang="en-US" sz="2800" dirty="0" err="1">
                <a:solidFill>
                  <a:srgbClr val="000000"/>
                </a:solidFill>
                <a:effectLst/>
                <a:latin typeface="Times New Roman" panose="02020603050405020304" pitchFamily="18" charset="0"/>
                <a:ea typeface="DejaVu Sans Condensed"/>
                <a:cs typeface="Times New Roman" panose="02020603050405020304" pitchFamily="18" charset="0"/>
              </a:rPr>
              <a:t>giấy</a:t>
            </a:r>
            <a:r>
              <a:rPr lang="en-US" sz="2800" dirty="0">
                <a:solidFill>
                  <a:srgbClr val="000000"/>
                </a:solidFill>
                <a:effectLst/>
                <a:latin typeface="Times New Roman" panose="02020603050405020304" pitchFamily="18" charset="0"/>
                <a:ea typeface="DejaVu Sans Condensed"/>
                <a:cs typeface="Times New Roman" panose="02020603050405020304" pitchFamily="18" charset="0"/>
              </a:rPr>
              <a:t> </a:t>
            </a:r>
            <a:r>
              <a:rPr lang="en-US" sz="2800" dirty="0" err="1">
                <a:solidFill>
                  <a:srgbClr val="000000"/>
                </a:solidFill>
                <a:effectLst/>
                <a:latin typeface="Times New Roman" panose="02020603050405020304" pitchFamily="18" charset="0"/>
                <a:ea typeface="DejaVu Sans Condensed"/>
                <a:cs typeface="Times New Roman" panose="02020603050405020304" pitchFamily="18" charset="0"/>
              </a:rPr>
              <a:t>đề</a:t>
            </a:r>
            <a:r>
              <a:rPr lang="en-US" sz="2800" dirty="0">
                <a:solidFill>
                  <a:srgbClr val="000000"/>
                </a:solidFill>
                <a:effectLst/>
                <a:latin typeface="Times New Roman" panose="02020603050405020304" pitchFamily="18" charset="0"/>
                <a:ea typeface="DejaVu Sans Condensed"/>
                <a:cs typeface="Times New Roman" panose="02020603050405020304" pitchFamily="18" charset="0"/>
              </a:rPr>
              <a:t> </a:t>
            </a:r>
            <a:r>
              <a:rPr lang="en-US" sz="2800" dirty="0" err="1">
                <a:solidFill>
                  <a:srgbClr val="000000"/>
                </a:solidFill>
                <a:effectLst/>
                <a:latin typeface="Times New Roman" panose="02020603050405020304" pitchFamily="18" charset="0"/>
                <a:ea typeface="DejaVu Sans Condensed"/>
                <a:cs typeface="Times New Roman" panose="02020603050405020304" pitchFamily="18" charset="0"/>
              </a:rPr>
              <a:t>nghị</a:t>
            </a:r>
            <a:r>
              <a:rPr lang="en-US" sz="2800" dirty="0">
                <a:solidFill>
                  <a:srgbClr val="000000"/>
                </a:solidFill>
                <a:effectLst/>
                <a:latin typeface="Times New Roman" panose="02020603050405020304" pitchFamily="18" charset="0"/>
                <a:ea typeface="DejaVu Sans Condensed"/>
                <a:cs typeface="Times New Roman" panose="02020603050405020304" pitchFamily="18" charset="0"/>
              </a:rPr>
              <a:t> </a:t>
            </a:r>
            <a:r>
              <a:rPr lang="en-US" sz="2800" dirty="0" err="1">
                <a:solidFill>
                  <a:srgbClr val="000000"/>
                </a:solidFill>
                <a:effectLst/>
                <a:latin typeface="Times New Roman" panose="02020603050405020304" pitchFamily="18" charset="0"/>
                <a:ea typeface="DejaVu Sans Condensed"/>
                <a:cs typeface="Times New Roman" panose="02020603050405020304" pitchFamily="18" charset="0"/>
              </a:rPr>
              <a:t>thử</a:t>
            </a:r>
            <a:r>
              <a:rPr lang="en-US" sz="2800" dirty="0">
                <a:solidFill>
                  <a:srgbClr val="000000"/>
                </a:solidFill>
                <a:effectLst/>
                <a:latin typeface="Times New Roman" panose="02020603050405020304" pitchFamily="18" charset="0"/>
                <a:ea typeface="DejaVu Sans Condensed"/>
                <a:cs typeface="Times New Roman" panose="02020603050405020304" pitchFamily="18" charset="0"/>
              </a:rPr>
              <a:t> test</a:t>
            </a:r>
          </a:p>
          <a:p>
            <a:pPr>
              <a:lnSpc>
                <a:spcPct val="150000"/>
              </a:lnSpc>
              <a:spcBef>
                <a:spcPts val="600"/>
              </a:spcBef>
            </a:pPr>
            <a:r>
              <a:rPr lang="vi-VN" sz="2800" dirty="0">
                <a:solidFill>
                  <a:srgbClr val="000000"/>
                </a:solidFill>
                <a:effectLst/>
                <a:latin typeface="+mj-lt"/>
                <a:ea typeface="DejaVu Sans Condensed"/>
              </a:rPr>
              <a:t>b) Chuẩn bị phương tiện (kim lẩy da, b</a:t>
            </a:r>
            <a:r>
              <a:rPr lang="en-US" sz="2800" dirty="0">
                <a:solidFill>
                  <a:srgbClr val="000000"/>
                </a:solidFill>
                <a:effectLst/>
                <a:latin typeface="+mj-lt"/>
                <a:ea typeface="DejaVu Sans Condensed"/>
              </a:rPr>
              <a:t>ơ</a:t>
            </a:r>
            <a:r>
              <a:rPr lang="vi-VN" sz="2800" dirty="0">
                <a:solidFill>
                  <a:srgbClr val="000000"/>
                </a:solidFill>
                <a:effectLst/>
                <a:latin typeface="+mj-lt"/>
                <a:ea typeface="DejaVu Sans Condensed"/>
              </a:rPr>
              <a:t>m kim tiêm vô trùng, dung dịch histamin </a:t>
            </a:r>
            <a:r>
              <a:rPr lang="en-US" sz="2800" dirty="0">
                <a:solidFill>
                  <a:srgbClr val="000000"/>
                </a:solidFill>
                <a:effectLst/>
                <a:latin typeface="+mj-lt"/>
                <a:ea typeface="DejaVu Sans Condensed"/>
              </a:rPr>
              <a:t>1</a:t>
            </a:r>
            <a:r>
              <a:rPr lang="vi-VN" sz="2800" dirty="0">
                <a:solidFill>
                  <a:srgbClr val="000000"/>
                </a:solidFill>
                <a:effectLst/>
                <a:latin typeface="+mj-lt"/>
                <a:ea typeface="DejaVu Sans Condensed"/>
              </a:rPr>
              <a:t>mg/ml, thước đo kết quả, </a:t>
            </a:r>
            <a:r>
              <a:rPr lang="vi-VN" sz="2800" dirty="0">
                <a:solidFill>
                  <a:srgbClr val="FF0000"/>
                </a:solidFill>
                <a:effectLst/>
                <a:latin typeface="+mj-lt"/>
                <a:ea typeface="DejaVu Sans Condensed"/>
              </a:rPr>
              <a:t>hộp cấp cứu ph</a:t>
            </a:r>
            <a:r>
              <a:rPr lang="en-US" sz="2800" dirty="0">
                <a:solidFill>
                  <a:srgbClr val="FF0000"/>
                </a:solidFill>
                <a:effectLst/>
                <a:latin typeface="+mj-lt"/>
                <a:ea typeface="DejaVu Sans Condensed"/>
              </a:rPr>
              <a:t>ả</a:t>
            </a:r>
            <a:r>
              <a:rPr lang="vi-VN" sz="2800" dirty="0">
                <a:solidFill>
                  <a:srgbClr val="FF0000"/>
                </a:solidFill>
                <a:effectLst/>
                <a:latin typeface="+mj-lt"/>
                <a:ea typeface="DejaVu Sans Condensed"/>
              </a:rPr>
              <a:t>n vệ</a:t>
            </a:r>
            <a:r>
              <a:rPr lang="vi-VN" sz="2800" dirty="0">
                <a:solidFill>
                  <a:srgbClr val="000000"/>
                </a:solidFill>
                <a:effectLst/>
                <a:latin typeface="+mj-lt"/>
                <a:ea typeface="DejaVu Sans Condensed"/>
              </a:rPr>
              <a:t>, thuốc hoặc dị nguyên được chuẩn hóa).</a:t>
            </a:r>
            <a:endParaRPr lang="en-US" sz="2800" dirty="0">
              <a:solidFill>
                <a:srgbClr val="000000"/>
              </a:solidFill>
              <a:effectLst/>
              <a:latin typeface="+mj-lt"/>
              <a:ea typeface="DejaVu Sans Condensed"/>
            </a:endParaRPr>
          </a:p>
          <a:p>
            <a:pPr>
              <a:spcBef>
                <a:spcPts val="600"/>
              </a:spcBef>
            </a:pPr>
            <a:r>
              <a:rPr lang="vi-VN" sz="2800" dirty="0">
                <a:solidFill>
                  <a:srgbClr val="000000"/>
                </a:solidFill>
                <a:effectLst/>
                <a:latin typeface="+mj-lt"/>
                <a:ea typeface="DejaVu Sans Condensed"/>
              </a:rPr>
              <a:t>c) Sát trùng</a:t>
            </a:r>
            <a:r>
              <a:rPr lang="en-US" sz="2800" dirty="0">
                <a:solidFill>
                  <a:srgbClr val="000000"/>
                </a:solidFill>
                <a:effectLst/>
                <a:latin typeface="+mj-lt"/>
                <a:ea typeface="DejaVu Sans Condensed"/>
              </a:rPr>
              <a:t>.</a:t>
            </a:r>
          </a:p>
        </p:txBody>
      </p:sp>
      <p:sp>
        <p:nvSpPr>
          <p:cNvPr id="7" name="TextBox 6">
            <a:extLst>
              <a:ext uri="{FF2B5EF4-FFF2-40B4-BE49-F238E27FC236}">
                <a16:creationId xmlns:a16="http://schemas.microsoft.com/office/drawing/2014/main" id="{0C95197F-B013-403F-A343-14FB18694BFF}"/>
              </a:ext>
            </a:extLst>
          </p:cNvPr>
          <p:cNvSpPr txBox="1"/>
          <p:nvPr/>
        </p:nvSpPr>
        <p:spPr>
          <a:xfrm>
            <a:off x="3214686" y="360432"/>
            <a:ext cx="2524125"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Test </a:t>
            </a:r>
            <a:r>
              <a:rPr lang="en-US" sz="4000" dirty="0" err="1">
                <a:latin typeface="Times New Roman" panose="02020603050405020304" pitchFamily="18" charset="0"/>
                <a:cs typeface="Times New Roman" panose="02020603050405020304" pitchFamily="18" charset="0"/>
              </a:rPr>
              <a:t>lẩy</a:t>
            </a:r>
            <a:r>
              <a:rPr lang="en-US" sz="4000" dirty="0">
                <a:latin typeface="Times New Roman" panose="02020603050405020304" pitchFamily="18" charset="0"/>
                <a:cs typeface="Times New Roman" panose="02020603050405020304" pitchFamily="18" charset="0"/>
              </a:rPr>
              <a:t> da</a:t>
            </a:r>
          </a:p>
        </p:txBody>
      </p:sp>
    </p:spTree>
    <p:extLst>
      <p:ext uri="{BB962C8B-B14F-4D97-AF65-F5344CB8AC3E}">
        <p14:creationId xmlns:p14="http://schemas.microsoft.com/office/powerpoint/2010/main" val="22462608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3C947D9-2253-469D-9884-5A17AED45EBD}"/>
              </a:ext>
            </a:extLst>
          </p:cNvPr>
          <p:cNvSpPr>
            <a:spLocks noGrp="1"/>
          </p:cNvSpPr>
          <p:nvPr>
            <p:ph type="sldNum" sz="quarter" idx="12"/>
          </p:nvPr>
        </p:nvSpPr>
        <p:spPr/>
        <p:txBody>
          <a:bodyPr/>
          <a:lstStyle/>
          <a:p>
            <a:fld id="{08FF37E2-84FC-49F1-8E32-F83BCF3E5694}" type="slidenum">
              <a:rPr lang="en-US" smtClean="0"/>
              <a:pPr/>
              <a:t>28</a:t>
            </a:fld>
            <a:endParaRPr lang="en-US"/>
          </a:p>
        </p:txBody>
      </p:sp>
      <p:sp>
        <p:nvSpPr>
          <p:cNvPr id="6" name="TextBox 5">
            <a:extLst>
              <a:ext uri="{FF2B5EF4-FFF2-40B4-BE49-F238E27FC236}">
                <a16:creationId xmlns:a16="http://schemas.microsoft.com/office/drawing/2014/main" id="{66A79E49-FA90-46DB-9A8A-632448D65261}"/>
              </a:ext>
            </a:extLst>
          </p:cNvPr>
          <p:cNvSpPr txBox="1"/>
          <p:nvPr/>
        </p:nvSpPr>
        <p:spPr>
          <a:xfrm>
            <a:off x="0" y="0"/>
            <a:ext cx="9144000" cy="6078587"/>
          </a:xfrm>
          <a:prstGeom prst="rect">
            <a:avLst/>
          </a:prstGeom>
          <a:solidFill>
            <a:schemeClr val="tx1"/>
          </a:solidFill>
        </p:spPr>
        <p:txBody>
          <a:bodyPr wrap="square">
            <a:spAutoFit/>
          </a:bodyPr>
          <a:lstStyle/>
          <a:p>
            <a:pPr>
              <a:spcBef>
                <a:spcPts val="600"/>
              </a:spcBef>
            </a:pPr>
            <a:r>
              <a:rPr lang="vi-VN" sz="2800" dirty="0">
                <a:solidFill>
                  <a:srgbClr val="000000"/>
                </a:solidFill>
                <a:effectLst/>
                <a:latin typeface="+mj-lt"/>
                <a:ea typeface="DejaVu Sans Condensed"/>
              </a:rPr>
              <a:t>d) Nhỏ các giọt dung dịch cách nhau </a:t>
            </a:r>
            <a:r>
              <a:rPr lang="vi-VN" sz="2800" dirty="0">
                <a:solidFill>
                  <a:srgbClr val="FF0000"/>
                </a:solidFill>
                <a:effectLst/>
                <a:latin typeface="+mj-lt"/>
                <a:ea typeface="DejaVu Sans Condensed"/>
              </a:rPr>
              <a:t>3-5cm</a:t>
            </a:r>
            <a:r>
              <a:rPr lang="vi-VN" sz="2800" dirty="0">
                <a:solidFill>
                  <a:srgbClr val="000000"/>
                </a:solidFill>
                <a:effectLst/>
                <a:latin typeface="+mj-lt"/>
                <a:ea typeface="DejaVu Sans Condensed"/>
              </a:rPr>
              <a:t>, đánh dấu tránh nhầm lẫn.</a:t>
            </a:r>
            <a:endParaRPr lang="en-US" sz="2800" dirty="0">
              <a:solidFill>
                <a:srgbClr val="000000"/>
              </a:solidFill>
              <a:effectLst/>
              <a:latin typeface="+mj-lt"/>
              <a:ea typeface="DejaVu Sans Condensed"/>
            </a:endParaRPr>
          </a:p>
          <a:p>
            <a:pPr>
              <a:spcBef>
                <a:spcPts val="600"/>
              </a:spcBef>
            </a:pPr>
            <a:r>
              <a:rPr lang="vi-VN" sz="2800" dirty="0">
                <a:solidFill>
                  <a:srgbClr val="000000"/>
                </a:solidFill>
                <a:effectLst/>
                <a:latin typeface="+mj-lt"/>
                <a:ea typeface="DejaVu Sans Condensed"/>
              </a:rPr>
              <a:t>- 1 giọt dung dịch natriclorid 0,9% (chứng âm).</a:t>
            </a:r>
            <a:endParaRPr lang="en-US" sz="2800" dirty="0">
              <a:solidFill>
                <a:srgbClr val="000000"/>
              </a:solidFill>
              <a:effectLst/>
              <a:latin typeface="+mj-lt"/>
              <a:ea typeface="DejaVu Sans Condensed"/>
            </a:endParaRPr>
          </a:p>
          <a:p>
            <a:pPr>
              <a:spcBef>
                <a:spcPts val="600"/>
              </a:spcBef>
            </a:pPr>
            <a:r>
              <a:rPr lang="vi-VN" sz="2800" dirty="0">
                <a:solidFill>
                  <a:srgbClr val="000000"/>
                </a:solidFill>
                <a:effectLst/>
                <a:latin typeface="+mj-lt"/>
                <a:ea typeface="DejaVu Sans Condensed"/>
              </a:rPr>
              <a:t>- 1 giọt dung dịch thuốc hoặc dị nguyên nghi ngờ.</a:t>
            </a:r>
            <a:endParaRPr lang="en-US" sz="2800" dirty="0">
              <a:solidFill>
                <a:srgbClr val="000000"/>
              </a:solidFill>
              <a:effectLst/>
              <a:latin typeface="+mj-lt"/>
              <a:ea typeface="DejaVu Sans Condensed"/>
            </a:endParaRPr>
          </a:p>
          <a:p>
            <a:pPr>
              <a:spcBef>
                <a:spcPts val="600"/>
              </a:spcBef>
            </a:pPr>
            <a:r>
              <a:rPr lang="vi-VN" sz="2800" dirty="0">
                <a:solidFill>
                  <a:srgbClr val="000000"/>
                </a:solidFill>
                <a:effectLst/>
                <a:latin typeface="+mj-lt"/>
                <a:ea typeface="DejaVu Sans Condensed"/>
              </a:rPr>
              <a:t>- 1 giọt dung dịch histamin </a:t>
            </a:r>
            <a:r>
              <a:rPr lang="en-US" sz="2800" dirty="0">
                <a:solidFill>
                  <a:srgbClr val="000000"/>
                </a:solidFill>
                <a:effectLst/>
                <a:latin typeface="+mj-lt"/>
                <a:ea typeface="DejaVu Sans Condensed"/>
              </a:rPr>
              <a:t>1</a:t>
            </a:r>
            <a:r>
              <a:rPr lang="vi-VN" sz="2800" dirty="0">
                <a:solidFill>
                  <a:srgbClr val="000000"/>
                </a:solidFill>
                <a:effectLst/>
                <a:latin typeface="+mj-lt"/>
                <a:ea typeface="DejaVu Sans Condensed"/>
              </a:rPr>
              <a:t>mg/ml (chứng dương).</a:t>
            </a:r>
            <a:endParaRPr lang="en-US" sz="2800" dirty="0">
              <a:solidFill>
                <a:srgbClr val="000000"/>
              </a:solidFill>
              <a:effectLst/>
              <a:latin typeface="+mj-lt"/>
              <a:ea typeface="DejaVu Sans Condensed"/>
            </a:endParaRPr>
          </a:p>
          <a:p>
            <a:pPr>
              <a:spcBef>
                <a:spcPts val="600"/>
              </a:spcBef>
            </a:pPr>
            <a:r>
              <a:rPr lang="vi-VN" sz="2800" dirty="0">
                <a:solidFill>
                  <a:srgbClr val="000000"/>
                </a:solidFill>
                <a:effectLst/>
                <a:latin typeface="+mj-lt"/>
                <a:ea typeface="DejaVu Sans Condensed"/>
              </a:rPr>
              <a:t>e) Kim </a:t>
            </a:r>
            <a:r>
              <a:rPr lang="vi-VN" sz="2800" dirty="0">
                <a:solidFill>
                  <a:srgbClr val="FF0000"/>
                </a:solidFill>
                <a:effectLst/>
                <a:latin typeface="+mj-lt"/>
                <a:ea typeface="DejaVu Sans Condensed"/>
              </a:rPr>
              <a:t>lẩy da </a:t>
            </a:r>
            <a:r>
              <a:rPr lang="vi-VN" sz="2800" dirty="0">
                <a:solidFill>
                  <a:srgbClr val="000000"/>
                </a:solidFill>
                <a:effectLst/>
                <a:latin typeface="+mj-lt"/>
                <a:ea typeface="DejaVu Sans Condensed"/>
              </a:rPr>
              <a:t>cắm vào giữa giọt dung dịch trên mặt da tạo một </a:t>
            </a:r>
            <a:r>
              <a:rPr lang="vi-VN" sz="2800" dirty="0">
                <a:solidFill>
                  <a:srgbClr val="FF0000"/>
                </a:solidFill>
                <a:effectLst/>
                <a:latin typeface="+mj-lt"/>
                <a:ea typeface="DejaVu Sans Condensed"/>
              </a:rPr>
              <a:t>góc 45</a:t>
            </a:r>
            <a:r>
              <a:rPr lang="en-US" sz="2800" baseline="30000" dirty="0">
                <a:solidFill>
                  <a:srgbClr val="FF0000"/>
                </a:solidFill>
                <a:effectLst/>
                <a:latin typeface="+mj-lt"/>
                <a:ea typeface="DejaVu Sans Condensed"/>
              </a:rPr>
              <a:t>o</a:t>
            </a:r>
            <a:r>
              <a:rPr lang="vi-VN" sz="2800" dirty="0">
                <a:solidFill>
                  <a:srgbClr val="FF0000"/>
                </a:solidFill>
                <a:effectLst/>
                <a:latin typeface="+mj-lt"/>
                <a:ea typeface="DejaVu Sans Condensed"/>
              </a:rPr>
              <a:t> </a:t>
            </a:r>
            <a:r>
              <a:rPr lang="vi-VN" sz="2800" dirty="0">
                <a:solidFill>
                  <a:srgbClr val="000000"/>
                </a:solidFill>
                <a:effectLst/>
                <a:latin typeface="+mj-lt"/>
                <a:ea typeface="DejaVu Sans Condensed"/>
              </a:rPr>
              <a:t>rồi lẩy nhẹ </a:t>
            </a:r>
            <a:r>
              <a:rPr lang="vi-VN" sz="2800" dirty="0">
                <a:solidFill>
                  <a:srgbClr val="FF0000"/>
                </a:solidFill>
                <a:effectLst/>
                <a:latin typeface="+mj-lt"/>
                <a:ea typeface="DejaVu Sans Condensed"/>
              </a:rPr>
              <a:t>(không chảy máu), </a:t>
            </a:r>
            <a:r>
              <a:rPr lang="vi-VN" sz="2800" dirty="0">
                <a:solidFill>
                  <a:srgbClr val="000000"/>
                </a:solidFill>
                <a:effectLst/>
                <a:latin typeface="+mj-lt"/>
                <a:ea typeface="DejaVu Sans Condensed"/>
              </a:rPr>
              <a:t>nếu là loại kim nhựa 1 đầu có hãm, chỉ cần ấn thẳng kim qua giọt dung dịch vuông góc với mặt da, dùng giấy hoặc bông thấm giọt dung dịch sau khi thực hiện kỹ thuật.</a:t>
            </a:r>
            <a:endParaRPr lang="en-US" sz="2800" dirty="0">
              <a:solidFill>
                <a:srgbClr val="000000"/>
              </a:solidFill>
              <a:effectLst/>
              <a:latin typeface="+mj-lt"/>
              <a:ea typeface="DejaVu Sans Condensed"/>
            </a:endParaRPr>
          </a:p>
          <a:p>
            <a:pPr>
              <a:spcBef>
                <a:spcPts val="600"/>
              </a:spcBef>
            </a:pPr>
            <a:r>
              <a:rPr lang="vi-VN" sz="2800" dirty="0">
                <a:solidFill>
                  <a:srgbClr val="000000"/>
                </a:solidFill>
                <a:effectLst/>
                <a:latin typeface="+mj-lt"/>
                <a:ea typeface="DejaVu Sans Condensed"/>
              </a:rPr>
              <a:t>f) </a:t>
            </a:r>
            <a:r>
              <a:rPr lang="vi-VN" sz="2800" dirty="0">
                <a:solidFill>
                  <a:srgbClr val="FF0000"/>
                </a:solidFill>
                <a:effectLst/>
                <a:latin typeface="+mj-lt"/>
                <a:ea typeface="DejaVu Sans Condensed"/>
              </a:rPr>
              <a:t>Đọc kết quả sau 20 phút,</a:t>
            </a:r>
            <a:r>
              <a:rPr lang="vi-VN" sz="2800" dirty="0">
                <a:solidFill>
                  <a:srgbClr val="000000"/>
                </a:solidFill>
                <a:effectLst/>
                <a:latin typeface="+mj-lt"/>
                <a:ea typeface="DejaVu Sans Condensed"/>
              </a:rPr>
              <a:t> kết quả dương tính khi xuất hiện sẩn ở vị trí dị nguyên </a:t>
            </a:r>
            <a:r>
              <a:rPr lang="vi-VN" sz="2800" dirty="0">
                <a:solidFill>
                  <a:srgbClr val="FF0000"/>
                </a:solidFill>
                <a:effectLst/>
                <a:latin typeface="+mj-lt"/>
                <a:ea typeface="DejaVu Sans Condensed"/>
              </a:rPr>
              <a:t>lớn hơn 3mm </a:t>
            </a:r>
            <a:r>
              <a:rPr lang="vi-VN" sz="2800" dirty="0">
                <a:solidFill>
                  <a:srgbClr val="000000"/>
                </a:solidFill>
                <a:effectLst/>
                <a:latin typeface="+mj-lt"/>
                <a:ea typeface="DejaVu Sans Condensed"/>
              </a:rPr>
              <a:t>hoặc </a:t>
            </a:r>
            <a:r>
              <a:rPr lang="vi-VN" sz="2800" dirty="0">
                <a:solidFill>
                  <a:srgbClr val="FF0000"/>
                </a:solidFill>
                <a:effectLst/>
                <a:latin typeface="+mj-lt"/>
                <a:ea typeface="DejaVu Sans Condensed"/>
              </a:rPr>
              <a:t>trên 75% so với chứng âm.</a:t>
            </a:r>
            <a:endParaRPr lang="en-US" sz="2800" dirty="0">
              <a:solidFill>
                <a:srgbClr val="FF0000"/>
              </a:solidFill>
              <a:effectLst/>
              <a:latin typeface="+mj-lt"/>
              <a:ea typeface="DejaVu Sans Condensed"/>
            </a:endParaRPr>
          </a:p>
        </p:txBody>
      </p:sp>
    </p:spTree>
    <p:extLst>
      <p:ext uri="{BB962C8B-B14F-4D97-AF65-F5344CB8AC3E}">
        <p14:creationId xmlns:p14="http://schemas.microsoft.com/office/powerpoint/2010/main" val="34341437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984F1CB-045F-4E5C-89A2-31936B32B719}"/>
              </a:ext>
            </a:extLst>
          </p:cNvPr>
          <p:cNvSpPr>
            <a:spLocks noGrp="1"/>
          </p:cNvSpPr>
          <p:nvPr>
            <p:ph type="sldNum" sz="quarter" idx="12"/>
          </p:nvPr>
        </p:nvSpPr>
        <p:spPr/>
        <p:txBody>
          <a:bodyPr/>
          <a:lstStyle/>
          <a:p>
            <a:fld id="{08FF37E2-84FC-49F1-8E32-F83BCF3E5694}" type="slidenum">
              <a:rPr lang="en-US" smtClean="0"/>
              <a:pPr/>
              <a:t>29</a:t>
            </a:fld>
            <a:endParaRPr lang="en-US"/>
          </a:p>
        </p:txBody>
      </p:sp>
      <p:sp>
        <p:nvSpPr>
          <p:cNvPr id="5" name="TextBox 4">
            <a:extLst>
              <a:ext uri="{FF2B5EF4-FFF2-40B4-BE49-F238E27FC236}">
                <a16:creationId xmlns:a16="http://schemas.microsoft.com/office/drawing/2014/main" id="{F76FACDE-0E66-4977-9F8E-6C4198557097}"/>
              </a:ext>
            </a:extLst>
          </p:cNvPr>
          <p:cNvSpPr txBox="1"/>
          <p:nvPr/>
        </p:nvSpPr>
        <p:spPr>
          <a:xfrm>
            <a:off x="3309937" y="274707"/>
            <a:ext cx="2524125"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Test </a:t>
            </a:r>
            <a:r>
              <a:rPr lang="en-US" sz="4000" dirty="0" err="1">
                <a:latin typeface="Times New Roman" panose="02020603050405020304" pitchFamily="18" charset="0"/>
                <a:cs typeface="Times New Roman" panose="02020603050405020304" pitchFamily="18" charset="0"/>
              </a:rPr>
              <a:t>nội</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bì</a:t>
            </a:r>
            <a:endParaRPr lang="en-US" sz="4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CF6F3AF-89FF-4FAF-B148-48EEC4C93FC3}"/>
              </a:ext>
            </a:extLst>
          </p:cNvPr>
          <p:cNvSpPr txBox="1"/>
          <p:nvPr/>
        </p:nvSpPr>
        <p:spPr>
          <a:xfrm>
            <a:off x="373853" y="1787545"/>
            <a:ext cx="8589172" cy="3400418"/>
          </a:xfrm>
          <a:prstGeom prst="rect">
            <a:avLst/>
          </a:prstGeom>
          <a:noFill/>
        </p:spPr>
        <p:txBody>
          <a:bodyPr wrap="square">
            <a:spAutoFit/>
          </a:bodyPr>
          <a:lstStyle/>
          <a:p>
            <a:pPr>
              <a:lnSpc>
                <a:spcPct val="150000"/>
              </a:lnSpc>
              <a:spcBef>
                <a:spcPts val="600"/>
              </a:spcBef>
            </a:pPr>
            <a:r>
              <a:rPr lang="en-US" sz="2800" dirty="0">
                <a:solidFill>
                  <a:srgbClr val="000000"/>
                </a:solidFill>
                <a:effectLst/>
                <a:latin typeface="Times New Roman" panose="02020603050405020304" pitchFamily="18" charset="0"/>
                <a:ea typeface="DejaVu Sans Condensed"/>
                <a:cs typeface="Times New Roman" panose="02020603050405020304" pitchFamily="18" charset="0"/>
              </a:rPr>
              <a:t>a</a:t>
            </a:r>
            <a:r>
              <a:rPr lang="vi-VN" sz="2800" dirty="0">
                <a:solidFill>
                  <a:srgbClr val="000000"/>
                </a:solidFill>
                <a:effectLst/>
                <a:latin typeface="Times New Roman" panose="02020603050405020304" pitchFamily="18" charset="0"/>
                <a:ea typeface="DejaVu Sans Condensed"/>
                <a:cs typeface="Times New Roman" panose="02020603050405020304" pitchFamily="18" charset="0"/>
              </a:rPr>
              <a:t>) </a:t>
            </a:r>
            <a:r>
              <a:rPr lang="vi-VN" sz="2800" dirty="0">
                <a:solidFill>
                  <a:srgbClr val="000000"/>
                </a:solidFill>
                <a:effectLst/>
                <a:latin typeface="+mj-lt"/>
                <a:ea typeface="DejaVu Sans Condensed"/>
              </a:rPr>
              <a:t>Giải thích </a:t>
            </a:r>
            <a:r>
              <a:rPr lang="en-US" sz="2800" dirty="0" err="1">
                <a:solidFill>
                  <a:srgbClr val="000000"/>
                </a:solidFill>
                <a:effectLst/>
                <a:latin typeface="Times New Roman" panose="02020603050405020304" pitchFamily="18" charset="0"/>
                <a:ea typeface="DejaVu Sans Condensed"/>
                <a:cs typeface="Times New Roman" panose="02020603050405020304" pitchFamily="18" charset="0"/>
              </a:rPr>
              <a:t>cho</a:t>
            </a:r>
            <a:r>
              <a:rPr lang="en-US" sz="2800" dirty="0">
                <a:solidFill>
                  <a:srgbClr val="000000"/>
                </a:solidFill>
                <a:effectLst/>
                <a:latin typeface="+mj-lt"/>
                <a:ea typeface="DejaVu Sans Condensed"/>
              </a:rPr>
              <a:t> </a:t>
            </a:r>
            <a:r>
              <a:rPr lang="en-US" sz="2800" dirty="0">
                <a:solidFill>
                  <a:srgbClr val="000000"/>
                </a:solidFill>
                <a:effectLst/>
                <a:latin typeface="Times New Roman" panose="02020603050405020304" pitchFamily="18" charset="0"/>
                <a:ea typeface="DejaVu Sans Condensed"/>
                <a:cs typeface="Times New Roman" panose="02020603050405020304" pitchFamily="18" charset="0"/>
              </a:rPr>
              <a:t>BN/TN – </a:t>
            </a:r>
            <a:r>
              <a:rPr lang="en-US" sz="2800" dirty="0" err="1">
                <a:solidFill>
                  <a:srgbClr val="000000"/>
                </a:solidFill>
                <a:effectLst/>
                <a:latin typeface="Times New Roman" panose="02020603050405020304" pitchFamily="18" charset="0"/>
                <a:ea typeface="DejaVu Sans Condensed"/>
                <a:cs typeface="Times New Roman" panose="02020603050405020304" pitchFamily="18" charset="0"/>
              </a:rPr>
              <a:t>Ký</a:t>
            </a:r>
            <a:r>
              <a:rPr lang="en-US" sz="2800" dirty="0">
                <a:solidFill>
                  <a:srgbClr val="000000"/>
                </a:solidFill>
                <a:effectLst/>
                <a:latin typeface="Times New Roman" panose="02020603050405020304" pitchFamily="18" charset="0"/>
                <a:ea typeface="DejaVu Sans Condensed"/>
                <a:cs typeface="Times New Roman" panose="02020603050405020304" pitchFamily="18" charset="0"/>
              </a:rPr>
              <a:t> </a:t>
            </a:r>
            <a:r>
              <a:rPr lang="en-US" sz="2800" dirty="0" err="1">
                <a:solidFill>
                  <a:srgbClr val="000000"/>
                </a:solidFill>
                <a:effectLst/>
                <a:latin typeface="Times New Roman" panose="02020603050405020304" pitchFamily="18" charset="0"/>
                <a:ea typeface="DejaVu Sans Condensed"/>
                <a:cs typeface="Times New Roman" panose="02020603050405020304" pitchFamily="18" charset="0"/>
              </a:rPr>
              <a:t>giấy</a:t>
            </a:r>
            <a:r>
              <a:rPr lang="en-US" sz="2800" dirty="0">
                <a:solidFill>
                  <a:srgbClr val="000000"/>
                </a:solidFill>
                <a:effectLst/>
                <a:latin typeface="Times New Roman" panose="02020603050405020304" pitchFamily="18" charset="0"/>
                <a:ea typeface="DejaVu Sans Condensed"/>
                <a:cs typeface="Times New Roman" panose="02020603050405020304" pitchFamily="18" charset="0"/>
              </a:rPr>
              <a:t> </a:t>
            </a:r>
            <a:r>
              <a:rPr lang="en-US" sz="2800" dirty="0" err="1">
                <a:solidFill>
                  <a:srgbClr val="000000"/>
                </a:solidFill>
                <a:effectLst/>
                <a:latin typeface="Times New Roman" panose="02020603050405020304" pitchFamily="18" charset="0"/>
                <a:ea typeface="DejaVu Sans Condensed"/>
                <a:cs typeface="Times New Roman" panose="02020603050405020304" pitchFamily="18" charset="0"/>
              </a:rPr>
              <a:t>đề</a:t>
            </a:r>
            <a:r>
              <a:rPr lang="en-US" sz="2800" dirty="0">
                <a:solidFill>
                  <a:srgbClr val="000000"/>
                </a:solidFill>
                <a:effectLst/>
                <a:latin typeface="Times New Roman" panose="02020603050405020304" pitchFamily="18" charset="0"/>
                <a:ea typeface="DejaVu Sans Condensed"/>
                <a:cs typeface="Times New Roman" panose="02020603050405020304" pitchFamily="18" charset="0"/>
              </a:rPr>
              <a:t> </a:t>
            </a:r>
            <a:r>
              <a:rPr lang="en-US" sz="2800" dirty="0" err="1">
                <a:solidFill>
                  <a:srgbClr val="000000"/>
                </a:solidFill>
                <a:effectLst/>
                <a:latin typeface="Times New Roman" panose="02020603050405020304" pitchFamily="18" charset="0"/>
                <a:ea typeface="DejaVu Sans Condensed"/>
                <a:cs typeface="Times New Roman" panose="02020603050405020304" pitchFamily="18" charset="0"/>
              </a:rPr>
              <a:t>nghị</a:t>
            </a:r>
            <a:r>
              <a:rPr lang="en-US" sz="2800" dirty="0">
                <a:solidFill>
                  <a:srgbClr val="000000"/>
                </a:solidFill>
                <a:effectLst/>
                <a:latin typeface="Times New Roman" panose="02020603050405020304" pitchFamily="18" charset="0"/>
                <a:ea typeface="DejaVu Sans Condensed"/>
                <a:cs typeface="Times New Roman" panose="02020603050405020304" pitchFamily="18" charset="0"/>
              </a:rPr>
              <a:t> </a:t>
            </a:r>
            <a:r>
              <a:rPr lang="en-US" sz="2800" dirty="0" err="1">
                <a:solidFill>
                  <a:srgbClr val="000000"/>
                </a:solidFill>
                <a:effectLst/>
                <a:latin typeface="Times New Roman" panose="02020603050405020304" pitchFamily="18" charset="0"/>
                <a:ea typeface="DejaVu Sans Condensed"/>
                <a:cs typeface="Times New Roman" panose="02020603050405020304" pitchFamily="18" charset="0"/>
              </a:rPr>
              <a:t>thử</a:t>
            </a:r>
            <a:r>
              <a:rPr lang="en-US" sz="2800" dirty="0">
                <a:solidFill>
                  <a:srgbClr val="000000"/>
                </a:solidFill>
                <a:effectLst/>
                <a:latin typeface="Times New Roman" panose="02020603050405020304" pitchFamily="18" charset="0"/>
                <a:ea typeface="DejaVu Sans Condensed"/>
                <a:cs typeface="Times New Roman" panose="02020603050405020304" pitchFamily="18" charset="0"/>
              </a:rPr>
              <a:t> test</a:t>
            </a:r>
          </a:p>
          <a:p>
            <a:pPr>
              <a:lnSpc>
                <a:spcPct val="150000"/>
              </a:lnSpc>
              <a:spcBef>
                <a:spcPts val="600"/>
              </a:spcBef>
            </a:pPr>
            <a:r>
              <a:rPr lang="vi-VN" sz="2800" dirty="0">
                <a:solidFill>
                  <a:srgbClr val="000000"/>
                </a:solidFill>
                <a:effectLst/>
                <a:latin typeface="Times New Roman" panose="02020603050405020304" pitchFamily="18" charset="0"/>
                <a:ea typeface="DejaVu Sans Condensed"/>
                <a:cs typeface="Times New Roman" panose="02020603050405020304" pitchFamily="18" charset="0"/>
              </a:rPr>
              <a:t>b) Chuẩn bị dụng cụ (dun</a:t>
            </a:r>
            <a:r>
              <a:rPr lang="en-US" sz="2800" dirty="0">
                <a:solidFill>
                  <a:srgbClr val="000000"/>
                </a:solidFill>
                <a:effectLst/>
                <a:latin typeface="Times New Roman" panose="02020603050405020304" pitchFamily="18" charset="0"/>
                <a:ea typeface="DejaVu Sans Condensed"/>
                <a:cs typeface="Times New Roman" panose="02020603050405020304" pitchFamily="18" charset="0"/>
              </a:rPr>
              <a:t>g</a:t>
            </a:r>
            <a:r>
              <a:rPr lang="vi-VN" sz="2800" dirty="0">
                <a:solidFill>
                  <a:srgbClr val="000000"/>
                </a:solidFill>
                <a:effectLst/>
                <a:latin typeface="Times New Roman" panose="02020603050405020304" pitchFamily="18" charset="0"/>
                <a:ea typeface="DejaVu Sans Condensed"/>
                <a:cs typeface="Times New Roman" panose="02020603050405020304" pitchFamily="18" charset="0"/>
              </a:rPr>
              <a:t> dịch natriclorid 0,9%, bơm kim tiêm vô trùng loại </a:t>
            </a:r>
            <a:r>
              <a:rPr lang="en-US" sz="2800" dirty="0">
                <a:solidFill>
                  <a:srgbClr val="000000"/>
                </a:solidFill>
                <a:effectLst/>
                <a:latin typeface="Times New Roman" panose="02020603050405020304" pitchFamily="18" charset="0"/>
                <a:ea typeface="DejaVu Sans Condensed"/>
                <a:cs typeface="Times New Roman" panose="02020603050405020304" pitchFamily="18" charset="0"/>
              </a:rPr>
              <a:t>1</a:t>
            </a:r>
            <a:r>
              <a:rPr lang="vi-VN" sz="2800" dirty="0">
                <a:solidFill>
                  <a:srgbClr val="000000"/>
                </a:solidFill>
                <a:effectLst/>
                <a:latin typeface="Times New Roman" panose="02020603050405020304" pitchFamily="18" charset="0"/>
                <a:ea typeface="DejaVu Sans Condensed"/>
                <a:cs typeface="Times New Roman" panose="02020603050405020304" pitchFamily="18" charset="0"/>
              </a:rPr>
              <a:t>ml, thước đo kết quả, hộp cấp cứu phản vệ, thu</a:t>
            </a:r>
            <a:r>
              <a:rPr lang="en-US" sz="2800" dirty="0">
                <a:solidFill>
                  <a:srgbClr val="000000"/>
                </a:solidFill>
                <a:effectLst/>
                <a:latin typeface="Times New Roman" panose="02020603050405020304" pitchFamily="18" charset="0"/>
                <a:ea typeface="DejaVu Sans Condensed"/>
                <a:cs typeface="Times New Roman" panose="02020603050405020304" pitchFamily="18" charset="0"/>
              </a:rPr>
              <a:t>ố</a:t>
            </a:r>
            <a:r>
              <a:rPr lang="vi-VN" sz="2800" dirty="0">
                <a:solidFill>
                  <a:srgbClr val="000000"/>
                </a:solidFill>
                <a:effectLst/>
                <a:latin typeface="Times New Roman" panose="02020603050405020304" pitchFamily="18" charset="0"/>
                <a:ea typeface="DejaVu Sans Condensed"/>
                <a:cs typeface="Times New Roman" panose="02020603050405020304" pitchFamily="18" charset="0"/>
              </a:rPr>
              <a:t>c hoặc dị nguyên được chuẩn hóa).</a:t>
            </a:r>
            <a:endParaRPr lang="en-US" sz="2800" dirty="0">
              <a:solidFill>
                <a:srgbClr val="000000"/>
              </a:solidFill>
              <a:effectLst/>
              <a:latin typeface="Times New Roman" panose="02020603050405020304" pitchFamily="18" charset="0"/>
              <a:ea typeface="DejaVu Sans Condensed"/>
              <a:cs typeface="Times New Roman" panose="02020603050405020304" pitchFamily="18" charset="0"/>
            </a:endParaRPr>
          </a:p>
          <a:p>
            <a:pPr>
              <a:lnSpc>
                <a:spcPct val="150000"/>
              </a:lnSpc>
              <a:spcBef>
                <a:spcPts val="600"/>
              </a:spcBef>
            </a:pPr>
            <a:r>
              <a:rPr lang="vi-VN" sz="2800" dirty="0">
                <a:solidFill>
                  <a:srgbClr val="000000"/>
                </a:solidFill>
                <a:effectLst/>
                <a:latin typeface="Times New Roman" panose="02020603050405020304" pitchFamily="18" charset="0"/>
                <a:ea typeface="DejaVu Sans Condensed"/>
                <a:cs typeface="Times New Roman" panose="02020603050405020304" pitchFamily="18" charset="0"/>
              </a:rPr>
              <a:t>c) Sát trùng vị trí thử test, đợi khô.</a:t>
            </a:r>
            <a:endParaRPr lang="en-US" sz="2800" dirty="0">
              <a:solidFill>
                <a:srgbClr val="000000"/>
              </a:solidFill>
              <a:effectLst/>
              <a:latin typeface="Times New Roman" panose="02020603050405020304" pitchFamily="18" charset="0"/>
              <a:ea typeface="DejaVu Sans Condensed"/>
              <a:cs typeface="Times New Roman" panose="02020603050405020304" pitchFamily="18" charset="0"/>
            </a:endParaRPr>
          </a:p>
        </p:txBody>
      </p:sp>
    </p:spTree>
    <p:extLst>
      <p:ext uri="{BB962C8B-B14F-4D97-AF65-F5344CB8AC3E}">
        <p14:creationId xmlns:p14="http://schemas.microsoft.com/office/powerpoint/2010/main" val="4050837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279092" y="6394451"/>
            <a:ext cx="2743200" cy="365125"/>
          </a:xfrm>
        </p:spPr>
        <p:txBody>
          <a:bodyPr/>
          <a:lstStyle/>
          <a:p>
            <a:fld id="{08FF37E2-84FC-49F1-8E32-F83BCF3E5694}" type="slidenum">
              <a:rPr lang="en-US" smtClean="0"/>
              <a:pPr/>
              <a:t>3</a:t>
            </a:fld>
            <a:endParaRPr lang="en-US" dirty="0"/>
          </a:p>
        </p:txBody>
      </p:sp>
      <p:sp>
        <p:nvSpPr>
          <p:cNvPr id="27" name="Rounded Rectangle 26"/>
          <p:cNvSpPr/>
          <p:nvPr/>
        </p:nvSpPr>
        <p:spPr>
          <a:xfrm>
            <a:off x="1496186" y="2341449"/>
            <a:ext cx="7436797" cy="555101"/>
          </a:xfrm>
          <a:prstGeom prst="roundRect">
            <a:avLst/>
          </a:prstGeom>
          <a:solidFill>
            <a:schemeClr val="accent3">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r>
              <a:rPr lang="vi-VN" sz="2500" dirty="0">
                <a:solidFill>
                  <a:schemeClr val="tx2">
                    <a:lumMod val="10000"/>
                  </a:schemeClr>
                </a:solidFill>
                <a:latin typeface="Times New Roman" pitchFamily="18" charset="0"/>
                <a:cs typeface="Times New Roman" pitchFamily="18" charset="0"/>
              </a:rPr>
              <a:t>Trình bày được </a:t>
            </a:r>
            <a:r>
              <a:rPr lang="en-US" sz="2500" dirty="0" err="1">
                <a:solidFill>
                  <a:schemeClr val="tx2">
                    <a:lumMod val="10000"/>
                  </a:schemeClr>
                </a:solidFill>
                <a:latin typeface="Times New Roman" pitchFamily="18" charset="0"/>
                <a:cs typeface="Times New Roman" pitchFamily="18" charset="0"/>
              </a:rPr>
              <a:t>định</a:t>
            </a:r>
            <a:r>
              <a:rPr lang="en-US" sz="2500" dirty="0">
                <a:solidFill>
                  <a:schemeClr val="tx2">
                    <a:lumMod val="10000"/>
                  </a:schemeClr>
                </a:solidFill>
                <a:latin typeface="Times New Roman" pitchFamily="18" charset="0"/>
                <a:cs typeface="Times New Roman" pitchFamily="18" charset="0"/>
              </a:rPr>
              <a:t> </a:t>
            </a:r>
            <a:r>
              <a:rPr lang="en-US" sz="2500" dirty="0" err="1">
                <a:solidFill>
                  <a:schemeClr val="tx2">
                    <a:lumMod val="10000"/>
                  </a:schemeClr>
                </a:solidFill>
                <a:latin typeface="Times New Roman" pitchFamily="18" charset="0"/>
                <a:cs typeface="Times New Roman" pitchFamily="18" charset="0"/>
              </a:rPr>
              <a:t>nghĩa</a:t>
            </a:r>
            <a:r>
              <a:rPr lang="en-US" sz="2500" dirty="0">
                <a:solidFill>
                  <a:schemeClr val="tx2">
                    <a:lumMod val="10000"/>
                  </a:schemeClr>
                </a:solidFill>
                <a:latin typeface="Times New Roman" pitchFamily="18" charset="0"/>
                <a:cs typeface="Times New Roman" pitchFamily="18" charset="0"/>
              </a:rPr>
              <a:t> </a:t>
            </a:r>
            <a:r>
              <a:rPr lang="en-US" sz="2500" dirty="0" err="1">
                <a:solidFill>
                  <a:schemeClr val="tx2">
                    <a:lumMod val="10000"/>
                  </a:schemeClr>
                </a:solidFill>
                <a:latin typeface="Times New Roman" pitchFamily="18" charset="0"/>
                <a:cs typeface="Times New Roman" pitchFamily="18" charset="0"/>
              </a:rPr>
              <a:t>phản</a:t>
            </a:r>
            <a:r>
              <a:rPr lang="en-US" sz="2500" dirty="0">
                <a:solidFill>
                  <a:schemeClr val="tx2">
                    <a:lumMod val="10000"/>
                  </a:schemeClr>
                </a:solidFill>
                <a:latin typeface="Times New Roman" pitchFamily="18" charset="0"/>
                <a:cs typeface="Times New Roman" pitchFamily="18" charset="0"/>
              </a:rPr>
              <a:t> </a:t>
            </a:r>
            <a:r>
              <a:rPr lang="en-US" sz="2500" dirty="0" err="1">
                <a:solidFill>
                  <a:schemeClr val="tx2">
                    <a:lumMod val="10000"/>
                  </a:schemeClr>
                </a:solidFill>
                <a:latin typeface="Times New Roman" pitchFamily="18" charset="0"/>
                <a:cs typeface="Times New Roman" pitchFamily="18" charset="0"/>
              </a:rPr>
              <a:t>vệ</a:t>
            </a:r>
            <a:r>
              <a:rPr lang="en-US" sz="2500" dirty="0">
                <a:solidFill>
                  <a:schemeClr val="tx2">
                    <a:lumMod val="10000"/>
                  </a:schemeClr>
                </a:solidFill>
                <a:latin typeface="Times New Roman" pitchFamily="18" charset="0"/>
                <a:cs typeface="Times New Roman" pitchFamily="18" charset="0"/>
              </a:rPr>
              <a:t>, </a:t>
            </a:r>
            <a:r>
              <a:rPr lang="en-US" sz="2500" dirty="0" err="1">
                <a:solidFill>
                  <a:schemeClr val="tx2">
                    <a:lumMod val="10000"/>
                  </a:schemeClr>
                </a:solidFill>
                <a:latin typeface="Times New Roman" pitchFamily="18" charset="0"/>
                <a:cs typeface="Times New Roman" pitchFamily="18" charset="0"/>
              </a:rPr>
              <a:t>sốc</a:t>
            </a:r>
            <a:r>
              <a:rPr lang="en-US" sz="2500" dirty="0">
                <a:solidFill>
                  <a:schemeClr val="tx2">
                    <a:lumMod val="10000"/>
                  </a:schemeClr>
                </a:solidFill>
                <a:latin typeface="Times New Roman" pitchFamily="18" charset="0"/>
                <a:cs typeface="Times New Roman" pitchFamily="18" charset="0"/>
              </a:rPr>
              <a:t> </a:t>
            </a:r>
            <a:r>
              <a:rPr lang="en-US" sz="2500" dirty="0" err="1">
                <a:solidFill>
                  <a:schemeClr val="tx2">
                    <a:lumMod val="10000"/>
                  </a:schemeClr>
                </a:solidFill>
                <a:latin typeface="Times New Roman" pitchFamily="18" charset="0"/>
                <a:cs typeface="Times New Roman" pitchFamily="18" charset="0"/>
              </a:rPr>
              <a:t>phản</a:t>
            </a:r>
            <a:r>
              <a:rPr lang="en-US" sz="2500" dirty="0">
                <a:solidFill>
                  <a:schemeClr val="tx2">
                    <a:lumMod val="10000"/>
                  </a:schemeClr>
                </a:solidFill>
                <a:latin typeface="Times New Roman" pitchFamily="18" charset="0"/>
                <a:cs typeface="Times New Roman" pitchFamily="18" charset="0"/>
              </a:rPr>
              <a:t> </a:t>
            </a:r>
            <a:r>
              <a:rPr lang="en-US" sz="2500" dirty="0" err="1">
                <a:solidFill>
                  <a:schemeClr val="tx2">
                    <a:lumMod val="10000"/>
                  </a:schemeClr>
                </a:solidFill>
                <a:latin typeface="Times New Roman" pitchFamily="18" charset="0"/>
                <a:cs typeface="Times New Roman" pitchFamily="18" charset="0"/>
              </a:rPr>
              <a:t>vệ</a:t>
            </a:r>
            <a:r>
              <a:rPr lang="en-US" sz="2500" dirty="0">
                <a:solidFill>
                  <a:schemeClr val="tx2">
                    <a:lumMod val="10000"/>
                  </a:schemeClr>
                </a:solidFill>
                <a:latin typeface="Times New Roman" pitchFamily="18" charset="0"/>
                <a:cs typeface="Times New Roman" pitchFamily="18" charset="0"/>
              </a:rPr>
              <a:t>.</a:t>
            </a:r>
          </a:p>
        </p:txBody>
      </p:sp>
      <p:sp>
        <p:nvSpPr>
          <p:cNvPr id="28" name="Rectangle 27"/>
          <p:cNvSpPr/>
          <p:nvPr/>
        </p:nvSpPr>
        <p:spPr>
          <a:xfrm>
            <a:off x="3571630" y="172620"/>
            <a:ext cx="3692357" cy="923330"/>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vi-VN" sz="5400" b="1" dirty="0">
                <a:ln w="50800"/>
                <a:latin typeface="Times New Roman" pitchFamily="18" charset="0"/>
                <a:cs typeface="Times New Roman" pitchFamily="18" charset="0"/>
              </a:rPr>
              <a:t>MỤC TIÊU</a:t>
            </a:r>
            <a:endParaRPr lang="en-US" sz="5400" b="1" cap="none" spc="0" dirty="0">
              <a:ln w="50800"/>
              <a:effectLst/>
              <a:latin typeface="Times New Roman" pitchFamily="18" charset="0"/>
              <a:cs typeface="Times New Roman" pitchFamily="18" charset="0"/>
            </a:endParaRPr>
          </a:p>
        </p:txBody>
      </p:sp>
      <p:sp>
        <p:nvSpPr>
          <p:cNvPr id="10" name="Rounded Rectangle 9"/>
          <p:cNvSpPr/>
          <p:nvPr/>
        </p:nvSpPr>
        <p:spPr>
          <a:xfrm>
            <a:off x="1496184" y="3289381"/>
            <a:ext cx="7436800" cy="486183"/>
          </a:xfrm>
          <a:prstGeom prst="roundRect">
            <a:avLst/>
          </a:prstGeom>
          <a:solidFill>
            <a:schemeClr val="accent3">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r>
              <a:rPr lang="vi-VN" sz="2500" dirty="0">
                <a:solidFill>
                  <a:schemeClr val="tx2">
                    <a:lumMod val="10000"/>
                  </a:schemeClr>
                </a:solidFill>
                <a:latin typeface="Times New Roman" pitchFamily="18" charset="0"/>
                <a:cs typeface="Times New Roman" pitchFamily="18" charset="0"/>
              </a:rPr>
              <a:t>Trình bày được </a:t>
            </a:r>
            <a:r>
              <a:rPr lang="en-US" sz="2500" dirty="0" err="1">
                <a:solidFill>
                  <a:schemeClr val="tx2">
                    <a:lumMod val="10000"/>
                  </a:schemeClr>
                </a:solidFill>
                <a:latin typeface="Times New Roman" pitchFamily="18" charset="0"/>
                <a:cs typeface="Times New Roman" pitchFamily="18" charset="0"/>
              </a:rPr>
              <a:t>nguyên</a:t>
            </a:r>
            <a:r>
              <a:rPr lang="en-US" sz="2500" dirty="0">
                <a:solidFill>
                  <a:schemeClr val="tx2">
                    <a:lumMod val="10000"/>
                  </a:schemeClr>
                </a:solidFill>
                <a:latin typeface="Times New Roman" pitchFamily="18" charset="0"/>
                <a:cs typeface="Times New Roman" pitchFamily="18" charset="0"/>
              </a:rPr>
              <a:t> </a:t>
            </a:r>
            <a:r>
              <a:rPr lang="en-US" sz="2500" dirty="0" err="1">
                <a:solidFill>
                  <a:schemeClr val="tx2">
                    <a:lumMod val="10000"/>
                  </a:schemeClr>
                </a:solidFill>
                <a:latin typeface="Times New Roman" pitchFamily="18" charset="0"/>
                <a:cs typeface="Times New Roman" pitchFamily="18" charset="0"/>
              </a:rPr>
              <a:t>tắc</a:t>
            </a:r>
            <a:r>
              <a:rPr lang="en-US" sz="2500" dirty="0">
                <a:solidFill>
                  <a:schemeClr val="tx2">
                    <a:lumMod val="10000"/>
                  </a:schemeClr>
                </a:solidFill>
                <a:latin typeface="Times New Roman" pitchFamily="18" charset="0"/>
                <a:cs typeface="Times New Roman" pitchFamily="18" charset="0"/>
              </a:rPr>
              <a:t> </a:t>
            </a:r>
            <a:r>
              <a:rPr lang="en-US" sz="2500" dirty="0" err="1">
                <a:solidFill>
                  <a:schemeClr val="tx2">
                    <a:lumMod val="10000"/>
                  </a:schemeClr>
                </a:solidFill>
                <a:latin typeface="Times New Roman" pitchFamily="18" charset="0"/>
                <a:cs typeface="Times New Roman" pitchFamily="18" charset="0"/>
              </a:rPr>
              <a:t>dự</a:t>
            </a:r>
            <a:r>
              <a:rPr lang="en-US" sz="2500" dirty="0">
                <a:solidFill>
                  <a:schemeClr val="tx2">
                    <a:lumMod val="10000"/>
                  </a:schemeClr>
                </a:solidFill>
                <a:latin typeface="Times New Roman" pitchFamily="18" charset="0"/>
                <a:cs typeface="Times New Roman" pitchFamily="18" charset="0"/>
              </a:rPr>
              <a:t> </a:t>
            </a:r>
            <a:r>
              <a:rPr lang="en-US" sz="2500" dirty="0" err="1">
                <a:solidFill>
                  <a:schemeClr val="tx2">
                    <a:lumMod val="10000"/>
                  </a:schemeClr>
                </a:solidFill>
                <a:latin typeface="Times New Roman" pitchFamily="18" charset="0"/>
                <a:cs typeface="Times New Roman" pitchFamily="18" charset="0"/>
              </a:rPr>
              <a:t>phòng</a:t>
            </a:r>
            <a:r>
              <a:rPr lang="en-US" sz="2500" dirty="0">
                <a:solidFill>
                  <a:schemeClr val="tx2">
                    <a:lumMod val="10000"/>
                  </a:schemeClr>
                </a:solidFill>
                <a:latin typeface="Times New Roman" pitchFamily="18" charset="0"/>
                <a:cs typeface="Times New Roman" pitchFamily="18" charset="0"/>
              </a:rPr>
              <a:t> </a:t>
            </a:r>
            <a:r>
              <a:rPr lang="en-US" sz="2500" dirty="0" err="1">
                <a:solidFill>
                  <a:schemeClr val="tx2">
                    <a:lumMod val="10000"/>
                  </a:schemeClr>
                </a:solidFill>
                <a:latin typeface="Times New Roman" pitchFamily="18" charset="0"/>
                <a:cs typeface="Times New Roman" pitchFamily="18" charset="0"/>
              </a:rPr>
              <a:t>phản</a:t>
            </a:r>
            <a:r>
              <a:rPr lang="en-US" sz="2500" dirty="0">
                <a:solidFill>
                  <a:schemeClr val="tx2">
                    <a:lumMod val="10000"/>
                  </a:schemeClr>
                </a:solidFill>
                <a:latin typeface="Times New Roman" pitchFamily="18" charset="0"/>
                <a:cs typeface="Times New Roman" pitchFamily="18" charset="0"/>
              </a:rPr>
              <a:t> </a:t>
            </a:r>
            <a:r>
              <a:rPr lang="en-US" sz="2500" dirty="0" err="1">
                <a:solidFill>
                  <a:schemeClr val="tx2">
                    <a:lumMod val="10000"/>
                  </a:schemeClr>
                </a:solidFill>
                <a:latin typeface="Times New Roman" pitchFamily="18" charset="0"/>
                <a:cs typeface="Times New Roman" pitchFamily="18" charset="0"/>
              </a:rPr>
              <a:t>vệ</a:t>
            </a:r>
            <a:r>
              <a:rPr lang="en-US" sz="2500" dirty="0">
                <a:solidFill>
                  <a:schemeClr val="tx2">
                    <a:lumMod val="10000"/>
                  </a:schemeClr>
                </a:solidFill>
                <a:latin typeface="Times New Roman" pitchFamily="18" charset="0"/>
                <a:cs typeface="Times New Roman" pitchFamily="18" charset="0"/>
              </a:rPr>
              <a:t>.</a:t>
            </a:r>
          </a:p>
        </p:txBody>
      </p:sp>
      <p:sp>
        <p:nvSpPr>
          <p:cNvPr id="18" name="Rounded Rectangle 17"/>
          <p:cNvSpPr/>
          <p:nvPr/>
        </p:nvSpPr>
        <p:spPr>
          <a:xfrm>
            <a:off x="566669" y="1503250"/>
            <a:ext cx="7044744" cy="73249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vi-VN" sz="2500" b="1" dirty="0">
                <a:solidFill>
                  <a:srgbClr val="002060"/>
                </a:solidFill>
                <a:latin typeface="Times New Roman" pitchFamily="18" charset="0"/>
                <a:cs typeface="Times New Roman" pitchFamily="18" charset="0"/>
              </a:rPr>
              <a:t>Sau khi học xong bài này, học viên có khả năng:</a:t>
            </a:r>
            <a:endParaRPr lang="en-US" sz="2500" b="1" dirty="0">
              <a:solidFill>
                <a:srgbClr val="002060"/>
              </a:solidFill>
              <a:latin typeface="Times New Roman" pitchFamily="18" charset="0"/>
              <a:cs typeface="Times New Roman" pitchFamily="18" charset="0"/>
            </a:endParaRPr>
          </a:p>
        </p:txBody>
      </p:sp>
      <p:sp>
        <p:nvSpPr>
          <p:cNvPr id="19" name="Rounded Rectangle 18"/>
          <p:cNvSpPr/>
          <p:nvPr/>
        </p:nvSpPr>
        <p:spPr>
          <a:xfrm>
            <a:off x="1496183" y="4143778"/>
            <a:ext cx="7436800" cy="486183"/>
          </a:xfrm>
          <a:prstGeom prst="roundRect">
            <a:avLst/>
          </a:prstGeom>
          <a:solidFill>
            <a:schemeClr val="accent3">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r>
              <a:rPr lang="vi-VN" sz="2500" dirty="0">
                <a:solidFill>
                  <a:schemeClr val="tx2">
                    <a:lumMod val="10000"/>
                  </a:schemeClr>
                </a:solidFill>
                <a:latin typeface="Times New Roman" pitchFamily="18" charset="0"/>
                <a:cs typeface="Times New Roman" pitchFamily="18" charset="0"/>
              </a:rPr>
              <a:t>Trình bày được </a:t>
            </a:r>
            <a:r>
              <a:rPr lang="en-US" sz="2500" dirty="0" err="1">
                <a:solidFill>
                  <a:schemeClr val="tx2">
                    <a:lumMod val="10000"/>
                  </a:schemeClr>
                </a:solidFill>
                <a:latin typeface="Times New Roman" pitchFamily="18" charset="0"/>
                <a:cs typeface="Times New Roman" pitchFamily="18" charset="0"/>
              </a:rPr>
              <a:t>chẩn</a:t>
            </a:r>
            <a:r>
              <a:rPr lang="en-US" sz="2500" dirty="0">
                <a:solidFill>
                  <a:schemeClr val="tx2">
                    <a:lumMod val="10000"/>
                  </a:schemeClr>
                </a:solidFill>
                <a:latin typeface="Times New Roman" pitchFamily="18" charset="0"/>
                <a:cs typeface="Times New Roman" pitchFamily="18" charset="0"/>
              </a:rPr>
              <a:t> </a:t>
            </a:r>
            <a:r>
              <a:rPr lang="en-US" sz="2500" dirty="0" err="1">
                <a:solidFill>
                  <a:schemeClr val="tx2">
                    <a:lumMod val="10000"/>
                  </a:schemeClr>
                </a:solidFill>
                <a:latin typeface="Times New Roman" pitchFamily="18" charset="0"/>
                <a:cs typeface="Times New Roman" pitchFamily="18" charset="0"/>
              </a:rPr>
              <a:t>đoán</a:t>
            </a:r>
            <a:r>
              <a:rPr lang="en-US" sz="2500" dirty="0">
                <a:solidFill>
                  <a:schemeClr val="tx2">
                    <a:lumMod val="10000"/>
                  </a:schemeClr>
                </a:solidFill>
                <a:latin typeface="Times New Roman" pitchFamily="18" charset="0"/>
                <a:cs typeface="Times New Roman" pitchFamily="18" charset="0"/>
              </a:rPr>
              <a:t> </a:t>
            </a:r>
            <a:r>
              <a:rPr lang="en-US" sz="2500" dirty="0" err="1">
                <a:solidFill>
                  <a:schemeClr val="tx2">
                    <a:lumMod val="10000"/>
                  </a:schemeClr>
                </a:solidFill>
                <a:latin typeface="Times New Roman" pitchFamily="18" charset="0"/>
                <a:cs typeface="Times New Roman" pitchFamily="18" charset="0"/>
              </a:rPr>
              <a:t>phản</a:t>
            </a:r>
            <a:r>
              <a:rPr lang="en-US" sz="2500" dirty="0">
                <a:solidFill>
                  <a:schemeClr val="tx2">
                    <a:lumMod val="10000"/>
                  </a:schemeClr>
                </a:solidFill>
                <a:latin typeface="Times New Roman" pitchFamily="18" charset="0"/>
                <a:cs typeface="Times New Roman" pitchFamily="18" charset="0"/>
              </a:rPr>
              <a:t> </a:t>
            </a:r>
            <a:r>
              <a:rPr lang="en-US" sz="2500" dirty="0" err="1">
                <a:solidFill>
                  <a:schemeClr val="tx2">
                    <a:lumMod val="10000"/>
                  </a:schemeClr>
                </a:solidFill>
                <a:latin typeface="Times New Roman" pitchFamily="18" charset="0"/>
                <a:cs typeface="Times New Roman" pitchFamily="18" charset="0"/>
              </a:rPr>
              <a:t>vệ</a:t>
            </a:r>
            <a:r>
              <a:rPr lang="en-US" sz="2500" dirty="0">
                <a:solidFill>
                  <a:schemeClr val="tx2">
                    <a:lumMod val="10000"/>
                  </a:schemeClr>
                </a:solidFill>
                <a:latin typeface="Times New Roman" pitchFamily="18" charset="0"/>
                <a:cs typeface="Times New Roman" pitchFamily="18" charset="0"/>
              </a:rPr>
              <a:t>, </a:t>
            </a:r>
            <a:r>
              <a:rPr lang="en-US" sz="2500" dirty="0" err="1">
                <a:solidFill>
                  <a:schemeClr val="tx2">
                    <a:lumMod val="10000"/>
                  </a:schemeClr>
                </a:solidFill>
                <a:latin typeface="Times New Roman" pitchFamily="18" charset="0"/>
                <a:cs typeface="Times New Roman" pitchFamily="18" charset="0"/>
              </a:rPr>
              <a:t>các</a:t>
            </a:r>
            <a:r>
              <a:rPr lang="en-US" sz="2500" dirty="0">
                <a:solidFill>
                  <a:schemeClr val="tx2">
                    <a:lumMod val="10000"/>
                  </a:schemeClr>
                </a:solidFill>
                <a:latin typeface="Times New Roman" pitchFamily="18" charset="0"/>
                <a:cs typeface="Times New Roman" pitchFamily="18" charset="0"/>
              </a:rPr>
              <a:t> </a:t>
            </a:r>
            <a:r>
              <a:rPr lang="en-US" sz="2500" dirty="0" err="1">
                <a:solidFill>
                  <a:schemeClr val="tx2">
                    <a:lumMod val="10000"/>
                  </a:schemeClr>
                </a:solidFill>
                <a:latin typeface="Times New Roman" pitchFamily="18" charset="0"/>
                <a:cs typeface="Times New Roman" pitchFamily="18" charset="0"/>
              </a:rPr>
              <a:t>mức</a:t>
            </a:r>
            <a:r>
              <a:rPr lang="en-US" sz="2500" dirty="0">
                <a:solidFill>
                  <a:schemeClr val="tx2">
                    <a:lumMod val="10000"/>
                  </a:schemeClr>
                </a:solidFill>
                <a:latin typeface="Times New Roman" pitchFamily="18" charset="0"/>
                <a:cs typeface="Times New Roman" pitchFamily="18" charset="0"/>
              </a:rPr>
              <a:t> </a:t>
            </a:r>
            <a:r>
              <a:rPr lang="en-US" sz="2500" dirty="0" err="1">
                <a:solidFill>
                  <a:schemeClr val="tx2">
                    <a:lumMod val="10000"/>
                  </a:schemeClr>
                </a:solidFill>
                <a:latin typeface="Times New Roman" pitchFamily="18" charset="0"/>
                <a:cs typeface="Times New Roman" pitchFamily="18" charset="0"/>
              </a:rPr>
              <a:t>độ</a:t>
            </a:r>
            <a:r>
              <a:rPr lang="en-US" sz="2500" dirty="0">
                <a:solidFill>
                  <a:schemeClr val="tx2">
                    <a:lumMod val="10000"/>
                  </a:schemeClr>
                </a:solidFill>
                <a:latin typeface="Times New Roman" pitchFamily="18" charset="0"/>
                <a:cs typeface="Times New Roman" pitchFamily="18" charset="0"/>
              </a:rPr>
              <a:t> </a:t>
            </a:r>
            <a:r>
              <a:rPr lang="en-US" sz="2500" dirty="0" err="1">
                <a:solidFill>
                  <a:schemeClr val="tx2">
                    <a:lumMod val="10000"/>
                  </a:schemeClr>
                </a:solidFill>
                <a:latin typeface="Times New Roman" pitchFamily="18" charset="0"/>
                <a:cs typeface="Times New Roman" pitchFamily="18" charset="0"/>
              </a:rPr>
              <a:t>phản</a:t>
            </a:r>
            <a:r>
              <a:rPr lang="en-US" sz="2500" dirty="0">
                <a:solidFill>
                  <a:schemeClr val="tx2">
                    <a:lumMod val="10000"/>
                  </a:schemeClr>
                </a:solidFill>
                <a:latin typeface="Times New Roman" pitchFamily="18" charset="0"/>
                <a:cs typeface="Times New Roman" pitchFamily="18" charset="0"/>
              </a:rPr>
              <a:t> </a:t>
            </a:r>
            <a:r>
              <a:rPr lang="en-US" sz="2500" dirty="0" err="1">
                <a:solidFill>
                  <a:schemeClr val="tx2">
                    <a:lumMod val="10000"/>
                  </a:schemeClr>
                </a:solidFill>
                <a:latin typeface="Times New Roman" pitchFamily="18" charset="0"/>
                <a:cs typeface="Times New Roman" pitchFamily="18" charset="0"/>
              </a:rPr>
              <a:t>vệ</a:t>
            </a:r>
            <a:r>
              <a:rPr lang="en-US" sz="2500" dirty="0">
                <a:solidFill>
                  <a:schemeClr val="tx2">
                    <a:lumMod val="10000"/>
                  </a:schemeClr>
                </a:solidFill>
                <a:latin typeface="Times New Roman" pitchFamily="18" charset="0"/>
                <a:cs typeface="Times New Roman" pitchFamily="18" charset="0"/>
              </a:rPr>
              <a:t>.</a:t>
            </a:r>
          </a:p>
        </p:txBody>
      </p:sp>
      <p:sp>
        <p:nvSpPr>
          <p:cNvPr id="22" name="Rounded Rectangle 21"/>
          <p:cNvSpPr/>
          <p:nvPr/>
        </p:nvSpPr>
        <p:spPr>
          <a:xfrm>
            <a:off x="1496185" y="4998175"/>
            <a:ext cx="7436798" cy="486183"/>
          </a:xfrm>
          <a:prstGeom prst="roundRect">
            <a:avLst/>
          </a:prstGeom>
          <a:solidFill>
            <a:schemeClr val="accent3">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r>
              <a:rPr lang="vi-VN" sz="2500" dirty="0">
                <a:solidFill>
                  <a:schemeClr val="tx2">
                    <a:lumMod val="10000"/>
                  </a:schemeClr>
                </a:solidFill>
                <a:latin typeface="Times New Roman" pitchFamily="18" charset="0"/>
                <a:cs typeface="Times New Roman" pitchFamily="18" charset="0"/>
              </a:rPr>
              <a:t>Trình bày được</a:t>
            </a:r>
            <a:r>
              <a:rPr lang="en-US" sz="2500" dirty="0">
                <a:solidFill>
                  <a:schemeClr val="tx2">
                    <a:lumMod val="10000"/>
                  </a:schemeClr>
                </a:solidFill>
                <a:latin typeface="Times New Roman" pitchFamily="18" charset="0"/>
                <a:cs typeface="Times New Roman" pitchFamily="18" charset="0"/>
              </a:rPr>
              <a:t> </a:t>
            </a:r>
            <a:r>
              <a:rPr lang="en-US" sz="2500" dirty="0" err="1">
                <a:solidFill>
                  <a:schemeClr val="tx2">
                    <a:lumMod val="10000"/>
                  </a:schemeClr>
                </a:solidFill>
                <a:latin typeface="Times New Roman" pitchFamily="18" charset="0"/>
                <a:cs typeface="Times New Roman" pitchFamily="18" charset="0"/>
              </a:rPr>
              <a:t>các</a:t>
            </a:r>
            <a:r>
              <a:rPr lang="en-US" sz="2500" dirty="0">
                <a:solidFill>
                  <a:schemeClr val="tx2">
                    <a:lumMod val="10000"/>
                  </a:schemeClr>
                </a:solidFill>
                <a:latin typeface="Times New Roman" pitchFamily="18" charset="0"/>
                <a:cs typeface="Times New Roman" pitchFamily="18" charset="0"/>
              </a:rPr>
              <a:t> </a:t>
            </a:r>
            <a:r>
              <a:rPr lang="en-US" sz="2500" dirty="0" err="1">
                <a:solidFill>
                  <a:schemeClr val="tx2">
                    <a:lumMod val="10000"/>
                  </a:schemeClr>
                </a:solidFill>
                <a:latin typeface="Times New Roman" pitchFamily="18" charset="0"/>
                <a:cs typeface="Times New Roman" pitchFamily="18" charset="0"/>
              </a:rPr>
              <a:t>biện</a:t>
            </a:r>
            <a:r>
              <a:rPr lang="en-US" sz="2500" dirty="0">
                <a:solidFill>
                  <a:schemeClr val="tx2">
                    <a:lumMod val="10000"/>
                  </a:schemeClr>
                </a:solidFill>
                <a:latin typeface="Times New Roman" pitchFamily="18" charset="0"/>
                <a:cs typeface="Times New Roman" pitchFamily="18" charset="0"/>
              </a:rPr>
              <a:t> </a:t>
            </a:r>
            <a:r>
              <a:rPr lang="en-US" sz="2500" dirty="0" err="1">
                <a:solidFill>
                  <a:schemeClr val="tx2">
                    <a:lumMod val="10000"/>
                  </a:schemeClr>
                </a:solidFill>
                <a:latin typeface="Times New Roman" pitchFamily="18" charset="0"/>
                <a:cs typeface="Times New Roman" pitchFamily="18" charset="0"/>
              </a:rPr>
              <a:t>pháp</a:t>
            </a:r>
            <a:r>
              <a:rPr lang="en-US" sz="2500" dirty="0">
                <a:solidFill>
                  <a:schemeClr val="tx2">
                    <a:lumMod val="10000"/>
                  </a:schemeClr>
                </a:solidFill>
                <a:latin typeface="Times New Roman" pitchFamily="18" charset="0"/>
                <a:cs typeface="Times New Roman" pitchFamily="18" charset="0"/>
              </a:rPr>
              <a:t> </a:t>
            </a:r>
            <a:r>
              <a:rPr lang="en-US" sz="2500" dirty="0" err="1">
                <a:solidFill>
                  <a:schemeClr val="tx2">
                    <a:lumMod val="10000"/>
                  </a:schemeClr>
                </a:solidFill>
                <a:latin typeface="Times New Roman" pitchFamily="18" charset="0"/>
                <a:cs typeface="Times New Roman" pitchFamily="18" charset="0"/>
              </a:rPr>
              <a:t>xử</a:t>
            </a:r>
            <a:r>
              <a:rPr lang="en-US" sz="2500" dirty="0">
                <a:solidFill>
                  <a:schemeClr val="tx2">
                    <a:lumMod val="10000"/>
                  </a:schemeClr>
                </a:solidFill>
                <a:latin typeface="Times New Roman" pitchFamily="18" charset="0"/>
                <a:cs typeface="Times New Roman" pitchFamily="18" charset="0"/>
              </a:rPr>
              <a:t> </a:t>
            </a:r>
            <a:r>
              <a:rPr lang="en-US" sz="2500" dirty="0" err="1">
                <a:solidFill>
                  <a:schemeClr val="tx2">
                    <a:lumMod val="10000"/>
                  </a:schemeClr>
                </a:solidFill>
                <a:latin typeface="Times New Roman" pitchFamily="18" charset="0"/>
                <a:cs typeface="Times New Roman" pitchFamily="18" charset="0"/>
              </a:rPr>
              <a:t>trí</a:t>
            </a:r>
            <a:r>
              <a:rPr lang="en-US" sz="2500" dirty="0">
                <a:solidFill>
                  <a:schemeClr val="tx2">
                    <a:lumMod val="10000"/>
                  </a:schemeClr>
                </a:solidFill>
                <a:latin typeface="Times New Roman" pitchFamily="18" charset="0"/>
                <a:cs typeface="Times New Roman" pitchFamily="18" charset="0"/>
              </a:rPr>
              <a:t> </a:t>
            </a:r>
            <a:r>
              <a:rPr lang="en-US" sz="2500" dirty="0" err="1">
                <a:solidFill>
                  <a:schemeClr val="tx2">
                    <a:lumMod val="10000"/>
                  </a:schemeClr>
                </a:solidFill>
                <a:latin typeface="Times New Roman" pitchFamily="18" charset="0"/>
                <a:cs typeface="Times New Roman" pitchFamily="18" charset="0"/>
              </a:rPr>
              <a:t>phản</a:t>
            </a:r>
            <a:r>
              <a:rPr lang="en-US" sz="2500" dirty="0">
                <a:solidFill>
                  <a:schemeClr val="tx2">
                    <a:lumMod val="10000"/>
                  </a:schemeClr>
                </a:solidFill>
                <a:latin typeface="Times New Roman" pitchFamily="18" charset="0"/>
                <a:cs typeface="Times New Roman" pitchFamily="18" charset="0"/>
              </a:rPr>
              <a:t> </a:t>
            </a:r>
            <a:r>
              <a:rPr lang="en-US" sz="2500" dirty="0" err="1">
                <a:solidFill>
                  <a:schemeClr val="tx2">
                    <a:lumMod val="10000"/>
                  </a:schemeClr>
                </a:solidFill>
                <a:latin typeface="Times New Roman" pitchFamily="18" charset="0"/>
                <a:cs typeface="Times New Roman" pitchFamily="18" charset="0"/>
              </a:rPr>
              <a:t>vệ</a:t>
            </a:r>
            <a:r>
              <a:rPr lang="en-US" sz="2500" dirty="0">
                <a:solidFill>
                  <a:schemeClr val="tx2">
                    <a:lumMod val="10000"/>
                  </a:schemeClr>
                </a:solidFill>
                <a:latin typeface="Times New Roman" pitchFamily="18" charset="0"/>
                <a:cs typeface="Times New Roman" pitchFamily="18" charset="0"/>
              </a:rPr>
              <a:t>. </a:t>
            </a:r>
          </a:p>
        </p:txBody>
      </p:sp>
      <p:sp>
        <p:nvSpPr>
          <p:cNvPr id="2" name="Rounded Rectangle 1"/>
          <p:cNvSpPr/>
          <p:nvPr/>
        </p:nvSpPr>
        <p:spPr>
          <a:xfrm>
            <a:off x="691252" y="2404102"/>
            <a:ext cx="804931" cy="49065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vi-VN" sz="3000" dirty="0">
                <a:latin typeface="+mj-lt"/>
              </a:rPr>
              <a:t>1</a:t>
            </a:r>
            <a:endParaRPr lang="en-SG" sz="3000" dirty="0">
              <a:latin typeface="+mj-lt"/>
            </a:endParaRPr>
          </a:p>
        </p:txBody>
      </p:sp>
      <p:sp>
        <p:nvSpPr>
          <p:cNvPr id="24" name="Rounded Rectangle 23"/>
          <p:cNvSpPr/>
          <p:nvPr/>
        </p:nvSpPr>
        <p:spPr>
          <a:xfrm>
            <a:off x="691252" y="3313745"/>
            <a:ext cx="804931" cy="49065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vi-VN" sz="3000" dirty="0">
                <a:latin typeface="+mj-lt"/>
              </a:rPr>
              <a:t>2</a:t>
            </a:r>
            <a:endParaRPr lang="en-SG" sz="3000" dirty="0">
              <a:latin typeface="+mj-lt"/>
            </a:endParaRPr>
          </a:p>
        </p:txBody>
      </p:sp>
      <p:sp>
        <p:nvSpPr>
          <p:cNvPr id="25" name="Rounded Rectangle 24"/>
          <p:cNvSpPr/>
          <p:nvPr/>
        </p:nvSpPr>
        <p:spPr>
          <a:xfrm>
            <a:off x="691250" y="4158213"/>
            <a:ext cx="804931" cy="49065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vi-VN" sz="3000" dirty="0">
                <a:latin typeface="+mj-lt"/>
              </a:rPr>
              <a:t>3</a:t>
            </a:r>
            <a:endParaRPr lang="en-SG" sz="3000" dirty="0">
              <a:latin typeface="+mj-lt"/>
            </a:endParaRPr>
          </a:p>
        </p:txBody>
      </p:sp>
      <p:sp>
        <p:nvSpPr>
          <p:cNvPr id="31" name="Rounded Rectangle 30"/>
          <p:cNvSpPr/>
          <p:nvPr/>
        </p:nvSpPr>
        <p:spPr>
          <a:xfrm>
            <a:off x="691252" y="4998175"/>
            <a:ext cx="804931" cy="49065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vi-VN" sz="3000" dirty="0">
                <a:latin typeface="+mj-lt"/>
              </a:rPr>
              <a:t>4</a:t>
            </a:r>
            <a:endParaRPr lang="en-SG" sz="3000" dirty="0">
              <a:latin typeface="+mj-lt"/>
            </a:endParaRPr>
          </a:p>
        </p:txBody>
      </p:sp>
      <p:sp>
        <p:nvSpPr>
          <p:cNvPr id="13" name="Rounded Rectangle 21">
            <a:extLst>
              <a:ext uri="{FF2B5EF4-FFF2-40B4-BE49-F238E27FC236}">
                <a16:creationId xmlns:a16="http://schemas.microsoft.com/office/drawing/2014/main" id="{C7210FA7-1E2F-49C8-8191-5898930180E6}"/>
              </a:ext>
            </a:extLst>
          </p:cNvPr>
          <p:cNvSpPr/>
          <p:nvPr/>
        </p:nvSpPr>
        <p:spPr>
          <a:xfrm>
            <a:off x="1496185" y="5908268"/>
            <a:ext cx="7436798" cy="486183"/>
          </a:xfrm>
          <a:prstGeom prst="roundRect">
            <a:avLst/>
          </a:prstGeom>
          <a:solidFill>
            <a:schemeClr val="accent3">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r>
              <a:rPr lang="vi-VN" sz="2500" dirty="0">
                <a:solidFill>
                  <a:schemeClr val="tx2">
                    <a:lumMod val="10000"/>
                  </a:schemeClr>
                </a:solidFill>
                <a:latin typeface="Times New Roman" pitchFamily="18" charset="0"/>
                <a:cs typeface="Times New Roman" pitchFamily="18" charset="0"/>
              </a:rPr>
              <a:t>Trình bày được</a:t>
            </a:r>
            <a:r>
              <a:rPr lang="en-US" sz="2500" dirty="0">
                <a:solidFill>
                  <a:schemeClr val="tx2">
                    <a:lumMod val="10000"/>
                  </a:schemeClr>
                </a:solidFill>
                <a:latin typeface="Times New Roman" pitchFamily="18" charset="0"/>
                <a:cs typeface="Times New Roman" pitchFamily="18" charset="0"/>
              </a:rPr>
              <a:t> </a:t>
            </a:r>
            <a:r>
              <a:rPr lang="en-US" sz="2500" dirty="0" err="1">
                <a:solidFill>
                  <a:schemeClr val="tx2">
                    <a:lumMod val="10000"/>
                  </a:schemeClr>
                </a:solidFill>
                <a:latin typeface="Times New Roman" pitchFamily="18" charset="0"/>
                <a:cs typeface="Times New Roman" pitchFamily="18" charset="0"/>
              </a:rPr>
              <a:t>chỉ</a:t>
            </a:r>
            <a:r>
              <a:rPr lang="en-US" sz="2500" dirty="0">
                <a:solidFill>
                  <a:schemeClr val="tx2">
                    <a:lumMod val="10000"/>
                  </a:schemeClr>
                </a:solidFill>
                <a:latin typeface="Times New Roman" pitchFamily="18" charset="0"/>
                <a:cs typeface="Times New Roman" pitchFamily="18" charset="0"/>
              </a:rPr>
              <a:t> </a:t>
            </a:r>
            <a:r>
              <a:rPr lang="en-US" sz="2500" dirty="0" err="1">
                <a:solidFill>
                  <a:schemeClr val="tx2">
                    <a:lumMod val="10000"/>
                  </a:schemeClr>
                </a:solidFill>
                <a:latin typeface="Times New Roman" pitchFamily="18" charset="0"/>
                <a:cs typeface="Times New Roman" pitchFamily="18" charset="0"/>
              </a:rPr>
              <a:t>định</a:t>
            </a:r>
            <a:r>
              <a:rPr lang="en-US" sz="2500" dirty="0">
                <a:solidFill>
                  <a:schemeClr val="tx2">
                    <a:lumMod val="10000"/>
                  </a:schemeClr>
                </a:solidFill>
                <a:latin typeface="Times New Roman" pitchFamily="18" charset="0"/>
                <a:cs typeface="Times New Roman" pitchFamily="18" charset="0"/>
              </a:rPr>
              <a:t> </a:t>
            </a:r>
            <a:r>
              <a:rPr lang="en-US" sz="2500" dirty="0" err="1">
                <a:solidFill>
                  <a:schemeClr val="tx2">
                    <a:lumMod val="10000"/>
                  </a:schemeClr>
                </a:solidFill>
                <a:latin typeface="Times New Roman" pitchFamily="18" charset="0"/>
                <a:cs typeface="Times New Roman" pitchFamily="18" charset="0"/>
              </a:rPr>
              <a:t>và</a:t>
            </a:r>
            <a:r>
              <a:rPr lang="en-US" sz="2500" dirty="0">
                <a:solidFill>
                  <a:schemeClr val="tx2">
                    <a:lumMod val="10000"/>
                  </a:schemeClr>
                </a:solidFill>
                <a:latin typeface="Times New Roman" pitchFamily="18" charset="0"/>
                <a:cs typeface="Times New Roman" pitchFamily="18" charset="0"/>
              </a:rPr>
              <a:t> </a:t>
            </a:r>
            <a:r>
              <a:rPr lang="en-US" sz="2500" dirty="0" err="1">
                <a:solidFill>
                  <a:schemeClr val="tx2">
                    <a:lumMod val="10000"/>
                  </a:schemeClr>
                </a:solidFill>
                <a:latin typeface="Times New Roman" pitchFamily="18" charset="0"/>
                <a:cs typeface="Times New Roman" pitchFamily="18" charset="0"/>
              </a:rPr>
              <a:t>hướng</a:t>
            </a:r>
            <a:r>
              <a:rPr lang="en-US" sz="2500" dirty="0">
                <a:solidFill>
                  <a:schemeClr val="tx2">
                    <a:lumMod val="10000"/>
                  </a:schemeClr>
                </a:solidFill>
                <a:latin typeface="Times New Roman" pitchFamily="18" charset="0"/>
                <a:cs typeface="Times New Roman" pitchFamily="18" charset="0"/>
              </a:rPr>
              <a:t> </a:t>
            </a:r>
            <a:r>
              <a:rPr lang="en-US" sz="2500" dirty="0" err="1">
                <a:solidFill>
                  <a:schemeClr val="tx2">
                    <a:lumMod val="10000"/>
                  </a:schemeClr>
                </a:solidFill>
                <a:latin typeface="Times New Roman" pitchFamily="18" charset="0"/>
                <a:cs typeface="Times New Roman" pitchFamily="18" charset="0"/>
              </a:rPr>
              <a:t>dẫn</a:t>
            </a:r>
            <a:r>
              <a:rPr lang="en-US" sz="2500" dirty="0">
                <a:solidFill>
                  <a:schemeClr val="tx2">
                    <a:lumMod val="10000"/>
                  </a:schemeClr>
                </a:solidFill>
                <a:latin typeface="Times New Roman" pitchFamily="18" charset="0"/>
                <a:cs typeface="Times New Roman" pitchFamily="18" charset="0"/>
              </a:rPr>
              <a:t> </a:t>
            </a:r>
            <a:r>
              <a:rPr lang="en-US" sz="2500" dirty="0" err="1">
                <a:solidFill>
                  <a:schemeClr val="tx2">
                    <a:lumMod val="10000"/>
                  </a:schemeClr>
                </a:solidFill>
                <a:latin typeface="Times New Roman" pitchFamily="18" charset="0"/>
                <a:cs typeface="Times New Roman" pitchFamily="18" charset="0"/>
              </a:rPr>
              <a:t>làm</a:t>
            </a:r>
            <a:r>
              <a:rPr lang="en-US" sz="2500">
                <a:solidFill>
                  <a:schemeClr val="tx2">
                    <a:lumMod val="10000"/>
                  </a:schemeClr>
                </a:solidFill>
                <a:latin typeface="Times New Roman" pitchFamily="18" charset="0"/>
                <a:cs typeface="Times New Roman" pitchFamily="18" charset="0"/>
              </a:rPr>
              <a:t> test da.</a:t>
            </a:r>
            <a:endParaRPr lang="en-US" sz="2500" dirty="0">
              <a:solidFill>
                <a:schemeClr val="tx2">
                  <a:lumMod val="10000"/>
                </a:schemeClr>
              </a:solidFill>
              <a:latin typeface="Times New Roman" pitchFamily="18" charset="0"/>
              <a:cs typeface="Times New Roman" pitchFamily="18" charset="0"/>
            </a:endParaRPr>
          </a:p>
        </p:txBody>
      </p:sp>
      <p:sp>
        <p:nvSpPr>
          <p:cNvPr id="14" name="Rounded Rectangle 30">
            <a:extLst>
              <a:ext uri="{FF2B5EF4-FFF2-40B4-BE49-F238E27FC236}">
                <a16:creationId xmlns:a16="http://schemas.microsoft.com/office/drawing/2014/main" id="{D80A1199-8E3A-4C8F-91E8-A014EB63412C}"/>
              </a:ext>
            </a:extLst>
          </p:cNvPr>
          <p:cNvSpPr/>
          <p:nvPr/>
        </p:nvSpPr>
        <p:spPr>
          <a:xfrm>
            <a:off x="691252" y="5908268"/>
            <a:ext cx="804931" cy="49065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3000" dirty="0">
                <a:latin typeface="+mj-lt"/>
              </a:rPr>
              <a:t>5</a:t>
            </a:r>
            <a:endParaRPr lang="en-SG" sz="3000" dirty="0">
              <a:latin typeface="+mj-lt"/>
            </a:endParaRPr>
          </a:p>
        </p:txBody>
      </p:sp>
    </p:spTree>
    <p:extLst>
      <p:ext uri="{BB962C8B-B14F-4D97-AF65-F5344CB8AC3E}">
        <p14:creationId xmlns:p14="http://schemas.microsoft.com/office/powerpoint/2010/main" val="312648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10" grpId="0" animBg="1"/>
      <p:bldP spid="19" grpId="0" animBg="1"/>
      <p:bldP spid="22" grpId="0" animBg="1"/>
      <p:bldP spid="2" grpId="0" animBg="1"/>
      <p:bldP spid="24" grpId="0" animBg="1"/>
      <p:bldP spid="25" grpId="0" animBg="1"/>
      <p:bldP spid="31" grpId="0" animBg="1"/>
      <p:bldP spid="13" grpId="0" animBg="1"/>
      <p:bldP spid="1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A975209-D169-4C3E-B08F-53A7B57CB940}"/>
              </a:ext>
            </a:extLst>
          </p:cNvPr>
          <p:cNvSpPr>
            <a:spLocks noGrp="1"/>
          </p:cNvSpPr>
          <p:nvPr>
            <p:ph type="sldNum" sz="quarter" idx="12"/>
          </p:nvPr>
        </p:nvSpPr>
        <p:spPr/>
        <p:txBody>
          <a:bodyPr/>
          <a:lstStyle/>
          <a:p>
            <a:fld id="{08FF37E2-84FC-49F1-8E32-F83BCF3E5694}" type="slidenum">
              <a:rPr lang="en-US" smtClean="0"/>
              <a:pPr/>
              <a:t>30</a:t>
            </a:fld>
            <a:endParaRPr lang="en-US"/>
          </a:p>
        </p:txBody>
      </p:sp>
      <p:sp>
        <p:nvSpPr>
          <p:cNvPr id="5" name="TextBox 4">
            <a:extLst>
              <a:ext uri="{FF2B5EF4-FFF2-40B4-BE49-F238E27FC236}">
                <a16:creationId xmlns:a16="http://schemas.microsoft.com/office/drawing/2014/main" id="{9593CF65-1FCC-46EB-B53C-959B688F9F32}"/>
              </a:ext>
            </a:extLst>
          </p:cNvPr>
          <p:cNvSpPr txBox="1"/>
          <p:nvPr/>
        </p:nvSpPr>
        <p:spPr>
          <a:xfrm>
            <a:off x="361950" y="1705824"/>
            <a:ext cx="8201025" cy="4201150"/>
          </a:xfrm>
          <a:prstGeom prst="rect">
            <a:avLst/>
          </a:prstGeom>
          <a:noFill/>
        </p:spPr>
        <p:txBody>
          <a:bodyPr wrap="square">
            <a:spAutoFit/>
          </a:bodyPr>
          <a:lstStyle/>
          <a:p>
            <a:pPr>
              <a:spcBef>
                <a:spcPts val="600"/>
              </a:spcBef>
            </a:pPr>
            <a:r>
              <a:rPr lang="vi-VN" sz="2800" dirty="0">
                <a:solidFill>
                  <a:srgbClr val="000000"/>
                </a:solidFill>
                <a:effectLst/>
                <a:latin typeface="+mj-lt"/>
                <a:ea typeface="DejaVu Sans Condensed"/>
              </a:rPr>
              <a:t>Dùng bơm tiêm </a:t>
            </a:r>
            <a:r>
              <a:rPr lang="en-US" sz="2800" dirty="0">
                <a:solidFill>
                  <a:srgbClr val="FF0000"/>
                </a:solidFill>
                <a:effectLst/>
                <a:latin typeface="+mj-lt"/>
                <a:ea typeface="DejaVu Sans Condensed"/>
              </a:rPr>
              <a:t>1</a:t>
            </a:r>
            <a:r>
              <a:rPr lang="vi-VN" sz="2800" dirty="0">
                <a:solidFill>
                  <a:srgbClr val="FF0000"/>
                </a:solidFill>
                <a:effectLst/>
                <a:latin typeface="+mj-lt"/>
                <a:ea typeface="DejaVu Sans Condensed"/>
              </a:rPr>
              <a:t>ml tiêm trong da </a:t>
            </a:r>
            <a:r>
              <a:rPr lang="vi-VN" sz="2800" dirty="0">
                <a:solidFill>
                  <a:srgbClr val="000000"/>
                </a:solidFill>
                <a:effectLst/>
                <a:latin typeface="+mj-lt"/>
                <a:ea typeface="DejaVu Sans Condensed"/>
              </a:rPr>
              <a:t>các điểm cách nhau </a:t>
            </a:r>
            <a:r>
              <a:rPr lang="vi-VN" sz="2800" dirty="0">
                <a:solidFill>
                  <a:srgbClr val="FF0000"/>
                </a:solidFill>
                <a:effectLst/>
                <a:latin typeface="+mj-lt"/>
                <a:ea typeface="DejaVu Sans Condensed"/>
              </a:rPr>
              <a:t>3-5cm,</a:t>
            </a:r>
            <a:r>
              <a:rPr lang="vi-VN" sz="2800" dirty="0">
                <a:solidFill>
                  <a:srgbClr val="000000"/>
                </a:solidFill>
                <a:effectLst/>
                <a:latin typeface="+mj-lt"/>
                <a:ea typeface="DejaVu Sans Condensed"/>
              </a:rPr>
              <a:t> mỗi điểm </a:t>
            </a:r>
            <a:r>
              <a:rPr lang="vi-VN" sz="2800" dirty="0">
                <a:solidFill>
                  <a:srgbClr val="FF0000"/>
                </a:solidFill>
                <a:effectLst/>
                <a:latin typeface="+mj-lt"/>
                <a:ea typeface="DejaVu Sans Condensed"/>
              </a:rPr>
              <a:t>0,02-0,05ml</a:t>
            </a:r>
            <a:r>
              <a:rPr lang="vi-VN" sz="2800" dirty="0">
                <a:solidFill>
                  <a:srgbClr val="000000"/>
                </a:solidFill>
                <a:effectLst/>
                <a:latin typeface="+mj-lt"/>
                <a:ea typeface="DejaVu Sans Condensed"/>
              </a:rPr>
              <a:t> tạo một </a:t>
            </a:r>
            <a:r>
              <a:rPr lang="vi-VN" sz="2800" dirty="0">
                <a:solidFill>
                  <a:srgbClr val="FF0000"/>
                </a:solidFill>
                <a:effectLst/>
                <a:latin typeface="+mj-lt"/>
                <a:ea typeface="DejaVu Sans Condensed"/>
              </a:rPr>
              <a:t>nốt</a:t>
            </a:r>
            <a:r>
              <a:rPr lang="vi-VN" sz="2800" dirty="0">
                <a:solidFill>
                  <a:srgbClr val="000000"/>
                </a:solidFill>
                <a:effectLst/>
                <a:latin typeface="+mj-lt"/>
                <a:ea typeface="DejaVu Sans Condensed"/>
              </a:rPr>
              <a:t> </a:t>
            </a:r>
            <a:r>
              <a:rPr lang="vi-VN" sz="2800" dirty="0">
                <a:solidFill>
                  <a:srgbClr val="FF0000"/>
                </a:solidFill>
                <a:effectLst/>
                <a:latin typeface="+mj-lt"/>
                <a:ea typeface="DejaVu Sans Condensed"/>
              </a:rPr>
              <a:t>phồng đường kính 3mm </a:t>
            </a:r>
            <a:r>
              <a:rPr lang="vi-VN" sz="2800" dirty="0">
                <a:solidFill>
                  <a:srgbClr val="000000"/>
                </a:solidFill>
                <a:effectLst/>
                <a:latin typeface="+mj-lt"/>
                <a:ea typeface="DejaVu Sans Condensed"/>
              </a:rPr>
              <a:t>theo thứ tự.</a:t>
            </a:r>
            <a:endParaRPr lang="en-US" sz="2800" dirty="0">
              <a:solidFill>
                <a:srgbClr val="000000"/>
              </a:solidFill>
              <a:effectLst/>
              <a:latin typeface="+mj-lt"/>
              <a:ea typeface="DejaVu Sans Condensed"/>
            </a:endParaRPr>
          </a:p>
          <a:p>
            <a:pPr>
              <a:spcBef>
                <a:spcPts val="600"/>
              </a:spcBef>
            </a:pPr>
            <a:r>
              <a:rPr lang="vi-VN" sz="2800" dirty="0">
                <a:solidFill>
                  <a:srgbClr val="000000"/>
                </a:solidFill>
                <a:effectLst/>
                <a:latin typeface="+mj-lt"/>
                <a:ea typeface="DejaVu Sans Condensed"/>
              </a:rPr>
              <a:t>- Điểm 1: dung dịch natriclorid 0,9% (chứng âm).</a:t>
            </a:r>
            <a:endParaRPr lang="en-US" sz="2800" dirty="0">
              <a:solidFill>
                <a:srgbClr val="000000"/>
              </a:solidFill>
              <a:effectLst/>
              <a:latin typeface="+mj-lt"/>
              <a:ea typeface="DejaVu Sans Condensed"/>
            </a:endParaRPr>
          </a:p>
          <a:p>
            <a:pPr>
              <a:spcBef>
                <a:spcPts val="600"/>
              </a:spcBef>
            </a:pPr>
            <a:r>
              <a:rPr lang="vi-VN" sz="2800" dirty="0">
                <a:solidFill>
                  <a:srgbClr val="000000"/>
                </a:solidFill>
                <a:effectLst/>
                <a:latin typeface="+mj-lt"/>
                <a:ea typeface="DejaVu Sans Condensed"/>
              </a:rPr>
              <a:t>- Điểm 2: dung dịch thuốc hoặc dị nguyên đã chuẩn hóa.</a:t>
            </a:r>
            <a:endParaRPr lang="en-US" sz="2800" dirty="0">
              <a:solidFill>
                <a:srgbClr val="000000"/>
              </a:solidFill>
              <a:effectLst/>
              <a:latin typeface="+mj-lt"/>
              <a:ea typeface="DejaVu Sans Condensed"/>
            </a:endParaRPr>
          </a:p>
          <a:p>
            <a:pPr>
              <a:spcBef>
                <a:spcPts val="600"/>
              </a:spcBef>
            </a:pPr>
            <a:r>
              <a:rPr lang="vi-VN" sz="2800" dirty="0">
                <a:solidFill>
                  <a:srgbClr val="000000"/>
                </a:solidFill>
                <a:effectLst/>
                <a:latin typeface="+mj-lt"/>
                <a:ea typeface="DejaVu Sans Condensed"/>
              </a:rPr>
              <a:t>e) Đọc kết quả </a:t>
            </a:r>
            <a:r>
              <a:rPr lang="vi-VN" sz="2800" dirty="0">
                <a:solidFill>
                  <a:srgbClr val="FF0000"/>
                </a:solidFill>
                <a:effectLst/>
                <a:latin typeface="+mj-lt"/>
                <a:ea typeface="DejaVu Sans Condensed"/>
              </a:rPr>
              <a:t>sau 20 phút, </a:t>
            </a:r>
            <a:r>
              <a:rPr lang="vi-VN" sz="2800" dirty="0">
                <a:solidFill>
                  <a:srgbClr val="000000"/>
                </a:solidFill>
                <a:effectLst/>
                <a:latin typeface="+mj-lt"/>
                <a:ea typeface="DejaVu Sans Condensed"/>
              </a:rPr>
              <a:t>kết quả dương tính khi xuất hiện </a:t>
            </a:r>
            <a:r>
              <a:rPr lang="vi-VN" sz="2800" dirty="0">
                <a:solidFill>
                  <a:srgbClr val="FF0000"/>
                </a:solidFill>
                <a:effectLst/>
                <a:latin typeface="+mj-lt"/>
                <a:ea typeface="DejaVu Sans Condensed"/>
              </a:rPr>
              <a:t>sẩn ở vị trí dị nguyên ≥ 3mm hoặc trên 75% so với chứng âm./.</a:t>
            </a:r>
            <a:endParaRPr lang="en-US" sz="2800" dirty="0">
              <a:solidFill>
                <a:srgbClr val="FF0000"/>
              </a:solidFill>
              <a:effectLst/>
              <a:latin typeface="+mj-lt"/>
              <a:ea typeface="DejaVu Sans Condensed"/>
            </a:endParaRPr>
          </a:p>
        </p:txBody>
      </p:sp>
    </p:spTree>
    <p:extLst>
      <p:ext uri="{BB962C8B-B14F-4D97-AF65-F5344CB8AC3E}">
        <p14:creationId xmlns:p14="http://schemas.microsoft.com/office/powerpoint/2010/main" val="11510942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16F47-6BB8-4A08-87B9-31106EE4FC7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74CC036-DCB6-4B4B-A12C-0D1A0D5E5FCD}"/>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812A6CAA-8B50-4660-8991-9CD9C4B642E1}"/>
              </a:ext>
            </a:extLst>
          </p:cNvPr>
          <p:cNvSpPr>
            <a:spLocks noGrp="1"/>
          </p:cNvSpPr>
          <p:nvPr>
            <p:ph type="sldNum" sz="quarter" idx="12"/>
          </p:nvPr>
        </p:nvSpPr>
        <p:spPr/>
        <p:txBody>
          <a:bodyPr/>
          <a:lstStyle/>
          <a:p>
            <a:fld id="{08FF37E2-84FC-49F1-8E32-F83BCF3E5694}" type="slidenum">
              <a:rPr lang="en-US" smtClean="0"/>
              <a:pPr/>
              <a:t>31</a:t>
            </a:fld>
            <a:endParaRPr lang="en-US"/>
          </a:p>
        </p:txBody>
      </p:sp>
      <p:pic>
        <p:nvPicPr>
          <p:cNvPr id="3074" name="Picture 2" descr="Test da">
            <a:extLst>
              <a:ext uri="{FF2B5EF4-FFF2-40B4-BE49-F238E27FC236}">
                <a16:creationId xmlns:a16="http://schemas.microsoft.com/office/drawing/2014/main" id="{FF5522C3-DDB5-4A89-8743-29CC681992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958" y="1351029"/>
            <a:ext cx="7354885" cy="5506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94395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08FF37E2-84FC-49F1-8E32-F83BCF3E5694}" type="slidenum">
              <a:rPr lang="en-US" smtClean="0"/>
              <a:pPr/>
              <a:t>32</a:t>
            </a:fld>
            <a:endParaRPr lang="en-US"/>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 y="0"/>
            <a:ext cx="9144001" cy="6857999"/>
          </a:xfrm>
          <a:prstGeom prst="rect">
            <a:avLst/>
          </a:prstGeom>
          <a:ln w="50800">
            <a:solidFill>
              <a:srgbClr val="0000CC"/>
            </a:solidFill>
          </a:ln>
        </p:spPr>
      </p:pic>
    </p:spTree>
    <p:extLst>
      <p:ext uri="{BB962C8B-B14F-4D97-AF65-F5344CB8AC3E}">
        <p14:creationId xmlns:p14="http://schemas.microsoft.com/office/powerpoint/2010/main" val="2448533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279092" y="63944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FF37E2-84FC-49F1-8E32-F83BCF3E5694}" type="slidenum">
              <a:rPr kumimoji="0" lang="en-US" sz="1000" b="0" i="0" u="none" strike="noStrike" kern="1200" cap="none" spc="0" normalizeH="0" baseline="0" noProof="0" smtClean="0">
                <a:ln>
                  <a:noFill/>
                </a:ln>
                <a:solidFill>
                  <a:prstClr val="white"/>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000" b="0" i="0" u="none" strike="noStrike" kern="1200" cap="none" spc="0" normalizeH="0" baseline="0" noProof="0" dirty="0">
              <a:ln>
                <a:noFill/>
              </a:ln>
              <a:solidFill>
                <a:prstClr val="white"/>
              </a:solidFill>
              <a:effectLst/>
              <a:uLnTx/>
              <a:uFillTx/>
              <a:latin typeface="Calibri"/>
              <a:ea typeface="+mn-ea"/>
              <a:cs typeface="+mn-cs"/>
            </a:endParaRPr>
          </a:p>
        </p:txBody>
      </p:sp>
      <p:sp>
        <p:nvSpPr>
          <p:cNvPr id="27" name="Rounded Rectangle 26"/>
          <p:cNvSpPr/>
          <p:nvPr/>
        </p:nvSpPr>
        <p:spPr>
          <a:xfrm>
            <a:off x="1496188" y="1778326"/>
            <a:ext cx="7044744" cy="836325"/>
          </a:xfrm>
          <a:prstGeom prst="roundRect">
            <a:avLst/>
          </a:prstGeom>
          <a:solidFill>
            <a:schemeClr val="accent4">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err="1">
                <a:ln>
                  <a:noFill/>
                </a:ln>
                <a:solidFill>
                  <a:srgbClr val="EBEBEB">
                    <a:lumMod val="10000"/>
                  </a:srgbClr>
                </a:solidFill>
                <a:effectLst/>
                <a:uLnTx/>
                <a:uFillTx/>
                <a:latin typeface="Times New Roman" pitchFamily="18" charset="0"/>
                <a:ea typeface="+mn-ea"/>
                <a:cs typeface="Times New Roman" pitchFamily="18" charset="0"/>
              </a:rPr>
              <a:t>Phản</a:t>
            </a:r>
            <a:r>
              <a:rPr kumimoji="0" lang="en-US" sz="2500" b="1" i="0" u="none" strike="noStrike" kern="1200" cap="none" spc="0" normalizeH="0" noProof="0" dirty="0">
                <a:ln>
                  <a:noFill/>
                </a:ln>
                <a:solidFill>
                  <a:srgbClr val="EBEBEB">
                    <a:lumMod val="10000"/>
                  </a:srgbClr>
                </a:solidFill>
                <a:effectLst/>
                <a:uLnTx/>
                <a:uFillTx/>
                <a:latin typeface="Times New Roman" pitchFamily="18" charset="0"/>
                <a:ea typeface="+mn-ea"/>
                <a:cs typeface="Times New Roman" pitchFamily="18" charset="0"/>
              </a:rPr>
              <a:t> </a:t>
            </a:r>
            <a:r>
              <a:rPr kumimoji="0" lang="en-US" sz="2500" b="1" i="0" u="none" strike="noStrike" kern="1200" cap="none" spc="0" normalizeH="0" noProof="0" dirty="0" err="1">
                <a:ln>
                  <a:noFill/>
                </a:ln>
                <a:solidFill>
                  <a:srgbClr val="EBEBEB">
                    <a:lumMod val="10000"/>
                  </a:srgbClr>
                </a:solidFill>
                <a:effectLst/>
                <a:uLnTx/>
                <a:uFillTx/>
                <a:latin typeface="Times New Roman" pitchFamily="18" charset="0"/>
                <a:ea typeface="+mn-ea"/>
                <a:cs typeface="Times New Roman" pitchFamily="18" charset="0"/>
              </a:rPr>
              <a:t>vệ</a:t>
            </a:r>
            <a:r>
              <a:rPr kumimoji="0" lang="en-US" sz="2500" b="1" i="0" u="none" strike="noStrike" kern="1200" cap="none" spc="0" normalizeH="0" noProof="0" dirty="0">
                <a:ln>
                  <a:noFill/>
                </a:ln>
                <a:solidFill>
                  <a:srgbClr val="EBEBEB">
                    <a:lumMod val="10000"/>
                  </a:srgbClr>
                </a:solidFill>
                <a:effectLst/>
                <a:uLnTx/>
                <a:uFillTx/>
                <a:latin typeface="Times New Roman" pitchFamily="18" charset="0"/>
                <a:ea typeface="+mn-ea"/>
                <a:cs typeface="Times New Roman" pitchFamily="18" charset="0"/>
              </a:rPr>
              <a:t>, </a:t>
            </a:r>
            <a:r>
              <a:rPr kumimoji="0" lang="en-US" sz="2500" b="1" i="0" u="none" strike="noStrike" kern="1200" cap="none" spc="0" normalizeH="0" noProof="0" dirty="0" err="1">
                <a:ln>
                  <a:noFill/>
                </a:ln>
                <a:solidFill>
                  <a:srgbClr val="EBEBEB">
                    <a:lumMod val="10000"/>
                  </a:srgbClr>
                </a:solidFill>
                <a:effectLst/>
                <a:uLnTx/>
                <a:uFillTx/>
                <a:latin typeface="Times New Roman" pitchFamily="18" charset="0"/>
                <a:ea typeface="+mn-ea"/>
                <a:cs typeface="Times New Roman" pitchFamily="18" charset="0"/>
              </a:rPr>
              <a:t>sốc</a:t>
            </a:r>
            <a:r>
              <a:rPr kumimoji="0" lang="en-US" sz="2500" b="1" i="0" u="none" strike="noStrike" kern="1200" cap="none" spc="0" normalizeH="0" noProof="0" dirty="0">
                <a:ln>
                  <a:noFill/>
                </a:ln>
                <a:solidFill>
                  <a:srgbClr val="EBEBEB">
                    <a:lumMod val="10000"/>
                  </a:srgbClr>
                </a:solidFill>
                <a:effectLst/>
                <a:uLnTx/>
                <a:uFillTx/>
                <a:latin typeface="Times New Roman" pitchFamily="18" charset="0"/>
                <a:ea typeface="+mn-ea"/>
                <a:cs typeface="Times New Roman" pitchFamily="18" charset="0"/>
              </a:rPr>
              <a:t> </a:t>
            </a:r>
            <a:r>
              <a:rPr kumimoji="0" lang="en-US" sz="2500" b="1" i="0" u="none" strike="noStrike" kern="1200" cap="none" spc="0" normalizeH="0" noProof="0" dirty="0" err="1">
                <a:ln>
                  <a:noFill/>
                </a:ln>
                <a:solidFill>
                  <a:srgbClr val="EBEBEB">
                    <a:lumMod val="10000"/>
                  </a:srgbClr>
                </a:solidFill>
                <a:effectLst/>
                <a:uLnTx/>
                <a:uFillTx/>
                <a:latin typeface="Times New Roman" pitchFamily="18" charset="0"/>
                <a:ea typeface="+mn-ea"/>
                <a:cs typeface="Times New Roman" pitchFamily="18" charset="0"/>
              </a:rPr>
              <a:t>phản</a:t>
            </a:r>
            <a:r>
              <a:rPr kumimoji="0" lang="en-US" sz="2500" b="1" i="0" u="none" strike="noStrike" kern="1200" cap="none" spc="0" normalizeH="0" noProof="0" dirty="0">
                <a:ln>
                  <a:noFill/>
                </a:ln>
                <a:solidFill>
                  <a:srgbClr val="EBEBEB">
                    <a:lumMod val="10000"/>
                  </a:srgbClr>
                </a:solidFill>
                <a:effectLst/>
                <a:uLnTx/>
                <a:uFillTx/>
                <a:latin typeface="Times New Roman" pitchFamily="18" charset="0"/>
                <a:ea typeface="+mn-ea"/>
                <a:cs typeface="Times New Roman" pitchFamily="18" charset="0"/>
              </a:rPr>
              <a:t> </a:t>
            </a:r>
            <a:r>
              <a:rPr kumimoji="0" lang="en-US" sz="2500" b="1" i="0" u="none" strike="noStrike" kern="1200" cap="none" spc="0" normalizeH="0" noProof="0" dirty="0" err="1">
                <a:ln>
                  <a:noFill/>
                </a:ln>
                <a:solidFill>
                  <a:srgbClr val="EBEBEB">
                    <a:lumMod val="10000"/>
                  </a:srgbClr>
                </a:solidFill>
                <a:effectLst/>
                <a:uLnTx/>
                <a:uFillTx/>
                <a:latin typeface="Times New Roman" pitchFamily="18" charset="0"/>
                <a:ea typeface="+mn-ea"/>
                <a:cs typeface="Times New Roman" pitchFamily="18" charset="0"/>
              </a:rPr>
              <a:t>vệ</a:t>
            </a:r>
            <a:r>
              <a:rPr kumimoji="0" lang="en-US" sz="2500" b="1" i="0" u="none" strike="noStrike" kern="1200" cap="none" spc="0" normalizeH="0" noProof="0" dirty="0">
                <a:ln>
                  <a:noFill/>
                </a:ln>
                <a:solidFill>
                  <a:srgbClr val="EBEBEB">
                    <a:lumMod val="10000"/>
                  </a:srgbClr>
                </a:solidFill>
                <a:effectLst/>
                <a:uLnTx/>
                <a:uFillTx/>
                <a:latin typeface="Times New Roman" pitchFamily="18" charset="0"/>
                <a:ea typeface="+mn-ea"/>
                <a:cs typeface="Times New Roman" pitchFamily="18" charset="0"/>
              </a:rPr>
              <a:t> </a:t>
            </a:r>
            <a:r>
              <a:rPr kumimoji="0" lang="en-US" sz="2500" b="1" i="0" u="none" strike="noStrike" kern="1200" cap="none" spc="0" normalizeH="0" noProof="0" dirty="0" err="1">
                <a:ln>
                  <a:noFill/>
                </a:ln>
                <a:solidFill>
                  <a:srgbClr val="EBEBEB">
                    <a:lumMod val="10000"/>
                  </a:srgbClr>
                </a:solidFill>
                <a:effectLst/>
                <a:uLnTx/>
                <a:uFillTx/>
                <a:latin typeface="Times New Roman" pitchFamily="18" charset="0"/>
                <a:ea typeface="+mn-ea"/>
                <a:cs typeface="Times New Roman" pitchFamily="18" charset="0"/>
              </a:rPr>
              <a:t>và</a:t>
            </a:r>
            <a:r>
              <a:rPr kumimoji="0" lang="en-US" sz="2500" b="1" i="0" u="none" strike="noStrike" kern="1200" cap="none" spc="0" normalizeH="0" noProof="0" dirty="0">
                <a:ln>
                  <a:noFill/>
                </a:ln>
                <a:solidFill>
                  <a:srgbClr val="EBEBEB">
                    <a:lumMod val="10000"/>
                  </a:srgbClr>
                </a:solidFill>
                <a:effectLst/>
                <a:uLnTx/>
                <a:uFillTx/>
                <a:latin typeface="Times New Roman" pitchFamily="18" charset="0"/>
                <a:ea typeface="+mn-ea"/>
                <a:cs typeface="Times New Roman" pitchFamily="18" charset="0"/>
              </a:rPr>
              <a:t> </a:t>
            </a:r>
            <a:r>
              <a:rPr kumimoji="0" lang="en-US" sz="2500" b="1" i="0" u="none" strike="noStrike" kern="1200" cap="none" spc="0" normalizeH="0" noProof="0" dirty="0" err="1">
                <a:ln>
                  <a:noFill/>
                </a:ln>
                <a:solidFill>
                  <a:srgbClr val="EBEBEB">
                    <a:lumMod val="10000"/>
                  </a:srgbClr>
                </a:solidFill>
                <a:effectLst/>
                <a:uLnTx/>
                <a:uFillTx/>
                <a:latin typeface="Times New Roman" pitchFamily="18" charset="0"/>
                <a:ea typeface="+mn-ea"/>
                <a:cs typeface="Times New Roman" pitchFamily="18" charset="0"/>
              </a:rPr>
              <a:t>nguyên</a:t>
            </a:r>
            <a:r>
              <a:rPr kumimoji="0" lang="en-US" sz="2500" b="1" i="0" u="none" strike="noStrike" kern="1200" cap="none" spc="0" normalizeH="0" noProof="0" dirty="0">
                <a:ln>
                  <a:noFill/>
                </a:ln>
                <a:solidFill>
                  <a:srgbClr val="EBEBEB">
                    <a:lumMod val="10000"/>
                  </a:srgbClr>
                </a:solidFill>
                <a:effectLst/>
                <a:uLnTx/>
                <a:uFillTx/>
                <a:latin typeface="Times New Roman" pitchFamily="18" charset="0"/>
                <a:ea typeface="+mn-ea"/>
                <a:cs typeface="Times New Roman" pitchFamily="18" charset="0"/>
              </a:rPr>
              <a:t> </a:t>
            </a:r>
            <a:r>
              <a:rPr kumimoji="0" lang="en-US" sz="2500" b="1" i="0" u="none" strike="noStrike" kern="1200" cap="none" spc="0" normalizeH="0" noProof="0" dirty="0" err="1">
                <a:ln>
                  <a:noFill/>
                </a:ln>
                <a:solidFill>
                  <a:srgbClr val="EBEBEB">
                    <a:lumMod val="10000"/>
                  </a:srgbClr>
                </a:solidFill>
                <a:effectLst/>
                <a:uLnTx/>
                <a:uFillTx/>
                <a:latin typeface="Times New Roman" pitchFamily="18" charset="0"/>
                <a:ea typeface="+mn-ea"/>
                <a:cs typeface="Times New Roman" pitchFamily="18" charset="0"/>
              </a:rPr>
              <a:t>tắc</a:t>
            </a:r>
            <a:r>
              <a:rPr kumimoji="0" lang="en-US" sz="2500" b="1" i="0" u="none" strike="noStrike" kern="1200" cap="none" spc="0" normalizeH="0" noProof="0" dirty="0">
                <a:ln>
                  <a:noFill/>
                </a:ln>
                <a:solidFill>
                  <a:srgbClr val="EBEBEB">
                    <a:lumMod val="10000"/>
                  </a:srgbClr>
                </a:solidFill>
                <a:effectLst/>
                <a:uLnTx/>
                <a:uFillTx/>
                <a:latin typeface="Times New Roman" pitchFamily="18" charset="0"/>
                <a:ea typeface="+mn-ea"/>
                <a:cs typeface="Times New Roman" pitchFamily="18" charset="0"/>
              </a:rPr>
              <a:t> </a:t>
            </a:r>
            <a:r>
              <a:rPr kumimoji="0" lang="en-US" sz="2500" b="1" i="0" u="none" strike="noStrike" kern="1200" cap="none" spc="0" normalizeH="0" noProof="0" dirty="0" err="1">
                <a:ln>
                  <a:noFill/>
                </a:ln>
                <a:solidFill>
                  <a:srgbClr val="EBEBEB">
                    <a:lumMod val="10000"/>
                  </a:srgbClr>
                </a:solidFill>
                <a:effectLst/>
                <a:uLnTx/>
                <a:uFillTx/>
                <a:latin typeface="Times New Roman" pitchFamily="18" charset="0"/>
                <a:ea typeface="+mn-ea"/>
                <a:cs typeface="Times New Roman" pitchFamily="18" charset="0"/>
              </a:rPr>
              <a:t>dự</a:t>
            </a:r>
            <a:r>
              <a:rPr kumimoji="0" lang="en-US" sz="2500" b="1" i="0" u="none" strike="noStrike" kern="1200" cap="none" spc="0" normalizeH="0" noProof="0" dirty="0">
                <a:ln>
                  <a:noFill/>
                </a:ln>
                <a:solidFill>
                  <a:srgbClr val="EBEBEB">
                    <a:lumMod val="10000"/>
                  </a:srgbClr>
                </a:solidFill>
                <a:effectLst/>
                <a:uLnTx/>
                <a:uFillTx/>
                <a:latin typeface="Times New Roman" pitchFamily="18" charset="0"/>
                <a:ea typeface="+mn-ea"/>
                <a:cs typeface="Times New Roman" pitchFamily="18" charset="0"/>
              </a:rPr>
              <a:t> </a:t>
            </a:r>
            <a:r>
              <a:rPr kumimoji="0" lang="en-US" sz="2500" b="1" i="0" u="none" strike="noStrike" kern="1200" cap="none" spc="0" normalizeH="0" noProof="0" dirty="0" err="1">
                <a:ln>
                  <a:noFill/>
                </a:ln>
                <a:solidFill>
                  <a:srgbClr val="EBEBEB">
                    <a:lumMod val="10000"/>
                  </a:srgbClr>
                </a:solidFill>
                <a:effectLst/>
                <a:uLnTx/>
                <a:uFillTx/>
                <a:latin typeface="Times New Roman" pitchFamily="18" charset="0"/>
                <a:ea typeface="+mn-ea"/>
                <a:cs typeface="Times New Roman" pitchFamily="18" charset="0"/>
              </a:rPr>
              <a:t>phòng</a:t>
            </a:r>
            <a:endParaRPr kumimoji="0" lang="en-US" sz="2500" b="1" i="0" u="none" strike="noStrike" kern="1200" cap="none" spc="0" normalizeH="0" baseline="0" noProof="0" dirty="0">
              <a:ln>
                <a:noFill/>
              </a:ln>
              <a:solidFill>
                <a:srgbClr val="EBEBEB">
                  <a:lumMod val="10000"/>
                </a:srgbClr>
              </a:solidFill>
              <a:effectLst/>
              <a:uLnTx/>
              <a:uFillTx/>
              <a:latin typeface="Times New Roman" pitchFamily="18" charset="0"/>
              <a:ea typeface="+mn-ea"/>
              <a:cs typeface="Times New Roman" pitchFamily="18" charset="0"/>
            </a:endParaRPr>
          </a:p>
        </p:txBody>
      </p:sp>
      <p:sp>
        <p:nvSpPr>
          <p:cNvPr id="28" name="Rectangle 27"/>
          <p:cNvSpPr/>
          <p:nvPr/>
        </p:nvSpPr>
        <p:spPr>
          <a:xfrm>
            <a:off x="3969336" y="172620"/>
            <a:ext cx="2896947" cy="923330"/>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err="1">
                <a:ln w="50800"/>
                <a:solidFill>
                  <a:prstClr val="white"/>
                </a:solidFill>
                <a:effectLst/>
                <a:uLnTx/>
                <a:uFillTx/>
                <a:latin typeface="Times New Roman" pitchFamily="18" charset="0"/>
                <a:ea typeface="+mn-ea"/>
                <a:cs typeface="Times New Roman" pitchFamily="18" charset="0"/>
              </a:rPr>
              <a:t>Nội</a:t>
            </a:r>
            <a:r>
              <a:rPr kumimoji="0" lang="en-US" sz="5400" b="1" i="0" u="none" strike="noStrike" kern="1200" cap="none" spc="0" normalizeH="0" baseline="0" noProof="0" dirty="0">
                <a:ln w="50800"/>
                <a:solidFill>
                  <a:prstClr val="white"/>
                </a:solidFill>
                <a:effectLst/>
                <a:uLnTx/>
                <a:uFillTx/>
                <a:latin typeface="Times New Roman" pitchFamily="18" charset="0"/>
                <a:ea typeface="+mn-ea"/>
                <a:cs typeface="Times New Roman" pitchFamily="18" charset="0"/>
              </a:rPr>
              <a:t> dung</a:t>
            </a:r>
          </a:p>
        </p:txBody>
      </p:sp>
      <p:sp>
        <p:nvSpPr>
          <p:cNvPr id="10" name="Rounded Rectangle 9"/>
          <p:cNvSpPr/>
          <p:nvPr/>
        </p:nvSpPr>
        <p:spPr>
          <a:xfrm>
            <a:off x="1496185" y="2980114"/>
            <a:ext cx="7044744" cy="732492"/>
          </a:xfrm>
          <a:prstGeom prst="roundRect">
            <a:avLst/>
          </a:prstGeom>
          <a:solidFill>
            <a:schemeClr val="accent4">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err="1">
                <a:ln>
                  <a:noFill/>
                </a:ln>
                <a:solidFill>
                  <a:srgbClr val="EBEBEB">
                    <a:lumMod val="10000"/>
                  </a:srgbClr>
                </a:solidFill>
                <a:effectLst/>
                <a:uLnTx/>
                <a:uFillTx/>
                <a:latin typeface="Times New Roman" pitchFamily="18" charset="0"/>
                <a:ea typeface="+mn-ea"/>
                <a:cs typeface="Times New Roman" pitchFamily="18" charset="0"/>
              </a:rPr>
              <a:t>Chẩn</a:t>
            </a:r>
            <a:r>
              <a:rPr kumimoji="0" lang="en-US" sz="2500" b="1" i="0" u="none" strike="noStrike" kern="1200" cap="none" spc="0" normalizeH="0" noProof="0" dirty="0">
                <a:ln>
                  <a:noFill/>
                </a:ln>
                <a:solidFill>
                  <a:srgbClr val="EBEBEB">
                    <a:lumMod val="10000"/>
                  </a:srgbClr>
                </a:solidFill>
                <a:effectLst/>
                <a:uLnTx/>
                <a:uFillTx/>
                <a:latin typeface="Times New Roman" pitchFamily="18" charset="0"/>
                <a:ea typeface="+mn-ea"/>
                <a:cs typeface="Times New Roman" pitchFamily="18" charset="0"/>
              </a:rPr>
              <a:t> </a:t>
            </a:r>
            <a:r>
              <a:rPr kumimoji="0" lang="en-US" sz="2500" b="1" i="0" u="none" strike="noStrike" kern="1200" cap="none" spc="0" normalizeH="0" noProof="0" dirty="0" err="1">
                <a:ln>
                  <a:noFill/>
                </a:ln>
                <a:solidFill>
                  <a:srgbClr val="EBEBEB">
                    <a:lumMod val="10000"/>
                  </a:srgbClr>
                </a:solidFill>
                <a:effectLst/>
                <a:uLnTx/>
                <a:uFillTx/>
                <a:latin typeface="Times New Roman" pitchFamily="18" charset="0"/>
                <a:ea typeface="+mn-ea"/>
                <a:cs typeface="Times New Roman" pitchFamily="18" charset="0"/>
              </a:rPr>
              <a:t>đoán</a:t>
            </a:r>
            <a:r>
              <a:rPr kumimoji="0" lang="en-US" sz="2500" b="1" i="0" u="none" strike="noStrike" kern="1200" cap="none" spc="0" normalizeH="0" noProof="0" dirty="0">
                <a:ln>
                  <a:noFill/>
                </a:ln>
                <a:solidFill>
                  <a:srgbClr val="EBEBEB">
                    <a:lumMod val="10000"/>
                  </a:srgbClr>
                </a:solidFill>
                <a:effectLst/>
                <a:uLnTx/>
                <a:uFillTx/>
                <a:latin typeface="Times New Roman" pitchFamily="18" charset="0"/>
                <a:ea typeface="+mn-ea"/>
                <a:cs typeface="Times New Roman" pitchFamily="18" charset="0"/>
              </a:rPr>
              <a:t>, </a:t>
            </a:r>
            <a:r>
              <a:rPr kumimoji="0" lang="en-US" sz="2500" b="1" i="0" u="none" strike="noStrike" kern="1200" cap="none" spc="0" normalizeH="0" noProof="0" dirty="0" err="1">
                <a:ln>
                  <a:noFill/>
                </a:ln>
                <a:solidFill>
                  <a:srgbClr val="EBEBEB">
                    <a:lumMod val="10000"/>
                  </a:srgbClr>
                </a:solidFill>
                <a:effectLst/>
                <a:uLnTx/>
                <a:uFillTx/>
                <a:latin typeface="Times New Roman" pitchFamily="18" charset="0"/>
                <a:ea typeface="+mn-ea"/>
                <a:cs typeface="Times New Roman" pitchFamily="18" charset="0"/>
              </a:rPr>
              <a:t>mức</a:t>
            </a:r>
            <a:r>
              <a:rPr kumimoji="0" lang="en-US" sz="2500" b="1" i="0" u="none" strike="noStrike" kern="1200" cap="none" spc="0" normalizeH="0" noProof="0" dirty="0">
                <a:ln>
                  <a:noFill/>
                </a:ln>
                <a:solidFill>
                  <a:srgbClr val="EBEBEB">
                    <a:lumMod val="10000"/>
                  </a:srgbClr>
                </a:solidFill>
                <a:effectLst/>
                <a:uLnTx/>
                <a:uFillTx/>
                <a:latin typeface="Times New Roman" pitchFamily="18" charset="0"/>
                <a:ea typeface="+mn-ea"/>
                <a:cs typeface="Times New Roman" pitchFamily="18" charset="0"/>
              </a:rPr>
              <a:t> </a:t>
            </a:r>
            <a:r>
              <a:rPr kumimoji="0" lang="en-US" sz="2500" b="1" i="0" u="none" strike="noStrike" kern="1200" cap="none" spc="0" normalizeH="0" noProof="0" dirty="0" err="1">
                <a:ln>
                  <a:noFill/>
                </a:ln>
                <a:solidFill>
                  <a:srgbClr val="EBEBEB">
                    <a:lumMod val="10000"/>
                  </a:srgbClr>
                </a:solidFill>
                <a:effectLst/>
                <a:uLnTx/>
                <a:uFillTx/>
                <a:latin typeface="Times New Roman" pitchFamily="18" charset="0"/>
                <a:ea typeface="+mn-ea"/>
                <a:cs typeface="Times New Roman" pitchFamily="18" charset="0"/>
              </a:rPr>
              <a:t>độ</a:t>
            </a:r>
            <a:r>
              <a:rPr kumimoji="0" lang="en-US" sz="2500" b="1" i="0" u="none" strike="noStrike" kern="1200" cap="none" spc="0" normalizeH="0" noProof="0" dirty="0">
                <a:ln>
                  <a:noFill/>
                </a:ln>
                <a:solidFill>
                  <a:srgbClr val="EBEBEB">
                    <a:lumMod val="10000"/>
                  </a:srgbClr>
                </a:solidFill>
                <a:effectLst/>
                <a:uLnTx/>
                <a:uFillTx/>
                <a:latin typeface="Times New Roman" pitchFamily="18" charset="0"/>
                <a:ea typeface="+mn-ea"/>
                <a:cs typeface="Times New Roman" pitchFamily="18" charset="0"/>
              </a:rPr>
              <a:t> </a:t>
            </a:r>
            <a:r>
              <a:rPr kumimoji="0" lang="en-US" sz="2500" b="1" i="0" u="none" strike="noStrike" kern="1200" cap="none" spc="0" normalizeH="0" noProof="0" dirty="0" err="1">
                <a:ln>
                  <a:noFill/>
                </a:ln>
                <a:solidFill>
                  <a:srgbClr val="EBEBEB">
                    <a:lumMod val="10000"/>
                  </a:srgbClr>
                </a:solidFill>
                <a:effectLst/>
                <a:uLnTx/>
                <a:uFillTx/>
                <a:latin typeface="Times New Roman" pitchFamily="18" charset="0"/>
                <a:ea typeface="+mn-ea"/>
                <a:cs typeface="Times New Roman" pitchFamily="18" charset="0"/>
              </a:rPr>
              <a:t>và</a:t>
            </a:r>
            <a:r>
              <a:rPr kumimoji="0" lang="en-US" sz="2500" b="1" i="0" u="none" strike="noStrike" kern="1200" cap="none" spc="0" normalizeH="0" noProof="0" dirty="0">
                <a:ln>
                  <a:noFill/>
                </a:ln>
                <a:solidFill>
                  <a:srgbClr val="EBEBEB">
                    <a:lumMod val="10000"/>
                  </a:srgbClr>
                </a:solidFill>
                <a:effectLst/>
                <a:uLnTx/>
                <a:uFillTx/>
                <a:latin typeface="Times New Roman" pitchFamily="18" charset="0"/>
                <a:ea typeface="+mn-ea"/>
                <a:cs typeface="Times New Roman" pitchFamily="18" charset="0"/>
              </a:rPr>
              <a:t> </a:t>
            </a:r>
            <a:r>
              <a:rPr kumimoji="0" lang="en-US" sz="2500" b="1" i="0" u="none" strike="noStrike" kern="1200" cap="none" spc="0" normalizeH="0" noProof="0" dirty="0" err="1">
                <a:ln>
                  <a:noFill/>
                </a:ln>
                <a:solidFill>
                  <a:srgbClr val="EBEBEB">
                    <a:lumMod val="10000"/>
                  </a:srgbClr>
                </a:solidFill>
                <a:effectLst/>
                <a:uLnTx/>
                <a:uFillTx/>
                <a:latin typeface="Times New Roman" pitchFamily="18" charset="0"/>
                <a:ea typeface="+mn-ea"/>
                <a:cs typeface="Times New Roman" pitchFamily="18" charset="0"/>
              </a:rPr>
              <a:t>xử</a:t>
            </a:r>
            <a:r>
              <a:rPr kumimoji="0" lang="en-US" sz="2500" b="1" i="0" u="none" strike="noStrike" kern="1200" cap="none" spc="0" normalizeH="0" noProof="0" dirty="0">
                <a:ln>
                  <a:noFill/>
                </a:ln>
                <a:solidFill>
                  <a:srgbClr val="EBEBEB">
                    <a:lumMod val="10000"/>
                  </a:srgbClr>
                </a:solidFill>
                <a:effectLst/>
                <a:uLnTx/>
                <a:uFillTx/>
                <a:latin typeface="Times New Roman" pitchFamily="18" charset="0"/>
                <a:ea typeface="+mn-ea"/>
                <a:cs typeface="Times New Roman" pitchFamily="18" charset="0"/>
              </a:rPr>
              <a:t> </a:t>
            </a:r>
            <a:r>
              <a:rPr kumimoji="0" lang="en-US" sz="2500" b="1" i="0" u="none" strike="noStrike" kern="1200" cap="none" spc="0" normalizeH="0" noProof="0" dirty="0" err="1">
                <a:ln>
                  <a:noFill/>
                </a:ln>
                <a:solidFill>
                  <a:srgbClr val="EBEBEB">
                    <a:lumMod val="10000"/>
                  </a:srgbClr>
                </a:solidFill>
                <a:effectLst/>
                <a:uLnTx/>
                <a:uFillTx/>
                <a:latin typeface="Times New Roman" pitchFamily="18" charset="0"/>
                <a:ea typeface="+mn-ea"/>
                <a:cs typeface="Times New Roman" pitchFamily="18" charset="0"/>
              </a:rPr>
              <a:t>trí</a:t>
            </a:r>
            <a:r>
              <a:rPr kumimoji="0" lang="en-US" sz="2500" b="1" i="0" u="none" strike="noStrike" kern="1200" cap="none" spc="0" normalizeH="0" noProof="0" dirty="0">
                <a:ln>
                  <a:noFill/>
                </a:ln>
                <a:solidFill>
                  <a:srgbClr val="EBEBEB">
                    <a:lumMod val="10000"/>
                  </a:srgbClr>
                </a:solidFill>
                <a:effectLst/>
                <a:uLnTx/>
                <a:uFillTx/>
                <a:latin typeface="Times New Roman" pitchFamily="18" charset="0"/>
                <a:ea typeface="+mn-ea"/>
                <a:cs typeface="Times New Roman" pitchFamily="18" charset="0"/>
              </a:rPr>
              <a:t> </a:t>
            </a:r>
            <a:r>
              <a:rPr kumimoji="0" lang="en-US" sz="2500" b="1" i="0" u="none" strike="noStrike" kern="1200" cap="none" spc="0" normalizeH="0" noProof="0" dirty="0" err="1">
                <a:ln>
                  <a:noFill/>
                </a:ln>
                <a:solidFill>
                  <a:srgbClr val="EBEBEB">
                    <a:lumMod val="10000"/>
                  </a:srgbClr>
                </a:solidFill>
                <a:effectLst/>
                <a:uLnTx/>
                <a:uFillTx/>
                <a:latin typeface="Times New Roman" pitchFamily="18" charset="0"/>
                <a:ea typeface="+mn-ea"/>
                <a:cs typeface="Times New Roman" pitchFamily="18" charset="0"/>
              </a:rPr>
              <a:t>phản</a:t>
            </a:r>
            <a:r>
              <a:rPr kumimoji="0" lang="en-US" sz="2500" b="1" i="0" u="none" strike="noStrike" kern="1200" cap="none" spc="0" normalizeH="0" noProof="0" dirty="0">
                <a:ln>
                  <a:noFill/>
                </a:ln>
                <a:solidFill>
                  <a:srgbClr val="EBEBEB">
                    <a:lumMod val="10000"/>
                  </a:srgbClr>
                </a:solidFill>
                <a:effectLst/>
                <a:uLnTx/>
                <a:uFillTx/>
                <a:latin typeface="Times New Roman" pitchFamily="18" charset="0"/>
                <a:ea typeface="+mn-ea"/>
                <a:cs typeface="Times New Roman" pitchFamily="18" charset="0"/>
              </a:rPr>
              <a:t> </a:t>
            </a:r>
            <a:r>
              <a:rPr kumimoji="0" lang="en-US" sz="2500" b="1" i="0" u="none" strike="noStrike" kern="1200" cap="none" spc="0" normalizeH="0" noProof="0" dirty="0" err="1">
                <a:ln>
                  <a:noFill/>
                </a:ln>
                <a:solidFill>
                  <a:srgbClr val="EBEBEB">
                    <a:lumMod val="10000"/>
                  </a:srgbClr>
                </a:solidFill>
                <a:effectLst/>
                <a:uLnTx/>
                <a:uFillTx/>
                <a:latin typeface="Times New Roman" pitchFamily="18" charset="0"/>
                <a:ea typeface="+mn-ea"/>
                <a:cs typeface="Times New Roman" pitchFamily="18" charset="0"/>
              </a:rPr>
              <a:t>vệ</a:t>
            </a:r>
            <a:r>
              <a:rPr kumimoji="0" lang="en-US" sz="2500" b="1" i="0" u="none" strike="noStrike" kern="1200" cap="none" spc="0" normalizeH="0" noProof="0" dirty="0">
                <a:ln>
                  <a:noFill/>
                </a:ln>
                <a:solidFill>
                  <a:srgbClr val="EBEBEB">
                    <a:lumMod val="10000"/>
                  </a:srgbClr>
                </a:solidFill>
                <a:effectLst/>
                <a:uLnTx/>
                <a:uFillTx/>
                <a:latin typeface="Times New Roman" pitchFamily="18" charset="0"/>
                <a:ea typeface="+mn-ea"/>
                <a:cs typeface="Times New Roman" pitchFamily="18" charset="0"/>
              </a:rPr>
              <a:t>.</a:t>
            </a:r>
            <a:endParaRPr kumimoji="0" lang="en-US" sz="2500" b="1" i="0" u="none" strike="noStrike" kern="1200" cap="none" spc="0" normalizeH="0" baseline="0" noProof="0" dirty="0">
              <a:ln>
                <a:noFill/>
              </a:ln>
              <a:solidFill>
                <a:srgbClr val="EBEBEB">
                  <a:lumMod val="10000"/>
                </a:srgbClr>
              </a:solidFill>
              <a:effectLst/>
              <a:uLnTx/>
              <a:uFillTx/>
              <a:latin typeface="Times New Roman" pitchFamily="18" charset="0"/>
              <a:ea typeface="+mn-ea"/>
              <a:cs typeface="Times New Roman" pitchFamily="18" charset="0"/>
            </a:endParaRPr>
          </a:p>
        </p:txBody>
      </p:sp>
      <p:sp>
        <p:nvSpPr>
          <p:cNvPr id="19" name="Rounded Rectangle 18"/>
          <p:cNvSpPr/>
          <p:nvPr/>
        </p:nvSpPr>
        <p:spPr>
          <a:xfrm>
            <a:off x="1496185" y="3930509"/>
            <a:ext cx="7044744" cy="732492"/>
          </a:xfrm>
          <a:prstGeom prst="roundRect">
            <a:avLst/>
          </a:prstGeom>
          <a:solidFill>
            <a:schemeClr val="accent4">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err="1">
                <a:ln>
                  <a:noFill/>
                </a:ln>
                <a:solidFill>
                  <a:srgbClr val="EBEBEB">
                    <a:lumMod val="10000"/>
                  </a:srgbClr>
                </a:solidFill>
                <a:effectLst/>
                <a:uLnTx/>
                <a:uFillTx/>
                <a:latin typeface="Times New Roman" pitchFamily="18" charset="0"/>
                <a:ea typeface="+mn-ea"/>
                <a:cs typeface="Times New Roman" pitchFamily="18" charset="0"/>
              </a:rPr>
              <a:t>Chỉ</a:t>
            </a:r>
            <a:r>
              <a:rPr kumimoji="0" lang="en-US" sz="2500" b="1" i="0" u="none" strike="noStrike" kern="1200" cap="none" spc="0" normalizeH="0" noProof="0" dirty="0">
                <a:ln>
                  <a:noFill/>
                </a:ln>
                <a:solidFill>
                  <a:srgbClr val="EBEBEB">
                    <a:lumMod val="10000"/>
                  </a:srgbClr>
                </a:solidFill>
                <a:effectLst/>
                <a:uLnTx/>
                <a:uFillTx/>
                <a:latin typeface="Times New Roman" pitchFamily="18" charset="0"/>
                <a:ea typeface="+mn-ea"/>
                <a:cs typeface="Times New Roman" pitchFamily="18" charset="0"/>
              </a:rPr>
              <a:t> </a:t>
            </a:r>
            <a:r>
              <a:rPr kumimoji="0" lang="en-US" sz="2500" b="1" i="0" u="none" strike="noStrike" kern="1200" cap="none" spc="0" normalizeH="0" noProof="0" dirty="0" err="1">
                <a:ln>
                  <a:noFill/>
                </a:ln>
                <a:solidFill>
                  <a:srgbClr val="EBEBEB">
                    <a:lumMod val="10000"/>
                  </a:srgbClr>
                </a:solidFill>
                <a:effectLst/>
                <a:uLnTx/>
                <a:uFillTx/>
                <a:latin typeface="Times New Roman" pitchFamily="18" charset="0"/>
                <a:ea typeface="+mn-ea"/>
                <a:cs typeface="Times New Roman" pitchFamily="18" charset="0"/>
              </a:rPr>
              <a:t>định</a:t>
            </a:r>
            <a:r>
              <a:rPr kumimoji="0" lang="en-US" sz="2500" b="1" i="0" u="none" strike="noStrike" kern="1200" cap="none" spc="0" normalizeH="0" noProof="0" dirty="0">
                <a:ln>
                  <a:noFill/>
                </a:ln>
                <a:solidFill>
                  <a:srgbClr val="EBEBEB">
                    <a:lumMod val="10000"/>
                  </a:srgbClr>
                </a:solidFill>
                <a:effectLst/>
                <a:uLnTx/>
                <a:uFillTx/>
                <a:latin typeface="Times New Roman" pitchFamily="18" charset="0"/>
                <a:ea typeface="+mn-ea"/>
                <a:cs typeface="Times New Roman" pitchFamily="18" charset="0"/>
              </a:rPr>
              <a:t> </a:t>
            </a:r>
            <a:r>
              <a:rPr kumimoji="0" lang="en-US" sz="2500" b="1" i="0" u="none" strike="noStrike" kern="1200" cap="none" spc="0" normalizeH="0" noProof="0" dirty="0" err="1">
                <a:ln>
                  <a:noFill/>
                </a:ln>
                <a:solidFill>
                  <a:srgbClr val="EBEBEB">
                    <a:lumMod val="10000"/>
                  </a:srgbClr>
                </a:solidFill>
                <a:effectLst/>
                <a:uLnTx/>
                <a:uFillTx/>
                <a:latin typeface="Times New Roman" pitchFamily="18" charset="0"/>
                <a:ea typeface="+mn-ea"/>
                <a:cs typeface="Times New Roman" pitchFamily="18" charset="0"/>
              </a:rPr>
              <a:t>và</a:t>
            </a:r>
            <a:r>
              <a:rPr kumimoji="0" lang="en-US" sz="2500" b="1" i="0" u="none" strike="noStrike" kern="1200" cap="none" spc="0" normalizeH="0" noProof="0" dirty="0">
                <a:ln>
                  <a:noFill/>
                </a:ln>
                <a:solidFill>
                  <a:srgbClr val="EBEBEB">
                    <a:lumMod val="10000"/>
                  </a:srgbClr>
                </a:solidFill>
                <a:effectLst/>
                <a:uLnTx/>
                <a:uFillTx/>
                <a:latin typeface="Times New Roman" pitchFamily="18" charset="0"/>
                <a:ea typeface="+mn-ea"/>
                <a:cs typeface="Times New Roman" pitchFamily="18" charset="0"/>
              </a:rPr>
              <a:t> </a:t>
            </a:r>
            <a:r>
              <a:rPr kumimoji="0" lang="en-US" sz="2500" b="1" i="0" u="none" strike="noStrike" kern="1200" cap="none" spc="0" normalizeH="0" noProof="0" dirty="0" err="1">
                <a:ln>
                  <a:noFill/>
                </a:ln>
                <a:solidFill>
                  <a:srgbClr val="EBEBEB">
                    <a:lumMod val="10000"/>
                  </a:srgbClr>
                </a:solidFill>
                <a:effectLst/>
                <a:uLnTx/>
                <a:uFillTx/>
                <a:latin typeface="Times New Roman" pitchFamily="18" charset="0"/>
                <a:ea typeface="+mn-ea"/>
                <a:cs typeface="Times New Roman" pitchFamily="18" charset="0"/>
              </a:rPr>
              <a:t>hướng</a:t>
            </a:r>
            <a:r>
              <a:rPr kumimoji="0" lang="en-US" sz="2500" b="1" i="0" u="none" strike="noStrike" kern="1200" cap="none" spc="0" normalizeH="0" noProof="0" dirty="0">
                <a:ln>
                  <a:noFill/>
                </a:ln>
                <a:solidFill>
                  <a:srgbClr val="EBEBEB">
                    <a:lumMod val="10000"/>
                  </a:srgbClr>
                </a:solidFill>
                <a:effectLst/>
                <a:uLnTx/>
                <a:uFillTx/>
                <a:latin typeface="Times New Roman" pitchFamily="18" charset="0"/>
                <a:ea typeface="+mn-ea"/>
                <a:cs typeface="Times New Roman" pitchFamily="18" charset="0"/>
              </a:rPr>
              <a:t> </a:t>
            </a:r>
            <a:r>
              <a:rPr kumimoji="0" lang="en-US" sz="2500" b="1" i="0" u="none" strike="noStrike" kern="1200" cap="none" spc="0" normalizeH="0" noProof="0" dirty="0" err="1">
                <a:ln>
                  <a:noFill/>
                </a:ln>
                <a:solidFill>
                  <a:srgbClr val="EBEBEB">
                    <a:lumMod val="10000"/>
                  </a:srgbClr>
                </a:solidFill>
                <a:effectLst/>
                <a:uLnTx/>
                <a:uFillTx/>
                <a:latin typeface="Times New Roman" pitchFamily="18" charset="0"/>
                <a:ea typeface="+mn-ea"/>
                <a:cs typeface="Times New Roman" pitchFamily="18" charset="0"/>
              </a:rPr>
              <a:t>dẫn</a:t>
            </a:r>
            <a:r>
              <a:rPr kumimoji="0" lang="en-US" sz="2500" b="1" i="0" u="none" strike="noStrike" kern="1200" cap="none" spc="0" normalizeH="0" noProof="0" dirty="0">
                <a:ln>
                  <a:noFill/>
                </a:ln>
                <a:solidFill>
                  <a:srgbClr val="EBEBEB">
                    <a:lumMod val="10000"/>
                  </a:srgbClr>
                </a:solidFill>
                <a:effectLst/>
                <a:uLnTx/>
                <a:uFillTx/>
                <a:latin typeface="Times New Roman" pitchFamily="18" charset="0"/>
                <a:ea typeface="+mn-ea"/>
                <a:cs typeface="Times New Roman" pitchFamily="18" charset="0"/>
              </a:rPr>
              <a:t> </a:t>
            </a:r>
            <a:r>
              <a:rPr kumimoji="0" lang="en-US" sz="2500" b="1" i="0" u="none" strike="noStrike" kern="1200" cap="none" spc="0" normalizeH="0" noProof="0" dirty="0" err="1">
                <a:ln>
                  <a:noFill/>
                </a:ln>
                <a:solidFill>
                  <a:srgbClr val="EBEBEB">
                    <a:lumMod val="10000"/>
                  </a:srgbClr>
                </a:solidFill>
                <a:effectLst/>
                <a:uLnTx/>
                <a:uFillTx/>
                <a:latin typeface="Times New Roman" pitchFamily="18" charset="0"/>
                <a:ea typeface="+mn-ea"/>
                <a:cs typeface="Times New Roman" pitchFamily="18" charset="0"/>
              </a:rPr>
              <a:t>làm</a:t>
            </a:r>
            <a:r>
              <a:rPr kumimoji="0" lang="en-US" sz="2500" b="1" i="0" u="none" strike="noStrike" kern="1200" cap="none" spc="0" normalizeH="0" noProof="0" dirty="0">
                <a:ln>
                  <a:noFill/>
                </a:ln>
                <a:solidFill>
                  <a:srgbClr val="EBEBEB">
                    <a:lumMod val="10000"/>
                  </a:srgbClr>
                </a:solidFill>
                <a:effectLst/>
                <a:uLnTx/>
                <a:uFillTx/>
                <a:latin typeface="Times New Roman" pitchFamily="18" charset="0"/>
                <a:ea typeface="+mn-ea"/>
                <a:cs typeface="Times New Roman" pitchFamily="18" charset="0"/>
              </a:rPr>
              <a:t> test da</a:t>
            </a:r>
            <a:endParaRPr kumimoji="0" lang="en-US" sz="2500" b="1" i="0" u="none" strike="noStrike" kern="1200" cap="none" spc="0" normalizeH="0" baseline="0" noProof="0" dirty="0">
              <a:ln>
                <a:noFill/>
              </a:ln>
              <a:solidFill>
                <a:srgbClr val="EBEBEB">
                  <a:lumMod val="10000"/>
                </a:srgbClr>
              </a:solidFill>
              <a:effectLst/>
              <a:uLnTx/>
              <a:uFillTx/>
              <a:latin typeface="Times New Roman" pitchFamily="18" charset="0"/>
              <a:ea typeface="+mn-ea"/>
              <a:cs typeface="Times New Roman" pitchFamily="18" charset="0"/>
            </a:endParaRPr>
          </a:p>
        </p:txBody>
      </p:sp>
      <p:sp>
        <p:nvSpPr>
          <p:cNvPr id="2" name="Rounded Rectangle 1"/>
          <p:cNvSpPr/>
          <p:nvPr/>
        </p:nvSpPr>
        <p:spPr>
          <a:xfrm>
            <a:off x="691254" y="1962884"/>
            <a:ext cx="804931" cy="490650"/>
          </a:xfrm>
          <a:prstGeom prst="roundRect">
            <a:avLst/>
          </a:prstGeom>
          <a:solidFill>
            <a:schemeClr val="accent1">
              <a:lumMod val="60000"/>
              <a:lumOff val="40000"/>
            </a:schemeClr>
          </a:solidFill>
        </p:spPr>
        <p:style>
          <a:lnRef idx="1">
            <a:schemeClr val="accent6"/>
          </a:lnRef>
          <a:fillRef idx="3">
            <a:schemeClr val="accent6"/>
          </a:fillRef>
          <a:effectRef idx="2">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3000" b="0" i="0" u="none" strike="noStrike" kern="1200" cap="none" spc="0" normalizeH="0" baseline="0" noProof="0" dirty="0">
                <a:ln>
                  <a:noFill/>
                </a:ln>
                <a:solidFill>
                  <a:prstClr val="white"/>
                </a:solidFill>
                <a:effectLst/>
                <a:uLnTx/>
                <a:uFillTx/>
                <a:latin typeface="Calibri Light"/>
                <a:ea typeface="+mn-ea"/>
                <a:cs typeface="+mn-cs"/>
              </a:rPr>
              <a:t>I</a:t>
            </a:r>
          </a:p>
        </p:txBody>
      </p:sp>
      <p:sp>
        <p:nvSpPr>
          <p:cNvPr id="24" name="Rounded Rectangle 23"/>
          <p:cNvSpPr/>
          <p:nvPr/>
        </p:nvSpPr>
        <p:spPr>
          <a:xfrm>
            <a:off x="691254" y="3126383"/>
            <a:ext cx="804931" cy="490650"/>
          </a:xfrm>
          <a:prstGeom prst="roundRect">
            <a:avLst/>
          </a:prstGeom>
          <a:solidFill>
            <a:schemeClr val="accent1">
              <a:lumMod val="60000"/>
              <a:lumOff val="40000"/>
            </a:schemeClr>
          </a:solidFill>
        </p:spPr>
        <p:style>
          <a:lnRef idx="1">
            <a:schemeClr val="accent6"/>
          </a:lnRef>
          <a:fillRef idx="3">
            <a:schemeClr val="accent6"/>
          </a:fillRef>
          <a:effectRef idx="2">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000" dirty="0">
                <a:solidFill>
                  <a:prstClr val="white"/>
                </a:solidFill>
                <a:latin typeface="Times New Roman" panose="02020603050405020304" pitchFamily="18" charset="0"/>
              </a:rPr>
              <a:t>II</a:t>
            </a:r>
            <a:endParaRPr kumimoji="0" lang="en-SG" sz="3000" b="0" i="0" u="none" strike="noStrike" kern="1200" cap="none" spc="0" normalizeH="0" baseline="0" noProof="0" dirty="0">
              <a:ln>
                <a:noFill/>
              </a:ln>
              <a:solidFill>
                <a:prstClr val="white"/>
              </a:solidFill>
              <a:effectLst/>
              <a:uLnTx/>
              <a:uFillTx/>
              <a:latin typeface="Calibri Light"/>
              <a:ea typeface="+mn-ea"/>
              <a:cs typeface="+mn-cs"/>
            </a:endParaRPr>
          </a:p>
        </p:txBody>
      </p:sp>
      <p:sp>
        <p:nvSpPr>
          <p:cNvPr id="25" name="Rounded Rectangle 24"/>
          <p:cNvSpPr/>
          <p:nvPr/>
        </p:nvSpPr>
        <p:spPr>
          <a:xfrm>
            <a:off x="691253" y="4066849"/>
            <a:ext cx="804931" cy="490650"/>
          </a:xfrm>
          <a:prstGeom prst="roundRect">
            <a:avLst/>
          </a:prstGeom>
          <a:solidFill>
            <a:schemeClr val="accent1">
              <a:lumMod val="60000"/>
              <a:lumOff val="40000"/>
            </a:schemeClr>
          </a:solidFill>
        </p:spPr>
        <p:style>
          <a:lnRef idx="1">
            <a:schemeClr val="accent6"/>
          </a:lnRef>
          <a:fillRef idx="3">
            <a:schemeClr val="accent6"/>
          </a:fillRef>
          <a:effectRef idx="2">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000" dirty="0">
                <a:solidFill>
                  <a:prstClr val="white"/>
                </a:solidFill>
                <a:latin typeface="Times New Roman" panose="02020603050405020304" pitchFamily="18" charset="0"/>
              </a:rPr>
              <a:t>III</a:t>
            </a:r>
            <a:endParaRPr kumimoji="0" lang="en-SG" sz="3000" b="0" i="0" u="none" strike="noStrike" kern="1200" cap="none" spc="0" normalizeH="0" baseline="0" noProof="0" dirty="0">
              <a:ln>
                <a:noFill/>
              </a:ln>
              <a:solidFill>
                <a:prstClr val="white"/>
              </a:solidFill>
              <a:effectLst/>
              <a:uLnTx/>
              <a:uFillTx/>
              <a:latin typeface="Calibri Light"/>
              <a:ea typeface="+mn-ea"/>
              <a:cs typeface="+mn-cs"/>
            </a:endParaRPr>
          </a:p>
        </p:txBody>
      </p:sp>
    </p:spTree>
    <p:extLst>
      <p:ext uri="{BB962C8B-B14F-4D97-AF65-F5344CB8AC3E}">
        <p14:creationId xmlns:p14="http://schemas.microsoft.com/office/powerpoint/2010/main" val="570470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10" grpId="0" animBg="1"/>
      <p:bldP spid="19" grpId="0" animBg="1"/>
      <p:bldP spid="2" grpId="0" animBg="1"/>
      <p:bldP spid="24" grpId="0" animBg="1"/>
      <p:bldP spid="2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DE59C16-8ED8-443F-BEF3-DDA86C39C630}"/>
              </a:ext>
            </a:extLst>
          </p:cNvPr>
          <p:cNvSpPr>
            <a:spLocks noGrp="1"/>
          </p:cNvSpPr>
          <p:nvPr>
            <p:ph type="sldNum" sz="quarter" idx="12"/>
          </p:nvPr>
        </p:nvSpPr>
        <p:spPr/>
        <p:txBody>
          <a:bodyPr/>
          <a:lstStyle/>
          <a:p>
            <a:fld id="{08FF37E2-84FC-49F1-8E32-F83BCF3E5694}" type="slidenum">
              <a:rPr lang="en-US" smtClean="0"/>
              <a:pPr/>
              <a:t>5</a:t>
            </a:fld>
            <a:endParaRPr lang="en-US"/>
          </a:p>
        </p:txBody>
      </p:sp>
      <p:sp>
        <p:nvSpPr>
          <p:cNvPr id="5" name="Rectangle 4">
            <a:extLst>
              <a:ext uri="{FF2B5EF4-FFF2-40B4-BE49-F238E27FC236}">
                <a16:creationId xmlns:a16="http://schemas.microsoft.com/office/drawing/2014/main" id="{1A1D931E-097B-43A5-822D-222A42A8F4B1}"/>
              </a:ext>
            </a:extLst>
          </p:cNvPr>
          <p:cNvSpPr/>
          <p:nvPr/>
        </p:nvSpPr>
        <p:spPr>
          <a:xfrm>
            <a:off x="2141762" y="341092"/>
            <a:ext cx="7002238" cy="646331"/>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b="1" dirty="0">
                <a:ln w="50800"/>
                <a:latin typeface="Times New Roman" pitchFamily="18" charset="0"/>
                <a:cs typeface="Times New Roman" pitchFamily="18" charset="0"/>
              </a:rPr>
              <a:t>I. </a:t>
            </a:r>
            <a:r>
              <a:rPr kumimoji="0" lang="en-US" sz="3600" b="1" i="0" u="none" strike="noStrike" kern="1200" cap="none" spc="0" normalizeH="0" baseline="0" noProof="0" dirty="0" err="1">
                <a:ln w="50800"/>
                <a:effectLst/>
                <a:uLnTx/>
                <a:uFillTx/>
                <a:latin typeface="Times New Roman" pitchFamily="18" charset="0"/>
                <a:ea typeface="+mn-ea"/>
                <a:cs typeface="Times New Roman" pitchFamily="18" charset="0"/>
              </a:rPr>
              <a:t>Phản</a:t>
            </a:r>
            <a:r>
              <a:rPr kumimoji="0" lang="en-US" sz="3600" b="1" i="0" u="none" strike="noStrike" kern="1200" cap="none" spc="0" normalizeH="0" baseline="0" noProof="0" dirty="0">
                <a:ln w="50800"/>
                <a:effectLst/>
                <a:uLnTx/>
                <a:uFillTx/>
                <a:latin typeface="Times New Roman" pitchFamily="18" charset="0"/>
                <a:ea typeface="+mn-ea"/>
                <a:cs typeface="Times New Roman" pitchFamily="18" charset="0"/>
              </a:rPr>
              <a:t> </a:t>
            </a:r>
            <a:r>
              <a:rPr kumimoji="0" lang="en-US" sz="3600" b="1" i="0" u="none" strike="noStrike" kern="1200" cap="none" spc="0" normalizeH="0" baseline="0" noProof="0" dirty="0" err="1">
                <a:ln w="50800"/>
                <a:effectLst/>
                <a:uLnTx/>
                <a:uFillTx/>
                <a:latin typeface="Times New Roman" pitchFamily="18" charset="0"/>
                <a:ea typeface="+mn-ea"/>
                <a:cs typeface="Times New Roman" pitchFamily="18" charset="0"/>
              </a:rPr>
              <a:t>vệ</a:t>
            </a:r>
            <a:r>
              <a:rPr kumimoji="0" lang="en-US" sz="3600" b="1" i="0" u="none" strike="noStrike" kern="1200" cap="none" spc="0" normalizeH="0" baseline="0" noProof="0" dirty="0">
                <a:ln w="50800"/>
                <a:effectLst/>
                <a:uLnTx/>
                <a:uFillTx/>
                <a:latin typeface="Times New Roman" pitchFamily="18" charset="0"/>
                <a:ea typeface="+mn-ea"/>
                <a:cs typeface="Times New Roman" pitchFamily="18" charset="0"/>
              </a:rPr>
              <a:t> </a:t>
            </a:r>
            <a:r>
              <a:rPr kumimoji="0" lang="en-US" sz="3600" b="1" i="0" u="none" strike="noStrike" kern="1200" cap="none" spc="0" normalizeH="0" baseline="0" noProof="0" dirty="0" err="1">
                <a:ln w="50800"/>
                <a:effectLst/>
                <a:uLnTx/>
                <a:uFillTx/>
                <a:latin typeface="Times New Roman" pitchFamily="18" charset="0"/>
                <a:ea typeface="+mn-ea"/>
                <a:cs typeface="Times New Roman" pitchFamily="18" charset="0"/>
              </a:rPr>
              <a:t>và</a:t>
            </a:r>
            <a:r>
              <a:rPr kumimoji="0" lang="en-US" sz="3600" b="1" i="0" u="none" strike="noStrike" kern="1200" cap="none" spc="0" normalizeH="0" baseline="0" noProof="0" dirty="0">
                <a:ln w="50800"/>
                <a:effectLst/>
                <a:uLnTx/>
                <a:uFillTx/>
                <a:latin typeface="Times New Roman" pitchFamily="18" charset="0"/>
                <a:ea typeface="+mn-ea"/>
                <a:cs typeface="Times New Roman" pitchFamily="18" charset="0"/>
              </a:rPr>
              <a:t> </a:t>
            </a:r>
            <a:r>
              <a:rPr kumimoji="0" lang="en-US" sz="3600" b="1" i="0" u="none" strike="noStrike" kern="1200" cap="none" spc="0" normalizeH="0" baseline="0" noProof="0" dirty="0" err="1">
                <a:ln w="50800"/>
                <a:effectLst/>
                <a:uLnTx/>
                <a:uFillTx/>
                <a:latin typeface="Times New Roman" pitchFamily="18" charset="0"/>
                <a:ea typeface="+mn-ea"/>
                <a:cs typeface="Times New Roman" pitchFamily="18" charset="0"/>
              </a:rPr>
              <a:t>nguyên</a:t>
            </a:r>
            <a:r>
              <a:rPr kumimoji="0" lang="en-US" sz="3600" b="1" i="0" u="none" strike="noStrike" kern="1200" cap="none" spc="0" normalizeH="0" baseline="0" noProof="0" dirty="0">
                <a:ln w="50800"/>
                <a:effectLst/>
                <a:uLnTx/>
                <a:uFillTx/>
                <a:latin typeface="Times New Roman" pitchFamily="18" charset="0"/>
                <a:ea typeface="+mn-ea"/>
                <a:cs typeface="Times New Roman" pitchFamily="18" charset="0"/>
              </a:rPr>
              <a:t> </a:t>
            </a:r>
            <a:r>
              <a:rPr kumimoji="0" lang="en-US" sz="3600" b="1" i="0" u="none" strike="noStrike" kern="1200" cap="none" spc="0" normalizeH="0" baseline="0" noProof="0" dirty="0" err="1">
                <a:ln w="50800"/>
                <a:effectLst/>
                <a:uLnTx/>
                <a:uFillTx/>
                <a:latin typeface="Times New Roman" pitchFamily="18" charset="0"/>
                <a:ea typeface="+mn-ea"/>
                <a:cs typeface="Times New Roman" pitchFamily="18" charset="0"/>
              </a:rPr>
              <a:t>tắc</a:t>
            </a:r>
            <a:r>
              <a:rPr kumimoji="0" lang="en-US" sz="3600" b="1" i="0" u="none" strike="noStrike" kern="1200" cap="none" spc="0" normalizeH="0" baseline="0" noProof="0" dirty="0">
                <a:ln w="50800"/>
                <a:effectLst/>
                <a:uLnTx/>
                <a:uFillTx/>
                <a:latin typeface="Times New Roman" pitchFamily="18" charset="0"/>
                <a:ea typeface="+mn-ea"/>
                <a:cs typeface="Times New Roman" pitchFamily="18" charset="0"/>
              </a:rPr>
              <a:t> </a:t>
            </a:r>
            <a:r>
              <a:rPr kumimoji="0" lang="en-US" sz="3600" b="1" i="0" u="none" strike="noStrike" kern="1200" cap="none" spc="0" normalizeH="0" baseline="0" noProof="0" dirty="0" err="1">
                <a:ln w="50800"/>
                <a:effectLst/>
                <a:uLnTx/>
                <a:uFillTx/>
                <a:latin typeface="Times New Roman" pitchFamily="18" charset="0"/>
                <a:ea typeface="+mn-ea"/>
                <a:cs typeface="Times New Roman" pitchFamily="18" charset="0"/>
              </a:rPr>
              <a:t>dự</a:t>
            </a:r>
            <a:r>
              <a:rPr kumimoji="0" lang="en-US" sz="3600" b="1" i="0" u="none" strike="noStrike" kern="1200" cap="none" spc="0" normalizeH="0" baseline="0" noProof="0" dirty="0">
                <a:ln w="50800"/>
                <a:effectLst/>
                <a:uLnTx/>
                <a:uFillTx/>
                <a:latin typeface="Times New Roman" pitchFamily="18" charset="0"/>
                <a:ea typeface="+mn-ea"/>
                <a:cs typeface="Times New Roman" pitchFamily="18" charset="0"/>
              </a:rPr>
              <a:t> </a:t>
            </a:r>
            <a:r>
              <a:rPr kumimoji="0" lang="en-US" sz="3600" b="1" i="0" u="none" strike="noStrike" kern="1200" cap="none" spc="0" normalizeH="0" baseline="0" noProof="0" dirty="0" err="1">
                <a:ln w="50800"/>
                <a:effectLst/>
                <a:uLnTx/>
                <a:uFillTx/>
                <a:latin typeface="Times New Roman" pitchFamily="18" charset="0"/>
                <a:ea typeface="+mn-ea"/>
                <a:cs typeface="Times New Roman" pitchFamily="18" charset="0"/>
              </a:rPr>
              <a:t>phòng</a:t>
            </a:r>
            <a:endParaRPr kumimoji="0" lang="en-US" sz="3600" b="1" i="0" u="none" strike="noStrike" kern="1200" cap="none" spc="0" normalizeH="0" baseline="0" noProof="0" dirty="0">
              <a:ln w="50800"/>
              <a:effectLst/>
              <a:uLnTx/>
              <a:uFillTx/>
              <a:latin typeface="Times New Roman" pitchFamily="18" charset="0"/>
              <a:ea typeface="+mn-ea"/>
              <a:cs typeface="Times New Roman" pitchFamily="18" charset="0"/>
            </a:endParaRPr>
          </a:p>
        </p:txBody>
      </p:sp>
      <p:sp>
        <p:nvSpPr>
          <p:cNvPr id="7" name="TextBox 6">
            <a:extLst>
              <a:ext uri="{FF2B5EF4-FFF2-40B4-BE49-F238E27FC236}">
                <a16:creationId xmlns:a16="http://schemas.microsoft.com/office/drawing/2014/main" id="{A7C08D4D-1F14-41A7-9361-117E02F06131}"/>
              </a:ext>
            </a:extLst>
          </p:cNvPr>
          <p:cNvSpPr txBox="1"/>
          <p:nvPr/>
        </p:nvSpPr>
        <p:spPr>
          <a:xfrm>
            <a:off x="353890" y="1446142"/>
            <a:ext cx="8436219" cy="3539430"/>
          </a:xfrm>
          <a:prstGeom prst="rect">
            <a:avLst/>
          </a:prstGeom>
          <a:noFill/>
        </p:spPr>
        <p:txBody>
          <a:bodyPr wrap="square" rtlCol="0">
            <a:spAutoFit/>
          </a:bodyPr>
          <a:lstStyle/>
          <a:p>
            <a:pPr algn="just"/>
            <a:r>
              <a:rPr lang="vi-VN" sz="2800" i="1" dirty="0">
                <a:solidFill>
                  <a:srgbClr val="0000CC"/>
                </a:solidFill>
                <a:effectLst/>
                <a:latin typeface="+mj-lt"/>
                <a:ea typeface="DejaVu Sans Condensed"/>
              </a:rPr>
              <a:t>Phản vệ</a:t>
            </a:r>
            <a:r>
              <a:rPr lang="vi-VN" sz="2800" dirty="0">
                <a:solidFill>
                  <a:srgbClr val="0000CC"/>
                </a:solidFill>
                <a:effectLst/>
                <a:latin typeface="+mj-lt"/>
                <a:ea typeface="DejaVu Sans Condensed"/>
              </a:rPr>
              <a:t> </a:t>
            </a:r>
            <a:r>
              <a:rPr lang="vi-VN" sz="2800" dirty="0">
                <a:solidFill>
                  <a:srgbClr val="000000"/>
                </a:solidFill>
                <a:effectLst/>
                <a:latin typeface="+mj-lt"/>
                <a:ea typeface="DejaVu Sans Condensed"/>
              </a:rPr>
              <a:t>là một </a:t>
            </a:r>
            <a:r>
              <a:rPr lang="vi-VN" sz="2800" dirty="0">
                <a:solidFill>
                  <a:srgbClr val="FF0000"/>
                </a:solidFill>
                <a:effectLst/>
                <a:latin typeface="+mj-lt"/>
                <a:ea typeface="DejaVu Sans Condensed"/>
              </a:rPr>
              <a:t>phản ứng dị ứng</a:t>
            </a:r>
            <a:r>
              <a:rPr lang="vi-VN" sz="2800" dirty="0">
                <a:solidFill>
                  <a:srgbClr val="000000"/>
                </a:solidFill>
                <a:effectLst/>
                <a:latin typeface="+mj-lt"/>
                <a:ea typeface="DejaVu Sans Condensed"/>
              </a:rPr>
              <a:t>, có th</a:t>
            </a:r>
            <a:r>
              <a:rPr lang="en-US" sz="2800" dirty="0">
                <a:solidFill>
                  <a:srgbClr val="000000"/>
                </a:solidFill>
                <a:effectLst/>
                <a:latin typeface="+mj-lt"/>
                <a:ea typeface="DejaVu Sans Condensed"/>
              </a:rPr>
              <a:t>ể</a:t>
            </a:r>
            <a:r>
              <a:rPr lang="vi-VN" sz="2800" dirty="0">
                <a:solidFill>
                  <a:srgbClr val="000000"/>
                </a:solidFill>
                <a:effectLst/>
                <a:latin typeface="+mj-lt"/>
                <a:ea typeface="DejaVu Sans Condensed"/>
              </a:rPr>
              <a:t> xuất hiện ngay lập tức </a:t>
            </a:r>
            <a:r>
              <a:rPr lang="vi-VN" sz="2800" dirty="0">
                <a:solidFill>
                  <a:srgbClr val="00B050"/>
                </a:solidFill>
                <a:effectLst/>
                <a:latin typeface="+mj-lt"/>
                <a:ea typeface="DejaVu Sans Condensed"/>
              </a:rPr>
              <a:t>từ vài giây, vài phút đến vài giờ sau </a:t>
            </a:r>
            <a:r>
              <a:rPr lang="vi-VN" sz="2800" dirty="0">
                <a:solidFill>
                  <a:srgbClr val="000000"/>
                </a:solidFill>
                <a:effectLst/>
                <a:latin typeface="+mj-lt"/>
                <a:ea typeface="DejaVu Sans Condensed"/>
              </a:rPr>
              <a:t>khi cơ thể tiếp xúc với dị nguyên gây ra các bệnh cảnh lâm sàng khác nhau, có thể nghiêm trọng dẫn đến tử vong nhanh chóng.</a:t>
            </a:r>
            <a:endParaRPr lang="en-US" sz="2800" dirty="0">
              <a:solidFill>
                <a:srgbClr val="000000"/>
              </a:solidFill>
              <a:effectLst/>
              <a:latin typeface="+mj-lt"/>
              <a:ea typeface="DejaVu Sans Condensed"/>
            </a:endParaRPr>
          </a:p>
          <a:p>
            <a:pPr algn="just"/>
            <a:endParaRPr lang="en-US" sz="2800" dirty="0">
              <a:solidFill>
                <a:srgbClr val="000000"/>
              </a:solidFill>
              <a:effectLst/>
              <a:latin typeface="+mj-lt"/>
              <a:ea typeface="DejaVu Sans Condensed"/>
            </a:endParaRPr>
          </a:p>
          <a:p>
            <a:pPr algn="just"/>
            <a:r>
              <a:rPr lang="vi-VN" sz="2800" i="1" dirty="0">
                <a:solidFill>
                  <a:srgbClr val="0000CC"/>
                </a:solidFill>
                <a:effectLst/>
                <a:latin typeface="+mj-lt"/>
                <a:ea typeface="DejaVu Sans Condensed"/>
              </a:rPr>
              <a:t>Sốc phản vệ</a:t>
            </a:r>
            <a:r>
              <a:rPr lang="vi-VN" sz="2800" dirty="0">
                <a:solidFill>
                  <a:srgbClr val="0000CC"/>
                </a:solidFill>
                <a:effectLst/>
                <a:latin typeface="+mj-lt"/>
                <a:ea typeface="DejaVu Sans Condensed"/>
              </a:rPr>
              <a:t> </a:t>
            </a:r>
            <a:r>
              <a:rPr lang="vi-VN" sz="2800" dirty="0">
                <a:solidFill>
                  <a:srgbClr val="000000"/>
                </a:solidFill>
                <a:effectLst/>
                <a:latin typeface="+mj-lt"/>
                <a:ea typeface="DejaVu Sans Condensed"/>
              </a:rPr>
              <a:t>là </a:t>
            </a:r>
            <a:r>
              <a:rPr lang="vi-VN" sz="2800" dirty="0">
                <a:solidFill>
                  <a:srgbClr val="FF0000"/>
                </a:solidFill>
                <a:effectLst/>
                <a:latin typeface="+mj-lt"/>
                <a:ea typeface="DejaVu Sans Condensed"/>
              </a:rPr>
              <a:t>mức độ nặng nhất </a:t>
            </a:r>
            <a:r>
              <a:rPr lang="vi-VN" sz="2800" dirty="0">
                <a:solidFill>
                  <a:srgbClr val="000000"/>
                </a:solidFill>
                <a:effectLst/>
                <a:latin typeface="+mj-lt"/>
                <a:ea typeface="DejaVu Sans Condensed"/>
              </a:rPr>
              <a:t>của phản vệ do đột ngột giãn toàn bộ hệ thống mạch và co thắt phế quản có thể gây tử vong trong vòng một vài phút.</a:t>
            </a:r>
            <a:endParaRPr lang="en-US" sz="2800" dirty="0">
              <a:latin typeface="+mj-lt"/>
            </a:endParaRPr>
          </a:p>
        </p:txBody>
      </p:sp>
    </p:spTree>
    <p:extLst>
      <p:ext uri="{BB962C8B-B14F-4D97-AF65-F5344CB8AC3E}">
        <p14:creationId xmlns:p14="http://schemas.microsoft.com/office/powerpoint/2010/main" val="3171688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7DD8A8D-E401-4A0B-BA98-6499E90F18B2}"/>
              </a:ext>
            </a:extLst>
          </p:cNvPr>
          <p:cNvSpPr>
            <a:spLocks noGrp="1"/>
          </p:cNvSpPr>
          <p:nvPr>
            <p:ph type="sldNum" sz="quarter" idx="12"/>
          </p:nvPr>
        </p:nvSpPr>
        <p:spPr/>
        <p:txBody>
          <a:bodyPr/>
          <a:lstStyle/>
          <a:p>
            <a:fld id="{08FF37E2-84FC-49F1-8E32-F83BCF3E5694}" type="slidenum">
              <a:rPr lang="en-US" smtClean="0"/>
              <a:pPr/>
              <a:t>6</a:t>
            </a:fld>
            <a:endParaRPr lang="en-US"/>
          </a:p>
        </p:txBody>
      </p:sp>
      <p:sp>
        <p:nvSpPr>
          <p:cNvPr id="6" name="TextBox 5">
            <a:extLst>
              <a:ext uri="{FF2B5EF4-FFF2-40B4-BE49-F238E27FC236}">
                <a16:creationId xmlns:a16="http://schemas.microsoft.com/office/drawing/2014/main" id="{D34E57D5-6EF0-4249-88EE-A59669D1C900}"/>
              </a:ext>
            </a:extLst>
          </p:cNvPr>
          <p:cNvSpPr txBox="1"/>
          <p:nvPr/>
        </p:nvSpPr>
        <p:spPr>
          <a:xfrm>
            <a:off x="2787161" y="317211"/>
            <a:ext cx="5794131" cy="584775"/>
          </a:xfrm>
          <a:prstGeom prst="rect">
            <a:avLst/>
          </a:prstGeom>
          <a:noFill/>
        </p:spPr>
        <p:txBody>
          <a:bodyPr wrap="square">
            <a:spAutoFit/>
          </a:bodyPr>
          <a:lstStyle/>
          <a:p>
            <a:pPr>
              <a:spcBef>
                <a:spcPts val="600"/>
              </a:spcBef>
            </a:pPr>
            <a:r>
              <a:rPr lang="vi-VN" sz="3200" b="1" dirty="0">
                <a:effectLst/>
                <a:latin typeface="+mj-lt"/>
                <a:ea typeface="DejaVu Sans Condensed"/>
              </a:rPr>
              <a:t>Nguyên tắc dự phòng phản vệ</a:t>
            </a:r>
            <a:endParaRPr lang="en-US" sz="3200" dirty="0">
              <a:effectLst/>
              <a:latin typeface="+mj-lt"/>
              <a:ea typeface="DejaVu Sans Condensed"/>
            </a:endParaRPr>
          </a:p>
        </p:txBody>
      </p:sp>
      <p:sp>
        <p:nvSpPr>
          <p:cNvPr id="8" name="TextBox 7">
            <a:extLst>
              <a:ext uri="{FF2B5EF4-FFF2-40B4-BE49-F238E27FC236}">
                <a16:creationId xmlns:a16="http://schemas.microsoft.com/office/drawing/2014/main" id="{A6CFF203-E0B1-472F-A1AA-7B15ADF4A368}"/>
              </a:ext>
            </a:extLst>
          </p:cNvPr>
          <p:cNvSpPr txBox="1"/>
          <p:nvPr/>
        </p:nvSpPr>
        <p:spPr>
          <a:xfrm>
            <a:off x="404446" y="1481279"/>
            <a:ext cx="8458200" cy="4909036"/>
          </a:xfrm>
          <a:prstGeom prst="rect">
            <a:avLst/>
          </a:prstGeom>
          <a:noFill/>
        </p:spPr>
        <p:txBody>
          <a:bodyPr wrap="square">
            <a:spAutoFit/>
          </a:bodyPr>
          <a:lstStyle/>
          <a:p>
            <a:pPr marL="342900" indent="-342900">
              <a:spcBef>
                <a:spcPts val="600"/>
              </a:spcBef>
              <a:buFont typeface="Arial" panose="020B0604020202020204" pitchFamily="34" charset="0"/>
              <a:buChar char="•"/>
            </a:pPr>
            <a:r>
              <a:rPr lang="en-US" sz="2400" dirty="0">
                <a:solidFill>
                  <a:srgbClr val="00B050"/>
                </a:solidFill>
                <a:effectLst/>
                <a:latin typeface="Times New Roman" panose="02020603050405020304" pitchFamily="18" charset="0"/>
                <a:ea typeface="DejaVu Sans Condensed"/>
                <a:cs typeface="Times New Roman" panose="02020603050405020304" pitchFamily="18" charset="0"/>
              </a:rPr>
              <a:t>C</a:t>
            </a:r>
            <a:r>
              <a:rPr lang="vi-VN" sz="2400" dirty="0">
                <a:solidFill>
                  <a:srgbClr val="00B050"/>
                </a:solidFill>
                <a:effectLst/>
                <a:latin typeface="Times New Roman" panose="02020603050405020304" pitchFamily="18" charset="0"/>
                <a:ea typeface="DejaVu Sans Condensed"/>
                <a:cs typeface="Times New Roman" panose="02020603050405020304" pitchFamily="18" charset="0"/>
              </a:rPr>
              <a:t>hỉ tiêm khi không sử dụng được đường dùng khác.</a:t>
            </a:r>
            <a:endParaRPr lang="en-US" sz="2400" dirty="0">
              <a:solidFill>
                <a:srgbClr val="00B050"/>
              </a:solidFill>
              <a:latin typeface="Times New Roman" panose="02020603050405020304" pitchFamily="18" charset="0"/>
              <a:ea typeface="DejaVu Sans Condensed"/>
              <a:cs typeface="Times New Roman" panose="02020603050405020304" pitchFamily="18" charset="0"/>
            </a:endParaRPr>
          </a:p>
          <a:p>
            <a:pPr marL="342900" indent="-342900">
              <a:spcBef>
                <a:spcPts val="600"/>
              </a:spcBef>
              <a:buFont typeface="Arial" panose="020B0604020202020204" pitchFamily="34" charset="0"/>
              <a:buChar char="•"/>
            </a:pPr>
            <a:r>
              <a:rPr lang="vi-VN" sz="2400" dirty="0">
                <a:solidFill>
                  <a:schemeClr val="accent6">
                    <a:lumMod val="75000"/>
                  </a:schemeClr>
                </a:solidFill>
                <a:effectLst/>
                <a:latin typeface="Times New Roman" panose="02020603050405020304" pitchFamily="18" charset="0"/>
                <a:ea typeface="DejaVu Sans Condensed"/>
                <a:cs typeface="Times New Roman" panose="02020603050405020304" pitchFamily="18" charset="0"/>
              </a:rPr>
              <a:t>Không phải thử phản ứng cho tất cả thuốc trừ trường hợp có chỉ định của bác sĩ theo quy định tại Phụ lục VIII ban hành kèm theo Thông tư này.</a:t>
            </a:r>
            <a:endParaRPr lang="en-US" sz="2400" dirty="0">
              <a:solidFill>
                <a:schemeClr val="accent6">
                  <a:lumMod val="75000"/>
                </a:schemeClr>
              </a:solidFill>
              <a:effectLst/>
              <a:latin typeface="Times New Roman" panose="02020603050405020304" pitchFamily="18" charset="0"/>
              <a:ea typeface="DejaVu Sans Condensed"/>
              <a:cs typeface="Times New Roman" panose="02020603050405020304" pitchFamily="18" charset="0"/>
            </a:endParaRPr>
          </a:p>
          <a:p>
            <a:pPr marL="342900" indent="-342900">
              <a:spcBef>
                <a:spcPts val="600"/>
              </a:spcBef>
              <a:buFont typeface="Arial" panose="020B0604020202020204" pitchFamily="34" charset="0"/>
              <a:buChar char="•"/>
            </a:pPr>
            <a:r>
              <a:rPr lang="vi-VN" sz="2400" dirty="0">
                <a:solidFill>
                  <a:srgbClr val="000000"/>
                </a:solidFill>
                <a:effectLst/>
                <a:latin typeface="Times New Roman" panose="02020603050405020304" pitchFamily="18" charset="0"/>
                <a:ea typeface="DejaVu Sans Condensed"/>
                <a:cs typeface="Times New Roman" panose="02020603050405020304" pitchFamily="18" charset="0"/>
              </a:rPr>
              <a:t>Không được kê đơn thuốc, chỉ định dùng thuốc hoặc dị nguyên đã biết rõ gây phản vệ cho người bệnh.</a:t>
            </a:r>
            <a:r>
              <a:rPr lang="en-US" sz="2400" dirty="0">
                <a:solidFill>
                  <a:srgbClr val="000000"/>
                </a:solidFill>
                <a:effectLst/>
                <a:latin typeface="Times New Roman" panose="02020603050405020304" pitchFamily="18" charset="0"/>
                <a:ea typeface="DejaVu Sans Condensed"/>
                <a:cs typeface="Times New Roman" panose="02020603050405020304" pitchFamily="18" charset="0"/>
              </a:rPr>
              <a:t> </a:t>
            </a:r>
          </a:p>
          <a:p>
            <a:pPr marL="342900" indent="-342900">
              <a:spcBef>
                <a:spcPts val="600"/>
              </a:spcBef>
              <a:buFont typeface="Arial" panose="020B0604020202020204" pitchFamily="34" charset="0"/>
              <a:buChar char="•"/>
            </a:pPr>
            <a:r>
              <a:rPr lang="vi-VN" sz="2400" dirty="0">
                <a:solidFill>
                  <a:srgbClr val="000000"/>
                </a:solidFill>
                <a:effectLst/>
                <a:latin typeface="Times New Roman" panose="02020603050405020304" pitchFamily="18" charset="0"/>
                <a:ea typeface="DejaVu Sans Condensed"/>
                <a:cs typeface="Times New Roman" panose="02020603050405020304" pitchFamily="18" charset="0"/>
              </a:rPr>
              <a:t>Tất cả trường hợp phản vệ phải được báo cáo </a:t>
            </a:r>
            <a:endParaRPr lang="en-US" sz="2400" dirty="0">
              <a:solidFill>
                <a:srgbClr val="000000"/>
              </a:solidFill>
              <a:latin typeface="Times New Roman" panose="02020603050405020304" pitchFamily="18" charset="0"/>
              <a:ea typeface="DejaVu Sans Condensed"/>
              <a:cs typeface="Times New Roman" panose="02020603050405020304" pitchFamily="18" charset="0"/>
            </a:endParaRPr>
          </a:p>
          <a:p>
            <a:pPr marL="342900" indent="-342900">
              <a:spcBef>
                <a:spcPts val="600"/>
              </a:spcBef>
              <a:buFont typeface="Arial" panose="020B0604020202020204" pitchFamily="34" charset="0"/>
              <a:buChar char="•"/>
            </a:pPr>
            <a:r>
              <a:rPr lang="vi-VN" sz="2400" dirty="0">
                <a:solidFill>
                  <a:srgbClr val="000000"/>
                </a:solidFill>
                <a:effectLst/>
                <a:latin typeface="Times New Roman" panose="02020603050405020304" pitchFamily="18" charset="0"/>
                <a:ea typeface="DejaVu Sans Condensed"/>
                <a:cs typeface="Times New Roman" panose="02020603050405020304" pitchFamily="18" charset="0"/>
              </a:rPr>
              <a:t>Bác sĩ, người kê đơn thuốc hoặc nhân viên y tế khác có thẩm quyền phải khai thác kỹ tiền sử dị ứng thuốc, dị nguyên của người bệnh trước khi kê đơn thuốc hoặc chỉ định sử dụng thuốc </a:t>
            </a:r>
            <a:endParaRPr lang="en-US" sz="2400" dirty="0">
              <a:solidFill>
                <a:srgbClr val="000000"/>
              </a:solidFill>
              <a:effectLst/>
              <a:latin typeface="Times New Roman" panose="02020603050405020304" pitchFamily="18" charset="0"/>
              <a:ea typeface="DejaVu Sans Condensed"/>
              <a:cs typeface="Times New Roman" panose="02020603050405020304" pitchFamily="18" charset="0"/>
            </a:endParaRPr>
          </a:p>
          <a:p>
            <a:pPr marL="342900" indent="-342900">
              <a:spcBef>
                <a:spcPts val="600"/>
              </a:spcBef>
              <a:buFont typeface="Arial" panose="020B0604020202020204" pitchFamily="34" charset="0"/>
              <a:buChar char="•"/>
            </a:pPr>
            <a:r>
              <a:rPr lang="vi-VN" sz="2400" dirty="0">
                <a:solidFill>
                  <a:srgbClr val="000000"/>
                </a:solidFill>
                <a:effectLst/>
                <a:latin typeface="Times New Roman" panose="02020603050405020304" pitchFamily="18" charset="0"/>
                <a:ea typeface="DejaVu Sans Condensed"/>
                <a:cs typeface="Times New Roman" panose="02020603050405020304" pitchFamily="18" charset="0"/>
              </a:rPr>
              <a:t>Khi </a:t>
            </a:r>
            <a:r>
              <a:rPr lang="en-US" sz="2400" dirty="0">
                <a:solidFill>
                  <a:srgbClr val="000000"/>
                </a:solidFill>
                <a:effectLst/>
                <a:latin typeface="Times New Roman" panose="02020603050405020304" pitchFamily="18" charset="0"/>
                <a:ea typeface="DejaVu Sans Condensed"/>
                <a:cs typeface="Times New Roman" panose="02020603050405020304" pitchFamily="18" charset="0"/>
              </a:rPr>
              <a:t>đ</a:t>
            </a:r>
            <a:r>
              <a:rPr lang="vi-VN" sz="2400" dirty="0">
                <a:solidFill>
                  <a:srgbClr val="000000"/>
                </a:solidFill>
                <a:effectLst/>
                <a:latin typeface="Times New Roman" panose="02020603050405020304" pitchFamily="18" charset="0"/>
                <a:ea typeface="DejaVu Sans Condensed"/>
                <a:cs typeface="Times New Roman" panose="02020603050405020304" pitchFamily="18" charset="0"/>
              </a:rPr>
              <a:t>ã xác định được thuốc hoặc dị nguyên gây phản vệ, bác sĩ, nhân viên y tế phải cấp cho người bệnh thẻ theo dõi dị ứng</a:t>
            </a:r>
            <a:endParaRPr lang="en-US" sz="2400" dirty="0">
              <a:solidFill>
                <a:srgbClr val="000000"/>
              </a:solidFill>
              <a:effectLst/>
              <a:latin typeface="Times New Roman" panose="02020603050405020304" pitchFamily="18" charset="0"/>
              <a:ea typeface="DejaVu Sans Condensed"/>
              <a:cs typeface="Times New Roman" panose="02020603050405020304" pitchFamily="18" charset="0"/>
            </a:endParaRPr>
          </a:p>
        </p:txBody>
      </p:sp>
    </p:spTree>
    <p:extLst>
      <p:ext uri="{BB962C8B-B14F-4D97-AF65-F5344CB8AC3E}">
        <p14:creationId xmlns:p14="http://schemas.microsoft.com/office/powerpoint/2010/main" val="1760866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88107B-1B72-4420-8072-20BBF40AC445}"/>
              </a:ext>
            </a:extLst>
          </p:cNvPr>
          <p:cNvSpPr>
            <a:spLocks noGrp="1"/>
          </p:cNvSpPr>
          <p:nvPr>
            <p:ph type="sldNum" sz="quarter" idx="12"/>
          </p:nvPr>
        </p:nvSpPr>
        <p:spPr/>
        <p:txBody>
          <a:bodyPr/>
          <a:lstStyle/>
          <a:p>
            <a:fld id="{08FF37E2-84FC-49F1-8E32-F83BCF3E5694}" type="slidenum">
              <a:rPr lang="en-US" smtClean="0"/>
              <a:pPr/>
              <a:t>7</a:t>
            </a:fld>
            <a:endParaRPr lang="en-US"/>
          </a:p>
        </p:txBody>
      </p:sp>
      <p:sp>
        <p:nvSpPr>
          <p:cNvPr id="6" name="TextBox 5">
            <a:extLst>
              <a:ext uri="{FF2B5EF4-FFF2-40B4-BE49-F238E27FC236}">
                <a16:creationId xmlns:a16="http://schemas.microsoft.com/office/drawing/2014/main" id="{58752ABF-159E-4ACD-85EB-C8C8923BABD5}"/>
              </a:ext>
            </a:extLst>
          </p:cNvPr>
          <p:cNvSpPr txBox="1"/>
          <p:nvPr/>
        </p:nvSpPr>
        <p:spPr>
          <a:xfrm>
            <a:off x="557578" y="2392904"/>
            <a:ext cx="8167322" cy="1315873"/>
          </a:xfrm>
          <a:prstGeom prst="rect">
            <a:avLst/>
          </a:prstGeom>
          <a:noFill/>
        </p:spPr>
        <p:txBody>
          <a:bodyPr wrap="square">
            <a:spAutoFit/>
          </a:bodyPr>
          <a:lstStyle/>
          <a:p>
            <a:pPr algn="ctr">
              <a:lnSpc>
                <a:spcPct val="150000"/>
              </a:lnSpc>
            </a:pPr>
            <a:r>
              <a:rPr lang="vi-VN" sz="2800" b="1" dirty="0">
                <a:solidFill>
                  <a:srgbClr val="FF0066"/>
                </a:solidFill>
                <a:effectLst/>
                <a:latin typeface="+mj-lt"/>
                <a:ea typeface="DejaVu Sans Condensed"/>
              </a:rPr>
              <a:t>Adrenalin</a:t>
            </a:r>
            <a:r>
              <a:rPr lang="vi-VN" sz="2800" b="1" dirty="0">
                <a:solidFill>
                  <a:srgbClr val="00B050"/>
                </a:solidFill>
                <a:effectLst/>
                <a:latin typeface="+mj-lt"/>
                <a:ea typeface="DejaVu Sans Condensed"/>
              </a:rPr>
              <a:t> là thuốc thiết yếu, quan trọng hàng đầu, sẵn có để sử dụng cấp cứu phản vệ</a:t>
            </a:r>
            <a:r>
              <a:rPr lang="vi-VN" sz="2800" b="1" dirty="0">
                <a:solidFill>
                  <a:srgbClr val="000000"/>
                </a:solidFill>
                <a:effectLst/>
                <a:latin typeface="+mj-lt"/>
                <a:ea typeface="DejaVu Sans Condensed"/>
              </a:rPr>
              <a:t>.</a:t>
            </a:r>
            <a:endParaRPr lang="en-US" sz="2800" b="1" dirty="0">
              <a:solidFill>
                <a:srgbClr val="000000"/>
              </a:solidFill>
              <a:effectLst/>
              <a:latin typeface="+mj-lt"/>
              <a:ea typeface="DejaVu Sans Condensed"/>
            </a:endParaRPr>
          </a:p>
        </p:txBody>
      </p:sp>
    </p:spTree>
    <p:extLst>
      <p:ext uri="{BB962C8B-B14F-4D97-AF65-F5344CB8AC3E}">
        <p14:creationId xmlns:p14="http://schemas.microsoft.com/office/powerpoint/2010/main" val="2681650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D232A34-86EB-4482-8489-379E4CD155F0}"/>
              </a:ext>
            </a:extLst>
          </p:cNvPr>
          <p:cNvSpPr>
            <a:spLocks noGrp="1"/>
          </p:cNvSpPr>
          <p:nvPr>
            <p:ph type="sldNum" sz="quarter" idx="12"/>
          </p:nvPr>
        </p:nvSpPr>
        <p:spPr/>
        <p:txBody>
          <a:bodyPr/>
          <a:lstStyle/>
          <a:p>
            <a:fld id="{08FF37E2-84FC-49F1-8E32-F83BCF3E5694}" type="slidenum">
              <a:rPr lang="en-US" smtClean="0"/>
              <a:pPr/>
              <a:t>8</a:t>
            </a:fld>
            <a:endParaRPr lang="en-US"/>
          </a:p>
        </p:txBody>
      </p:sp>
      <p:sp>
        <p:nvSpPr>
          <p:cNvPr id="6" name="TextBox 5">
            <a:extLst>
              <a:ext uri="{FF2B5EF4-FFF2-40B4-BE49-F238E27FC236}">
                <a16:creationId xmlns:a16="http://schemas.microsoft.com/office/drawing/2014/main" id="{0F8F1155-5686-47B6-B0EE-631B0F1420F6}"/>
              </a:ext>
            </a:extLst>
          </p:cNvPr>
          <p:cNvSpPr txBox="1"/>
          <p:nvPr/>
        </p:nvSpPr>
        <p:spPr>
          <a:xfrm>
            <a:off x="426090" y="1656752"/>
            <a:ext cx="8291819" cy="4124206"/>
          </a:xfrm>
          <a:prstGeom prst="rect">
            <a:avLst/>
          </a:prstGeom>
          <a:noFill/>
        </p:spPr>
        <p:txBody>
          <a:bodyPr wrap="square">
            <a:spAutoFit/>
          </a:bodyPr>
          <a:lstStyle/>
          <a:p>
            <a:pPr>
              <a:spcBef>
                <a:spcPts val="600"/>
              </a:spcBef>
            </a:pPr>
            <a:r>
              <a:rPr lang="en-US" sz="3600" b="1" dirty="0" err="1">
                <a:solidFill>
                  <a:schemeClr val="accent2">
                    <a:lumMod val="75000"/>
                  </a:schemeClr>
                </a:solidFill>
                <a:effectLst/>
                <a:latin typeface="Times New Roman" panose="02020603050405020304" pitchFamily="18" charset="0"/>
                <a:ea typeface="DejaVu Sans Condensed"/>
                <a:cs typeface="Times New Roman" panose="02020603050405020304" pitchFamily="18" charset="0"/>
              </a:rPr>
              <a:t>Triệu</a:t>
            </a:r>
            <a:r>
              <a:rPr lang="en-US" sz="3600" b="1" dirty="0">
                <a:solidFill>
                  <a:schemeClr val="accent2">
                    <a:lumMod val="75000"/>
                  </a:schemeClr>
                </a:solidFill>
                <a:effectLst/>
                <a:latin typeface="Times New Roman" panose="02020603050405020304" pitchFamily="18" charset="0"/>
                <a:ea typeface="DejaVu Sans Condensed"/>
                <a:cs typeface="Times New Roman" panose="02020603050405020304" pitchFamily="18" charset="0"/>
              </a:rPr>
              <a:t> </a:t>
            </a:r>
            <a:r>
              <a:rPr lang="en-US" sz="3600" b="1" dirty="0" err="1">
                <a:solidFill>
                  <a:schemeClr val="accent2">
                    <a:lumMod val="75000"/>
                  </a:schemeClr>
                </a:solidFill>
                <a:effectLst/>
                <a:latin typeface="Times New Roman" panose="02020603050405020304" pitchFamily="18" charset="0"/>
                <a:ea typeface="DejaVu Sans Condensed"/>
                <a:cs typeface="Times New Roman" panose="02020603050405020304" pitchFamily="18" charset="0"/>
              </a:rPr>
              <a:t>chứng</a:t>
            </a:r>
            <a:r>
              <a:rPr lang="en-US" sz="3600" b="1" dirty="0">
                <a:solidFill>
                  <a:schemeClr val="accent2">
                    <a:lumMod val="75000"/>
                  </a:schemeClr>
                </a:solidFill>
                <a:effectLst/>
                <a:latin typeface="Times New Roman" panose="02020603050405020304" pitchFamily="18" charset="0"/>
                <a:ea typeface="DejaVu Sans Condensed"/>
                <a:cs typeface="Times New Roman" panose="02020603050405020304" pitchFamily="18" charset="0"/>
              </a:rPr>
              <a:t> </a:t>
            </a:r>
            <a:r>
              <a:rPr lang="en-US" sz="3600" b="1" dirty="0" err="1">
                <a:solidFill>
                  <a:schemeClr val="accent2">
                    <a:lumMod val="75000"/>
                  </a:schemeClr>
                </a:solidFill>
                <a:effectLst/>
                <a:latin typeface="Times New Roman" panose="02020603050405020304" pitchFamily="18" charset="0"/>
                <a:ea typeface="DejaVu Sans Condensed"/>
                <a:cs typeface="Times New Roman" panose="02020603050405020304" pitchFamily="18" charset="0"/>
              </a:rPr>
              <a:t>gợi</a:t>
            </a:r>
            <a:r>
              <a:rPr lang="en-US" sz="3600" b="1" dirty="0">
                <a:solidFill>
                  <a:schemeClr val="accent2">
                    <a:lumMod val="75000"/>
                  </a:schemeClr>
                </a:solidFill>
                <a:effectLst/>
                <a:latin typeface="Times New Roman" panose="02020603050405020304" pitchFamily="18" charset="0"/>
                <a:ea typeface="DejaVu Sans Condensed"/>
                <a:cs typeface="Times New Roman" panose="02020603050405020304" pitchFamily="18" charset="0"/>
              </a:rPr>
              <a:t> ý</a:t>
            </a:r>
          </a:p>
          <a:p>
            <a:pPr>
              <a:spcBef>
                <a:spcPts val="600"/>
              </a:spcBef>
            </a:pPr>
            <a:r>
              <a:rPr lang="vi-VN" sz="2800" i="1" dirty="0">
                <a:solidFill>
                  <a:srgbClr val="FF0000"/>
                </a:solidFill>
                <a:effectLst/>
                <a:latin typeface="+mj-lt"/>
                <a:ea typeface="DejaVu Sans Condensed"/>
              </a:rPr>
              <a:t>Nghĩ </a:t>
            </a:r>
            <a:r>
              <a:rPr lang="vi-VN" sz="2800" i="1" dirty="0">
                <a:solidFill>
                  <a:srgbClr val="000000"/>
                </a:solidFill>
                <a:effectLst/>
                <a:latin typeface="+mj-lt"/>
                <a:ea typeface="DejaVu Sans Condensed"/>
              </a:rPr>
              <a:t>đến phản vệ khi </a:t>
            </a:r>
            <a:r>
              <a:rPr lang="vi-VN" sz="2800" i="1" dirty="0">
                <a:solidFill>
                  <a:srgbClr val="FF0000"/>
                </a:solidFill>
                <a:effectLst/>
                <a:latin typeface="+mj-lt"/>
                <a:ea typeface="DejaVu Sans Condensed"/>
              </a:rPr>
              <a:t>xuất hiện ít nhất </a:t>
            </a:r>
            <a:r>
              <a:rPr lang="vi-VN" sz="2800" i="1" dirty="0">
                <a:solidFill>
                  <a:srgbClr val="000000"/>
                </a:solidFill>
                <a:effectLst/>
                <a:latin typeface="+mj-lt"/>
                <a:ea typeface="DejaVu Sans Condensed"/>
              </a:rPr>
              <a:t>một trong các triệu chứng sau:</a:t>
            </a:r>
            <a:endParaRPr lang="en-US" sz="2800" dirty="0">
              <a:solidFill>
                <a:srgbClr val="000000"/>
              </a:solidFill>
              <a:effectLst/>
              <a:latin typeface="+mj-lt"/>
              <a:ea typeface="DejaVu Sans Condensed"/>
            </a:endParaRPr>
          </a:p>
          <a:p>
            <a:pPr>
              <a:spcBef>
                <a:spcPts val="600"/>
              </a:spcBef>
            </a:pPr>
            <a:r>
              <a:rPr lang="vi-VN" sz="2800" dirty="0">
                <a:solidFill>
                  <a:srgbClr val="000000"/>
                </a:solidFill>
                <a:effectLst/>
                <a:latin typeface="+mj-lt"/>
                <a:ea typeface="DejaVu Sans Condensed"/>
              </a:rPr>
              <a:t>a) Mày đay, phù mạch nhanh.</a:t>
            </a:r>
            <a:endParaRPr lang="en-US" sz="2800" dirty="0">
              <a:solidFill>
                <a:srgbClr val="000000"/>
              </a:solidFill>
              <a:effectLst/>
              <a:latin typeface="+mj-lt"/>
              <a:ea typeface="DejaVu Sans Condensed"/>
            </a:endParaRPr>
          </a:p>
          <a:p>
            <a:pPr>
              <a:spcBef>
                <a:spcPts val="600"/>
              </a:spcBef>
            </a:pPr>
            <a:r>
              <a:rPr lang="vi-VN" sz="2800" dirty="0">
                <a:solidFill>
                  <a:srgbClr val="000000"/>
                </a:solidFill>
                <a:effectLst/>
                <a:latin typeface="+mj-lt"/>
                <a:ea typeface="DejaVu Sans Condensed"/>
              </a:rPr>
              <a:t>b) Khó thở, tức ngực, thở rít.</a:t>
            </a:r>
            <a:endParaRPr lang="en-US" sz="2800" dirty="0">
              <a:solidFill>
                <a:srgbClr val="000000"/>
              </a:solidFill>
              <a:effectLst/>
              <a:latin typeface="+mj-lt"/>
              <a:ea typeface="DejaVu Sans Condensed"/>
            </a:endParaRPr>
          </a:p>
          <a:p>
            <a:pPr>
              <a:spcBef>
                <a:spcPts val="600"/>
              </a:spcBef>
            </a:pPr>
            <a:r>
              <a:rPr lang="vi-VN" sz="2800" dirty="0">
                <a:solidFill>
                  <a:srgbClr val="000000"/>
                </a:solidFill>
                <a:effectLst/>
                <a:latin typeface="+mj-lt"/>
                <a:ea typeface="DejaVu Sans Condensed"/>
              </a:rPr>
              <a:t>c) Đau bụng hoặc nôn.</a:t>
            </a:r>
            <a:endParaRPr lang="en-US" sz="2800" dirty="0">
              <a:solidFill>
                <a:srgbClr val="000000"/>
              </a:solidFill>
              <a:effectLst/>
              <a:latin typeface="+mj-lt"/>
              <a:ea typeface="DejaVu Sans Condensed"/>
            </a:endParaRPr>
          </a:p>
          <a:p>
            <a:pPr>
              <a:spcBef>
                <a:spcPts val="600"/>
              </a:spcBef>
            </a:pPr>
            <a:r>
              <a:rPr lang="vi-VN" sz="2800" dirty="0">
                <a:solidFill>
                  <a:srgbClr val="000000"/>
                </a:solidFill>
                <a:effectLst/>
                <a:latin typeface="+mj-lt"/>
                <a:ea typeface="DejaVu Sans Condensed"/>
              </a:rPr>
              <a:t>d) Tụt huyết áp hoặc ngất.</a:t>
            </a:r>
            <a:endParaRPr lang="en-US" sz="2800" dirty="0">
              <a:solidFill>
                <a:srgbClr val="000000"/>
              </a:solidFill>
              <a:effectLst/>
              <a:latin typeface="+mj-lt"/>
              <a:ea typeface="DejaVu Sans Condensed"/>
            </a:endParaRPr>
          </a:p>
          <a:p>
            <a:pPr>
              <a:spcBef>
                <a:spcPts val="600"/>
              </a:spcBef>
            </a:pPr>
            <a:r>
              <a:rPr lang="vi-VN" sz="2800" dirty="0">
                <a:solidFill>
                  <a:srgbClr val="000000"/>
                </a:solidFill>
                <a:effectLst/>
                <a:latin typeface="+mj-lt"/>
                <a:ea typeface="DejaVu Sans Condensed"/>
              </a:rPr>
              <a:t>e) Rối loạn ý thức.</a:t>
            </a:r>
            <a:endParaRPr lang="en-US" sz="2800" dirty="0">
              <a:solidFill>
                <a:srgbClr val="000000"/>
              </a:solidFill>
              <a:effectLst/>
              <a:latin typeface="+mj-lt"/>
              <a:ea typeface="DejaVu Sans Condensed"/>
            </a:endParaRPr>
          </a:p>
        </p:txBody>
      </p:sp>
      <p:sp>
        <p:nvSpPr>
          <p:cNvPr id="8" name="TextBox 7">
            <a:extLst>
              <a:ext uri="{FF2B5EF4-FFF2-40B4-BE49-F238E27FC236}">
                <a16:creationId xmlns:a16="http://schemas.microsoft.com/office/drawing/2014/main" id="{FBF72B1B-91B2-44B6-9D96-C20B5FEBD2EF}"/>
              </a:ext>
            </a:extLst>
          </p:cNvPr>
          <p:cNvSpPr txBox="1"/>
          <p:nvPr/>
        </p:nvSpPr>
        <p:spPr>
          <a:xfrm>
            <a:off x="2013438" y="0"/>
            <a:ext cx="6374424" cy="1277273"/>
          </a:xfrm>
          <a:prstGeom prst="rect">
            <a:avLst/>
          </a:prstGeom>
          <a:noFill/>
        </p:spPr>
        <p:txBody>
          <a:bodyPr wrap="square">
            <a:spAutoFit/>
          </a:bodyPr>
          <a:lstStyle/>
          <a:p>
            <a:pPr algn="ctr">
              <a:spcBef>
                <a:spcPts val="600"/>
              </a:spcBef>
            </a:pPr>
            <a:r>
              <a:rPr lang="en-US" sz="3600" b="1" dirty="0">
                <a:latin typeface="Times New Roman" panose="02020603050405020304" pitchFamily="18" charset="0"/>
                <a:ea typeface="DejaVu Sans Condensed"/>
                <a:cs typeface="Times New Roman" panose="02020603050405020304" pitchFamily="18" charset="0"/>
              </a:rPr>
              <a:t>II. </a:t>
            </a:r>
            <a:r>
              <a:rPr lang="en-US" sz="3600" b="1" dirty="0" err="1">
                <a:latin typeface="Times New Roman" panose="02020603050405020304" pitchFamily="18" charset="0"/>
                <a:ea typeface="DejaVu Sans Condensed"/>
                <a:cs typeface="Times New Roman" panose="02020603050405020304" pitchFamily="18" charset="0"/>
              </a:rPr>
              <a:t>Chẩn</a:t>
            </a:r>
            <a:r>
              <a:rPr lang="en-US" sz="3600" b="1" dirty="0">
                <a:latin typeface="Times New Roman" panose="02020603050405020304" pitchFamily="18" charset="0"/>
                <a:ea typeface="DejaVu Sans Condensed"/>
                <a:cs typeface="Times New Roman" panose="02020603050405020304" pitchFamily="18" charset="0"/>
              </a:rPr>
              <a:t> </a:t>
            </a:r>
            <a:r>
              <a:rPr lang="en-US" sz="3600" b="1" dirty="0" err="1">
                <a:latin typeface="Times New Roman" panose="02020603050405020304" pitchFamily="18" charset="0"/>
                <a:ea typeface="DejaVu Sans Condensed"/>
                <a:cs typeface="Times New Roman" panose="02020603050405020304" pitchFamily="18" charset="0"/>
              </a:rPr>
              <a:t>đoán</a:t>
            </a:r>
            <a:r>
              <a:rPr lang="en-US" sz="3600" b="1" dirty="0">
                <a:latin typeface="Times New Roman" panose="02020603050405020304" pitchFamily="18" charset="0"/>
                <a:ea typeface="DejaVu Sans Condensed"/>
                <a:cs typeface="Times New Roman" panose="02020603050405020304" pitchFamily="18" charset="0"/>
              </a:rPr>
              <a:t>, </a:t>
            </a:r>
            <a:r>
              <a:rPr lang="en-US" sz="3600" b="1" dirty="0" err="1">
                <a:latin typeface="Times New Roman" panose="02020603050405020304" pitchFamily="18" charset="0"/>
                <a:ea typeface="DejaVu Sans Condensed"/>
                <a:cs typeface="Times New Roman" panose="02020603050405020304" pitchFamily="18" charset="0"/>
              </a:rPr>
              <a:t>mức</a:t>
            </a:r>
            <a:r>
              <a:rPr lang="en-US" sz="3600" b="1" dirty="0">
                <a:latin typeface="Times New Roman" panose="02020603050405020304" pitchFamily="18" charset="0"/>
                <a:ea typeface="DejaVu Sans Condensed"/>
                <a:cs typeface="Times New Roman" panose="02020603050405020304" pitchFamily="18" charset="0"/>
              </a:rPr>
              <a:t> </a:t>
            </a:r>
            <a:r>
              <a:rPr lang="en-US" sz="3600" b="1" dirty="0" err="1">
                <a:latin typeface="Times New Roman" panose="02020603050405020304" pitchFamily="18" charset="0"/>
                <a:ea typeface="DejaVu Sans Condensed"/>
                <a:cs typeface="Times New Roman" panose="02020603050405020304" pitchFamily="18" charset="0"/>
              </a:rPr>
              <a:t>độ</a:t>
            </a:r>
            <a:r>
              <a:rPr lang="en-US" sz="3600" b="1" dirty="0">
                <a:latin typeface="Times New Roman" panose="02020603050405020304" pitchFamily="18" charset="0"/>
                <a:ea typeface="DejaVu Sans Condensed"/>
                <a:cs typeface="Times New Roman" panose="02020603050405020304" pitchFamily="18" charset="0"/>
              </a:rPr>
              <a:t> </a:t>
            </a:r>
          </a:p>
          <a:p>
            <a:pPr algn="ctr">
              <a:spcBef>
                <a:spcPts val="600"/>
              </a:spcBef>
            </a:pPr>
            <a:r>
              <a:rPr lang="en-US" sz="3600" b="1" dirty="0" err="1">
                <a:latin typeface="Times New Roman" panose="02020603050405020304" pitchFamily="18" charset="0"/>
                <a:ea typeface="DejaVu Sans Condensed"/>
                <a:cs typeface="Times New Roman" panose="02020603050405020304" pitchFamily="18" charset="0"/>
              </a:rPr>
              <a:t>và</a:t>
            </a:r>
            <a:r>
              <a:rPr lang="en-US" sz="3600" b="1" dirty="0">
                <a:latin typeface="Times New Roman" panose="02020603050405020304" pitchFamily="18" charset="0"/>
                <a:ea typeface="DejaVu Sans Condensed"/>
                <a:cs typeface="Times New Roman" panose="02020603050405020304" pitchFamily="18" charset="0"/>
              </a:rPr>
              <a:t> </a:t>
            </a:r>
            <a:r>
              <a:rPr lang="en-US" sz="3600" b="1" dirty="0" err="1">
                <a:latin typeface="Times New Roman" panose="02020603050405020304" pitchFamily="18" charset="0"/>
                <a:ea typeface="DejaVu Sans Condensed"/>
                <a:cs typeface="Times New Roman" panose="02020603050405020304" pitchFamily="18" charset="0"/>
              </a:rPr>
              <a:t>xử</a:t>
            </a:r>
            <a:r>
              <a:rPr lang="en-US" sz="3600" b="1" dirty="0">
                <a:latin typeface="Times New Roman" panose="02020603050405020304" pitchFamily="18" charset="0"/>
                <a:ea typeface="DejaVu Sans Condensed"/>
                <a:cs typeface="Times New Roman" panose="02020603050405020304" pitchFamily="18" charset="0"/>
              </a:rPr>
              <a:t> </a:t>
            </a:r>
            <a:r>
              <a:rPr lang="en-US" sz="3600" b="1" dirty="0" err="1">
                <a:latin typeface="Times New Roman" panose="02020603050405020304" pitchFamily="18" charset="0"/>
                <a:ea typeface="DejaVu Sans Condensed"/>
                <a:cs typeface="Times New Roman" panose="02020603050405020304" pitchFamily="18" charset="0"/>
              </a:rPr>
              <a:t>trí</a:t>
            </a:r>
            <a:r>
              <a:rPr lang="en-US" sz="3600" b="1" dirty="0">
                <a:latin typeface="Times New Roman" panose="02020603050405020304" pitchFamily="18" charset="0"/>
                <a:ea typeface="DejaVu Sans Condensed"/>
                <a:cs typeface="Times New Roman" panose="02020603050405020304" pitchFamily="18" charset="0"/>
              </a:rPr>
              <a:t> </a:t>
            </a:r>
            <a:r>
              <a:rPr lang="en-US" sz="3600" b="1" dirty="0" err="1">
                <a:latin typeface="Times New Roman" panose="02020603050405020304" pitchFamily="18" charset="0"/>
                <a:ea typeface="DejaVu Sans Condensed"/>
                <a:cs typeface="Times New Roman" panose="02020603050405020304" pitchFamily="18" charset="0"/>
              </a:rPr>
              <a:t>phản</a:t>
            </a:r>
            <a:r>
              <a:rPr lang="en-US" sz="3600" b="1" dirty="0">
                <a:latin typeface="Times New Roman" panose="02020603050405020304" pitchFamily="18" charset="0"/>
                <a:ea typeface="DejaVu Sans Condensed"/>
                <a:cs typeface="Times New Roman" panose="02020603050405020304" pitchFamily="18" charset="0"/>
              </a:rPr>
              <a:t> </a:t>
            </a:r>
            <a:r>
              <a:rPr lang="en-US" sz="3600" b="1" dirty="0" err="1">
                <a:latin typeface="Times New Roman" panose="02020603050405020304" pitchFamily="18" charset="0"/>
                <a:ea typeface="DejaVu Sans Condensed"/>
                <a:cs typeface="Times New Roman" panose="02020603050405020304" pitchFamily="18" charset="0"/>
              </a:rPr>
              <a:t>vệ</a:t>
            </a:r>
            <a:r>
              <a:rPr lang="en-US" sz="3600" b="1" dirty="0">
                <a:latin typeface="Times New Roman" panose="02020603050405020304" pitchFamily="18" charset="0"/>
                <a:ea typeface="DejaVu Sans Condensed"/>
                <a:cs typeface="Times New Roman" panose="02020603050405020304" pitchFamily="18" charset="0"/>
              </a:rPr>
              <a:t>.</a:t>
            </a:r>
            <a:endParaRPr lang="en-US" sz="3600" dirty="0">
              <a:effectLst/>
              <a:latin typeface="Times New Roman" panose="02020603050405020304" pitchFamily="18" charset="0"/>
              <a:ea typeface="DejaVu Sans Condensed"/>
              <a:cs typeface="Times New Roman" panose="02020603050405020304" pitchFamily="18" charset="0"/>
            </a:endParaRPr>
          </a:p>
        </p:txBody>
      </p:sp>
    </p:spTree>
    <p:extLst>
      <p:ext uri="{BB962C8B-B14F-4D97-AF65-F5344CB8AC3E}">
        <p14:creationId xmlns:p14="http://schemas.microsoft.com/office/powerpoint/2010/main" val="3705854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4228C34-5697-4F6A-B973-4870CAC06DD5}"/>
              </a:ext>
            </a:extLst>
          </p:cNvPr>
          <p:cNvSpPr>
            <a:spLocks noGrp="1"/>
          </p:cNvSpPr>
          <p:nvPr>
            <p:ph type="sldNum" sz="quarter" idx="12"/>
          </p:nvPr>
        </p:nvSpPr>
        <p:spPr/>
        <p:txBody>
          <a:bodyPr/>
          <a:lstStyle/>
          <a:p>
            <a:fld id="{08FF37E2-84FC-49F1-8E32-F83BCF3E5694}" type="slidenum">
              <a:rPr lang="en-US" smtClean="0"/>
              <a:pPr/>
              <a:t>9</a:t>
            </a:fld>
            <a:endParaRPr lang="en-US"/>
          </a:p>
        </p:txBody>
      </p:sp>
      <p:pic>
        <p:nvPicPr>
          <p:cNvPr id="8" name="Picture 7">
            <a:extLst>
              <a:ext uri="{FF2B5EF4-FFF2-40B4-BE49-F238E27FC236}">
                <a16:creationId xmlns:a16="http://schemas.microsoft.com/office/drawing/2014/main" id="{BCDE60E8-5D87-4E92-B4D0-3A112EDA2F87}"/>
              </a:ext>
            </a:extLst>
          </p:cNvPr>
          <p:cNvPicPr>
            <a:picLocks noChangeAspect="1"/>
          </p:cNvPicPr>
          <p:nvPr/>
        </p:nvPicPr>
        <p:blipFill>
          <a:blip r:embed="rId2"/>
          <a:stretch>
            <a:fillRect/>
          </a:stretch>
        </p:blipFill>
        <p:spPr>
          <a:xfrm>
            <a:off x="1356975" y="1609471"/>
            <a:ext cx="6696779" cy="5045700"/>
          </a:xfrm>
          <a:prstGeom prst="rect">
            <a:avLst/>
          </a:prstGeom>
        </p:spPr>
      </p:pic>
    </p:spTree>
    <p:extLst>
      <p:ext uri="{BB962C8B-B14F-4D97-AF65-F5344CB8AC3E}">
        <p14:creationId xmlns:p14="http://schemas.microsoft.com/office/powerpoint/2010/main" val="8390073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6756</TotalTime>
  <Words>2232</Words>
  <Application>Microsoft Office PowerPoint</Application>
  <PresentationFormat>On-screen Show (4:3)</PresentationFormat>
  <Paragraphs>156</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Times New Roman</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title here</dc:title>
  <dc:creator>Pc</dc:creator>
  <cp:lastModifiedBy>NTH15</cp:lastModifiedBy>
  <cp:revision>993</cp:revision>
  <cp:lastPrinted>2019-05-22T07:35:58Z</cp:lastPrinted>
  <dcterms:created xsi:type="dcterms:W3CDTF">2015-07-10T16:04:28Z</dcterms:created>
  <dcterms:modified xsi:type="dcterms:W3CDTF">2023-03-24T09:13:19Z</dcterms:modified>
</cp:coreProperties>
</file>